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3" r:id="rId1"/>
  </p:sldMasterIdLst>
  <p:sldIdLst>
    <p:sldId id="258" r:id="rId2"/>
    <p:sldId id="259" r:id="rId3"/>
    <p:sldId id="261" r:id="rId4"/>
    <p:sldId id="291" r:id="rId5"/>
    <p:sldId id="262" r:id="rId6"/>
    <p:sldId id="263" r:id="rId7"/>
    <p:sldId id="264" r:id="rId8"/>
    <p:sldId id="277" r:id="rId9"/>
    <p:sldId id="266" r:id="rId10"/>
    <p:sldId id="280" r:id="rId11"/>
    <p:sldId id="267" r:id="rId12"/>
    <p:sldId id="268" r:id="rId13"/>
    <p:sldId id="287" r:id="rId14"/>
    <p:sldId id="288" r:id="rId15"/>
    <p:sldId id="282" r:id="rId16"/>
    <p:sldId id="281" r:id="rId17"/>
    <p:sldId id="289" r:id="rId18"/>
    <p:sldId id="269" r:id="rId19"/>
    <p:sldId id="290" r:id="rId20"/>
    <p:sldId id="283" r:id="rId21"/>
    <p:sldId id="284" r:id="rId22"/>
    <p:sldId id="285" r:id="rId23"/>
    <p:sldId id="272" r:id="rId24"/>
    <p:sldId id="286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732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B8ED6-C377-4D6B-93DF-647790EBC71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0EE7BF-5140-47FB-A0AE-92809CFACE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FB818F-0CDA-452B-94B5-078AE1A89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13/6/2021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41D469-00DF-41FD-BB28-249D9C1F0E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7FD97-817C-4628-8D16-AB021BF9A0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95464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7E239-AD3F-42D0-8F6B-BB119BF705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34C37C-9CFE-4A91-BF88-CBFED0CE77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73C25C-226F-411B-A283-670F67CDF5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13/6/2021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8E05AE-310A-4CE0-B873-4A6EF21F5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6E2717-3309-426C-AF86-34F187ECA0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8627347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FA3A0-2B73-4596-A827-E120A2F97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DF2DA1-613E-4A26-81E6-3D31A1A92A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5B37F-F1FA-438F-A4E7-EF89CA8D0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13/6/2021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952BA-B11F-4E2E-9AA1-5D577D28F4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BE8A8D-6A19-4E6C-8966-4688705A7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8302958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B6282-17CC-4C95-A3DA-E74302D0B8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3D29FA-208F-4695-9220-AA9A9996E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7A62BF-C003-43A2-9097-4315DEE6C9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1947A8-C1DD-4154-BC27-9D0731CB2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13/6/2021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4B6B8C-0F55-4AF2-9B44-4A4288A30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03FEA25-3461-4F52-8076-533F2476B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846616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20265-7041-401A-9CA0-1E44B4EDF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E1124D-5862-4C49-9A36-1A785FC1E9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B105AC-6800-4C3A-9ACE-9C80B9DE33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7FF405A-DE52-4407-8EB4-FE44F91C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C997C3-1698-4F0B-AEE1-4A71474F2D9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69C06A-AD8C-4D7C-A85D-3DFBFC0412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13/6/2021</a:t>
            </a:fld>
            <a:endParaRPr lang="en-MY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D822F1A-E408-457B-A060-0BC87EDE8D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03C747F-2D93-4A1A-8395-DD7ECAE2DA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646178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3720E-D24D-4946-9995-04CCA1A4B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A076BD-DF1B-4C06-8EC0-4EA80A4AF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13/6/2021</a:t>
            </a:fld>
            <a:endParaRPr lang="en-MY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4DACD0-8CE7-488A-B67B-DECE0590C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97F633-A1F6-40E5-973F-AB7B1B2B9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115896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CAD13C-7E90-425A-A7D3-7B1F7F936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13/6/2021</a:t>
            </a:fld>
            <a:endParaRPr lang="en-MY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50BFC24-F156-47CD-850E-E7AC5BBB2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448FD5-B1A1-4507-8EF2-B140856EA2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255036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42F5B-3BDF-4FC4-B54E-EDB5F625E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73CB0-5D72-4A49-8D9B-8DC725577A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CC94C-DCC9-4359-9C52-7A6EB488FE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4CE5A1-F742-43E9-B00D-2062F2D8F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13/6/2021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AB0123-0B35-43DA-BA1F-D2BEE5A319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C4503E8-7F58-4BBC-B979-9002485C7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4242249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6111B-0BDF-4DB4-B660-DBE300125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6CE514-6289-4BAD-8F81-D821372079D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MY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AB6289-F404-4AA3-AB27-317BC3A53E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9739E-7F07-4ECD-A65F-F9B9C96BCA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13/6/2021</a:t>
            </a:fld>
            <a:endParaRPr lang="en-MY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626F2D-4C9B-4719-99E7-C192C9E59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5DED74-F6A6-4480-94C2-7322563019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2129971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21EA1-44F5-47C0-9346-057D03D7C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283860-4FF3-462F-8D2B-BACB6DCFCF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7697C8-F7BD-4521-BEB8-B6077BF307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13/6/2021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8DCC10-9854-444C-9FB6-589C9617C4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6BBF19-EE5B-4BCD-A41B-1E55F33B4F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0167795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1B0A69-2971-4224-9F31-C9F0A7C74D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0693B3-3B46-4683-BD1E-93868F98CD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AF7D2-1936-4CF3-96C3-0D7B18E72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2E3DF-5088-4FBE-8AA1-01F73469BA58}" type="datetimeFigureOut">
              <a:rPr lang="en-MY" smtClean="0"/>
              <a:t>13/6/2021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B5D57B-7936-42CD-8AB1-51C419704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6D45F4-FBB7-4954-9273-96D22F02C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3661598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50216B-1EB0-4BBE-B74B-89C916D4A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MY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FEB37A-B6FE-4C06-A4D9-BAC09F0EA6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MY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56E54-BAD3-4E43-9781-F231C5C76C0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82E3DF-5088-4FBE-8AA1-01F73469BA58}" type="datetimeFigureOut">
              <a:rPr lang="en-MY" smtClean="0"/>
              <a:t>13/6/2021</a:t>
            </a:fld>
            <a:endParaRPr lang="en-MY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E963BB-24B6-410A-B85A-8C18D0428BA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MY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3319C2-15E2-41B4-ADC7-54582F98FB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E6AE26-9877-4951-9182-7C848F42295E}" type="slidenum">
              <a:rPr lang="en-MY" smtClean="0"/>
              <a:t>‹#›</a:t>
            </a:fld>
            <a:endParaRPr lang="en-MY"/>
          </a:p>
        </p:txBody>
      </p:sp>
    </p:spTree>
    <p:extLst>
      <p:ext uri="{BB962C8B-B14F-4D97-AF65-F5344CB8AC3E}">
        <p14:creationId xmlns:p14="http://schemas.microsoft.com/office/powerpoint/2010/main" val="1194613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36" r:id="rId3"/>
    <p:sldLayoutId id="2147483837" r:id="rId4"/>
    <p:sldLayoutId id="2147483838" r:id="rId5"/>
    <p:sldLayoutId id="2147483839" r:id="rId6"/>
    <p:sldLayoutId id="2147483840" r:id="rId7"/>
    <p:sldLayoutId id="2147483841" r:id="rId8"/>
    <p:sldLayoutId id="2147483842" r:id="rId9"/>
    <p:sldLayoutId id="2147483843" r:id="rId10"/>
    <p:sldLayoutId id="214748384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 5">
            <a:extLst>
              <a:ext uri="{FF2B5EF4-FFF2-40B4-BE49-F238E27FC236}">
                <a16:creationId xmlns:a16="http://schemas.microsoft.com/office/drawing/2014/main" id="{07322A9E-F1EC-405E-8971-BA906EFFCC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329674" y="1290909"/>
            <a:ext cx="9702800" cy="5573512"/>
          </a:xfrm>
          <a:custGeom>
            <a:avLst/>
            <a:gdLst>
              <a:gd name="T0" fmla="*/ 1752 w 2038"/>
              <a:gd name="T1" fmla="*/ 1169 h 1169"/>
              <a:gd name="T2" fmla="*/ 1487 w 2038"/>
              <a:gd name="T3" fmla="*/ 334 h 1169"/>
              <a:gd name="T4" fmla="*/ 860 w 2038"/>
              <a:gd name="T5" fmla="*/ 22 h 1169"/>
              <a:gd name="T6" fmla="*/ 199 w 2038"/>
              <a:gd name="T7" fmla="*/ 318 h 1169"/>
              <a:gd name="T8" fmla="*/ 399 w 2038"/>
              <a:gd name="T9" fmla="*/ 1165 h 116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38" h="1169">
                <a:moveTo>
                  <a:pt x="1752" y="1169"/>
                </a:moveTo>
                <a:cubicBezTo>
                  <a:pt x="2038" y="928"/>
                  <a:pt x="1673" y="513"/>
                  <a:pt x="1487" y="334"/>
                </a:cubicBezTo>
                <a:cubicBezTo>
                  <a:pt x="1316" y="170"/>
                  <a:pt x="1099" y="43"/>
                  <a:pt x="860" y="22"/>
                </a:cubicBezTo>
                <a:cubicBezTo>
                  <a:pt x="621" y="0"/>
                  <a:pt x="341" y="128"/>
                  <a:pt x="199" y="318"/>
                </a:cubicBezTo>
                <a:cubicBezTo>
                  <a:pt x="0" y="586"/>
                  <a:pt x="184" y="965"/>
                  <a:pt x="399" y="116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1" name="Freeform 6">
            <a:extLst>
              <a:ext uri="{FF2B5EF4-FFF2-40B4-BE49-F238E27FC236}">
                <a16:creationId xmlns:a16="http://schemas.microsoft.com/office/drawing/2014/main" id="{A5704422-1118-4FD1-95AD-29A064EB8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70451" y="2010741"/>
            <a:ext cx="7373938" cy="4848892"/>
          </a:xfrm>
          <a:custGeom>
            <a:avLst/>
            <a:gdLst>
              <a:gd name="T0" fmla="*/ 1025 w 1549"/>
              <a:gd name="T1" fmla="*/ 1016 h 1017"/>
              <a:gd name="T2" fmla="*/ 1443 w 1549"/>
              <a:gd name="T3" fmla="*/ 592 h 1017"/>
              <a:gd name="T4" fmla="*/ 782 w 1549"/>
              <a:gd name="T5" fmla="*/ 53 h 1017"/>
              <a:gd name="T6" fmla="*/ 150 w 1549"/>
              <a:gd name="T7" fmla="*/ 329 h 1017"/>
              <a:gd name="T8" fmla="*/ 477 w 1549"/>
              <a:gd name="T9" fmla="*/ 1017 h 101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549" h="1017">
                <a:moveTo>
                  <a:pt x="1025" y="1016"/>
                </a:moveTo>
                <a:cubicBezTo>
                  <a:pt x="1223" y="971"/>
                  <a:pt x="1549" y="857"/>
                  <a:pt x="1443" y="592"/>
                </a:cubicBezTo>
                <a:cubicBezTo>
                  <a:pt x="1344" y="344"/>
                  <a:pt x="1041" y="111"/>
                  <a:pt x="782" y="53"/>
                </a:cubicBezTo>
                <a:cubicBezTo>
                  <a:pt x="545" y="0"/>
                  <a:pt x="275" y="117"/>
                  <a:pt x="150" y="329"/>
                </a:cubicBezTo>
                <a:cubicBezTo>
                  <a:pt x="0" y="584"/>
                  <a:pt x="243" y="911"/>
                  <a:pt x="477" y="1017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3" name="Freeform 7">
            <a:extLst>
              <a:ext uri="{FF2B5EF4-FFF2-40B4-BE49-F238E27FC236}">
                <a16:creationId xmlns:a16="http://schemas.microsoft.com/office/drawing/2014/main" id="{A88B2AAA-B805-498E-A9E6-98B88585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51351" y="1780905"/>
            <a:ext cx="8035925" cy="5083516"/>
          </a:xfrm>
          <a:custGeom>
            <a:avLst/>
            <a:gdLst>
              <a:gd name="T0" fmla="*/ 1302 w 1688"/>
              <a:gd name="T1" fmla="*/ 1066 h 1066"/>
              <a:gd name="T2" fmla="*/ 1613 w 1688"/>
              <a:gd name="T3" fmla="*/ 850 h 1066"/>
              <a:gd name="T4" fmla="*/ 1517 w 1688"/>
              <a:gd name="T5" fmla="*/ 471 h 1066"/>
              <a:gd name="T6" fmla="*/ 798 w 1688"/>
              <a:gd name="T7" fmla="*/ 28 h 1066"/>
              <a:gd name="T8" fmla="*/ 181 w 1688"/>
              <a:gd name="T9" fmla="*/ 333 h 1066"/>
              <a:gd name="T10" fmla="*/ 420 w 1688"/>
              <a:gd name="T11" fmla="*/ 1066 h 106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688" h="1066">
                <a:moveTo>
                  <a:pt x="1302" y="1066"/>
                </a:moveTo>
                <a:cubicBezTo>
                  <a:pt x="1416" y="1024"/>
                  <a:pt x="1551" y="962"/>
                  <a:pt x="1613" y="850"/>
                </a:cubicBezTo>
                <a:cubicBezTo>
                  <a:pt x="1688" y="715"/>
                  <a:pt x="1606" y="575"/>
                  <a:pt x="1517" y="471"/>
                </a:cubicBezTo>
                <a:cubicBezTo>
                  <a:pt x="1336" y="258"/>
                  <a:pt x="1084" y="62"/>
                  <a:pt x="798" y="28"/>
                </a:cubicBezTo>
                <a:cubicBezTo>
                  <a:pt x="559" y="0"/>
                  <a:pt x="317" y="138"/>
                  <a:pt x="181" y="333"/>
                </a:cubicBezTo>
                <a:cubicBezTo>
                  <a:pt x="0" y="592"/>
                  <a:pt x="191" y="907"/>
                  <a:pt x="420" y="10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5" name="Freeform 8">
            <a:extLst>
              <a:ext uri="{FF2B5EF4-FFF2-40B4-BE49-F238E27FC236}">
                <a16:creationId xmlns:a16="http://schemas.microsoft.com/office/drawing/2014/main" id="{9B8051E0-19D7-43E1-BFD9-E6DBFEB3A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542347"/>
            <a:ext cx="10334625" cy="6322075"/>
          </a:xfrm>
          <a:custGeom>
            <a:avLst/>
            <a:gdLst>
              <a:gd name="T0" fmla="*/ 1873 w 2171"/>
              <a:gd name="T1" fmla="*/ 1326 h 1326"/>
              <a:gd name="T2" fmla="*/ 1609 w 2171"/>
              <a:gd name="T3" fmla="*/ 473 h 1326"/>
              <a:gd name="T4" fmla="*/ 880 w 2171"/>
              <a:gd name="T5" fmla="*/ 63 h 1326"/>
              <a:gd name="T6" fmla="*/ 0 w 2171"/>
              <a:gd name="T7" fmla="*/ 423 h 13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71" h="1326">
                <a:moveTo>
                  <a:pt x="1873" y="1326"/>
                </a:moveTo>
                <a:cubicBezTo>
                  <a:pt x="2171" y="1045"/>
                  <a:pt x="1825" y="678"/>
                  <a:pt x="1609" y="473"/>
                </a:cubicBezTo>
                <a:cubicBezTo>
                  <a:pt x="1406" y="281"/>
                  <a:pt x="1159" y="116"/>
                  <a:pt x="880" y="63"/>
                </a:cubicBezTo>
                <a:cubicBezTo>
                  <a:pt x="545" y="0"/>
                  <a:pt x="214" y="161"/>
                  <a:pt x="0" y="423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7" name="Freeform 9">
            <a:extLst>
              <a:ext uri="{FF2B5EF4-FFF2-40B4-BE49-F238E27FC236}">
                <a16:creationId xmlns:a16="http://schemas.microsoft.com/office/drawing/2014/main" id="{4EDB2B02-86A2-46F5-A4BE-B7D9B10411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6178751"/>
            <a:ext cx="504825" cy="681527"/>
          </a:xfrm>
          <a:custGeom>
            <a:avLst/>
            <a:gdLst>
              <a:gd name="T0" fmla="*/ 0 w 106"/>
              <a:gd name="T1" fmla="*/ 0 h 143"/>
              <a:gd name="T2" fmla="*/ 106 w 106"/>
              <a:gd name="T3" fmla="*/ 143 h 143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06" h="143">
                <a:moveTo>
                  <a:pt x="0" y="0"/>
                </a:moveTo>
                <a:cubicBezTo>
                  <a:pt x="35" y="54"/>
                  <a:pt x="70" y="101"/>
                  <a:pt x="106" y="143"/>
                </a:cubicBezTo>
              </a:path>
            </a:pathLst>
          </a:custGeom>
          <a:noFill/>
          <a:ln w="4763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9" name="Freeform 10">
            <a:extLst>
              <a:ext uri="{FF2B5EF4-FFF2-40B4-BE49-F238E27FC236}">
                <a16:creationId xmlns:a16="http://schemas.microsoft.com/office/drawing/2014/main" id="{43954639-FB5D-41F4-9560-6F6DFE778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59376"/>
            <a:ext cx="11091863" cy="6923796"/>
          </a:xfrm>
          <a:custGeom>
            <a:avLst/>
            <a:gdLst>
              <a:gd name="T0" fmla="*/ 2046 w 2330"/>
              <a:gd name="T1" fmla="*/ 1452 h 1452"/>
              <a:gd name="T2" fmla="*/ 1813 w 2330"/>
              <a:gd name="T3" fmla="*/ 601 h 1452"/>
              <a:gd name="T4" fmla="*/ 956 w 2330"/>
              <a:gd name="T5" fmla="*/ 97 h 1452"/>
              <a:gd name="T6" fmla="*/ 0 w 2330"/>
              <a:gd name="T7" fmla="*/ 366 h 145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330" h="1452">
                <a:moveTo>
                  <a:pt x="2046" y="1452"/>
                </a:moveTo>
                <a:cubicBezTo>
                  <a:pt x="2330" y="1153"/>
                  <a:pt x="2049" y="821"/>
                  <a:pt x="1813" y="601"/>
                </a:cubicBezTo>
                <a:cubicBezTo>
                  <a:pt x="1569" y="375"/>
                  <a:pt x="1282" y="179"/>
                  <a:pt x="956" y="97"/>
                </a:cubicBezTo>
                <a:cubicBezTo>
                  <a:pt x="572" y="0"/>
                  <a:pt x="292" y="101"/>
                  <a:pt x="0" y="366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1" name="Freeform 12">
            <a:extLst>
              <a:ext uri="{FF2B5EF4-FFF2-40B4-BE49-F238E27FC236}">
                <a16:creationId xmlns:a16="http://schemas.microsoft.com/office/drawing/2014/main" id="{E898931C-0323-41FA-A036-20F818B1FF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1057275" cy="614491"/>
          </a:xfrm>
          <a:custGeom>
            <a:avLst/>
            <a:gdLst>
              <a:gd name="T0" fmla="*/ 222 w 222"/>
              <a:gd name="T1" fmla="*/ 0 h 129"/>
              <a:gd name="T2" fmla="*/ 0 w 222"/>
              <a:gd name="T3" fmla="*/ 129 h 129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222" h="129">
                <a:moveTo>
                  <a:pt x="222" y="0"/>
                </a:moveTo>
                <a:cubicBezTo>
                  <a:pt x="152" y="35"/>
                  <a:pt x="76" y="78"/>
                  <a:pt x="0" y="129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3" name="Freeform 14">
            <a:extLst>
              <a:ext uri="{FF2B5EF4-FFF2-40B4-BE49-F238E27FC236}">
                <a16:creationId xmlns:a16="http://schemas.microsoft.com/office/drawing/2014/main" id="{89AFE9DD-0792-4B98-B4EB-97ACA17E6A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701" y="-6705"/>
            <a:ext cx="595313" cy="352734"/>
          </a:xfrm>
          <a:custGeom>
            <a:avLst/>
            <a:gdLst>
              <a:gd name="T0" fmla="*/ 125 w 125"/>
              <a:gd name="T1" fmla="*/ 0 h 74"/>
              <a:gd name="T2" fmla="*/ 0 w 125"/>
              <a:gd name="T3" fmla="*/ 74 h 74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25" h="74">
                <a:moveTo>
                  <a:pt x="125" y="0"/>
                </a:moveTo>
                <a:cubicBezTo>
                  <a:pt x="85" y="22"/>
                  <a:pt x="43" y="47"/>
                  <a:pt x="0" y="74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5" name="Freeform 16">
            <a:extLst>
              <a:ext uri="{FF2B5EF4-FFF2-40B4-BE49-F238E27FC236}">
                <a16:creationId xmlns:a16="http://schemas.microsoft.com/office/drawing/2014/main" id="{3981F5C4-9AE1-404E-AF44-A4E6DB374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1061" y="-1916"/>
            <a:ext cx="357188" cy="213875"/>
          </a:xfrm>
          <a:custGeom>
            <a:avLst/>
            <a:gdLst>
              <a:gd name="T0" fmla="*/ 75 w 75"/>
              <a:gd name="T1" fmla="*/ 0 h 45"/>
              <a:gd name="T2" fmla="*/ 0 w 75"/>
              <a:gd name="T3" fmla="*/ 45 h 4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75" h="45">
                <a:moveTo>
                  <a:pt x="75" y="0"/>
                </a:moveTo>
                <a:cubicBezTo>
                  <a:pt x="50" y="14"/>
                  <a:pt x="25" y="29"/>
                  <a:pt x="0" y="45"/>
                </a:cubicBezTo>
              </a:path>
            </a:pathLst>
          </a:custGeom>
          <a:noFill/>
          <a:ln w="12700" cap="flat">
            <a:solidFill>
              <a:schemeClr val="tx1">
                <a:alpha val="20000"/>
              </a:schemeClr>
            </a:solidFill>
            <a:prstDash val="dashDot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7" name="Freeform 11">
            <a:extLst>
              <a:ext uri="{FF2B5EF4-FFF2-40B4-BE49-F238E27FC236}">
                <a16:creationId xmlns:a16="http://schemas.microsoft.com/office/drawing/2014/main" id="{763C1781-8726-4FAC-8C45-FF40376BE4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5426601" y="-1916"/>
            <a:ext cx="5788025" cy="6847184"/>
          </a:xfrm>
          <a:custGeom>
            <a:avLst/>
            <a:gdLst>
              <a:gd name="T0" fmla="*/ 1094 w 1216"/>
              <a:gd name="T1" fmla="*/ 1436 h 1436"/>
              <a:gd name="T2" fmla="*/ 709 w 1216"/>
              <a:gd name="T3" fmla="*/ 551 h 1436"/>
              <a:gd name="T4" fmla="*/ 0 w 1216"/>
              <a:gd name="T5" fmla="*/ 0 h 143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1216" h="1436">
                <a:moveTo>
                  <a:pt x="1094" y="1436"/>
                </a:moveTo>
                <a:cubicBezTo>
                  <a:pt x="1216" y="1114"/>
                  <a:pt x="904" y="770"/>
                  <a:pt x="709" y="551"/>
                </a:cubicBezTo>
                <a:cubicBezTo>
                  <a:pt x="509" y="327"/>
                  <a:pt x="274" y="127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9" name="Freeform 21">
            <a:extLst>
              <a:ext uri="{FF2B5EF4-FFF2-40B4-BE49-F238E27FC236}">
                <a16:creationId xmlns:a16="http://schemas.microsoft.com/office/drawing/2014/main" id="{301491B5-56C7-43DC-A3D9-861EECCA0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9235014" y="2872"/>
            <a:ext cx="2951163" cy="2555325"/>
          </a:xfrm>
          <a:custGeom>
            <a:avLst/>
            <a:gdLst>
              <a:gd name="T0" fmla="*/ 620 w 620"/>
              <a:gd name="T1" fmla="*/ 536 h 536"/>
              <a:gd name="T2" fmla="*/ 0 w 620"/>
              <a:gd name="T3" fmla="*/ 0 h 536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620" h="536">
                <a:moveTo>
                  <a:pt x="620" y="536"/>
                </a:moveTo>
                <a:cubicBezTo>
                  <a:pt x="404" y="314"/>
                  <a:pt x="196" y="138"/>
                  <a:pt x="0" y="0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48628-98D9-4DCC-ABA2-AF8B57621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569" y="1481328"/>
            <a:ext cx="3172759" cy="24688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禮記</a:t>
            </a: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.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學記</a:t>
            </a: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endParaRPr lang="en-US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61" name="Freeform 22">
            <a:extLst>
              <a:ext uri="{FF2B5EF4-FFF2-40B4-BE49-F238E27FC236}">
                <a16:creationId xmlns:a16="http://schemas.microsoft.com/office/drawing/2014/main" id="{237E2353-22DF-46E0-A200-FB30F8F39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0020826" y="-1916"/>
            <a:ext cx="2165350" cy="1358265"/>
          </a:xfrm>
          <a:custGeom>
            <a:avLst/>
            <a:gdLst>
              <a:gd name="T0" fmla="*/ 0 w 455"/>
              <a:gd name="T1" fmla="*/ 0 h 285"/>
              <a:gd name="T2" fmla="*/ 455 w 455"/>
              <a:gd name="T3" fmla="*/ 285 h 285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455" h="285">
                <a:moveTo>
                  <a:pt x="0" y="0"/>
                </a:moveTo>
                <a:cubicBezTo>
                  <a:pt x="153" y="85"/>
                  <a:pt x="308" y="180"/>
                  <a:pt x="455" y="285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dash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3" name="Freeform 23">
            <a:extLst>
              <a:ext uri="{FF2B5EF4-FFF2-40B4-BE49-F238E27FC236}">
                <a16:creationId xmlns:a16="http://schemas.microsoft.com/office/drawing/2014/main" id="{DD6138DB-057B-45F7-A5F4-E7BFDA20D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11290826" y="-1916"/>
            <a:ext cx="895350" cy="534687"/>
          </a:xfrm>
          <a:custGeom>
            <a:avLst/>
            <a:gdLst>
              <a:gd name="T0" fmla="*/ 0 w 188"/>
              <a:gd name="T1" fmla="*/ 0 h 112"/>
              <a:gd name="T2" fmla="*/ 188 w 188"/>
              <a:gd name="T3" fmla="*/ 112 h 112"/>
            </a:gdLst>
            <a:ahLst/>
            <a:cxnLst>
              <a:cxn ang="0">
                <a:pos x="T0" y="T1"/>
              </a:cxn>
              <a:cxn ang="0">
                <a:pos x="T2" y="T3"/>
              </a:cxn>
            </a:cxnLst>
            <a:rect l="0" t="0" r="r" b="b"/>
            <a:pathLst>
              <a:path w="188" h="112">
                <a:moveTo>
                  <a:pt x="0" y="0"/>
                </a:moveTo>
                <a:cubicBezTo>
                  <a:pt x="63" y="36"/>
                  <a:pt x="126" y="73"/>
                  <a:pt x="188" y="112"/>
                </a:cubicBezTo>
              </a:path>
            </a:pathLst>
          </a:custGeom>
          <a:noFill/>
          <a:ln w="9525" cap="flat">
            <a:solidFill>
              <a:schemeClr val="tx1">
                <a:alpha val="20000"/>
              </a:schemeClr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5" name="Freeform: Shape 64">
            <a:extLst>
              <a:ext uri="{FF2B5EF4-FFF2-40B4-BE49-F238E27FC236}">
                <a16:creationId xmlns:a16="http://schemas.microsoft.com/office/drawing/2014/main" id="{79A54AB1-B64F-4843-BFAB-81CB74E66B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752078" y="2218040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pic>
        <p:nvPicPr>
          <p:cNvPr id="21" name="Picture 20" descr="书上的眼镜">
            <a:extLst>
              <a:ext uri="{FF2B5EF4-FFF2-40B4-BE49-F238E27FC236}">
                <a16:creationId xmlns:a16="http://schemas.microsoft.com/office/drawing/2014/main" id="{FEF228B6-3B7D-441B-A49F-93E0C3AF27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60" b="2"/>
          <a:stretch/>
        </p:blipFill>
        <p:spPr>
          <a:xfrm>
            <a:off x="921910" y="465243"/>
            <a:ext cx="7761924" cy="5343065"/>
          </a:xfrm>
          <a:custGeom>
            <a:avLst/>
            <a:gdLst/>
            <a:ahLst/>
            <a:cxnLst/>
            <a:rect l="l" t="t" r="r" b="b"/>
            <a:pathLst>
              <a:path w="7761924" h="5343065">
                <a:moveTo>
                  <a:pt x="3025687" y="76"/>
                </a:moveTo>
                <a:cubicBezTo>
                  <a:pt x="3140786" y="756"/>
                  <a:pt x="3256631" y="6055"/>
                  <a:pt x="3372722" y="16088"/>
                </a:cubicBezTo>
                <a:cubicBezTo>
                  <a:pt x="5230178" y="176616"/>
                  <a:pt x="7761924" y="1424594"/>
                  <a:pt x="7761924" y="3316816"/>
                </a:cubicBezTo>
                <a:cubicBezTo>
                  <a:pt x="7646022" y="5237647"/>
                  <a:pt x="4988715" y="5423921"/>
                  <a:pt x="3701109" y="5320611"/>
                </a:cubicBezTo>
                <a:cubicBezTo>
                  <a:pt x="2413504" y="5217301"/>
                  <a:pt x="351800" y="4486992"/>
                  <a:pt x="36290" y="2696959"/>
                </a:cubicBezTo>
                <a:cubicBezTo>
                  <a:pt x="-259500" y="1018804"/>
                  <a:pt x="1299198" y="-10133"/>
                  <a:pt x="3025687" y="76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48476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禮記</a:t>
            </a:r>
            <a:r>
              <a:rPr lang="en-MY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.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學記</a:t>
            </a:r>
            <a:r>
              <a:rPr lang="en-US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》- </a:t>
            </a:r>
            <a:r>
              <a:rPr lang="zh-CN" altLang="en-US" sz="4400" b="1" dirty="0">
                <a:latin typeface="KaiTi" panose="02010609060101010101" pitchFamily="49" charset="-122"/>
                <a:ea typeface="KaiTi" panose="02010609060101010101" pitchFamily="49" charset="-122"/>
              </a:rPr>
              <a:t>作者背景</a:t>
            </a:r>
            <a:br>
              <a:rPr lang="en-MY" altLang="zh-CN" sz="4400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一般認為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禮記</a:t>
            </a:r>
            <a:r>
              <a:rPr lang="en-MY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.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學記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為孔子弟子及後學所撰寫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據郭沫若的考証，作者為樂正克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成書於戰國至西漢之間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492295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禮記</a:t>
            </a:r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.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學記</a:t>
            </a: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》-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大綱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是中國古代的論說文，專門論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述教育和教學問題的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著作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選自小戴禮記第十八篇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宗旨在說明學為修道化民之本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CN" altLang="en-US" sz="2800" dirty="0">
                <a:latin typeface="KaiTi" panose="02010609060101010101" pitchFamily="49" charset="-122"/>
                <a:ea typeface="KaiTi" panose="02010609060101010101" pitchFamily="49" charset="-122"/>
              </a:rPr>
              <a:t>並且陳述教學之基本原理</a:t>
            </a:r>
            <a:endParaRPr lang="en-MY" altLang="zh-CN" sz="28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CN" sz="36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289736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禮記</a:t>
            </a:r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.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學記</a:t>
            </a: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》-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大綱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學習的功用、方法、目的、效果，以及為師教學的道理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學記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》- 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看到儒家教育理論之大概</a:t>
            </a:r>
            <a:br>
              <a:rPr lang="en-MY" altLang="zh-CN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673098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（一）教學目的：化民成俗</a:t>
            </a:r>
            <a:br>
              <a:rPr lang="en-MY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君子如欲化民成俗，其必由學乎！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處於君位的人如果要教化臣民，成其美俗，這一定要通過學習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47294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（二）為學之益處</a:t>
            </a:r>
            <a:br>
              <a:rPr lang="en-MY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玉不琢，不成器；人不學，不知道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玉石不經過雕琢，就不能變成好的器物；人不經過學習，不會明白儒家至道。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是故古之王者，建國君民，教學為先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所以古代的君王，建立國家，統治人民，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都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要把興辦教育作為首要任務。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809671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（三）教學相長之道</a:t>
            </a:r>
            <a:br>
              <a:rPr lang="en-MY" altLang="zh-CN" sz="4000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雖有嘉肴，弗食，不知其旨也；雖有至道，弗學，不知其善也。是故，學然後知不足，教然後知困。知不足，然後能自反也；知困，然後能自強也。故曰：教學相長也。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</a:p>
          <a:p>
            <a:pPr marL="0" indent="0" algn="just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雖然有美味佳肴，不吃就不知道它的味美；雖然有最好的道理，不學習就不知道它的好處。所以深入學習之後才知道自己德行不足，教書育人之後才知道自己學識不通達。知道自己德行不足然後才能自我反省，知道自己學識不通達然後才能自我奮勉。所以說：教與學是相互促進的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401925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（四）古代教育之階程</a:t>
            </a:r>
            <a:br>
              <a:rPr lang="en-MY" altLang="zh-CN" sz="2400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比年入學，中年考校。一年視離經辨志，三年視敬業樂群，五年視博習親師，七年視論學取友，謂之小成；九年知類通達，強立而不反，謂之大成。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古代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教育學習階段性的進程。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『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七年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視論學取友，謂之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『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小成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』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。九年知類通達，強立而不反，謂之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『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大成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』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』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為學須至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『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大成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』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，為學最大的成就。</a:t>
            </a: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733313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（五）教育之七項施教原則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US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大學始教，皮弁祭菜，示敬道也；宵雅肄三，官其始也；入學鼓篋，孫其業也；夏楚二物，收其威也；未卜禘不視學，游其志也；時觀而弗語，存其心也；幼者聽而弗問，學不躐等也。此七者，教之大倫也。</a:t>
            </a:r>
            <a:r>
              <a:rPr lang="en-US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謙虛和恭敬的態度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長幼有序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讓學生恭順於學業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332024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（五）教育之七項施教原則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老師的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整肅威儀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不考查學生經業，讓學生有充裕的時間去學習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教師時時觀察學生，而不加以指導，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而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讓學生去思考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當學生遇到疑難時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，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才去啟發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初學者只可以聽，不允許插嘴，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讓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學生要知道謙讓，長幼有序不能逾越次第。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2885261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（六）學習須由淺易而入深難，並與生活合一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en-US" altLang="zh-CN" sz="3300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sz="3300" dirty="0">
                <a:latin typeface="KaiTi" panose="02010609060101010101" pitchFamily="49" charset="-122"/>
                <a:ea typeface="KaiTi" panose="02010609060101010101" pitchFamily="49" charset="-122"/>
              </a:rPr>
              <a:t>大學之教也，時教必有正業，退息必有居。學，不學操縵，不能安弦；不學博依，不能安詩；不學雜服，不能安禮；不興其藝，不能樂學；故君子之於學也，藏焉，修焉，息焉，游焉。</a:t>
            </a:r>
            <a:r>
              <a:rPr lang="en-US" altLang="zh-CN" sz="3300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altLang="zh-TW" sz="33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algn="just">
              <a:buNone/>
            </a:pPr>
            <a:endParaRPr lang="en-MY" altLang="zh-TW" sz="33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CN" altLang="en-US" sz="3300" dirty="0">
                <a:latin typeface="KaiTi" panose="02010609060101010101" pitchFamily="49" charset="-122"/>
                <a:ea typeface="KaiTi" panose="02010609060101010101" pitchFamily="49" charset="-122"/>
              </a:rPr>
              <a:t>是順著時序而教的。</a:t>
            </a:r>
            <a:endParaRPr lang="en-MY" altLang="zh-CN" sz="33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endParaRPr lang="en-MY" altLang="zh-CN" sz="33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CN" altLang="en-US" sz="3300" dirty="0">
                <a:latin typeface="KaiTi" panose="02010609060101010101" pitchFamily="49" charset="-122"/>
                <a:ea typeface="KaiTi" panose="02010609060101010101" pitchFamily="49" charset="-122"/>
              </a:rPr>
              <a:t>君子在學習方面，要藏之於心，表現在外，不論休息或游樂的時候，都念念不忘，能夠這樣，才能安於學習，親近師長；與同學相處融洽而且信奉自己所學的真理。</a:t>
            </a:r>
            <a:endParaRPr lang="en-MY" altLang="zh-CN" sz="33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834535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（七）施教興廢成敗之因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MY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[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今之教者，呻其占畢，多其訊，言及于數，進而不顧其安，使人不由其誠，教人不盡其材，其施之也悖，其求之也佛。夫然，故隱其學而疾其師，苦其難而不知其益也，雖終其業，其去之必速，教之不刑，其此之由乎！</a:t>
            </a:r>
            <a:r>
              <a:rPr lang="en-MY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]</a:t>
            </a:r>
            <a:endParaRPr lang="en-MY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algn="just">
              <a:buNone/>
            </a:pP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TW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單靠朗誦課文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algn="just">
              <a:buNone/>
            </a:pP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TW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大量灌輸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TW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一味趕進度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5038966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（七）施教興廢成敗之因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不顧學生的接受能力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學生就會痛惡他的學業，並怨恨他的老師，苦於學業的艱難，而不懂得它的好處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br>
              <a:rPr lang="en-MY" altLang="zh-CN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4974176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MY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八）教育之所以興盛的原因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lnSpc>
                <a:spcPct val="11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大學之法，禁於未發之謂豫，當其可之謂時，不陵節而施之謂孫，相觀而善之謂摩。此四者，教之所由興也。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</a:p>
          <a:p>
            <a:pPr marL="0" indent="0" algn="just">
              <a:lnSpc>
                <a:spcPct val="11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防備之法。（在一切邪惡的念頭未發生之前，就用禮來教育，來約束禁止）。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教導要合乎時宜 （及時法）。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962112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MY" altLang="zh-CN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八）教育之所以興盛的原因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依據學生的程度，不跨越進度，不超出其能力來教導。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使學生互相觀摩而學習他人的長處。</a:t>
            </a: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117557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九）教育失敗之因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lnSpc>
                <a:spcPct val="11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發然後禁，則捍格而不勝；時過然後學，則勤苦而難成；雜施而不孫，則壞亂而不修；獨學而無友，則孤陋而寡聞；燕朋逆其師，燕辟廢其學。此六者，教之所由廢也。</a:t>
            </a:r>
            <a:r>
              <a:rPr lang="en-US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MY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邪惡的念頭已經發生，然後再來禁止。</a:t>
            </a: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適當的學習時期過了才去學。</a:t>
            </a: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東學一點西學一些，卻不按照進度學習。</a:t>
            </a: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212281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九）教育失敗之因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沒有同學在一起研討。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結交不正當的朋友，會導致違背師長的教訓。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不良的習慣，會荒廢自己的學業。</a:t>
            </a: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3421436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十）引導之法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117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US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故君子之教喻也，道而弗牽，強而弗抑，開而弗達。道而弗牽則和，強而弗抑則易，開而弗達則思，和易以思，可謂善喻矣。</a:t>
            </a:r>
            <a:r>
              <a:rPr lang="en-US" altLang="zh-CN" sz="3000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indent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讓人明白道理。</a:t>
            </a: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只加以引導。</a:t>
            </a: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indent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sz="3000" dirty="0">
                <a:latin typeface="KaiTi" panose="02010609060101010101" pitchFamily="49" charset="-122"/>
                <a:ea typeface="KaiTi" panose="02010609060101010101" pitchFamily="49" charset="-122"/>
              </a:rPr>
              <a:t>而不去強迫別人服從。</a:t>
            </a:r>
            <a:endParaRPr lang="en-MY" altLang="zh-CN" sz="3000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100739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十）引導之法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對待學生嚴格。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但并不抑制其個性的發展；加以啟發。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而不將結論和盤托出。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marR="0" algn="just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使學生能夠自己思考。</a:t>
            </a: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48729719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十一）學者失敗的地方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學者有四失，教者必知之。人之學也，或失則多，或失則寡，或失則易，或失則止。此四者，心之莫同也。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貪多而不求甚解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不求進取，知識面狹窄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把學習看的太容易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；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一遇到問題就問師長，從來不深入思考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遇到問題從來不問師長，只是停下來獨自冥思苦想，而最終仍然迷惑不解。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1781640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十一）學者之四失（失敗的地方）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知其心，然後能救其失也，教也者，長善而救其失者也。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、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產生這四種過失的根源，在於學生的心理特點各不相同。懂得了學生的心理特點，然後才能補救學生的過失。教學，就是發揚學生的優點，補救學生的過失。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9111694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(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十二）擇師之重要</a:t>
            </a:r>
            <a:b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君子知至學之難易，而知其美惡，然後能博喻；能博喻，然後能為師；能為師，然後能為長；能為長，然後能為君。故師也者，所以學為君也。是故擇師不可不慎也。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algn="just"/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老師知道求學深淺難易的順序，對於學生的特性差異都能了解，然後方能因材施教。所以選擇老師不可以不謹慎。</a:t>
            </a:r>
            <a:endParaRPr lang="en-MY" altLang="zh-CN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0781536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b="1" dirty="0">
                <a:latin typeface="KaiTi" panose="02010609060101010101" pitchFamily="49" charset="-122"/>
                <a:ea typeface="KaiTi" panose="02010609060101010101" pitchFamily="49" charset="-122"/>
              </a:rPr>
              <a:t>（十三）尊師之重要</a:t>
            </a:r>
            <a:br>
              <a:rPr lang="en-MY" altLang="zh-CN" sz="2400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fontAlgn="base">
              <a:lnSpc>
                <a:spcPct val="80000"/>
              </a:lnSpc>
              <a:buNone/>
            </a:pP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【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凡學之道，嚴師為難。師嚴然後道尊，道尊然後民知敬學。是故君之所不臣於其臣者二：當其為尸則弗臣也，當其為師則弗臣也。大學之禮，雖詔於天子，無北面，所以尊師也。</a:t>
            </a:r>
            <a:r>
              <a:rPr lang="en-US" altLang="zh-CN" dirty="0">
                <a:latin typeface="KaiTi" panose="02010609060101010101" pitchFamily="49" charset="-122"/>
                <a:ea typeface="KaiTi" panose="02010609060101010101" pitchFamily="49" charset="-122"/>
              </a:rPr>
              <a:t>】</a:t>
            </a:r>
            <a:endParaRPr lang="en-MY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fontAlgn="base">
              <a:lnSpc>
                <a:spcPct val="80000"/>
              </a:lnSpc>
              <a:buNone/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fontAlgn="base">
              <a:lnSpc>
                <a:spcPct val="80000"/>
              </a:lnSpc>
            </a:pP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尊師才能重道。重道才能使人敬重學業。</a:t>
            </a: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fontAlgn="base">
              <a:lnSpc>
                <a:spcPct val="80000"/>
              </a:lnSpc>
            </a:pPr>
            <a:endParaRPr lang="en-MY" altLang="zh-TW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fontAlgn="base">
              <a:lnSpc>
                <a:spcPct val="80000"/>
              </a:lnSpc>
            </a:pP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描述</a:t>
            </a:r>
            <a:r>
              <a:rPr lang="zh-TW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君王對待老師尊師重道的</a:t>
            </a:r>
            <a:r>
              <a:rPr lang="zh-CN" altLang="en-US" dirty="0">
                <a:latin typeface="KaiTi" panose="02010609060101010101" pitchFamily="49" charset="-122"/>
                <a:ea typeface="KaiTi" panose="02010609060101010101" pitchFamily="49" charset="-122"/>
              </a:rPr>
              <a:t>禮儀。</a:t>
            </a: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793164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101D3-5A1C-4D24-A3CF-520A43A1F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《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禮記</a:t>
            </a:r>
            <a:r>
              <a:rPr lang="en-MY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.</a:t>
            </a: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學記</a:t>
            </a: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》</a:t>
            </a:r>
            <a:br>
              <a:rPr lang="en-MY" altLang="zh-CN" b="1" dirty="0">
                <a:latin typeface="KaiTi" panose="02010609060101010101" pitchFamily="49" charset="-122"/>
                <a:ea typeface="KaiTi" panose="02010609060101010101" pitchFamily="49" charset="-122"/>
              </a:rPr>
            </a:br>
            <a:r>
              <a:rPr lang="en-US" altLang="zh-CN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————————————————————</a:t>
            </a:r>
            <a:endParaRPr lang="en-MY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D51E41-0C9F-40BF-AFD3-2BC17F3F4C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 fontAlgn="base">
              <a:lnSpc>
                <a:spcPct val="80000"/>
              </a:lnSpc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algn="ctr" fontAlgn="base">
              <a:lnSpc>
                <a:spcPct val="80000"/>
              </a:lnSpc>
              <a:buNone/>
            </a:pPr>
            <a:endParaRPr lang="en-MY" altLang="zh-CN" b="1" dirty="0">
              <a:latin typeface="KaiTi" panose="02010609060101010101" pitchFamily="49" charset="-122"/>
              <a:ea typeface="KaiTi" panose="02010609060101010101" pitchFamily="49" charset="-122"/>
            </a:endParaRPr>
          </a:p>
          <a:p>
            <a:pPr marL="0" indent="0" algn="ctr" fontAlgn="base">
              <a:lnSpc>
                <a:spcPct val="80000"/>
              </a:lnSpc>
              <a:buNone/>
            </a:pPr>
            <a:r>
              <a:rPr lang="zh-CN" altLang="en-US" sz="4000" b="1" dirty="0">
                <a:latin typeface="KaiTi" panose="02010609060101010101" pitchFamily="49" charset="-122"/>
                <a:ea typeface="KaiTi" panose="02010609060101010101" pitchFamily="49" charset="-122"/>
              </a:rPr>
              <a:t>總結</a:t>
            </a:r>
            <a:endParaRPr lang="zh-TW" altLang="en-US" sz="4000" dirty="0">
              <a:latin typeface="KaiTi" panose="02010609060101010101" pitchFamily="49" charset="-122"/>
              <a:ea typeface="KaiTi" panose="02010609060101010101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9102628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359</TotalTime>
  <Words>2361</Words>
  <Application>Microsoft Office PowerPoint</Application>
  <PresentationFormat>Widescreen</PresentationFormat>
  <Paragraphs>156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KaiTi</vt:lpstr>
      <vt:lpstr>Arial</vt:lpstr>
      <vt:lpstr>Calibri</vt:lpstr>
      <vt:lpstr>Calibri Light</vt:lpstr>
      <vt:lpstr>Rockwell</vt:lpstr>
      <vt:lpstr>Office Theme</vt:lpstr>
      <vt:lpstr>《禮記.學記》</vt:lpstr>
      <vt:lpstr>《禮記.學記》- 作者背景 ——————————————————————</vt:lpstr>
      <vt:lpstr>《禮記.學記》-大綱 ————————————————————</vt:lpstr>
      <vt:lpstr>《禮記.學記》-大綱 ————————————————————</vt:lpstr>
      <vt:lpstr>（一）教學目的：化民成俗 ————————————————————</vt:lpstr>
      <vt:lpstr>（二）為學之益處 ————————————————————</vt:lpstr>
      <vt:lpstr>（三）教學相長之道 ————————————————————</vt:lpstr>
      <vt:lpstr>（四）古代教育之階程 ————————————————————</vt:lpstr>
      <vt:lpstr>（五）教育之七項施教原則 ————————————————————</vt:lpstr>
      <vt:lpstr>（五）教育之七項施教原則 ————————————————————</vt:lpstr>
      <vt:lpstr>（六）學習須由淺易而入深難，並與生活合一 ——————————————————————</vt:lpstr>
      <vt:lpstr>（七）施教興廢成敗之因 ————————————————————</vt:lpstr>
      <vt:lpstr>（七）施教興廢成敗之因 ————————————————————</vt:lpstr>
      <vt:lpstr>(八）教育之所以興盛的原因 ——————————————————————</vt:lpstr>
      <vt:lpstr>(八）教育之所以興盛的原因 ——————————————————————</vt:lpstr>
      <vt:lpstr>(九）教育失敗之因 ————————————————————</vt:lpstr>
      <vt:lpstr>(九）教育失敗之因 ————————————————————</vt:lpstr>
      <vt:lpstr>(十）引導之法 ————————————————————</vt:lpstr>
      <vt:lpstr>(十）引導之法 ————————————————————</vt:lpstr>
      <vt:lpstr>(十一）學者失敗的地方 ————————————————————</vt:lpstr>
      <vt:lpstr>(十一）學者之四失（失敗的地方） ————————————————————</vt:lpstr>
      <vt:lpstr>(十二）擇師之重要 ————————————————————</vt:lpstr>
      <vt:lpstr>（十三）尊師之重要 ————————————————————</vt:lpstr>
      <vt:lpstr>《禮記.學記》 ————————————————————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《禮記.學記》</dc:title>
  <dc:creator>Eddy Chan Wai Hun</dc:creator>
  <cp:lastModifiedBy>Eddy Chan Wai Hun</cp:lastModifiedBy>
  <cp:revision>119</cp:revision>
  <dcterms:created xsi:type="dcterms:W3CDTF">2021-06-08T05:42:03Z</dcterms:created>
  <dcterms:modified xsi:type="dcterms:W3CDTF">2021-06-13T15:20:54Z</dcterms:modified>
</cp:coreProperties>
</file>