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4" r:id="rId1"/>
  </p:sldMasterIdLst>
  <p:notesMasterIdLst>
    <p:notesMasterId r:id="rId15"/>
  </p:notesMasterIdLst>
  <p:sldIdLst>
    <p:sldId id="256" r:id="rId2"/>
    <p:sldId id="273" r:id="rId3"/>
    <p:sldId id="258" r:id="rId4"/>
    <p:sldId id="275" r:id="rId5"/>
    <p:sldId id="257" r:id="rId6"/>
    <p:sldId id="259" r:id="rId7"/>
    <p:sldId id="264" r:id="rId8"/>
    <p:sldId id="267" r:id="rId9"/>
    <p:sldId id="268" r:id="rId10"/>
    <p:sldId id="263" r:id="rId11"/>
    <p:sldId id="269" r:id="rId12"/>
    <p:sldId id="272" r:id="rId13"/>
    <p:sldId id="26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217CB5-7769-DCC5-ED62-6D2BD70D97DB}" v="1236" dt="2023-02-16T11:04:23.467"/>
    <p1510:client id="{0CAE9E8F-D4AE-4A29-8E57-729AC7903D95}" v="967" dt="2023-02-17T11:02:04.651"/>
    <p1510:client id="{31F10D79-88B4-C9E1-64C0-A839DBCF955A}" v="8" dt="2023-02-14T23:29:24.512"/>
    <p1510:client id="{50EA43B7-7CAD-484C-E494-050A628E3DEC}" v="609" dt="2023-02-16T11:33:05.717"/>
    <p1510:client id="{534438E8-56E5-DCF0-BAFC-4EBF1A059E44}" v="9" dt="2023-02-14T18:04:02.777"/>
    <p1510:client id="{5B443D66-55FC-7736-0DFD-469123A716AB}" v="571" dt="2023-02-19T01:11:44.448"/>
    <p1510:client id="{71566E1C-AB2F-4CF9-2E15-CCCE722A93D6}" v="1086" dt="2023-02-16T13:59:00.156"/>
    <p1510:client id="{76DD09D3-6044-4332-9211-B5DA7A2C3A43}" v="64" dt="2023-02-14T12:26:48.602"/>
    <p1510:client id="{83786C21-614A-CE00-4EB2-1DC30690412C}" v="83" dt="2023-02-14T22:47:35.167"/>
    <p1510:client id="{874469A8-CB8A-8CBB-C8DD-045DB0AA38DA}" v="533" dt="2023-02-17T10:59:44.354"/>
    <p1510:client id="{8D97273F-090C-18B6-B870-59A1389463D1}" v="2" dt="2023-02-13T12:41:14.885"/>
    <p1510:client id="{96DB4843-B730-41BD-AA6E-1F0BA1C4FD6C}" v="60" dt="2023-02-16T14:53:06.795"/>
    <p1510:client id="{B9B67FF1-0826-CA40-BF8B-990EBB3D3121}" v="11" dt="2023-02-15T19:49:15.171"/>
    <p1510:client id="{C6F48B10-9D38-895A-31EB-FC0160D6AEBD}" v="192" dt="2023-02-18T21:48:46.400"/>
    <p1510:client id="{C9DF1D61-B68B-4D9A-C3A0-9FCC278722FA}" v="1" dt="2023-02-13T12:49:56.415"/>
    <p1510:client id="{D0CDB7A7-C498-4144-70F9-67BDCD771951}" v="88" dt="2023-02-16T23:55:21.914"/>
    <p1510:client id="{F89A2484-7FF6-8AEF-43CF-52727CD8C057}" v="919" dt="2023-02-17T20:33:41.6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0AE21C-067C-4B83-8AAB-594E20598B62}"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04C8C3AB-32E3-4236-AED7-7B179BFD9A09}">
      <dgm:prSet/>
      <dgm:spPr/>
      <dgm:t>
        <a:bodyPr/>
        <a:lstStyle/>
        <a:p>
          <a:r>
            <a:rPr lang="en-GB" b="1"/>
            <a:t>The purpose of this research</a:t>
          </a:r>
          <a:r>
            <a:rPr lang="en-GB"/>
            <a:t>:</a:t>
          </a:r>
          <a:endParaRPr lang="en-US"/>
        </a:p>
      </dgm:t>
    </dgm:pt>
    <dgm:pt modelId="{88CAEB52-56E8-405E-85BA-823642A887CD}" type="parTrans" cxnId="{6621051A-5CF7-44DE-BBAC-B15058DAA761}">
      <dgm:prSet/>
      <dgm:spPr/>
      <dgm:t>
        <a:bodyPr/>
        <a:lstStyle/>
        <a:p>
          <a:endParaRPr lang="en-US"/>
        </a:p>
      </dgm:t>
    </dgm:pt>
    <dgm:pt modelId="{BC330705-A090-48AE-A3CD-4E0061FF3CE6}" type="sibTrans" cxnId="{6621051A-5CF7-44DE-BBAC-B15058DAA761}">
      <dgm:prSet/>
      <dgm:spPr/>
      <dgm:t>
        <a:bodyPr/>
        <a:lstStyle/>
        <a:p>
          <a:endParaRPr lang="en-US"/>
        </a:p>
      </dgm:t>
    </dgm:pt>
    <dgm:pt modelId="{BC30E5E2-69B6-4981-9FA4-1DCA76514882}">
      <dgm:prSet/>
      <dgm:spPr/>
      <dgm:t>
        <a:bodyPr/>
        <a:lstStyle/>
        <a:p>
          <a:r>
            <a:rPr lang="en-GB" b="1"/>
            <a:t>Identify which digital skill is most used by UWTSD students.</a:t>
          </a:r>
          <a:endParaRPr lang="en-US"/>
        </a:p>
      </dgm:t>
    </dgm:pt>
    <dgm:pt modelId="{2500FA68-8EA8-4FE4-A7FA-2238D41F9D75}" type="parTrans" cxnId="{17A1A150-7587-479D-822C-CC95EC6E35D2}">
      <dgm:prSet/>
      <dgm:spPr/>
      <dgm:t>
        <a:bodyPr/>
        <a:lstStyle/>
        <a:p>
          <a:endParaRPr lang="en-US"/>
        </a:p>
      </dgm:t>
    </dgm:pt>
    <dgm:pt modelId="{89D91FBC-C87C-4C62-924A-1AD25AEC5684}" type="sibTrans" cxnId="{17A1A150-7587-479D-822C-CC95EC6E35D2}">
      <dgm:prSet/>
      <dgm:spPr/>
      <dgm:t>
        <a:bodyPr/>
        <a:lstStyle/>
        <a:p>
          <a:endParaRPr lang="en-US"/>
        </a:p>
      </dgm:t>
    </dgm:pt>
    <dgm:pt modelId="{20C370B6-5E81-4E2A-AB9C-A6D659E99679}">
      <dgm:prSet/>
      <dgm:spPr/>
      <dgm:t>
        <a:bodyPr/>
        <a:lstStyle/>
        <a:p>
          <a:r>
            <a:rPr lang="en-GB" b="1"/>
            <a:t>Survey questionnaire</a:t>
          </a:r>
          <a:endParaRPr lang="en-US"/>
        </a:p>
      </dgm:t>
    </dgm:pt>
    <dgm:pt modelId="{42A98F97-BC1E-4F12-902D-50D1663E28E1}" type="parTrans" cxnId="{641730DA-170B-4670-8C95-175E41AAE1CB}">
      <dgm:prSet/>
      <dgm:spPr/>
      <dgm:t>
        <a:bodyPr/>
        <a:lstStyle/>
        <a:p>
          <a:endParaRPr lang="en-US"/>
        </a:p>
      </dgm:t>
    </dgm:pt>
    <dgm:pt modelId="{5AA8DFEC-9B3E-4BFA-9293-5AD229D7EB70}" type="sibTrans" cxnId="{641730DA-170B-4670-8C95-175E41AAE1CB}">
      <dgm:prSet/>
      <dgm:spPr/>
      <dgm:t>
        <a:bodyPr/>
        <a:lstStyle/>
        <a:p>
          <a:endParaRPr lang="en-US"/>
        </a:p>
      </dgm:t>
    </dgm:pt>
    <dgm:pt modelId="{9BA2B971-ACAF-4210-AD86-EE5FFF47B390}">
      <dgm:prSet/>
      <dgm:spPr/>
      <dgm:t>
        <a:bodyPr/>
        <a:lstStyle/>
        <a:p>
          <a:r>
            <a:rPr lang="en-GB" b="1"/>
            <a:t>Support students</a:t>
          </a:r>
          <a:endParaRPr lang="en-US"/>
        </a:p>
      </dgm:t>
    </dgm:pt>
    <dgm:pt modelId="{4A15D3F9-9811-4F52-A2A3-DDCA4423E03E}" type="parTrans" cxnId="{36F7393D-8B89-40B6-A363-EF6914ECE4EB}">
      <dgm:prSet/>
      <dgm:spPr/>
      <dgm:t>
        <a:bodyPr/>
        <a:lstStyle/>
        <a:p>
          <a:endParaRPr lang="en-US"/>
        </a:p>
      </dgm:t>
    </dgm:pt>
    <dgm:pt modelId="{661232B6-F3A4-4FDF-A704-C96BE89A10B1}" type="sibTrans" cxnId="{36F7393D-8B89-40B6-A363-EF6914ECE4EB}">
      <dgm:prSet/>
      <dgm:spPr/>
      <dgm:t>
        <a:bodyPr/>
        <a:lstStyle/>
        <a:p>
          <a:endParaRPr lang="en-US"/>
        </a:p>
      </dgm:t>
    </dgm:pt>
    <dgm:pt modelId="{14FFD365-12EE-4739-837B-981FDE197FCE}" type="pres">
      <dgm:prSet presAssocID="{310AE21C-067C-4B83-8AAB-594E20598B62}" presName="diagram" presStyleCnt="0">
        <dgm:presLayoutVars>
          <dgm:dir/>
          <dgm:resizeHandles val="exact"/>
        </dgm:presLayoutVars>
      </dgm:prSet>
      <dgm:spPr/>
    </dgm:pt>
    <dgm:pt modelId="{BDEE4988-6CEB-4C6B-9D60-95BE557E925B}" type="pres">
      <dgm:prSet presAssocID="{04C8C3AB-32E3-4236-AED7-7B179BFD9A09}" presName="arrow" presStyleLbl="node1" presStyleIdx="0" presStyleCnt="1">
        <dgm:presLayoutVars>
          <dgm:bulletEnabled val="1"/>
        </dgm:presLayoutVars>
      </dgm:prSet>
      <dgm:spPr/>
    </dgm:pt>
  </dgm:ptLst>
  <dgm:cxnLst>
    <dgm:cxn modelId="{66125311-FA27-4D87-AE63-8593528F3288}" type="presOf" srcId="{20C370B6-5E81-4E2A-AB9C-A6D659E99679}" destId="{BDEE4988-6CEB-4C6B-9D60-95BE557E925B}" srcOrd="0" destOrd="2" presId="urn:microsoft.com/office/officeart/2005/8/layout/arrow5"/>
    <dgm:cxn modelId="{6621051A-5CF7-44DE-BBAC-B15058DAA761}" srcId="{310AE21C-067C-4B83-8AAB-594E20598B62}" destId="{04C8C3AB-32E3-4236-AED7-7B179BFD9A09}" srcOrd="0" destOrd="0" parTransId="{88CAEB52-56E8-405E-85BA-823642A887CD}" sibTransId="{BC330705-A090-48AE-A3CD-4E0061FF3CE6}"/>
    <dgm:cxn modelId="{1B094533-73AA-4E7F-A6BA-5F623D196D0A}" type="presOf" srcId="{310AE21C-067C-4B83-8AAB-594E20598B62}" destId="{14FFD365-12EE-4739-837B-981FDE197FCE}" srcOrd="0" destOrd="0" presId="urn:microsoft.com/office/officeart/2005/8/layout/arrow5"/>
    <dgm:cxn modelId="{36F7393D-8B89-40B6-A363-EF6914ECE4EB}" srcId="{04C8C3AB-32E3-4236-AED7-7B179BFD9A09}" destId="{9BA2B971-ACAF-4210-AD86-EE5FFF47B390}" srcOrd="2" destOrd="0" parTransId="{4A15D3F9-9811-4F52-A2A3-DDCA4423E03E}" sibTransId="{661232B6-F3A4-4FDF-A704-C96BE89A10B1}"/>
    <dgm:cxn modelId="{2A67AD6D-62D5-42C2-B724-08757C0E6ACC}" type="presOf" srcId="{04C8C3AB-32E3-4236-AED7-7B179BFD9A09}" destId="{BDEE4988-6CEB-4C6B-9D60-95BE557E925B}" srcOrd="0" destOrd="0" presId="urn:microsoft.com/office/officeart/2005/8/layout/arrow5"/>
    <dgm:cxn modelId="{17A1A150-7587-479D-822C-CC95EC6E35D2}" srcId="{04C8C3AB-32E3-4236-AED7-7B179BFD9A09}" destId="{BC30E5E2-69B6-4981-9FA4-1DCA76514882}" srcOrd="0" destOrd="0" parTransId="{2500FA68-8EA8-4FE4-A7FA-2238D41F9D75}" sibTransId="{89D91FBC-C87C-4C62-924A-1AD25AEC5684}"/>
    <dgm:cxn modelId="{96FCBECF-88BE-48C5-83A2-B792F9B36D91}" type="presOf" srcId="{BC30E5E2-69B6-4981-9FA4-1DCA76514882}" destId="{BDEE4988-6CEB-4C6B-9D60-95BE557E925B}" srcOrd="0" destOrd="1" presId="urn:microsoft.com/office/officeart/2005/8/layout/arrow5"/>
    <dgm:cxn modelId="{641730DA-170B-4670-8C95-175E41AAE1CB}" srcId="{04C8C3AB-32E3-4236-AED7-7B179BFD9A09}" destId="{20C370B6-5E81-4E2A-AB9C-A6D659E99679}" srcOrd="1" destOrd="0" parTransId="{42A98F97-BC1E-4F12-902D-50D1663E28E1}" sibTransId="{5AA8DFEC-9B3E-4BFA-9293-5AD229D7EB70}"/>
    <dgm:cxn modelId="{71B11DDD-8A2F-4DC4-855F-3ECBB4EF7184}" type="presOf" srcId="{9BA2B971-ACAF-4210-AD86-EE5FFF47B390}" destId="{BDEE4988-6CEB-4C6B-9D60-95BE557E925B}" srcOrd="0" destOrd="3" presId="urn:microsoft.com/office/officeart/2005/8/layout/arrow5"/>
    <dgm:cxn modelId="{A2DD266D-334B-4EAB-B6EF-5C0A714B35FE}" type="presParOf" srcId="{14FFD365-12EE-4739-837B-981FDE197FCE}" destId="{BDEE4988-6CEB-4C6B-9D60-95BE557E925B}" srcOrd="0"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28E157-251D-4245-9D9F-89E2E776D615}"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135110DD-91D6-4FC7-8C10-51EDCE8AECA3}">
      <dgm:prSet/>
      <dgm:spPr/>
      <dgm:t>
        <a:bodyPr/>
        <a:lstStyle/>
        <a:p>
          <a:pPr rtl="0"/>
          <a:r>
            <a:rPr lang="en-GB" dirty="0">
              <a:latin typeface="Calibri Light" panose="020F0302020204030204"/>
            </a:rPr>
            <a:t>There is a</a:t>
          </a:r>
          <a:r>
            <a:rPr lang="en-GB" dirty="0"/>
            <a:t> </a:t>
          </a:r>
          <a:r>
            <a:rPr lang="en-GB" dirty="0">
              <a:latin typeface="Calibri Light" panose="020F0302020204030204"/>
            </a:rPr>
            <a:t>lack of </a:t>
          </a:r>
          <a:r>
            <a:rPr lang="en-GB" dirty="0"/>
            <a:t>awareness and knowledge in hard data skills</a:t>
          </a:r>
          <a:r>
            <a:rPr lang="en-GB" dirty="0">
              <a:latin typeface="Calibri Light" panose="020F0302020204030204"/>
            </a:rPr>
            <a:t> among most workers</a:t>
          </a:r>
          <a:r>
            <a:rPr lang="en-GB" dirty="0"/>
            <a:t> in majority companies. Employees have basic IT skills and lack advance data skills</a:t>
          </a:r>
          <a:r>
            <a:rPr lang="en-GB" dirty="0">
              <a:latin typeface="Calibri Light" panose="020F0302020204030204"/>
            </a:rPr>
            <a:t>,</a:t>
          </a:r>
          <a:r>
            <a:rPr lang="en-GB" dirty="0"/>
            <a:t> like emerging technologies. The disadvantage of</a:t>
          </a:r>
          <a:r>
            <a:rPr lang="en-GB" dirty="0">
              <a:latin typeface="Calibri Light" panose="020F0302020204030204"/>
            </a:rPr>
            <a:t> gaps in</a:t>
          </a:r>
          <a:r>
            <a:rPr lang="en-GB" dirty="0"/>
            <a:t> data skills makes it challenging for companies to use data confidently, resulting in information being misdirected.</a:t>
          </a:r>
          <a:endParaRPr lang="en-US" dirty="0"/>
        </a:p>
      </dgm:t>
    </dgm:pt>
    <dgm:pt modelId="{C4C5AADE-7C56-4CE7-9A6C-B7A8476DE7D3}" type="parTrans" cxnId="{82B0F293-25BC-47C0-9C07-6B987AFC4279}">
      <dgm:prSet/>
      <dgm:spPr/>
      <dgm:t>
        <a:bodyPr/>
        <a:lstStyle/>
        <a:p>
          <a:endParaRPr lang="en-US"/>
        </a:p>
      </dgm:t>
    </dgm:pt>
    <dgm:pt modelId="{56769D7E-6407-493B-96C3-F966A973BAEC}" type="sibTrans" cxnId="{82B0F293-25BC-47C0-9C07-6B987AFC4279}">
      <dgm:prSet/>
      <dgm:spPr/>
      <dgm:t>
        <a:bodyPr/>
        <a:lstStyle/>
        <a:p>
          <a:endParaRPr lang="en-US"/>
        </a:p>
      </dgm:t>
    </dgm:pt>
    <dgm:pt modelId="{6635D6FB-7E66-4AFF-91FA-E19DCA8FBEE9}">
      <dgm:prSet/>
      <dgm:spPr/>
      <dgm:t>
        <a:bodyPr/>
        <a:lstStyle/>
        <a:p>
          <a:pPr rtl="0"/>
          <a:r>
            <a:rPr lang="en-GB" dirty="0"/>
            <a:t>Education and training providers have the responsibility to highlight these problems and provide interventions like training to fill the gaps </a:t>
          </a:r>
          <a:r>
            <a:rPr lang="en-GB" dirty="0">
              <a:latin typeface="Calibri Light" panose="020F0302020204030204"/>
            </a:rPr>
            <a:t>and to</a:t>
          </a:r>
          <a:r>
            <a:rPr lang="en-GB" dirty="0"/>
            <a:t> help workers gain the confidence and advance knowledge to improve their performance in the workplace.</a:t>
          </a:r>
          <a:endParaRPr lang="en-US" dirty="0"/>
        </a:p>
      </dgm:t>
    </dgm:pt>
    <dgm:pt modelId="{DFCD3968-62EE-4BDF-BE80-1EB14C2C6E32}" type="parTrans" cxnId="{1B7BDC50-9929-4E02-ACEE-6A9CB3E64A5E}">
      <dgm:prSet/>
      <dgm:spPr/>
      <dgm:t>
        <a:bodyPr/>
        <a:lstStyle/>
        <a:p>
          <a:endParaRPr lang="en-US"/>
        </a:p>
      </dgm:t>
    </dgm:pt>
    <dgm:pt modelId="{AEBB7FC3-FC25-49BE-B7E5-B9E62E250627}" type="sibTrans" cxnId="{1B7BDC50-9929-4E02-ACEE-6A9CB3E64A5E}">
      <dgm:prSet/>
      <dgm:spPr/>
      <dgm:t>
        <a:bodyPr/>
        <a:lstStyle/>
        <a:p>
          <a:endParaRPr lang="en-US"/>
        </a:p>
      </dgm:t>
    </dgm:pt>
    <dgm:pt modelId="{C7303A9D-C480-4CDC-ADC9-FE47D6A9EBA4}" type="pres">
      <dgm:prSet presAssocID="{9B28E157-251D-4245-9D9F-89E2E776D615}" presName="hierChild1" presStyleCnt="0">
        <dgm:presLayoutVars>
          <dgm:chPref val="1"/>
          <dgm:dir/>
          <dgm:animOne val="branch"/>
          <dgm:animLvl val="lvl"/>
          <dgm:resizeHandles/>
        </dgm:presLayoutVars>
      </dgm:prSet>
      <dgm:spPr/>
    </dgm:pt>
    <dgm:pt modelId="{54E9A5CB-A287-4CB1-BACE-3E1092DC31AF}" type="pres">
      <dgm:prSet presAssocID="{135110DD-91D6-4FC7-8C10-51EDCE8AECA3}" presName="hierRoot1" presStyleCnt="0"/>
      <dgm:spPr/>
    </dgm:pt>
    <dgm:pt modelId="{B250785D-41EA-42E5-A570-50596BE69684}" type="pres">
      <dgm:prSet presAssocID="{135110DD-91D6-4FC7-8C10-51EDCE8AECA3}" presName="composite" presStyleCnt="0"/>
      <dgm:spPr/>
    </dgm:pt>
    <dgm:pt modelId="{B637FB5B-FB92-43C9-9CDC-1B765DBC0984}" type="pres">
      <dgm:prSet presAssocID="{135110DD-91D6-4FC7-8C10-51EDCE8AECA3}" presName="background" presStyleLbl="node0" presStyleIdx="0" presStyleCnt="2"/>
      <dgm:spPr/>
    </dgm:pt>
    <dgm:pt modelId="{B285F430-D9D5-4049-9597-FFEF9389D7D7}" type="pres">
      <dgm:prSet presAssocID="{135110DD-91D6-4FC7-8C10-51EDCE8AECA3}" presName="text" presStyleLbl="fgAcc0" presStyleIdx="0" presStyleCnt="2">
        <dgm:presLayoutVars>
          <dgm:chPref val="3"/>
        </dgm:presLayoutVars>
      </dgm:prSet>
      <dgm:spPr/>
    </dgm:pt>
    <dgm:pt modelId="{D2F21057-A1E1-4E2D-A54B-079FFBDED0F0}" type="pres">
      <dgm:prSet presAssocID="{135110DD-91D6-4FC7-8C10-51EDCE8AECA3}" presName="hierChild2" presStyleCnt="0"/>
      <dgm:spPr/>
    </dgm:pt>
    <dgm:pt modelId="{759D0966-8255-4BB4-8B55-1D1498025EBF}" type="pres">
      <dgm:prSet presAssocID="{6635D6FB-7E66-4AFF-91FA-E19DCA8FBEE9}" presName="hierRoot1" presStyleCnt="0"/>
      <dgm:spPr/>
    </dgm:pt>
    <dgm:pt modelId="{DD980833-B185-49E0-BFCB-DD69823341BC}" type="pres">
      <dgm:prSet presAssocID="{6635D6FB-7E66-4AFF-91FA-E19DCA8FBEE9}" presName="composite" presStyleCnt="0"/>
      <dgm:spPr/>
    </dgm:pt>
    <dgm:pt modelId="{6880F29B-766D-4C62-8DBC-C7D5CC1A1872}" type="pres">
      <dgm:prSet presAssocID="{6635D6FB-7E66-4AFF-91FA-E19DCA8FBEE9}" presName="background" presStyleLbl="node0" presStyleIdx="1" presStyleCnt="2"/>
      <dgm:spPr/>
    </dgm:pt>
    <dgm:pt modelId="{EAD11F30-BF2B-482A-9F32-67F4A964E37C}" type="pres">
      <dgm:prSet presAssocID="{6635D6FB-7E66-4AFF-91FA-E19DCA8FBEE9}" presName="text" presStyleLbl="fgAcc0" presStyleIdx="1" presStyleCnt="2">
        <dgm:presLayoutVars>
          <dgm:chPref val="3"/>
        </dgm:presLayoutVars>
      </dgm:prSet>
      <dgm:spPr/>
    </dgm:pt>
    <dgm:pt modelId="{169449BD-BA8B-4301-8CC5-C01C5B54125E}" type="pres">
      <dgm:prSet presAssocID="{6635D6FB-7E66-4AFF-91FA-E19DCA8FBEE9}" presName="hierChild2" presStyleCnt="0"/>
      <dgm:spPr/>
    </dgm:pt>
  </dgm:ptLst>
  <dgm:cxnLst>
    <dgm:cxn modelId="{3680A84F-2F03-49DB-AE02-2B69BE11F163}" type="presOf" srcId="{9B28E157-251D-4245-9D9F-89E2E776D615}" destId="{C7303A9D-C480-4CDC-ADC9-FE47D6A9EBA4}" srcOrd="0" destOrd="0" presId="urn:microsoft.com/office/officeart/2005/8/layout/hierarchy1"/>
    <dgm:cxn modelId="{1B7BDC50-9929-4E02-ACEE-6A9CB3E64A5E}" srcId="{9B28E157-251D-4245-9D9F-89E2E776D615}" destId="{6635D6FB-7E66-4AFF-91FA-E19DCA8FBEE9}" srcOrd="1" destOrd="0" parTransId="{DFCD3968-62EE-4BDF-BE80-1EB14C2C6E32}" sibTransId="{AEBB7FC3-FC25-49BE-B7E5-B9E62E250627}"/>
    <dgm:cxn modelId="{000FFD58-E2AE-484E-898B-9D3F2C74A0CC}" type="presOf" srcId="{135110DD-91D6-4FC7-8C10-51EDCE8AECA3}" destId="{B285F430-D9D5-4049-9597-FFEF9389D7D7}" srcOrd="0" destOrd="0" presId="urn:microsoft.com/office/officeart/2005/8/layout/hierarchy1"/>
    <dgm:cxn modelId="{82B0F293-25BC-47C0-9C07-6B987AFC4279}" srcId="{9B28E157-251D-4245-9D9F-89E2E776D615}" destId="{135110DD-91D6-4FC7-8C10-51EDCE8AECA3}" srcOrd="0" destOrd="0" parTransId="{C4C5AADE-7C56-4CE7-9A6C-B7A8476DE7D3}" sibTransId="{56769D7E-6407-493B-96C3-F966A973BAEC}"/>
    <dgm:cxn modelId="{EB050EBA-C03D-420D-854A-DEE864910BB4}" type="presOf" srcId="{6635D6FB-7E66-4AFF-91FA-E19DCA8FBEE9}" destId="{EAD11F30-BF2B-482A-9F32-67F4A964E37C}" srcOrd="0" destOrd="0" presId="urn:microsoft.com/office/officeart/2005/8/layout/hierarchy1"/>
    <dgm:cxn modelId="{E8F44141-3EEB-4925-B6E8-556969F83CDF}" type="presParOf" srcId="{C7303A9D-C480-4CDC-ADC9-FE47D6A9EBA4}" destId="{54E9A5CB-A287-4CB1-BACE-3E1092DC31AF}" srcOrd="0" destOrd="0" presId="urn:microsoft.com/office/officeart/2005/8/layout/hierarchy1"/>
    <dgm:cxn modelId="{FEA22D32-89E0-4C36-B65F-E8DA2C47B0DD}" type="presParOf" srcId="{54E9A5CB-A287-4CB1-BACE-3E1092DC31AF}" destId="{B250785D-41EA-42E5-A570-50596BE69684}" srcOrd="0" destOrd="0" presId="urn:microsoft.com/office/officeart/2005/8/layout/hierarchy1"/>
    <dgm:cxn modelId="{F2FAF915-51A1-459A-8EF5-2AD3F6DD4D29}" type="presParOf" srcId="{B250785D-41EA-42E5-A570-50596BE69684}" destId="{B637FB5B-FB92-43C9-9CDC-1B765DBC0984}" srcOrd="0" destOrd="0" presId="urn:microsoft.com/office/officeart/2005/8/layout/hierarchy1"/>
    <dgm:cxn modelId="{B3C6FE39-6DD6-4713-BF0A-21966054D700}" type="presParOf" srcId="{B250785D-41EA-42E5-A570-50596BE69684}" destId="{B285F430-D9D5-4049-9597-FFEF9389D7D7}" srcOrd="1" destOrd="0" presId="urn:microsoft.com/office/officeart/2005/8/layout/hierarchy1"/>
    <dgm:cxn modelId="{9E2DCA06-984C-4099-AFDC-444D2F524539}" type="presParOf" srcId="{54E9A5CB-A287-4CB1-BACE-3E1092DC31AF}" destId="{D2F21057-A1E1-4E2D-A54B-079FFBDED0F0}" srcOrd="1" destOrd="0" presId="urn:microsoft.com/office/officeart/2005/8/layout/hierarchy1"/>
    <dgm:cxn modelId="{999EF656-0707-4E2D-9F82-BBAE0BF8BFD8}" type="presParOf" srcId="{C7303A9D-C480-4CDC-ADC9-FE47D6A9EBA4}" destId="{759D0966-8255-4BB4-8B55-1D1498025EBF}" srcOrd="1" destOrd="0" presId="urn:microsoft.com/office/officeart/2005/8/layout/hierarchy1"/>
    <dgm:cxn modelId="{726745D5-5791-44A9-A818-3A932130E97C}" type="presParOf" srcId="{759D0966-8255-4BB4-8B55-1D1498025EBF}" destId="{DD980833-B185-49E0-BFCB-DD69823341BC}" srcOrd="0" destOrd="0" presId="urn:microsoft.com/office/officeart/2005/8/layout/hierarchy1"/>
    <dgm:cxn modelId="{F0900644-EE10-4596-BEA8-7CEC67576DFC}" type="presParOf" srcId="{DD980833-B185-49E0-BFCB-DD69823341BC}" destId="{6880F29B-766D-4C62-8DBC-C7D5CC1A1872}" srcOrd="0" destOrd="0" presId="urn:microsoft.com/office/officeart/2005/8/layout/hierarchy1"/>
    <dgm:cxn modelId="{39ADEE17-DCD3-4933-A597-A7B092A369CF}" type="presParOf" srcId="{DD980833-B185-49E0-BFCB-DD69823341BC}" destId="{EAD11F30-BF2B-482A-9F32-67F4A964E37C}" srcOrd="1" destOrd="0" presId="urn:microsoft.com/office/officeart/2005/8/layout/hierarchy1"/>
    <dgm:cxn modelId="{1FB401D2-2E98-4FC9-8713-4DF6A23A6374}" type="presParOf" srcId="{759D0966-8255-4BB4-8B55-1D1498025EBF}" destId="{169449BD-BA8B-4301-8CC5-C01C5B54125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885308-F318-4305-815C-6D7889318E0B}"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6BFB98B0-7C17-4532-8DE3-660EE64FB7F2}">
      <dgm:prSet/>
      <dgm:spPr/>
      <dgm:t>
        <a:bodyPr/>
        <a:lstStyle/>
        <a:p>
          <a:r>
            <a:rPr lang="en-GB" dirty="0"/>
            <a:t>According to </a:t>
          </a:r>
          <a:r>
            <a:rPr lang="en-GB" dirty="0" err="1"/>
            <a:t>Platteaux</a:t>
          </a:r>
          <a:r>
            <a:rPr lang="en-GB" dirty="0"/>
            <a:t>, </a:t>
          </a:r>
          <a:r>
            <a:rPr lang="en-GB" dirty="0" err="1"/>
            <a:t>Salietti</a:t>
          </a:r>
          <a:r>
            <a:rPr lang="en-GB" dirty="0"/>
            <a:t>, Molteni (2022) stated, in the new generation, digital skills are highly recommended to develop the digital knowledge and improve the outcomes of better academic careers and job prospects.</a:t>
          </a:r>
          <a:endParaRPr lang="en-US" dirty="0"/>
        </a:p>
      </dgm:t>
    </dgm:pt>
    <dgm:pt modelId="{27B0B357-944A-4B12-9012-0A8A80BC7214}" type="parTrans" cxnId="{BF8257CE-1334-4D85-A78C-045C2F17A0FF}">
      <dgm:prSet/>
      <dgm:spPr/>
      <dgm:t>
        <a:bodyPr/>
        <a:lstStyle/>
        <a:p>
          <a:endParaRPr lang="en-US"/>
        </a:p>
      </dgm:t>
    </dgm:pt>
    <dgm:pt modelId="{ACDB85D1-1914-4A36-B588-B603ED692764}" type="sibTrans" cxnId="{BF8257CE-1334-4D85-A78C-045C2F17A0FF}">
      <dgm:prSet/>
      <dgm:spPr/>
      <dgm:t>
        <a:bodyPr/>
        <a:lstStyle/>
        <a:p>
          <a:endParaRPr lang="en-US"/>
        </a:p>
      </dgm:t>
    </dgm:pt>
    <dgm:pt modelId="{DEBD31AE-51D4-402F-9C2C-A04D4642144D}" type="pres">
      <dgm:prSet presAssocID="{36885308-F318-4305-815C-6D7889318E0B}" presName="linear" presStyleCnt="0">
        <dgm:presLayoutVars>
          <dgm:animLvl val="lvl"/>
          <dgm:resizeHandles val="exact"/>
        </dgm:presLayoutVars>
      </dgm:prSet>
      <dgm:spPr/>
    </dgm:pt>
    <dgm:pt modelId="{E813B217-1E4B-46B8-BAF6-DA0AECEEA225}" type="pres">
      <dgm:prSet presAssocID="{6BFB98B0-7C17-4532-8DE3-660EE64FB7F2}" presName="parentText" presStyleLbl="node1" presStyleIdx="0" presStyleCnt="1">
        <dgm:presLayoutVars>
          <dgm:chMax val="0"/>
          <dgm:bulletEnabled val="1"/>
        </dgm:presLayoutVars>
      </dgm:prSet>
      <dgm:spPr/>
    </dgm:pt>
  </dgm:ptLst>
  <dgm:cxnLst>
    <dgm:cxn modelId="{68388EB8-E187-4DDF-8B16-623FFA0DEFF2}" type="presOf" srcId="{6BFB98B0-7C17-4532-8DE3-660EE64FB7F2}" destId="{E813B217-1E4B-46B8-BAF6-DA0AECEEA225}" srcOrd="0" destOrd="0" presId="urn:microsoft.com/office/officeart/2005/8/layout/vList2"/>
    <dgm:cxn modelId="{BF8257CE-1334-4D85-A78C-045C2F17A0FF}" srcId="{36885308-F318-4305-815C-6D7889318E0B}" destId="{6BFB98B0-7C17-4532-8DE3-660EE64FB7F2}" srcOrd="0" destOrd="0" parTransId="{27B0B357-944A-4B12-9012-0A8A80BC7214}" sibTransId="{ACDB85D1-1914-4A36-B588-B603ED692764}"/>
    <dgm:cxn modelId="{FBBA72DC-9398-41E3-925F-1D0F2D364E1A}" type="presOf" srcId="{36885308-F318-4305-815C-6D7889318E0B}" destId="{DEBD31AE-51D4-402F-9C2C-A04D4642144D}" srcOrd="0" destOrd="0" presId="urn:microsoft.com/office/officeart/2005/8/layout/vList2"/>
    <dgm:cxn modelId="{5281BEEB-5BA8-4D29-AD9A-DCF17106E265}" type="presParOf" srcId="{DEBD31AE-51D4-402F-9C2C-A04D4642144D}" destId="{E813B217-1E4B-46B8-BAF6-DA0AECEEA225}"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A67139-23A5-4FC2-BB77-41BC9E3EAA1F}" type="doc">
      <dgm:prSet loTypeId="urn:microsoft.com/office/officeart/2018/2/layout/IconLabelList" loCatId="icon" qsTypeId="urn:microsoft.com/office/officeart/2005/8/quickstyle/simple1" qsCatId="simple" csTypeId="urn:microsoft.com/office/officeart/2018/5/colors/Iconchunking_neutralbg_accent4_2" csCatId="accent4" phldr="1"/>
      <dgm:spPr/>
      <dgm:t>
        <a:bodyPr/>
        <a:lstStyle/>
        <a:p>
          <a:endParaRPr lang="en-US"/>
        </a:p>
      </dgm:t>
    </dgm:pt>
    <dgm:pt modelId="{541B213E-C8AE-458A-97D9-4D0A7C5229EF}">
      <dgm:prSet/>
      <dgm:spPr/>
      <dgm:t>
        <a:bodyPr/>
        <a:lstStyle/>
        <a:p>
          <a:pPr>
            <a:lnSpc>
              <a:spcPct val="100000"/>
            </a:lnSpc>
          </a:pPr>
          <a:r>
            <a:rPr lang="en-GB"/>
            <a:t>We want to identify which Digital skill is most important for students of UWTSD.</a:t>
          </a:r>
          <a:endParaRPr lang="en-US"/>
        </a:p>
      </dgm:t>
    </dgm:pt>
    <dgm:pt modelId="{A1F107C8-62DC-4CE0-9E8E-BD299F5A7B6F}" type="parTrans" cxnId="{404DFD5F-E19C-4946-BAC0-FCDDE8307296}">
      <dgm:prSet/>
      <dgm:spPr/>
      <dgm:t>
        <a:bodyPr/>
        <a:lstStyle/>
        <a:p>
          <a:endParaRPr lang="en-US"/>
        </a:p>
      </dgm:t>
    </dgm:pt>
    <dgm:pt modelId="{39C574D1-D52A-4147-ACD3-FF9D8DA77125}" type="sibTrans" cxnId="{404DFD5F-E19C-4946-BAC0-FCDDE8307296}">
      <dgm:prSet/>
      <dgm:spPr/>
      <dgm:t>
        <a:bodyPr/>
        <a:lstStyle/>
        <a:p>
          <a:endParaRPr lang="en-US"/>
        </a:p>
      </dgm:t>
    </dgm:pt>
    <dgm:pt modelId="{824EA4BF-796A-468E-AC01-442453FCD549}">
      <dgm:prSet/>
      <dgm:spPr/>
      <dgm:t>
        <a:bodyPr/>
        <a:lstStyle/>
        <a:p>
          <a:pPr>
            <a:lnSpc>
              <a:spcPct val="100000"/>
            </a:lnSpc>
          </a:pPr>
          <a:r>
            <a:rPr lang="en-GB"/>
            <a:t>We will be carrying out a quantitative survey questionnaire to obtain our results.</a:t>
          </a:r>
          <a:endParaRPr lang="en-US"/>
        </a:p>
      </dgm:t>
    </dgm:pt>
    <dgm:pt modelId="{6BA6B27B-2E59-4A91-A1C4-1B6B7401F467}" type="parTrans" cxnId="{EDD25223-35EB-4FCC-AA8A-2C31976D76F0}">
      <dgm:prSet/>
      <dgm:spPr/>
      <dgm:t>
        <a:bodyPr/>
        <a:lstStyle/>
        <a:p>
          <a:endParaRPr lang="en-US"/>
        </a:p>
      </dgm:t>
    </dgm:pt>
    <dgm:pt modelId="{B5B91F1D-FB57-4AF9-92F0-FDAB7D881770}" type="sibTrans" cxnId="{EDD25223-35EB-4FCC-AA8A-2C31976D76F0}">
      <dgm:prSet/>
      <dgm:spPr/>
      <dgm:t>
        <a:bodyPr/>
        <a:lstStyle/>
        <a:p>
          <a:endParaRPr lang="en-US"/>
        </a:p>
      </dgm:t>
    </dgm:pt>
    <dgm:pt modelId="{872CEE5F-F2C5-4EFD-B75C-561904B45DCA}" type="pres">
      <dgm:prSet presAssocID="{E6A67139-23A5-4FC2-BB77-41BC9E3EAA1F}" presName="root" presStyleCnt="0">
        <dgm:presLayoutVars>
          <dgm:dir/>
          <dgm:resizeHandles val="exact"/>
        </dgm:presLayoutVars>
      </dgm:prSet>
      <dgm:spPr/>
    </dgm:pt>
    <dgm:pt modelId="{9AFD9835-6BE9-4A64-9813-3ED8E4703913}" type="pres">
      <dgm:prSet presAssocID="{541B213E-C8AE-458A-97D9-4D0A7C5229EF}" presName="compNode" presStyleCnt="0"/>
      <dgm:spPr/>
    </dgm:pt>
    <dgm:pt modelId="{326F6EC9-5EFD-4C63-8A38-21F4A3E83C26}" type="pres">
      <dgm:prSet presAssocID="{541B213E-C8AE-458A-97D9-4D0A7C5229E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31C7EDDA-04F9-49C5-88CD-FA1832E2ED43}" type="pres">
      <dgm:prSet presAssocID="{541B213E-C8AE-458A-97D9-4D0A7C5229EF}" presName="spaceRect" presStyleCnt="0"/>
      <dgm:spPr/>
    </dgm:pt>
    <dgm:pt modelId="{3EAEDD64-9532-493E-9C50-81776C054DC0}" type="pres">
      <dgm:prSet presAssocID="{541B213E-C8AE-458A-97D9-4D0A7C5229EF}" presName="textRect" presStyleLbl="revTx" presStyleIdx="0" presStyleCnt="2">
        <dgm:presLayoutVars>
          <dgm:chMax val="1"/>
          <dgm:chPref val="1"/>
        </dgm:presLayoutVars>
      </dgm:prSet>
      <dgm:spPr/>
    </dgm:pt>
    <dgm:pt modelId="{C8CDB890-BE1B-4674-AD99-50DD82C20805}" type="pres">
      <dgm:prSet presAssocID="{39C574D1-D52A-4147-ACD3-FF9D8DA77125}" presName="sibTrans" presStyleCnt="0"/>
      <dgm:spPr/>
    </dgm:pt>
    <dgm:pt modelId="{9D058DD7-4AAB-455E-94B5-DD02010D33F2}" type="pres">
      <dgm:prSet presAssocID="{824EA4BF-796A-468E-AC01-442453FCD549}" presName="compNode" presStyleCnt="0"/>
      <dgm:spPr/>
    </dgm:pt>
    <dgm:pt modelId="{C79605B5-C589-40A0-9E33-D00EEFF90E65}" type="pres">
      <dgm:prSet presAssocID="{824EA4BF-796A-468E-AC01-442453FCD54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65BCA60D-C54C-4E9B-869C-B220C47C3D2D}" type="pres">
      <dgm:prSet presAssocID="{824EA4BF-796A-468E-AC01-442453FCD549}" presName="spaceRect" presStyleCnt="0"/>
      <dgm:spPr/>
    </dgm:pt>
    <dgm:pt modelId="{68825AD4-EB84-4F15-820A-A77CC29ADBFB}" type="pres">
      <dgm:prSet presAssocID="{824EA4BF-796A-468E-AC01-442453FCD549}" presName="textRect" presStyleLbl="revTx" presStyleIdx="1" presStyleCnt="2">
        <dgm:presLayoutVars>
          <dgm:chMax val="1"/>
          <dgm:chPref val="1"/>
        </dgm:presLayoutVars>
      </dgm:prSet>
      <dgm:spPr/>
    </dgm:pt>
  </dgm:ptLst>
  <dgm:cxnLst>
    <dgm:cxn modelId="{EDD25223-35EB-4FCC-AA8A-2C31976D76F0}" srcId="{E6A67139-23A5-4FC2-BB77-41BC9E3EAA1F}" destId="{824EA4BF-796A-468E-AC01-442453FCD549}" srcOrd="1" destOrd="0" parTransId="{6BA6B27B-2E59-4A91-A1C4-1B6B7401F467}" sibTransId="{B5B91F1D-FB57-4AF9-92F0-FDAB7D881770}"/>
    <dgm:cxn modelId="{54270739-8CDE-4A05-A054-487D2A5F225B}" type="presOf" srcId="{541B213E-C8AE-458A-97D9-4D0A7C5229EF}" destId="{3EAEDD64-9532-493E-9C50-81776C054DC0}" srcOrd="0" destOrd="0" presId="urn:microsoft.com/office/officeart/2018/2/layout/IconLabelList"/>
    <dgm:cxn modelId="{F30CFC5B-DD44-4245-A6C1-77A4D369631E}" type="presOf" srcId="{E6A67139-23A5-4FC2-BB77-41BC9E3EAA1F}" destId="{872CEE5F-F2C5-4EFD-B75C-561904B45DCA}" srcOrd="0" destOrd="0" presId="urn:microsoft.com/office/officeart/2018/2/layout/IconLabelList"/>
    <dgm:cxn modelId="{404DFD5F-E19C-4946-BAC0-FCDDE8307296}" srcId="{E6A67139-23A5-4FC2-BB77-41BC9E3EAA1F}" destId="{541B213E-C8AE-458A-97D9-4D0A7C5229EF}" srcOrd="0" destOrd="0" parTransId="{A1F107C8-62DC-4CE0-9E8E-BD299F5A7B6F}" sibTransId="{39C574D1-D52A-4147-ACD3-FF9D8DA77125}"/>
    <dgm:cxn modelId="{AE5F0ED1-F88C-4420-9792-D6D7D2A4A71A}" type="presOf" srcId="{824EA4BF-796A-468E-AC01-442453FCD549}" destId="{68825AD4-EB84-4F15-820A-A77CC29ADBFB}" srcOrd="0" destOrd="0" presId="urn:microsoft.com/office/officeart/2018/2/layout/IconLabelList"/>
    <dgm:cxn modelId="{2C623236-D5D6-4B86-B791-A99BA04B8D29}" type="presParOf" srcId="{872CEE5F-F2C5-4EFD-B75C-561904B45DCA}" destId="{9AFD9835-6BE9-4A64-9813-3ED8E4703913}" srcOrd="0" destOrd="0" presId="urn:microsoft.com/office/officeart/2018/2/layout/IconLabelList"/>
    <dgm:cxn modelId="{37F47875-1F40-498E-A4C3-BC60A48842CD}" type="presParOf" srcId="{9AFD9835-6BE9-4A64-9813-3ED8E4703913}" destId="{326F6EC9-5EFD-4C63-8A38-21F4A3E83C26}" srcOrd="0" destOrd="0" presId="urn:microsoft.com/office/officeart/2018/2/layout/IconLabelList"/>
    <dgm:cxn modelId="{8DF28D34-2E06-478A-A98E-098AB974C5DA}" type="presParOf" srcId="{9AFD9835-6BE9-4A64-9813-3ED8E4703913}" destId="{31C7EDDA-04F9-49C5-88CD-FA1832E2ED43}" srcOrd="1" destOrd="0" presId="urn:microsoft.com/office/officeart/2018/2/layout/IconLabelList"/>
    <dgm:cxn modelId="{9F5D7176-EE01-435A-877F-112318E41122}" type="presParOf" srcId="{9AFD9835-6BE9-4A64-9813-3ED8E4703913}" destId="{3EAEDD64-9532-493E-9C50-81776C054DC0}" srcOrd="2" destOrd="0" presId="urn:microsoft.com/office/officeart/2018/2/layout/IconLabelList"/>
    <dgm:cxn modelId="{E5FEB703-CF45-4646-87EA-A529EB422D5F}" type="presParOf" srcId="{872CEE5F-F2C5-4EFD-B75C-561904B45DCA}" destId="{C8CDB890-BE1B-4674-AD99-50DD82C20805}" srcOrd="1" destOrd="0" presId="urn:microsoft.com/office/officeart/2018/2/layout/IconLabelList"/>
    <dgm:cxn modelId="{BD9AC469-02B6-462B-92A8-716713EE342B}" type="presParOf" srcId="{872CEE5F-F2C5-4EFD-B75C-561904B45DCA}" destId="{9D058DD7-4AAB-455E-94B5-DD02010D33F2}" srcOrd="2" destOrd="0" presId="urn:microsoft.com/office/officeart/2018/2/layout/IconLabelList"/>
    <dgm:cxn modelId="{C54DE0AE-E3E9-4123-B182-7A88BF848BA9}" type="presParOf" srcId="{9D058DD7-4AAB-455E-94B5-DD02010D33F2}" destId="{C79605B5-C589-40A0-9E33-D00EEFF90E65}" srcOrd="0" destOrd="0" presId="urn:microsoft.com/office/officeart/2018/2/layout/IconLabelList"/>
    <dgm:cxn modelId="{E23FA416-AD65-4F8E-B25B-4C76B438E7EF}" type="presParOf" srcId="{9D058DD7-4AAB-455E-94B5-DD02010D33F2}" destId="{65BCA60D-C54C-4E9B-869C-B220C47C3D2D}" srcOrd="1" destOrd="0" presId="urn:microsoft.com/office/officeart/2018/2/layout/IconLabelList"/>
    <dgm:cxn modelId="{ABB94286-FBEC-4409-A547-6876855E4E3A}" type="presParOf" srcId="{9D058DD7-4AAB-455E-94B5-DD02010D33F2}" destId="{68825AD4-EB84-4F15-820A-A77CC29ADBF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5627CDA-1C48-4903-AC88-9B6494EE482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2DE0743-2DDA-47F5-B25A-A030FE97F5B5}">
      <dgm:prSet/>
      <dgm:spPr/>
      <dgm:t>
        <a:bodyPr/>
        <a:lstStyle/>
        <a:p>
          <a:r>
            <a:rPr lang="en-GB"/>
            <a:t>Quantitative data is a ‘process of collecting and analysing numerical data’ and also allows for researchers to generalise data collected. (Bhandari, 2022)</a:t>
          </a:r>
          <a:endParaRPr lang="en-US"/>
        </a:p>
      </dgm:t>
    </dgm:pt>
    <dgm:pt modelId="{C4E09B40-C143-4F68-876F-76D5AEECFCFF}" type="parTrans" cxnId="{FB43E557-645C-4429-B92B-21EF54CA16F0}">
      <dgm:prSet/>
      <dgm:spPr/>
      <dgm:t>
        <a:bodyPr/>
        <a:lstStyle/>
        <a:p>
          <a:endParaRPr lang="en-US"/>
        </a:p>
      </dgm:t>
    </dgm:pt>
    <dgm:pt modelId="{81A033E7-6D4B-472C-9522-58A8B95C3F42}" type="sibTrans" cxnId="{FB43E557-645C-4429-B92B-21EF54CA16F0}">
      <dgm:prSet/>
      <dgm:spPr/>
      <dgm:t>
        <a:bodyPr/>
        <a:lstStyle/>
        <a:p>
          <a:endParaRPr lang="en-US"/>
        </a:p>
      </dgm:t>
    </dgm:pt>
    <dgm:pt modelId="{F52210D9-C322-4A03-A4EA-5B9C59D3FD25}">
      <dgm:prSet/>
      <dgm:spPr/>
      <dgm:t>
        <a:bodyPr/>
        <a:lstStyle/>
        <a:p>
          <a:r>
            <a:rPr lang="en-GB"/>
            <a:t>The use of quantitative collected data places emphasis on numbers and figures. (Bryman, 2001)</a:t>
          </a:r>
          <a:endParaRPr lang="en-US"/>
        </a:p>
      </dgm:t>
    </dgm:pt>
    <dgm:pt modelId="{C6142EAB-B1D6-4B9E-91EA-FDA5DD4B85D2}" type="parTrans" cxnId="{61DC9776-3C19-4FB2-8F32-3B45204BB31D}">
      <dgm:prSet/>
      <dgm:spPr/>
      <dgm:t>
        <a:bodyPr/>
        <a:lstStyle/>
        <a:p>
          <a:endParaRPr lang="en-US"/>
        </a:p>
      </dgm:t>
    </dgm:pt>
    <dgm:pt modelId="{EF3BD97B-E30D-4CB1-8362-D302464225AD}" type="sibTrans" cxnId="{61DC9776-3C19-4FB2-8F32-3B45204BB31D}">
      <dgm:prSet/>
      <dgm:spPr/>
      <dgm:t>
        <a:bodyPr/>
        <a:lstStyle/>
        <a:p>
          <a:endParaRPr lang="en-US"/>
        </a:p>
      </dgm:t>
    </dgm:pt>
    <dgm:pt modelId="{5510E73F-02AE-4E45-B198-744FFC7B4AE3}">
      <dgm:prSet/>
      <dgm:spPr/>
      <dgm:t>
        <a:bodyPr/>
        <a:lstStyle/>
        <a:p>
          <a:r>
            <a:rPr lang="en-GB"/>
            <a:t>This is beneficial as we want to statistically collect data to understand which digital skill is most important. We will be conducting a questionnaire to fulfil this.</a:t>
          </a:r>
          <a:endParaRPr lang="en-US"/>
        </a:p>
      </dgm:t>
    </dgm:pt>
    <dgm:pt modelId="{5480CAB6-0AFF-4A62-91C7-D3046809AAC1}" type="parTrans" cxnId="{5374B35D-F3CC-48F9-9679-699E6447C7E7}">
      <dgm:prSet/>
      <dgm:spPr/>
      <dgm:t>
        <a:bodyPr/>
        <a:lstStyle/>
        <a:p>
          <a:endParaRPr lang="en-US"/>
        </a:p>
      </dgm:t>
    </dgm:pt>
    <dgm:pt modelId="{4C8FBFBC-403E-41C7-817D-23D467F0068F}" type="sibTrans" cxnId="{5374B35D-F3CC-48F9-9679-699E6447C7E7}">
      <dgm:prSet/>
      <dgm:spPr/>
      <dgm:t>
        <a:bodyPr/>
        <a:lstStyle/>
        <a:p>
          <a:endParaRPr lang="en-US"/>
        </a:p>
      </dgm:t>
    </dgm:pt>
    <dgm:pt modelId="{243FF0CB-939B-4697-8950-107B5EDCFF75}" type="pres">
      <dgm:prSet presAssocID="{55627CDA-1C48-4903-AC88-9B6494EE4826}" presName="linear" presStyleCnt="0">
        <dgm:presLayoutVars>
          <dgm:animLvl val="lvl"/>
          <dgm:resizeHandles val="exact"/>
        </dgm:presLayoutVars>
      </dgm:prSet>
      <dgm:spPr/>
    </dgm:pt>
    <dgm:pt modelId="{D96B4A92-9B77-42B5-8982-B4484F207900}" type="pres">
      <dgm:prSet presAssocID="{F2DE0743-2DDA-47F5-B25A-A030FE97F5B5}" presName="parentText" presStyleLbl="node1" presStyleIdx="0" presStyleCnt="3">
        <dgm:presLayoutVars>
          <dgm:chMax val="0"/>
          <dgm:bulletEnabled val="1"/>
        </dgm:presLayoutVars>
      </dgm:prSet>
      <dgm:spPr/>
    </dgm:pt>
    <dgm:pt modelId="{6571CEF4-4DA5-4263-A3B3-0F53BF8D28F7}" type="pres">
      <dgm:prSet presAssocID="{81A033E7-6D4B-472C-9522-58A8B95C3F42}" presName="spacer" presStyleCnt="0"/>
      <dgm:spPr/>
    </dgm:pt>
    <dgm:pt modelId="{F25B46DF-1826-4515-9FC9-239AE1A692C2}" type="pres">
      <dgm:prSet presAssocID="{F52210D9-C322-4A03-A4EA-5B9C59D3FD25}" presName="parentText" presStyleLbl="node1" presStyleIdx="1" presStyleCnt="3">
        <dgm:presLayoutVars>
          <dgm:chMax val="0"/>
          <dgm:bulletEnabled val="1"/>
        </dgm:presLayoutVars>
      </dgm:prSet>
      <dgm:spPr/>
    </dgm:pt>
    <dgm:pt modelId="{539E7F0F-8D15-4D54-A6EE-9B8FBA7D7706}" type="pres">
      <dgm:prSet presAssocID="{EF3BD97B-E30D-4CB1-8362-D302464225AD}" presName="spacer" presStyleCnt="0"/>
      <dgm:spPr/>
    </dgm:pt>
    <dgm:pt modelId="{17FAA799-7549-4542-B96B-EB77C6CEFC6F}" type="pres">
      <dgm:prSet presAssocID="{5510E73F-02AE-4E45-B198-744FFC7B4AE3}" presName="parentText" presStyleLbl="node1" presStyleIdx="2" presStyleCnt="3">
        <dgm:presLayoutVars>
          <dgm:chMax val="0"/>
          <dgm:bulletEnabled val="1"/>
        </dgm:presLayoutVars>
      </dgm:prSet>
      <dgm:spPr/>
    </dgm:pt>
  </dgm:ptLst>
  <dgm:cxnLst>
    <dgm:cxn modelId="{5374B35D-F3CC-48F9-9679-699E6447C7E7}" srcId="{55627CDA-1C48-4903-AC88-9B6494EE4826}" destId="{5510E73F-02AE-4E45-B198-744FFC7B4AE3}" srcOrd="2" destOrd="0" parTransId="{5480CAB6-0AFF-4A62-91C7-D3046809AAC1}" sibTransId="{4C8FBFBC-403E-41C7-817D-23D467F0068F}"/>
    <dgm:cxn modelId="{D9EEA965-BDDA-47B5-A39F-67F00BC2A753}" type="presOf" srcId="{5510E73F-02AE-4E45-B198-744FFC7B4AE3}" destId="{17FAA799-7549-4542-B96B-EB77C6CEFC6F}" srcOrd="0" destOrd="0" presId="urn:microsoft.com/office/officeart/2005/8/layout/vList2"/>
    <dgm:cxn modelId="{FA93F945-C91C-41CE-BA79-EF7D3442561E}" type="presOf" srcId="{55627CDA-1C48-4903-AC88-9B6494EE4826}" destId="{243FF0CB-939B-4697-8950-107B5EDCFF75}" srcOrd="0" destOrd="0" presId="urn:microsoft.com/office/officeart/2005/8/layout/vList2"/>
    <dgm:cxn modelId="{61DC9776-3C19-4FB2-8F32-3B45204BB31D}" srcId="{55627CDA-1C48-4903-AC88-9B6494EE4826}" destId="{F52210D9-C322-4A03-A4EA-5B9C59D3FD25}" srcOrd="1" destOrd="0" parTransId="{C6142EAB-B1D6-4B9E-91EA-FDA5DD4B85D2}" sibTransId="{EF3BD97B-E30D-4CB1-8362-D302464225AD}"/>
    <dgm:cxn modelId="{FB43E557-645C-4429-B92B-21EF54CA16F0}" srcId="{55627CDA-1C48-4903-AC88-9B6494EE4826}" destId="{F2DE0743-2DDA-47F5-B25A-A030FE97F5B5}" srcOrd="0" destOrd="0" parTransId="{C4E09B40-C143-4F68-876F-76D5AEECFCFF}" sibTransId="{81A033E7-6D4B-472C-9522-58A8B95C3F42}"/>
    <dgm:cxn modelId="{68C534A9-05FD-4540-924B-34B2017713F7}" type="presOf" srcId="{F2DE0743-2DDA-47F5-B25A-A030FE97F5B5}" destId="{D96B4A92-9B77-42B5-8982-B4484F207900}" srcOrd="0" destOrd="0" presId="urn:microsoft.com/office/officeart/2005/8/layout/vList2"/>
    <dgm:cxn modelId="{DD0124EE-826F-4B37-A757-A3597F28F8B1}" type="presOf" srcId="{F52210D9-C322-4A03-A4EA-5B9C59D3FD25}" destId="{F25B46DF-1826-4515-9FC9-239AE1A692C2}" srcOrd="0" destOrd="0" presId="urn:microsoft.com/office/officeart/2005/8/layout/vList2"/>
    <dgm:cxn modelId="{B70CFA7F-00AF-4654-A26A-0842EE464B02}" type="presParOf" srcId="{243FF0CB-939B-4697-8950-107B5EDCFF75}" destId="{D96B4A92-9B77-42B5-8982-B4484F207900}" srcOrd="0" destOrd="0" presId="urn:microsoft.com/office/officeart/2005/8/layout/vList2"/>
    <dgm:cxn modelId="{049EF484-1CEF-440A-839C-BAA520FDE1C9}" type="presParOf" srcId="{243FF0CB-939B-4697-8950-107B5EDCFF75}" destId="{6571CEF4-4DA5-4263-A3B3-0F53BF8D28F7}" srcOrd="1" destOrd="0" presId="urn:microsoft.com/office/officeart/2005/8/layout/vList2"/>
    <dgm:cxn modelId="{40306E57-D155-426A-8C6A-4F11BC68BE35}" type="presParOf" srcId="{243FF0CB-939B-4697-8950-107B5EDCFF75}" destId="{F25B46DF-1826-4515-9FC9-239AE1A692C2}" srcOrd="2" destOrd="0" presId="urn:microsoft.com/office/officeart/2005/8/layout/vList2"/>
    <dgm:cxn modelId="{9EB655CA-088B-4945-A6B8-99DEF4EF8472}" type="presParOf" srcId="{243FF0CB-939B-4697-8950-107B5EDCFF75}" destId="{539E7F0F-8D15-4D54-A6EE-9B8FBA7D7706}" srcOrd="3" destOrd="0" presId="urn:microsoft.com/office/officeart/2005/8/layout/vList2"/>
    <dgm:cxn modelId="{BC3AE3D2-A115-4173-8065-F074A88470BF}" type="presParOf" srcId="{243FF0CB-939B-4697-8950-107B5EDCFF75}" destId="{17FAA799-7549-4542-B96B-EB77C6CEFC6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30850D6-A8DE-44D8-88F2-5A7B61746A2B}" type="doc">
      <dgm:prSet loTypeId="urn:microsoft.com/office/officeart/2016/7/layout/VerticalSolidActionList" loCatId="List" qsTypeId="urn:microsoft.com/office/officeart/2005/8/quickstyle/simple1" qsCatId="simple" csTypeId="urn:microsoft.com/office/officeart/2005/8/colors/colorful2" csCatId="colorful" phldr="1"/>
      <dgm:spPr/>
      <dgm:t>
        <a:bodyPr/>
        <a:lstStyle/>
        <a:p>
          <a:endParaRPr lang="en-US"/>
        </a:p>
      </dgm:t>
    </dgm:pt>
    <dgm:pt modelId="{DC27967D-7CA8-4412-810F-322B8DECD83A}">
      <dgm:prSet/>
      <dgm:spPr/>
      <dgm:t>
        <a:bodyPr/>
        <a:lstStyle/>
        <a:p>
          <a:endParaRPr lang="en-US"/>
        </a:p>
      </dgm:t>
    </dgm:pt>
    <dgm:pt modelId="{D232DD77-1F38-43BD-8164-C179EF34CA24}" type="parTrans" cxnId="{E3D6AD9C-AE4C-4C4C-90D9-9AC0A822A250}">
      <dgm:prSet/>
      <dgm:spPr/>
      <dgm:t>
        <a:bodyPr/>
        <a:lstStyle/>
        <a:p>
          <a:endParaRPr lang="en-US"/>
        </a:p>
      </dgm:t>
    </dgm:pt>
    <dgm:pt modelId="{C013EE4B-1412-4FFC-90A9-B893BBACF8BC}" type="sibTrans" cxnId="{E3D6AD9C-AE4C-4C4C-90D9-9AC0A822A250}">
      <dgm:prSet/>
      <dgm:spPr/>
      <dgm:t>
        <a:bodyPr/>
        <a:lstStyle/>
        <a:p>
          <a:endParaRPr lang="en-US"/>
        </a:p>
      </dgm:t>
    </dgm:pt>
    <dgm:pt modelId="{D7A6F669-488E-4541-AD84-430F08D71096}">
      <dgm:prSet/>
      <dgm:spPr/>
      <dgm:t>
        <a:bodyPr/>
        <a:lstStyle/>
        <a:p>
          <a:r>
            <a:rPr lang="en-US" b="1" u="sng"/>
            <a:t>In our proposed research we will ensure that we</a:t>
          </a:r>
          <a:r>
            <a:rPr lang="en-US"/>
            <a:t>:</a:t>
          </a:r>
        </a:p>
      </dgm:t>
    </dgm:pt>
    <dgm:pt modelId="{49456D6F-7E18-40C8-8167-1901960149B1}" type="parTrans" cxnId="{63F05B8C-997B-4DEB-9FE6-2A91C94B5EAB}">
      <dgm:prSet/>
      <dgm:spPr/>
      <dgm:t>
        <a:bodyPr/>
        <a:lstStyle/>
        <a:p>
          <a:endParaRPr lang="en-US"/>
        </a:p>
      </dgm:t>
    </dgm:pt>
    <dgm:pt modelId="{57BD1300-1FC1-4CED-A0CC-ECF8D2B6C704}" type="sibTrans" cxnId="{63F05B8C-997B-4DEB-9FE6-2A91C94B5EAB}">
      <dgm:prSet/>
      <dgm:spPr/>
      <dgm:t>
        <a:bodyPr/>
        <a:lstStyle/>
        <a:p>
          <a:endParaRPr lang="en-US"/>
        </a:p>
      </dgm:t>
    </dgm:pt>
    <dgm:pt modelId="{25784B5E-FA33-4DAD-BC7B-24BAFA55A7BA}">
      <dgm:prSet/>
      <dgm:spPr/>
      <dgm:t>
        <a:bodyPr/>
        <a:lstStyle/>
        <a:p>
          <a:r>
            <a:rPr lang="en-US"/>
            <a:t>Respect</a:t>
          </a:r>
        </a:p>
      </dgm:t>
    </dgm:pt>
    <dgm:pt modelId="{F163D314-908F-43A4-A449-197A9B80BCA1}" type="parTrans" cxnId="{654F8930-3755-43F5-A99F-E835724DE307}">
      <dgm:prSet/>
      <dgm:spPr/>
      <dgm:t>
        <a:bodyPr/>
        <a:lstStyle/>
        <a:p>
          <a:endParaRPr lang="en-US"/>
        </a:p>
      </dgm:t>
    </dgm:pt>
    <dgm:pt modelId="{5CCABBBB-9ADA-45AA-AD96-E996B1DC372C}" type="sibTrans" cxnId="{654F8930-3755-43F5-A99F-E835724DE307}">
      <dgm:prSet/>
      <dgm:spPr/>
      <dgm:t>
        <a:bodyPr/>
        <a:lstStyle/>
        <a:p>
          <a:endParaRPr lang="en-US"/>
        </a:p>
      </dgm:t>
    </dgm:pt>
    <dgm:pt modelId="{47F13551-F044-46B9-877B-1750B97CC617}">
      <dgm:prSet/>
      <dgm:spPr/>
      <dgm:t>
        <a:bodyPr/>
        <a:lstStyle/>
        <a:p>
          <a:r>
            <a:rPr lang="en-US"/>
            <a:t>Respect others dignity and confidentiality </a:t>
          </a:r>
        </a:p>
      </dgm:t>
    </dgm:pt>
    <dgm:pt modelId="{E945B0FE-5204-491D-8207-DE81AC7BC021}" type="parTrans" cxnId="{B902391C-E8B5-4B08-A72A-733C05305902}">
      <dgm:prSet/>
      <dgm:spPr/>
      <dgm:t>
        <a:bodyPr/>
        <a:lstStyle/>
        <a:p>
          <a:endParaRPr lang="en-US"/>
        </a:p>
      </dgm:t>
    </dgm:pt>
    <dgm:pt modelId="{63429E48-0ACA-45A7-9B4F-C37BB4719C97}" type="sibTrans" cxnId="{B902391C-E8B5-4B08-A72A-733C05305902}">
      <dgm:prSet/>
      <dgm:spPr/>
      <dgm:t>
        <a:bodyPr/>
        <a:lstStyle/>
        <a:p>
          <a:endParaRPr lang="en-US"/>
        </a:p>
      </dgm:t>
    </dgm:pt>
    <dgm:pt modelId="{BFF7F657-6A66-4119-896D-7FE4FBBCA32B}">
      <dgm:prSet/>
      <dgm:spPr/>
      <dgm:t>
        <a:bodyPr/>
        <a:lstStyle/>
        <a:p>
          <a:r>
            <a:rPr lang="en-US"/>
            <a:t>Be</a:t>
          </a:r>
        </a:p>
      </dgm:t>
    </dgm:pt>
    <dgm:pt modelId="{E8D8ACD8-63F4-4E5D-BDDC-C3C8FB2AA74A}" type="parTrans" cxnId="{C0B72AC9-417E-456E-A61E-56446E579F34}">
      <dgm:prSet/>
      <dgm:spPr/>
      <dgm:t>
        <a:bodyPr/>
        <a:lstStyle/>
        <a:p>
          <a:endParaRPr lang="en-US"/>
        </a:p>
      </dgm:t>
    </dgm:pt>
    <dgm:pt modelId="{0653F2AD-7D4C-4FF3-8DB8-B1365890FAB1}" type="sibTrans" cxnId="{C0B72AC9-417E-456E-A61E-56446E579F34}">
      <dgm:prSet/>
      <dgm:spPr/>
      <dgm:t>
        <a:bodyPr/>
        <a:lstStyle/>
        <a:p>
          <a:endParaRPr lang="en-US"/>
        </a:p>
      </dgm:t>
    </dgm:pt>
    <dgm:pt modelId="{CC02A2CD-8EAB-4AB9-836D-3FB43FC80F36}">
      <dgm:prSet/>
      <dgm:spPr/>
      <dgm:t>
        <a:bodyPr/>
        <a:lstStyle/>
        <a:p>
          <a:r>
            <a:rPr lang="en-US"/>
            <a:t>Be considerate and not apply any pressure or forceful attitude </a:t>
          </a:r>
        </a:p>
      </dgm:t>
    </dgm:pt>
    <dgm:pt modelId="{BDD14BEF-EB8A-4F0B-BF8D-6A7E1864A116}" type="parTrans" cxnId="{8BA3F3D7-03A2-4EBF-B4A4-1B478C5F5E12}">
      <dgm:prSet/>
      <dgm:spPr/>
      <dgm:t>
        <a:bodyPr/>
        <a:lstStyle/>
        <a:p>
          <a:endParaRPr lang="en-US"/>
        </a:p>
      </dgm:t>
    </dgm:pt>
    <dgm:pt modelId="{E1193E6C-2949-46D1-97C1-BF190EFF21F7}" type="sibTrans" cxnId="{8BA3F3D7-03A2-4EBF-B4A4-1B478C5F5E12}">
      <dgm:prSet/>
      <dgm:spPr/>
      <dgm:t>
        <a:bodyPr/>
        <a:lstStyle/>
        <a:p>
          <a:endParaRPr lang="en-US"/>
        </a:p>
      </dgm:t>
    </dgm:pt>
    <dgm:pt modelId="{11FB0DEC-A780-4450-B366-A29063C103E6}">
      <dgm:prSet/>
      <dgm:spPr/>
      <dgm:t>
        <a:bodyPr/>
        <a:lstStyle/>
        <a:p>
          <a:r>
            <a:rPr lang="en-US"/>
            <a:t>Remove</a:t>
          </a:r>
        </a:p>
      </dgm:t>
    </dgm:pt>
    <dgm:pt modelId="{B65C3CEB-8DA6-4DC8-AD3C-9D3A2A156136}" type="parTrans" cxnId="{CE4E58BD-6135-4243-A561-EBEB61AC8A62}">
      <dgm:prSet/>
      <dgm:spPr/>
      <dgm:t>
        <a:bodyPr/>
        <a:lstStyle/>
        <a:p>
          <a:endParaRPr lang="en-US"/>
        </a:p>
      </dgm:t>
    </dgm:pt>
    <dgm:pt modelId="{0EEEEEAB-C722-4CBB-973B-51C74434D59B}" type="sibTrans" cxnId="{CE4E58BD-6135-4243-A561-EBEB61AC8A62}">
      <dgm:prSet/>
      <dgm:spPr/>
      <dgm:t>
        <a:bodyPr/>
        <a:lstStyle/>
        <a:p>
          <a:endParaRPr lang="en-US"/>
        </a:p>
      </dgm:t>
    </dgm:pt>
    <dgm:pt modelId="{7F7B4C51-2F44-49D3-AA63-FC8AD1D75311}">
      <dgm:prSet/>
      <dgm:spPr/>
      <dgm:t>
        <a:bodyPr/>
        <a:lstStyle/>
        <a:p>
          <a:r>
            <a:rPr lang="en-US"/>
            <a:t>Remove any personal or confidential data once completed our research </a:t>
          </a:r>
        </a:p>
      </dgm:t>
    </dgm:pt>
    <dgm:pt modelId="{1A2E1128-7CD1-42B6-A5F1-80A819E69319}" type="parTrans" cxnId="{A8F8B488-A3AC-4D4F-802D-172FA384D04B}">
      <dgm:prSet/>
      <dgm:spPr/>
      <dgm:t>
        <a:bodyPr/>
        <a:lstStyle/>
        <a:p>
          <a:endParaRPr lang="en-US"/>
        </a:p>
      </dgm:t>
    </dgm:pt>
    <dgm:pt modelId="{380B9680-0711-423F-BA04-E71538705093}" type="sibTrans" cxnId="{A8F8B488-A3AC-4D4F-802D-172FA384D04B}">
      <dgm:prSet/>
      <dgm:spPr/>
      <dgm:t>
        <a:bodyPr/>
        <a:lstStyle/>
        <a:p>
          <a:endParaRPr lang="en-US"/>
        </a:p>
      </dgm:t>
    </dgm:pt>
    <dgm:pt modelId="{0541B056-2C9B-41B0-8C41-56A35FC5DF1C}">
      <dgm:prSet/>
      <dgm:spPr/>
      <dgm:t>
        <a:bodyPr/>
        <a:lstStyle/>
        <a:p>
          <a:r>
            <a:rPr lang="en-US"/>
            <a:t>Ask</a:t>
          </a:r>
        </a:p>
      </dgm:t>
    </dgm:pt>
    <dgm:pt modelId="{1D185406-8B29-416A-88F2-C3EB20312CCA}" type="parTrans" cxnId="{98F51B07-F9BF-4425-8DC0-D253371DEAE3}">
      <dgm:prSet/>
      <dgm:spPr/>
      <dgm:t>
        <a:bodyPr/>
        <a:lstStyle/>
        <a:p>
          <a:endParaRPr lang="en-US"/>
        </a:p>
      </dgm:t>
    </dgm:pt>
    <dgm:pt modelId="{8B904EBC-4CB3-49B7-BB7C-5821B1CDD233}" type="sibTrans" cxnId="{98F51B07-F9BF-4425-8DC0-D253371DEAE3}">
      <dgm:prSet/>
      <dgm:spPr/>
      <dgm:t>
        <a:bodyPr/>
        <a:lstStyle/>
        <a:p>
          <a:endParaRPr lang="en-US"/>
        </a:p>
      </dgm:t>
    </dgm:pt>
    <dgm:pt modelId="{5A9E093A-EF67-4F48-861E-3EC1324B7003}">
      <dgm:prSet/>
      <dgm:spPr/>
      <dgm:t>
        <a:bodyPr/>
        <a:lstStyle/>
        <a:p>
          <a:r>
            <a:rPr lang="en-US"/>
            <a:t>Ask for consent before we carry out any proposed research. </a:t>
          </a:r>
        </a:p>
      </dgm:t>
    </dgm:pt>
    <dgm:pt modelId="{D6F860C0-9A86-4A11-965F-94A0AF05CE5F}" type="parTrans" cxnId="{42FA3D77-E361-4EE8-B4EB-790918313B00}">
      <dgm:prSet/>
      <dgm:spPr/>
      <dgm:t>
        <a:bodyPr/>
        <a:lstStyle/>
        <a:p>
          <a:endParaRPr lang="en-US"/>
        </a:p>
      </dgm:t>
    </dgm:pt>
    <dgm:pt modelId="{57114E5F-2707-4F53-A953-FEA19883A925}" type="sibTrans" cxnId="{42FA3D77-E361-4EE8-B4EB-790918313B00}">
      <dgm:prSet/>
      <dgm:spPr/>
      <dgm:t>
        <a:bodyPr/>
        <a:lstStyle/>
        <a:p>
          <a:endParaRPr lang="en-US"/>
        </a:p>
      </dgm:t>
    </dgm:pt>
    <dgm:pt modelId="{6A44D026-9F09-4993-9F60-0D030BD5F22F}" type="pres">
      <dgm:prSet presAssocID="{930850D6-A8DE-44D8-88F2-5A7B61746A2B}" presName="Name0" presStyleCnt="0">
        <dgm:presLayoutVars>
          <dgm:dir/>
          <dgm:animLvl val="lvl"/>
          <dgm:resizeHandles val="exact"/>
        </dgm:presLayoutVars>
      </dgm:prSet>
      <dgm:spPr/>
    </dgm:pt>
    <dgm:pt modelId="{056951F2-09B5-42D5-9E36-294516F3F000}" type="pres">
      <dgm:prSet presAssocID="{DC27967D-7CA8-4412-810F-322B8DECD83A}" presName="linNode" presStyleCnt="0"/>
      <dgm:spPr/>
    </dgm:pt>
    <dgm:pt modelId="{C3600575-2A89-4E0A-BADA-45642C8B9696}" type="pres">
      <dgm:prSet presAssocID="{DC27967D-7CA8-4412-810F-322B8DECD83A}" presName="parentText" presStyleLbl="alignNode1" presStyleIdx="0" presStyleCnt="5">
        <dgm:presLayoutVars>
          <dgm:chMax val="1"/>
          <dgm:bulletEnabled/>
        </dgm:presLayoutVars>
      </dgm:prSet>
      <dgm:spPr/>
    </dgm:pt>
    <dgm:pt modelId="{6FD3B196-D716-4661-9056-67AA4092E1AB}" type="pres">
      <dgm:prSet presAssocID="{DC27967D-7CA8-4412-810F-322B8DECD83A}" presName="descendantText" presStyleLbl="alignAccFollowNode1" presStyleIdx="0" presStyleCnt="5">
        <dgm:presLayoutVars>
          <dgm:bulletEnabled/>
        </dgm:presLayoutVars>
      </dgm:prSet>
      <dgm:spPr/>
    </dgm:pt>
    <dgm:pt modelId="{EC3F020A-7C78-49C6-88B4-81C237A5BB14}" type="pres">
      <dgm:prSet presAssocID="{C013EE4B-1412-4FFC-90A9-B893BBACF8BC}" presName="sp" presStyleCnt="0"/>
      <dgm:spPr/>
    </dgm:pt>
    <dgm:pt modelId="{D74BCFED-1F3F-4E4F-9867-2EFEEE8E5A09}" type="pres">
      <dgm:prSet presAssocID="{25784B5E-FA33-4DAD-BC7B-24BAFA55A7BA}" presName="linNode" presStyleCnt="0"/>
      <dgm:spPr/>
    </dgm:pt>
    <dgm:pt modelId="{B250EA06-06BD-4DF1-AD64-AB6D155649E6}" type="pres">
      <dgm:prSet presAssocID="{25784B5E-FA33-4DAD-BC7B-24BAFA55A7BA}" presName="parentText" presStyleLbl="alignNode1" presStyleIdx="1" presStyleCnt="5">
        <dgm:presLayoutVars>
          <dgm:chMax val="1"/>
          <dgm:bulletEnabled/>
        </dgm:presLayoutVars>
      </dgm:prSet>
      <dgm:spPr/>
    </dgm:pt>
    <dgm:pt modelId="{176FD49A-792A-4229-9698-8D731326679E}" type="pres">
      <dgm:prSet presAssocID="{25784B5E-FA33-4DAD-BC7B-24BAFA55A7BA}" presName="descendantText" presStyleLbl="alignAccFollowNode1" presStyleIdx="1" presStyleCnt="5">
        <dgm:presLayoutVars>
          <dgm:bulletEnabled/>
        </dgm:presLayoutVars>
      </dgm:prSet>
      <dgm:spPr/>
    </dgm:pt>
    <dgm:pt modelId="{8387226B-AAC0-4BB3-8FA4-3F8A54773594}" type="pres">
      <dgm:prSet presAssocID="{5CCABBBB-9ADA-45AA-AD96-E996B1DC372C}" presName="sp" presStyleCnt="0"/>
      <dgm:spPr/>
    </dgm:pt>
    <dgm:pt modelId="{904184A0-628B-4798-93DB-E944B5D868C4}" type="pres">
      <dgm:prSet presAssocID="{BFF7F657-6A66-4119-896D-7FE4FBBCA32B}" presName="linNode" presStyleCnt="0"/>
      <dgm:spPr/>
    </dgm:pt>
    <dgm:pt modelId="{FC93071B-4086-4E54-8606-2BFD3DD84726}" type="pres">
      <dgm:prSet presAssocID="{BFF7F657-6A66-4119-896D-7FE4FBBCA32B}" presName="parentText" presStyleLbl="alignNode1" presStyleIdx="2" presStyleCnt="5">
        <dgm:presLayoutVars>
          <dgm:chMax val="1"/>
          <dgm:bulletEnabled/>
        </dgm:presLayoutVars>
      </dgm:prSet>
      <dgm:spPr/>
    </dgm:pt>
    <dgm:pt modelId="{F6EA7FED-E2E5-4550-8012-7C5AA4D67CB7}" type="pres">
      <dgm:prSet presAssocID="{BFF7F657-6A66-4119-896D-7FE4FBBCA32B}" presName="descendantText" presStyleLbl="alignAccFollowNode1" presStyleIdx="2" presStyleCnt="5">
        <dgm:presLayoutVars>
          <dgm:bulletEnabled/>
        </dgm:presLayoutVars>
      </dgm:prSet>
      <dgm:spPr/>
    </dgm:pt>
    <dgm:pt modelId="{9130B31C-7C30-4B36-8D54-89697F0FE1A5}" type="pres">
      <dgm:prSet presAssocID="{0653F2AD-7D4C-4FF3-8DB8-B1365890FAB1}" presName="sp" presStyleCnt="0"/>
      <dgm:spPr/>
    </dgm:pt>
    <dgm:pt modelId="{9D7D9D11-78BB-473A-A9E6-6C567C416172}" type="pres">
      <dgm:prSet presAssocID="{11FB0DEC-A780-4450-B366-A29063C103E6}" presName="linNode" presStyleCnt="0"/>
      <dgm:spPr/>
    </dgm:pt>
    <dgm:pt modelId="{4E0B52C5-F34D-4F08-A390-1C30F7B8661C}" type="pres">
      <dgm:prSet presAssocID="{11FB0DEC-A780-4450-B366-A29063C103E6}" presName="parentText" presStyleLbl="alignNode1" presStyleIdx="3" presStyleCnt="5">
        <dgm:presLayoutVars>
          <dgm:chMax val="1"/>
          <dgm:bulletEnabled/>
        </dgm:presLayoutVars>
      </dgm:prSet>
      <dgm:spPr/>
    </dgm:pt>
    <dgm:pt modelId="{E8AB88F5-CF0B-4D0A-AC7C-EBF798679A58}" type="pres">
      <dgm:prSet presAssocID="{11FB0DEC-A780-4450-B366-A29063C103E6}" presName="descendantText" presStyleLbl="alignAccFollowNode1" presStyleIdx="3" presStyleCnt="5">
        <dgm:presLayoutVars>
          <dgm:bulletEnabled/>
        </dgm:presLayoutVars>
      </dgm:prSet>
      <dgm:spPr/>
    </dgm:pt>
    <dgm:pt modelId="{1D733462-DBC8-4342-8D1B-01A25E7724A2}" type="pres">
      <dgm:prSet presAssocID="{0EEEEEAB-C722-4CBB-973B-51C74434D59B}" presName="sp" presStyleCnt="0"/>
      <dgm:spPr/>
    </dgm:pt>
    <dgm:pt modelId="{F860589D-6D55-4978-B8C5-03094BDF309F}" type="pres">
      <dgm:prSet presAssocID="{0541B056-2C9B-41B0-8C41-56A35FC5DF1C}" presName="linNode" presStyleCnt="0"/>
      <dgm:spPr/>
    </dgm:pt>
    <dgm:pt modelId="{802506EC-A63B-4D84-82C5-D6E347C0F192}" type="pres">
      <dgm:prSet presAssocID="{0541B056-2C9B-41B0-8C41-56A35FC5DF1C}" presName="parentText" presStyleLbl="alignNode1" presStyleIdx="4" presStyleCnt="5" custLinFactNeighborX="-7178" custLinFactNeighborY="13576">
        <dgm:presLayoutVars>
          <dgm:chMax val="1"/>
          <dgm:bulletEnabled/>
        </dgm:presLayoutVars>
      </dgm:prSet>
      <dgm:spPr/>
    </dgm:pt>
    <dgm:pt modelId="{4232A3D9-0A4B-4AE2-BD94-483CE2A6FAA9}" type="pres">
      <dgm:prSet presAssocID="{0541B056-2C9B-41B0-8C41-56A35FC5DF1C}" presName="descendantText" presStyleLbl="alignAccFollowNode1" presStyleIdx="4" presStyleCnt="5">
        <dgm:presLayoutVars>
          <dgm:bulletEnabled/>
        </dgm:presLayoutVars>
      </dgm:prSet>
      <dgm:spPr/>
    </dgm:pt>
  </dgm:ptLst>
  <dgm:cxnLst>
    <dgm:cxn modelId="{98F51B07-F9BF-4425-8DC0-D253371DEAE3}" srcId="{930850D6-A8DE-44D8-88F2-5A7B61746A2B}" destId="{0541B056-2C9B-41B0-8C41-56A35FC5DF1C}" srcOrd="4" destOrd="0" parTransId="{1D185406-8B29-416A-88F2-C3EB20312CCA}" sibTransId="{8B904EBC-4CB3-49B7-BB7C-5821B1CDD233}"/>
    <dgm:cxn modelId="{B902391C-E8B5-4B08-A72A-733C05305902}" srcId="{25784B5E-FA33-4DAD-BC7B-24BAFA55A7BA}" destId="{47F13551-F044-46B9-877B-1750B97CC617}" srcOrd="0" destOrd="0" parTransId="{E945B0FE-5204-491D-8207-DE81AC7BC021}" sibTransId="{63429E48-0ACA-45A7-9B4F-C37BB4719C97}"/>
    <dgm:cxn modelId="{654F8930-3755-43F5-A99F-E835724DE307}" srcId="{930850D6-A8DE-44D8-88F2-5A7B61746A2B}" destId="{25784B5E-FA33-4DAD-BC7B-24BAFA55A7BA}" srcOrd="1" destOrd="0" parTransId="{F163D314-908F-43A4-A449-197A9B80BCA1}" sibTransId="{5CCABBBB-9ADA-45AA-AD96-E996B1DC372C}"/>
    <dgm:cxn modelId="{75814C3A-4D99-4EEB-AEF3-41797BF87F12}" type="presOf" srcId="{D7A6F669-488E-4541-AD84-430F08D71096}" destId="{6FD3B196-D716-4661-9056-67AA4092E1AB}" srcOrd="0" destOrd="0" presId="urn:microsoft.com/office/officeart/2016/7/layout/VerticalSolidActionList"/>
    <dgm:cxn modelId="{B20EF440-98E7-4203-996F-2136A513FDDC}" type="presOf" srcId="{11FB0DEC-A780-4450-B366-A29063C103E6}" destId="{4E0B52C5-F34D-4F08-A390-1C30F7B8661C}" srcOrd="0" destOrd="0" presId="urn:microsoft.com/office/officeart/2016/7/layout/VerticalSolidActionList"/>
    <dgm:cxn modelId="{F2C8D849-1306-4E9D-B86C-C01FC34245D3}" type="presOf" srcId="{DC27967D-7CA8-4412-810F-322B8DECD83A}" destId="{C3600575-2A89-4E0A-BADA-45642C8B9696}" srcOrd="0" destOrd="0" presId="urn:microsoft.com/office/officeart/2016/7/layout/VerticalSolidActionList"/>
    <dgm:cxn modelId="{0347EB6A-2CDB-42FF-9F69-B2136B157CB2}" type="presOf" srcId="{25784B5E-FA33-4DAD-BC7B-24BAFA55A7BA}" destId="{B250EA06-06BD-4DF1-AD64-AB6D155649E6}" srcOrd="0" destOrd="0" presId="urn:microsoft.com/office/officeart/2016/7/layout/VerticalSolidActionList"/>
    <dgm:cxn modelId="{EEC6754E-8137-4818-96EA-3E6415A576A1}" type="presOf" srcId="{47F13551-F044-46B9-877B-1750B97CC617}" destId="{176FD49A-792A-4229-9698-8D731326679E}" srcOrd="0" destOrd="0" presId="urn:microsoft.com/office/officeart/2016/7/layout/VerticalSolidActionList"/>
    <dgm:cxn modelId="{42FA3D77-E361-4EE8-B4EB-790918313B00}" srcId="{0541B056-2C9B-41B0-8C41-56A35FC5DF1C}" destId="{5A9E093A-EF67-4F48-861E-3EC1324B7003}" srcOrd="0" destOrd="0" parTransId="{D6F860C0-9A86-4A11-965F-94A0AF05CE5F}" sibTransId="{57114E5F-2707-4F53-A953-FEA19883A925}"/>
    <dgm:cxn modelId="{A8F8B488-A3AC-4D4F-802D-172FA384D04B}" srcId="{11FB0DEC-A780-4450-B366-A29063C103E6}" destId="{7F7B4C51-2F44-49D3-AA63-FC8AD1D75311}" srcOrd="0" destOrd="0" parTransId="{1A2E1128-7CD1-42B6-A5F1-80A819E69319}" sibTransId="{380B9680-0711-423F-BA04-E71538705093}"/>
    <dgm:cxn modelId="{63F05B8C-997B-4DEB-9FE6-2A91C94B5EAB}" srcId="{DC27967D-7CA8-4412-810F-322B8DECD83A}" destId="{D7A6F669-488E-4541-AD84-430F08D71096}" srcOrd="0" destOrd="0" parTransId="{49456D6F-7E18-40C8-8167-1901960149B1}" sibTransId="{57BD1300-1FC1-4CED-A0CC-ECF8D2B6C704}"/>
    <dgm:cxn modelId="{BCC7D893-C868-4320-ABD4-261D09E1B7F4}" type="presOf" srcId="{CC02A2CD-8EAB-4AB9-836D-3FB43FC80F36}" destId="{F6EA7FED-E2E5-4550-8012-7C5AA4D67CB7}" srcOrd="0" destOrd="0" presId="urn:microsoft.com/office/officeart/2016/7/layout/VerticalSolidActionList"/>
    <dgm:cxn modelId="{E3D6AD9C-AE4C-4C4C-90D9-9AC0A822A250}" srcId="{930850D6-A8DE-44D8-88F2-5A7B61746A2B}" destId="{DC27967D-7CA8-4412-810F-322B8DECD83A}" srcOrd="0" destOrd="0" parTransId="{D232DD77-1F38-43BD-8164-C179EF34CA24}" sibTransId="{C013EE4B-1412-4FFC-90A9-B893BBACF8BC}"/>
    <dgm:cxn modelId="{8920D6B4-5501-4FED-AFE4-6209F88F2541}" type="presOf" srcId="{0541B056-2C9B-41B0-8C41-56A35FC5DF1C}" destId="{802506EC-A63B-4D84-82C5-D6E347C0F192}" srcOrd="0" destOrd="0" presId="urn:microsoft.com/office/officeart/2016/7/layout/VerticalSolidActionList"/>
    <dgm:cxn modelId="{FD1528B5-6C43-44AD-9083-3FB881730849}" type="presOf" srcId="{BFF7F657-6A66-4119-896D-7FE4FBBCA32B}" destId="{FC93071B-4086-4E54-8606-2BFD3DD84726}" srcOrd="0" destOrd="0" presId="urn:microsoft.com/office/officeart/2016/7/layout/VerticalSolidActionList"/>
    <dgm:cxn modelId="{BD3077B8-598F-4CB3-BA7A-D5DBFBEBC170}" type="presOf" srcId="{930850D6-A8DE-44D8-88F2-5A7B61746A2B}" destId="{6A44D026-9F09-4993-9F60-0D030BD5F22F}" srcOrd="0" destOrd="0" presId="urn:microsoft.com/office/officeart/2016/7/layout/VerticalSolidActionList"/>
    <dgm:cxn modelId="{5B97BABA-3D81-442F-9473-3F03AE27C3B4}" type="presOf" srcId="{5A9E093A-EF67-4F48-861E-3EC1324B7003}" destId="{4232A3D9-0A4B-4AE2-BD94-483CE2A6FAA9}" srcOrd="0" destOrd="0" presId="urn:microsoft.com/office/officeart/2016/7/layout/VerticalSolidActionList"/>
    <dgm:cxn modelId="{CE4E58BD-6135-4243-A561-EBEB61AC8A62}" srcId="{930850D6-A8DE-44D8-88F2-5A7B61746A2B}" destId="{11FB0DEC-A780-4450-B366-A29063C103E6}" srcOrd="3" destOrd="0" parTransId="{B65C3CEB-8DA6-4DC8-AD3C-9D3A2A156136}" sibTransId="{0EEEEEAB-C722-4CBB-973B-51C74434D59B}"/>
    <dgm:cxn modelId="{E53415C5-74FB-4455-B6DE-0614687C506D}" type="presOf" srcId="{7F7B4C51-2F44-49D3-AA63-FC8AD1D75311}" destId="{E8AB88F5-CF0B-4D0A-AC7C-EBF798679A58}" srcOrd="0" destOrd="0" presId="urn:microsoft.com/office/officeart/2016/7/layout/VerticalSolidActionList"/>
    <dgm:cxn modelId="{C0B72AC9-417E-456E-A61E-56446E579F34}" srcId="{930850D6-A8DE-44D8-88F2-5A7B61746A2B}" destId="{BFF7F657-6A66-4119-896D-7FE4FBBCA32B}" srcOrd="2" destOrd="0" parTransId="{E8D8ACD8-63F4-4E5D-BDDC-C3C8FB2AA74A}" sibTransId="{0653F2AD-7D4C-4FF3-8DB8-B1365890FAB1}"/>
    <dgm:cxn modelId="{8BA3F3D7-03A2-4EBF-B4A4-1B478C5F5E12}" srcId="{BFF7F657-6A66-4119-896D-7FE4FBBCA32B}" destId="{CC02A2CD-8EAB-4AB9-836D-3FB43FC80F36}" srcOrd="0" destOrd="0" parTransId="{BDD14BEF-EB8A-4F0B-BF8D-6A7E1864A116}" sibTransId="{E1193E6C-2949-46D1-97C1-BF190EFF21F7}"/>
    <dgm:cxn modelId="{6002326B-75B4-4C8D-8A34-158DA67EB297}" type="presParOf" srcId="{6A44D026-9F09-4993-9F60-0D030BD5F22F}" destId="{056951F2-09B5-42D5-9E36-294516F3F000}" srcOrd="0" destOrd="0" presId="urn:microsoft.com/office/officeart/2016/7/layout/VerticalSolidActionList"/>
    <dgm:cxn modelId="{72CD81CB-D241-4327-A5C0-BBD750A77602}" type="presParOf" srcId="{056951F2-09B5-42D5-9E36-294516F3F000}" destId="{C3600575-2A89-4E0A-BADA-45642C8B9696}" srcOrd="0" destOrd="0" presId="urn:microsoft.com/office/officeart/2016/7/layout/VerticalSolidActionList"/>
    <dgm:cxn modelId="{7C0BB5B6-9FB4-4809-9AD4-FBC5B669AED3}" type="presParOf" srcId="{056951F2-09B5-42D5-9E36-294516F3F000}" destId="{6FD3B196-D716-4661-9056-67AA4092E1AB}" srcOrd="1" destOrd="0" presId="urn:microsoft.com/office/officeart/2016/7/layout/VerticalSolidActionList"/>
    <dgm:cxn modelId="{5BEFA72C-2A78-4E8A-8AEE-CB2A721EEE69}" type="presParOf" srcId="{6A44D026-9F09-4993-9F60-0D030BD5F22F}" destId="{EC3F020A-7C78-49C6-88B4-81C237A5BB14}" srcOrd="1" destOrd="0" presId="urn:microsoft.com/office/officeart/2016/7/layout/VerticalSolidActionList"/>
    <dgm:cxn modelId="{905106DD-DE83-49C6-BE54-869491BF322D}" type="presParOf" srcId="{6A44D026-9F09-4993-9F60-0D030BD5F22F}" destId="{D74BCFED-1F3F-4E4F-9867-2EFEEE8E5A09}" srcOrd="2" destOrd="0" presId="urn:microsoft.com/office/officeart/2016/7/layout/VerticalSolidActionList"/>
    <dgm:cxn modelId="{43196ED7-2DC9-4005-A393-7ACF8CE885E7}" type="presParOf" srcId="{D74BCFED-1F3F-4E4F-9867-2EFEEE8E5A09}" destId="{B250EA06-06BD-4DF1-AD64-AB6D155649E6}" srcOrd="0" destOrd="0" presId="urn:microsoft.com/office/officeart/2016/7/layout/VerticalSolidActionList"/>
    <dgm:cxn modelId="{EC4C3324-E3FB-4C37-BDE1-F0A918FCD7F3}" type="presParOf" srcId="{D74BCFED-1F3F-4E4F-9867-2EFEEE8E5A09}" destId="{176FD49A-792A-4229-9698-8D731326679E}" srcOrd="1" destOrd="0" presId="urn:microsoft.com/office/officeart/2016/7/layout/VerticalSolidActionList"/>
    <dgm:cxn modelId="{88B2B3F8-C4AB-4AC6-8660-FC6A93962897}" type="presParOf" srcId="{6A44D026-9F09-4993-9F60-0D030BD5F22F}" destId="{8387226B-AAC0-4BB3-8FA4-3F8A54773594}" srcOrd="3" destOrd="0" presId="urn:microsoft.com/office/officeart/2016/7/layout/VerticalSolidActionList"/>
    <dgm:cxn modelId="{83075627-F7AD-4B6D-A541-49DBB163A96E}" type="presParOf" srcId="{6A44D026-9F09-4993-9F60-0D030BD5F22F}" destId="{904184A0-628B-4798-93DB-E944B5D868C4}" srcOrd="4" destOrd="0" presId="urn:microsoft.com/office/officeart/2016/7/layout/VerticalSolidActionList"/>
    <dgm:cxn modelId="{FB7D28AD-368F-45D8-A9E4-F9B29B003C0B}" type="presParOf" srcId="{904184A0-628B-4798-93DB-E944B5D868C4}" destId="{FC93071B-4086-4E54-8606-2BFD3DD84726}" srcOrd="0" destOrd="0" presId="urn:microsoft.com/office/officeart/2016/7/layout/VerticalSolidActionList"/>
    <dgm:cxn modelId="{89D0E0B8-D437-4700-B8AD-ED7796CDB1A6}" type="presParOf" srcId="{904184A0-628B-4798-93DB-E944B5D868C4}" destId="{F6EA7FED-E2E5-4550-8012-7C5AA4D67CB7}" srcOrd="1" destOrd="0" presId="urn:microsoft.com/office/officeart/2016/7/layout/VerticalSolidActionList"/>
    <dgm:cxn modelId="{EBC53D38-7EBA-4184-82DA-042F57BF6862}" type="presParOf" srcId="{6A44D026-9F09-4993-9F60-0D030BD5F22F}" destId="{9130B31C-7C30-4B36-8D54-89697F0FE1A5}" srcOrd="5" destOrd="0" presId="urn:microsoft.com/office/officeart/2016/7/layout/VerticalSolidActionList"/>
    <dgm:cxn modelId="{6B1EF977-E1BA-4E1D-97F1-587DB45D359B}" type="presParOf" srcId="{6A44D026-9F09-4993-9F60-0D030BD5F22F}" destId="{9D7D9D11-78BB-473A-A9E6-6C567C416172}" srcOrd="6" destOrd="0" presId="urn:microsoft.com/office/officeart/2016/7/layout/VerticalSolidActionList"/>
    <dgm:cxn modelId="{0D2FE62A-54DF-4BEB-976D-C365883ECA70}" type="presParOf" srcId="{9D7D9D11-78BB-473A-A9E6-6C567C416172}" destId="{4E0B52C5-F34D-4F08-A390-1C30F7B8661C}" srcOrd="0" destOrd="0" presId="urn:microsoft.com/office/officeart/2016/7/layout/VerticalSolidActionList"/>
    <dgm:cxn modelId="{B79AA1F9-92E9-44BA-A283-5AF0FBBFFAF4}" type="presParOf" srcId="{9D7D9D11-78BB-473A-A9E6-6C567C416172}" destId="{E8AB88F5-CF0B-4D0A-AC7C-EBF798679A58}" srcOrd="1" destOrd="0" presId="urn:microsoft.com/office/officeart/2016/7/layout/VerticalSolidActionList"/>
    <dgm:cxn modelId="{0291938F-D5C3-459A-868E-12B0ABEE50F6}" type="presParOf" srcId="{6A44D026-9F09-4993-9F60-0D030BD5F22F}" destId="{1D733462-DBC8-4342-8D1B-01A25E7724A2}" srcOrd="7" destOrd="0" presId="urn:microsoft.com/office/officeart/2016/7/layout/VerticalSolidActionList"/>
    <dgm:cxn modelId="{9AF6021B-B958-47CA-B1B3-627D7FD815B0}" type="presParOf" srcId="{6A44D026-9F09-4993-9F60-0D030BD5F22F}" destId="{F860589D-6D55-4978-B8C5-03094BDF309F}" srcOrd="8" destOrd="0" presId="urn:microsoft.com/office/officeart/2016/7/layout/VerticalSolidActionList"/>
    <dgm:cxn modelId="{83CC9647-C13F-4367-96E2-1E66564F16B4}" type="presParOf" srcId="{F860589D-6D55-4978-B8C5-03094BDF309F}" destId="{802506EC-A63B-4D84-82C5-D6E347C0F192}" srcOrd="0" destOrd="0" presId="urn:microsoft.com/office/officeart/2016/7/layout/VerticalSolidActionList"/>
    <dgm:cxn modelId="{B1CD4824-3EA9-46C1-B054-BD6ABBBE8FBA}" type="presParOf" srcId="{F860589D-6D55-4978-B8C5-03094BDF309F}" destId="{4232A3D9-0A4B-4AE2-BD94-483CE2A6FAA9}"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EE4988-6CEB-4C6B-9D60-95BE557E925B}">
      <dsp:nvSpPr>
        <dsp:cNvPr id="0" name=""/>
        <dsp:cNvSpPr/>
      </dsp:nvSpPr>
      <dsp:spPr>
        <a:xfrm>
          <a:off x="0" y="603526"/>
          <a:ext cx="3871260" cy="3871260"/>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l" defTabSz="889000">
            <a:lnSpc>
              <a:spcPct val="90000"/>
            </a:lnSpc>
            <a:spcBef>
              <a:spcPct val="0"/>
            </a:spcBef>
            <a:spcAft>
              <a:spcPct val="35000"/>
            </a:spcAft>
            <a:buNone/>
          </a:pPr>
          <a:r>
            <a:rPr lang="en-GB" sz="2000" b="1" kern="1200"/>
            <a:t>The purpose of this research</a:t>
          </a:r>
          <a:r>
            <a:rPr lang="en-GB" sz="2000" kern="1200"/>
            <a:t>:</a:t>
          </a:r>
          <a:endParaRPr lang="en-US" sz="2000" kern="1200"/>
        </a:p>
        <a:p>
          <a:pPr marL="171450" lvl="1" indent="-171450" algn="l" defTabSz="711200">
            <a:lnSpc>
              <a:spcPct val="90000"/>
            </a:lnSpc>
            <a:spcBef>
              <a:spcPct val="0"/>
            </a:spcBef>
            <a:spcAft>
              <a:spcPct val="15000"/>
            </a:spcAft>
            <a:buChar char="•"/>
          </a:pPr>
          <a:r>
            <a:rPr lang="en-GB" sz="1600" b="1" kern="1200"/>
            <a:t>Identify which digital skill is most used by UWTSD students.</a:t>
          </a:r>
          <a:endParaRPr lang="en-US" sz="1600" kern="1200"/>
        </a:p>
        <a:p>
          <a:pPr marL="171450" lvl="1" indent="-171450" algn="l" defTabSz="711200">
            <a:lnSpc>
              <a:spcPct val="90000"/>
            </a:lnSpc>
            <a:spcBef>
              <a:spcPct val="0"/>
            </a:spcBef>
            <a:spcAft>
              <a:spcPct val="15000"/>
            </a:spcAft>
            <a:buChar char="•"/>
          </a:pPr>
          <a:r>
            <a:rPr lang="en-GB" sz="1600" b="1" kern="1200"/>
            <a:t>Survey questionnaire</a:t>
          </a:r>
          <a:endParaRPr lang="en-US" sz="1600" kern="1200"/>
        </a:p>
        <a:p>
          <a:pPr marL="171450" lvl="1" indent="-171450" algn="l" defTabSz="711200">
            <a:lnSpc>
              <a:spcPct val="90000"/>
            </a:lnSpc>
            <a:spcBef>
              <a:spcPct val="0"/>
            </a:spcBef>
            <a:spcAft>
              <a:spcPct val="15000"/>
            </a:spcAft>
            <a:buChar char="•"/>
          </a:pPr>
          <a:r>
            <a:rPr lang="en-GB" sz="1600" b="1" kern="1200"/>
            <a:t>Support students</a:t>
          </a:r>
          <a:endParaRPr lang="en-US" sz="1600" kern="1200"/>
        </a:p>
      </dsp:txBody>
      <dsp:txXfrm>
        <a:off x="967815" y="603526"/>
        <a:ext cx="1935630" cy="31937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37FB5B-FB92-43C9-9CDC-1B765DBC0984}">
      <dsp:nvSpPr>
        <dsp:cNvPr id="0" name=""/>
        <dsp:cNvSpPr/>
      </dsp:nvSpPr>
      <dsp:spPr>
        <a:xfrm>
          <a:off x="1333" y="110983"/>
          <a:ext cx="4682211" cy="297320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85F430-D9D5-4049-9597-FFEF9389D7D7}">
      <dsp:nvSpPr>
        <dsp:cNvPr id="0" name=""/>
        <dsp:cNvSpPr/>
      </dsp:nvSpPr>
      <dsp:spPr>
        <a:xfrm>
          <a:off x="521579" y="605216"/>
          <a:ext cx="4682211" cy="297320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Calibri Light" panose="020F0302020204030204"/>
            </a:rPr>
            <a:t>There is a</a:t>
          </a:r>
          <a:r>
            <a:rPr lang="en-GB" sz="1900" kern="1200" dirty="0"/>
            <a:t> </a:t>
          </a:r>
          <a:r>
            <a:rPr lang="en-GB" sz="1900" kern="1200" dirty="0">
              <a:latin typeface="Calibri Light" panose="020F0302020204030204"/>
            </a:rPr>
            <a:t>lack of </a:t>
          </a:r>
          <a:r>
            <a:rPr lang="en-GB" sz="1900" kern="1200" dirty="0"/>
            <a:t>awareness and knowledge in hard data skills</a:t>
          </a:r>
          <a:r>
            <a:rPr lang="en-GB" sz="1900" kern="1200" dirty="0">
              <a:latin typeface="Calibri Light" panose="020F0302020204030204"/>
            </a:rPr>
            <a:t> among most workers</a:t>
          </a:r>
          <a:r>
            <a:rPr lang="en-GB" sz="1900" kern="1200" dirty="0"/>
            <a:t> in majority companies. Employees have basic IT skills and lack advance data skills</a:t>
          </a:r>
          <a:r>
            <a:rPr lang="en-GB" sz="1900" kern="1200" dirty="0">
              <a:latin typeface="Calibri Light" panose="020F0302020204030204"/>
            </a:rPr>
            <a:t>,</a:t>
          </a:r>
          <a:r>
            <a:rPr lang="en-GB" sz="1900" kern="1200" dirty="0"/>
            <a:t> like emerging technologies. The disadvantage of</a:t>
          </a:r>
          <a:r>
            <a:rPr lang="en-GB" sz="1900" kern="1200" dirty="0">
              <a:latin typeface="Calibri Light" panose="020F0302020204030204"/>
            </a:rPr>
            <a:t> gaps in</a:t>
          </a:r>
          <a:r>
            <a:rPr lang="en-GB" sz="1900" kern="1200" dirty="0"/>
            <a:t> data skills makes it challenging for companies to use data confidently, resulting in information being misdirected.</a:t>
          </a:r>
          <a:endParaRPr lang="en-US" sz="1900" kern="1200" dirty="0"/>
        </a:p>
      </dsp:txBody>
      <dsp:txXfrm>
        <a:off x="608661" y="692298"/>
        <a:ext cx="4508047" cy="2799040"/>
      </dsp:txXfrm>
    </dsp:sp>
    <dsp:sp modelId="{6880F29B-766D-4C62-8DBC-C7D5CC1A1872}">
      <dsp:nvSpPr>
        <dsp:cNvPr id="0" name=""/>
        <dsp:cNvSpPr/>
      </dsp:nvSpPr>
      <dsp:spPr>
        <a:xfrm>
          <a:off x="5724037" y="110983"/>
          <a:ext cx="4682211" cy="297320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D11F30-BF2B-482A-9F32-67F4A964E37C}">
      <dsp:nvSpPr>
        <dsp:cNvPr id="0" name=""/>
        <dsp:cNvSpPr/>
      </dsp:nvSpPr>
      <dsp:spPr>
        <a:xfrm>
          <a:off x="6244283" y="605216"/>
          <a:ext cx="4682211" cy="297320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t>Education and training providers have the responsibility to highlight these problems and provide interventions like training to fill the gaps </a:t>
          </a:r>
          <a:r>
            <a:rPr lang="en-GB" sz="1900" kern="1200" dirty="0">
              <a:latin typeface="Calibri Light" panose="020F0302020204030204"/>
            </a:rPr>
            <a:t>and to</a:t>
          </a:r>
          <a:r>
            <a:rPr lang="en-GB" sz="1900" kern="1200" dirty="0"/>
            <a:t> help workers gain the confidence and advance knowledge to improve their performance in the workplace.</a:t>
          </a:r>
          <a:endParaRPr lang="en-US" sz="1900" kern="1200" dirty="0"/>
        </a:p>
      </dsp:txBody>
      <dsp:txXfrm>
        <a:off x="6331365" y="692298"/>
        <a:ext cx="4508047" cy="27990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13B217-1E4B-46B8-BAF6-DA0AECEEA225}">
      <dsp:nvSpPr>
        <dsp:cNvPr id="0" name=""/>
        <dsp:cNvSpPr/>
      </dsp:nvSpPr>
      <dsp:spPr>
        <a:xfrm>
          <a:off x="0" y="20709"/>
          <a:ext cx="6586489" cy="37440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According to </a:t>
          </a:r>
          <a:r>
            <a:rPr lang="en-GB" sz="3200" kern="1200" dirty="0" err="1"/>
            <a:t>Platteaux</a:t>
          </a:r>
          <a:r>
            <a:rPr lang="en-GB" sz="3200" kern="1200" dirty="0"/>
            <a:t>, </a:t>
          </a:r>
          <a:r>
            <a:rPr lang="en-GB" sz="3200" kern="1200" dirty="0" err="1"/>
            <a:t>Salietti</a:t>
          </a:r>
          <a:r>
            <a:rPr lang="en-GB" sz="3200" kern="1200" dirty="0"/>
            <a:t>, Molteni (2022) stated, in the new generation, digital skills are highly recommended to develop the digital knowledge and improve the outcomes of better academic careers and job prospects.</a:t>
          </a:r>
          <a:endParaRPr lang="en-US" sz="3200" kern="1200" dirty="0"/>
        </a:p>
      </dsp:txBody>
      <dsp:txXfrm>
        <a:off x="182767" y="203476"/>
        <a:ext cx="6220955" cy="33784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6F6EC9-5EFD-4C63-8A38-21F4A3E83C26}">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AEDD64-9532-493E-9C50-81776C054DC0}">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a:t>We want to identify which Digital skill is most important for students of UWTSD.</a:t>
          </a:r>
          <a:endParaRPr lang="en-US" sz="1900" kern="1200"/>
        </a:p>
      </dsp:txBody>
      <dsp:txXfrm>
        <a:off x="765914" y="2943510"/>
        <a:ext cx="4320000" cy="720000"/>
      </dsp:txXfrm>
    </dsp:sp>
    <dsp:sp modelId="{C79605B5-C589-40A0-9E33-D00EEFF90E65}">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825AD4-EB84-4F15-820A-A77CC29ADBFB}">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a:t>We will be carrying out a quantitative survey questionnaire to obtain our results.</a:t>
          </a:r>
          <a:endParaRPr lang="en-US" sz="1900" kern="1200"/>
        </a:p>
      </dsp:txBody>
      <dsp:txXfrm>
        <a:off x="5841914" y="2943510"/>
        <a:ext cx="432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6B4A92-9B77-42B5-8982-B4484F207900}">
      <dsp:nvSpPr>
        <dsp:cNvPr id="0" name=""/>
        <dsp:cNvSpPr/>
      </dsp:nvSpPr>
      <dsp:spPr>
        <a:xfrm>
          <a:off x="0" y="19695"/>
          <a:ext cx="6900512"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Quantitative data is a ‘process of collecting and analysing numerical data’ and also allows for researchers to generalise data collected. (Bhandari, 2022)</a:t>
          </a:r>
          <a:endParaRPr lang="en-US" sz="2500" kern="1200"/>
        </a:p>
      </dsp:txBody>
      <dsp:txXfrm>
        <a:off x="87100" y="106795"/>
        <a:ext cx="6726312" cy="1610050"/>
      </dsp:txXfrm>
    </dsp:sp>
    <dsp:sp modelId="{F25B46DF-1826-4515-9FC9-239AE1A692C2}">
      <dsp:nvSpPr>
        <dsp:cNvPr id="0" name=""/>
        <dsp:cNvSpPr/>
      </dsp:nvSpPr>
      <dsp:spPr>
        <a:xfrm>
          <a:off x="0" y="1875945"/>
          <a:ext cx="6900512" cy="178425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use of quantitative collected data places emphasis on numbers and figures. (Bryman, 2001)</a:t>
          </a:r>
          <a:endParaRPr lang="en-US" sz="2500" kern="1200"/>
        </a:p>
      </dsp:txBody>
      <dsp:txXfrm>
        <a:off x="87100" y="1963045"/>
        <a:ext cx="6726312" cy="1610050"/>
      </dsp:txXfrm>
    </dsp:sp>
    <dsp:sp modelId="{17FAA799-7549-4542-B96B-EB77C6CEFC6F}">
      <dsp:nvSpPr>
        <dsp:cNvPr id="0" name=""/>
        <dsp:cNvSpPr/>
      </dsp:nvSpPr>
      <dsp:spPr>
        <a:xfrm>
          <a:off x="0" y="3732195"/>
          <a:ext cx="6900512" cy="17842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This is beneficial as we want to statistically collect data to understand which digital skill is most important. We will be conducting a questionnaire to fulfil this.</a:t>
          </a:r>
          <a:endParaRPr lang="en-US" sz="2500" kern="1200"/>
        </a:p>
      </dsp:txBody>
      <dsp:txXfrm>
        <a:off x="87100" y="3819295"/>
        <a:ext cx="6726312" cy="16100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D3B196-D716-4661-9056-67AA4092E1AB}">
      <dsp:nvSpPr>
        <dsp:cNvPr id="0" name=""/>
        <dsp:cNvSpPr/>
      </dsp:nvSpPr>
      <dsp:spPr>
        <a:xfrm>
          <a:off x="2281497" y="2047"/>
          <a:ext cx="9125989" cy="89839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a:lnSpc>
              <a:spcPct val="90000"/>
            </a:lnSpc>
            <a:spcBef>
              <a:spcPct val="0"/>
            </a:spcBef>
            <a:spcAft>
              <a:spcPct val="35000"/>
            </a:spcAft>
            <a:buNone/>
          </a:pPr>
          <a:r>
            <a:rPr lang="en-US" sz="2300" b="1" u="sng" kern="1200"/>
            <a:t>In our proposed research we will ensure that we</a:t>
          </a:r>
          <a:r>
            <a:rPr lang="en-US" sz="2300" kern="1200"/>
            <a:t>:</a:t>
          </a:r>
        </a:p>
      </dsp:txBody>
      <dsp:txXfrm>
        <a:off x="2281497" y="2047"/>
        <a:ext cx="9125989" cy="898397"/>
      </dsp:txXfrm>
    </dsp:sp>
    <dsp:sp modelId="{C3600575-2A89-4E0A-BADA-45642C8B9696}">
      <dsp:nvSpPr>
        <dsp:cNvPr id="0" name=""/>
        <dsp:cNvSpPr/>
      </dsp:nvSpPr>
      <dsp:spPr>
        <a:xfrm>
          <a:off x="0" y="2047"/>
          <a:ext cx="2281497" cy="89839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0" y="2047"/>
        <a:ext cx="2281497" cy="898397"/>
      </dsp:txXfrm>
    </dsp:sp>
    <dsp:sp modelId="{176FD49A-792A-4229-9698-8D731326679E}">
      <dsp:nvSpPr>
        <dsp:cNvPr id="0" name=""/>
        <dsp:cNvSpPr/>
      </dsp:nvSpPr>
      <dsp:spPr>
        <a:xfrm>
          <a:off x="2281497" y="954349"/>
          <a:ext cx="9125989" cy="898397"/>
        </a:xfrm>
        <a:prstGeom prst="rect">
          <a:avLst/>
        </a:prstGeom>
        <a:solidFill>
          <a:schemeClr val="accent2">
            <a:tint val="40000"/>
            <a:alpha val="90000"/>
            <a:hueOff val="-212306"/>
            <a:satOff val="-18836"/>
            <a:lumOff val="-192"/>
            <a:alphaOff val="0"/>
          </a:schemeClr>
        </a:solidFill>
        <a:ln w="12700" cap="flat" cmpd="sng" algn="ctr">
          <a:solidFill>
            <a:schemeClr val="accent2">
              <a:tint val="40000"/>
              <a:alpha val="90000"/>
              <a:hueOff val="-212306"/>
              <a:satOff val="-18836"/>
              <a:lumOff val="-1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a:lnSpc>
              <a:spcPct val="90000"/>
            </a:lnSpc>
            <a:spcBef>
              <a:spcPct val="0"/>
            </a:spcBef>
            <a:spcAft>
              <a:spcPct val="35000"/>
            </a:spcAft>
            <a:buNone/>
          </a:pPr>
          <a:r>
            <a:rPr lang="en-US" sz="2300" kern="1200"/>
            <a:t>Respect others dignity and confidentiality </a:t>
          </a:r>
        </a:p>
      </dsp:txBody>
      <dsp:txXfrm>
        <a:off x="2281497" y="954349"/>
        <a:ext cx="9125989" cy="898397"/>
      </dsp:txXfrm>
    </dsp:sp>
    <dsp:sp modelId="{B250EA06-06BD-4DF1-AD64-AB6D155649E6}">
      <dsp:nvSpPr>
        <dsp:cNvPr id="0" name=""/>
        <dsp:cNvSpPr/>
      </dsp:nvSpPr>
      <dsp:spPr>
        <a:xfrm>
          <a:off x="0" y="954349"/>
          <a:ext cx="2281497" cy="898397"/>
        </a:xfrm>
        <a:prstGeom prst="rect">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r>
            <a:rPr lang="en-US" sz="2800" kern="1200"/>
            <a:t>Respect</a:t>
          </a:r>
        </a:p>
      </dsp:txBody>
      <dsp:txXfrm>
        <a:off x="0" y="954349"/>
        <a:ext cx="2281497" cy="898397"/>
      </dsp:txXfrm>
    </dsp:sp>
    <dsp:sp modelId="{F6EA7FED-E2E5-4550-8012-7C5AA4D67CB7}">
      <dsp:nvSpPr>
        <dsp:cNvPr id="0" name=""/>
        <dsp:cNvSpPr/>
      </dsp:nvSpPr>
      <dsp:spPr>
        <a:xfrm>
          <a:off x="2281497" y="1906651"/>
          <a:ext cx="9125989" cy="898397"/>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a:lnSpc>
              <a:spcPct val="90000"/>
            </a:lnSpc>
            <a:spcBef>
              <a:spcPct val="0"/>
            </a:spcBef>
            <a:spcAft>
              <a:spcPct val="35000"/>
            </a:spcAft>
            <a:buNone/>
          </a:pPr>
          <a:r>
            <a:rPr lang="en-US" sz="2300" kern="1200"/>
            <a:t>Be considerate and not apply any pressure or forceful attitude </a:t>
          </a:r>
        </a:p>
      </dsp:txBody>
      <dsp:txXfrm>
        <a:off x="2281497" y="1906651"/>
        <a:ext cx="9125989" cy="898397"/>
      </dsp:txXfrm>
    </dsp:sp>
    <dsp:sp modelId="{FC93071B-4086-4E54-8606-2BFD3DD84726}">
      <dsp:nvSpPr>
        <dsp:cNvPr id="0" name=""/>
        <dsp:cNvSpPr/>
      </dsp:nvSpPr>
      <dsp:spPr>
        <a:xfrm>
          <a:off x="0" y="1906651"/>
          <a:ext cx="2281497" cy="898397"/>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r>
            <a:rPr lang="en-US" sz="2800" kern="1200"/>
            <a:t>Be</a:t>
          </a:r>
        </a:p>
      </dsp:txBody>
      <dsp:txXfrm>
        <a:off x="0" y="1906651"/>
        <a:ext cx="2281497" cy="898397"/>
      </dsp:txXfrm>
    </dsp:sp>
    <dsp:sp modelId="{E8AB88F5-CF0B-4D0A-AC7C-EBF798679A58}">
      <dsp:nvSpPr>
        <dsp:cNvPr id="0" name=""/>
        <dsp:cNvSpPr/>
      </dsp:nvSpPr>
      <dsp:spPr>
        <a:xfrm>
          <a:off x="2281497" y="2858952"/>
          <a:ext cx="9125989" cy="898397"/>
        </a:xfrm>
        <a:prstGeom prst="rect">
          <a:avLst/>
        </a:prstGeom>
        <a:solidFill>
          <a:schemeClr val="accent2">
            <a:tint val="40000"/>
            <a:alpha val="90000"/>
            <a:hueOff val="-636919"/>
            <a:satOff val="-56510"/>
            <a:lumOff val="-577"/>
            <a:alphaOff val="0"/>
          </a:schemeClr>
        </a:solidFill>
        <a:ln w="12700" cap="flat" cmpd="sng" algn="ctr">
          <a:solidFill>
            <a:schemeClr val="accent2">
              <a:tint val="40000"/>
              <a:alpha val="90000"/>
              <a:hueOff val="-636919"/>
              <a:satOff val="-56510"/>
              <a:lumOff val="-5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a:lnSpc>
              <a:spcPct val="90000"/>
            </a:lnSpc>
            <a:spcBef>
              <a:spcPct val="0"/>
            </a:spcBef>
            <a:spcAft>
              <a:spcPct val="35000"/>
            </a:spcAft>
            <a:buNone/>
          </a:pPr>
          <a:r>
            <a:rPr lang="en-US" sz="2300" kern="1200"/>
            <a:t>Remove any personal or confidential data once completed our research </a:t>
          </a:r>
        </a:p>
      </dsp:txBody>
      <dsp:txXfrm>
        <a:off x="2281497" y="2858952"/>
        <a:ext cx="9125989" cy="898397"/>
      </dsp:txXfrm>
    </dsp:sp>
    <dsp:sp modelId="{4E0B52C5-F34D-4F08-A390-1C30F7B8661C}">
      <dsp:nvSpPr>
        <dsp:cNvPr id="0" name=""/>
        <dsp:cNvSpPr/>
      </dsp:nvSpPr>
      <dsp:spPr>
        <a:xfrm>
          <a:off x="0" y="2858952"/>
          <a:ext cx="2281497" cy="898397"/>
        </a:xfrm>
        <a:prstGeom prst="rect">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r>
            <a:rPr lang="en-US" sz="2800" kern="1200"/>
            <a:t>Remove</a:t>
          </a:r>
        </a:p>
      </dsp:txBody>
      <dsp:txXfrm>
        <a:off x="0" y="2858952"/>
        <a:ext cx="2281497" cy="898397"/>
      </dsp:txXfrm>
    </dsp:sp>
    <dsp:sp modelId="{4232A3D9-0A4B-4AE2-BD94-483CE2A6FAA9}">
      <dsp:nvSpPr>
        <dsp:cNvPr id="0" name=""/>
        <dsp:cNvSpPr/>
      </dsp:nvSpPr>
      <dsp:spPr>
        <a:xfrm>
          <a:off x="2281497" y="3811254"/>
          <a:ext cx="9125989" cy="898397"/>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a:lnSpc>
              <a:spcPct val="90000"/>
            </a:lnSpc>
            <a:spcBef>
              <a:spcPct val="0"/>
            </a:spcBef>
            <a:spcAft>
              <a:spcPct val="35000"/>
            </a:spcAft>
            <a:buNone/>
          </a:pPr>
          <a:r>
            <a:rPr lang="en-US" sz="2300" kern="1200"/>
            <a:t>Ask for consent before we carry out any proposed research. </a:t>
          </a:r>
        </a:p>
      </dsp:txBody>
      <dsp:txXfrm>
        <a:off x="2281497" y="3811254"/>
        <a:ext cx="9125989" cy="898397"/>
      </dsp:txXfrm>
    </dsp:sp>
    <dsp:sp modelId="{802506EC-A63B-4D84-82C5-D6E347C0F192}">
      <dsp:nvSpPr>
        <dsp:cNvPr id="0" name=""/>
        <dsp:cNvSpPr/>
      </dsp:nvSpPr>
      <dsp:spPr>
        <a:xfrm>
          <a:off x="0" y="3813302"/>
          <a:ext cx="2281497" cy="898397"/>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r>
            <a:rPr lang="en-US" sz="2800" kern="1200"/>
            <a:t>Ask</a:t>
          </a:r>
        </a:p>
      </dsp:txBody>
      <dsp:txXfrm>
        <a:off x="0" y="3813302"/>
        <a:ext cx="2281497" cy="898397"/>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4EF1DA-77DB-4DC6-9700-3D1AC234295C}" type="datetimeFigureOut">
              <a:rPr lang="en-GB" smtClean="0"/>
              <a:t>18/02/2023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CA27A7-08EE-4917-A9A0-A61B734F2B51}" type="slidenum">
              <a:rPr lang="en-GB" smtClean="0"/>
              <a:t>‹#›</a:t>
            </a:fld>
            <a:endParaRPr lang="en-GB"/>
          </a:p>
        </p:txBody>
      </p:sp>
    </p:spTree>
    <p:extLst>
      <p:ext uri="{BB962C8B-B14F-4D97-AF65-F5344CB8AC3E}">
        <p14:creationId xmlns:p14="http://schemas.microsoft.com/office/powerpoint/2010/main" val="223613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CA27A7-08EE-4917-A9A0-A61B734F2B51}" type="slidenum">
              <a:rPr lang="en-GB" smtClean="0"/>
              <a:t>9</a:t>
            </a:fld>
            <a:endParaRPr lang="en-GB"/>
          </a:p>
        </p:txBody>
      </p:sp>
    </p:spTree>
    <p:extLst>
      <p:ext uri="{BB962C8B-B14F-4D97-AF65-F5344CB8AC3E}">
        <p14:creationId xmlns:p14="http://schemas.microsoft.com/office/powerpoint/2010/main" val="2071117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CA27A7-08EE-4917-A9A0-A61B734F2B51}" type="slidenum">
              <a:rPr lang="en-GB" smtClean="0"/>
              <a:t>10</a:t>
            </a:fld>
            <a:endParaRPr lang="en-GB"/>
          </a:p>
        </p:txBody>
      </p:sp>
    </p:spTree>
    <p:extLst>
      <p:ext uri="{BB962C8B-B14F-4D97-AF65-F5344CB8AC3E}">
        <p14:creationId xmlns:p14="http://schemas.microsoft.com/office/powerpoint/2010/main" val="7852919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6FFE4-2075-5FE3-08F3-F6193C64194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0A346B6-7450-9EAB-1FF8-A1DC875A40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1833E22-0413-5B22-37E0-3880320D7E5D}"/>
              </a:ext>
            </a:extLst>
          </p:cNvPr>
          <p:cNvSpPr>
            <a:spLocks noGrp="1"/>
          </p:cNvSpPr>
          <p:nvPr>
            <p:ph type="dt" sz="half" idx="10"/>
          </p:nvPr>
        </p:nvSpPr>
        <p:spPr/>
        <p:txBody>
          <a:bodyPr/>
          <a:lstStyle/>
          <a:p>
            <a:fld id="{C764DE79-268F-4C1A-8933-263129D2AF90}" type="datetimeFigureOut">
              <a:rPr lang="en-US" smtClean="0"/>
              <a:t>2/18/2023</a:t>
            </a:fld>
            <a:endParaRPr lang="en-US"/>
          </a:p>
        </p:txBody>
      </p:sp>
      <p:sp>
        <p:nvSpPr>
          <p:cNvPr id="5" name="Footer Placeholder 4">
            <a:extLst>
              <a:ext uri="{FF2B5EF4-FFF2-40B4-BE49-F238E27FC236}">
                <a16:creationId xmlns:a16="http://schemas.microsoft.com/office/drawing/2014/main" id="{131AB9C1-E2A5-9EFF-2C6D-0524DE164A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C1DDC1-E1E9-F2F9-40B8-F9DD880C582C}"/>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458127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5286B-49DC-7988-3800-A90E4AF4617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C670BD4-66A9-3B26-5138-96CF6E60370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238A400-DA9E-B64D-C187-90E6301CD63E}"/>
              </a:ext>
            </a:extLst>
          </p:cNvPr>
          <p:cNvSpPr>
            <a:spLocks noGrp="1"/>
          </p:cNvSpPr>
          <p:nvPr>
            <p:ph type="dt" sz="half" idx="10"/>
          </p:nvPr>
        </p:nvSpPr>
        <p:spPr/>
        <p:txBody>
          <a:bodyPr/>
          <a:lstStyle/>
          <a:p>
            <a:fld id="{C764DE79-268F-4C1A-8933-263129D2AF90}" type="datetimeFigureOut">
              <a:rPr lang="en-US" smtClean="0"/>
              <a:t>2/18/2023</a:t>
            </a:fld>
            <a:endParaRPr lang="en-US"/>
          </a:p>
        </p:txBody>
      </p:sp>
      <p:sp>
        <p:nvSpPr>
          <p:cNvPr id="5" name="Footer Placeholder 4">
            <a:extLst>
              <a:ext uri="{FF2B5EF4-FFF2-40B4-BE49-F238E27FC236}">
                <a16:creationId xmlns:a16="http://schemas.microsoft.com/office/drawing/2014/main" id="{BEEA3A54-8E76-A3BD-A917-ABD9AC4085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B1C24D-A607-8436-177E-8797AF89A5E7}"/>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491488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F2C72-CE22-625F-20C0-6826BE650FC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43ADED8-D381-128B-410D-CAEAB96E20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80712F-DC21-4BBC-3DFF-41953EA4339C}"/>
              </a:ext>
            </a:extLst>
          </p:cNvPr>
          <p:cNvSpPr>
            <a:spLocks noGrp="1"/>
          </p:cNvSpPr>
          <p:nvPr>
            <p:ph type="dt" sz="half" idx="10"/>
          </p:nvPr>
        </p:nvSpPr>
        <p:spPr/>
        <p:txBody>
          <a:bodyPr/>
          <a:lstStyle/>
          <a:p>
            <a:fld id="{C764DE79-268F-4C1A-8933-263129D2AF90}" type="datetimeFigureOut">
              <a:rPr lang="en-US" smtClean="0"/>
              <a:t>2/18/2023</a:t>
            </a:fld>
            <a:endParaRPr lang="en-US"/>
          </a:p>
        </p:txBody>
      </p:sp>
      <p:sp>
        <p:nvSpPr>
          <p:cNvPr id="5" name="Footer Placeholder 4">
            <a:extLst>
              <a:ext uri="{FF2B5EF4-FFF2-40B4-BE49-F238E27FC236}">
                <a16:creationId xmlns:a16="http://schemas.microsoft.com/office/drawing/2014/main" id="{EAD4B1DC-D73C-5DF8-9B09-9D7D435D95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76DF92-B36F-F8C8-F736-78531F013707}"/>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765059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8BEB3-3A0D-BC2E-A771-865EEB0D07E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2F87E60-33D9-7D40-644D-AF7908A4C05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90BAF14-57E2-ED17-06C8-5DFE47024A2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A052558-DADB-689A-E5BE-009E0E97648F}"/>
              </a:ext>
            </a:extLst>
          </p:cNvPr>
          <p:cNvSpPr>
            <a:spLocks noGrp="1"/>
          </p:cNvSpPr>
          <p:nvPr>
            <p:ph type="dt" sz="half" idx="10"/>
          </p:nvPr>
        </p:nvSpPr>
        <p:spPr/>
        <p:txBody>
          <a:bodyPr/>
          <a:lstStyle/>
          <a:p>
            <a:fld id="{C764DE79-268F-4C1A-8933-263129D2AF90}" type="datetimeFigureOut">
              <a:rPr lang="en-US" smtClean="0"/>
              <a:t>2/18/2023</a:t>
            </a:fld>
            <a:endParaRPr lang="en-US"/>
          </a:p>
        </p:txBody>
      </p:sp>
      <p:sp>
        <p:nvSpPr>
          <p:cNvPr id="6" name="Footer Placeholder 5">
            <a:extLst>
              <a:ext uri="{FF2B5EF4-FFF2-40B4-BE49-F238E27FC236}">
                <a16:creationId xmlns:a16="http://schemas.microsoft.com/office/drawing/2014/main" id="{6BEF2CBC-9BDB-393C-C2AB-E730DB6018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7800FE-C9F5-0EFF-AE68-A6C236DDF7BF}"/>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69077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0D9C2-A6F6-D7F5-700E-8FDE6099D6C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7AEB0F4-75BD-3844-4F8B-05A6C0D234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7C16A20-165F-E935-3AFC-31E49815705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8C2FBCA-533B-27E2-292D-CC7063670A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F9EC575-C47B-862D-9516-8F34D3AB576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22EC6D5-49D4-EABF-5658-0A01756356A8}"/>
              </a:ext>
            </a:extLst>
          </p:cNvPr>
          <p:cNvSpPr>
            <a:spLocks noGrp="1"/>
          </p:cNvSpPr>
          <p:nvPr>
            <p:ph type="dt" sz="half" idx="10"/>
          </p:nvPr>
        </p:nvSpPr>
        <p:spPr/>
        <p:txBody>
          <a:bodyPr/>
          <a:lstStyle/>
          <a:p>
            <a:fld id="{C764DE79-268F-4C1A-8933-263129D2AF90}" type="datetimeFigureOut">
              <a:rPr lang="en-US" smtClean="0"/>
              <a:t>2/18/2023</a:t>
            </a:fld>
            <a:endParaRPr lang="en-US"/>
          </a:p>
        </p:txBody>
      </p:sp>
      <p:sp>
        <p:nvSpPr>
          <p:cNvPr id="8" name="Footer Placeholder 7">
            <a:extLst>
              <a:ext uri="{FF2B5EF4-FFF2-40B4-BE49-F238E27FC236}">
                <a16:creationId xmlns:a16="http://schemas.microsoft.com/office/drawing/2014/main" id="{3F1AF12E-38C0-368C-7C5C-32B3BA155E7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3B9CA4-54D8-8446-97C0-97B5265D304A}"/>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591018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A9504-235B-6C5C-BA9C-982B9B5C14D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68D1853-2AEB-73B4-DD26-7AEE56FA40D8}"/>
              </a:ext>
            </a:extLst>
          </p:cNvPr>
          <p:cNvSpPr>
            <a:spLocks noGrp="1"/>
          </p:cNvSpPr>
          <p:nvPr>
            <p:ph type="dt" sz="half" idx="10"/>
          </p:nvPr>
        </p:nvSpPr>
        <p:spPr/>
        <p:txBody>
          <a:bodyPr/>
          <a:lstStyle/>
          <a:p>
            <a:fld id="{C764DE79-268F-4C1A-8933-263129D2AF90}" type="datetimeFigureOut">
              <a:rPr lang="en-US" smtClean="0"/>
              <a:t>2/18/2023</a:t>
            </a:fld>
            <a:endParaRPr lang="en-US"/>
          </a:p>
        </p:txBody>
      </p:sp>
      <p:sp>
        <p:nvSpPr>
          <p:cNvPr id="4" name="Footer Placeholder 3">
            <a:extLst>
              <a:ext uri="{FF2B5EF4-FFF2-40B4-BE49-F238E27FC236}">
                <a16:creationId xmlns:a16="http://schemas.microsoft.com/office/drawing/2014/main" id="{B1D31DF9-42D0-E19A-1A2E-B7FC0F9C50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F53ECD7-A3CE-1DDA-47FE-A35C74739021}"/>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06731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569761-3C7E-F8CB-4F42-6B8FBE0BA4AB}"/>
              </a:ext>
            </a:extLst>
          </p:cNvPr>
          <p:cNvSpPr>
            <a:spLocks noGrp="1"/>
          </p:cNvSpPr>
          <p:nvPr>
            <p:ph type="dt" sz="half" idx="10"/>
          </p:nvPr>
        </p:nvSpPr>
        <p:spPr/>
        <p:txBody>
          <a:bodyPr/>
          <a:lstStyle/>
          <a:p>
            <a:fld id="{C764DE79-268F-4C1A-8933-263129D2AF90}" type="datetimeFigureOut">
              <a:rPr lang="en-US" smtClean="0"/>
              <a:t>2/18/2023</a:t>
            </a:fld>
            <a:endParaRPr lang="en-US"/>
          </a:p>
        </p:txBody>
      </p:sp>
      <p:sp>
        <p:nvSpPr>
          <p:cNvPr id="3" name="Footer Placeholder 2">
            <a:extLst>
              <a:ext uri="{FF2B5EF4-FFF2-40B4-BE49-F238E27FC236}">
                <a16:creationId xmlns:a16="http://schemas.microsoft.com/office/drawing/2014/main" id="{574D167D-9AB0-EEDC-C01C-7156B7DC44A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799C20-64B2-4BD7-F489-FC33468A3360}"/>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760838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55C54-0A3B-962E-600E-C8F1B397F16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92DD4B3-A530-FC59-E7A8-A826140CCD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815B4AB-1783-B288-5B53-FDDBA8E7A1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9DC511C-1CDB-1D14-8468-DCAEA9173F8A}"/>
              </a:ext>
            </a:extLst>
          </p:cNvPr>
          <p:cNvSpPr>
            <a:spLocks noGrp="1"/>
          </p:cNvSpPr>
          <p:nvPr>
            <p:ph type="dt" sz="half" idx="10"/>
          </p:nvPr>
        </p:nvSpPr>
        <p:spPr/>
        <p:txBody>
          <a:bodyPr/>
          <a:lstStyle/>
          <a:p>
            <a:fld id="{C764DE79-268F-4C1A-8933-263129D2AF90}" type="datetimeFigureOut">
              <a:rPr lang="en-US" smtClean="0"/>
              <a:t>2/18/2023</a:t>
            </a:fld>
            <a:endParaRPr lang="en-US"/>
          </a:p>
        </p:txBody>
      </p:sp>
      <p:sp>
        <p:nvSpPr>
          <p:cNvPr id="6" name="Footer Placeholder 5">
            <a:extLst>
              <a:ext uri="{FF2B5EF4-FFF2-40B4-BE49-F238E27FC236}">
                <a16:creationId xmlns:a16="http://schemas.microsoft.com/office/drawing/2014/main" id="{E0B4E290-921C-7DBC-18B0-E29DE1BE51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409B2C-6A1B-BC6C-640B-C781D7232B3C}"/>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718577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46721-A5E2-A9CB-FB69-4A26A233F74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BECBB46-0B3D-93E6-AA48-C362C96E43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010418-33C0-3115-1AA2-FE7FFB3F1D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EB3F5F-FA56-4711-763E-3D204BCA8203}"/>
              </a:ext>
            </a:extLst>
          </p:cNvPr>
          <p:cNvSpPr>
            <a:spLocks noGrp="1"/>
          </p:cNvSpPr>
          <p:nvPr>
            <p:ph type="dt" sz="half" idx="10"/>
          </p:nvPr>
        </p:nvSpPr>
        <p:spPr/>
        <p:txBody>
          <a:bodyPr/>
          <a:lstStyle/>
          <a:p>
            <a:fld id="{C764DE79-268F-4C1A-8933-263129D2AF90}" type="datetimeFigureOut">
              <a:rPr lang="en-US" smtClean="0"/>
              <a:t>2/18/2023</a:t>
            </a:fld>
            <a:endParaRPr lang="en-US"/>
          </a:p>
        </p:txBody>
      </p:sp>
      <p:sp>
        <p:nvSpPr>
          <p:cNvPr id="6" name="Footer Placeholder 5">
            <a:extLst>
              <a:ext uri="{FF2B5EF4-FFF2-40B4-BE49-F238E27FC236}">
                <a16:creationId xmlns:a16="http://schemas.microsoft.com/office/drawing/2014/main" id="{0F5E420B-4132-52C5-7424-AFEC4F1C6E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E60B47-4851-AAE6-2BAE-A9F4C5DFA6A5}"/>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10753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D0D73-93F0-0D04-9B32-B6441E5D19A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B28DF1A-3C3C-8690-6F5D-FD79C062F8E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03E925A-9803-D6DE-3046-B8D6A2B7636D}"/>
              </a:ext>
            </a:extLst>
          </p:cNvPr>
          <p:cNvSpPr>
            <a:spLocks noGrp="1"/>
          </p:cNvSpPr>
          <p:nvPr>
            <p:ph type="dt" sz="half" idx="10"/>
          </p:nvPr>
        </p:nvSpPr>
        <p:spPr/>
        <p:txBody>
          <a:bodyPr/>
          <a:lstStyle/>
          <a:p>
            <a:fld id="{C764DE79-268F-4C1A-8933-263129D2AF90}" type="datetimeFigureOut">
              <a:rPr lang="en-US" smtClean="0"/>
              <a:t>2/18/2023</a:t>
            </a:fld>
            <a:endParaRPr lang="en-US"/>
          </a:p>
        </p:txBody>
      </p:sp>
      <p:sp>
        <p:nvSpPr>
          <p:cNvPr id="5" name="Footer Placeholder 4">
            <a:extLst>
              <a:ext uri="{FF2B5EF4-FFF2-40B4-BE49-F238E27FC236}">
                <a16:creationId xmlns:a16="http://schemas.microsoft.com/office/drawing/2014/main" id="{752BD87F-61AC-71A0-9116-CCA0F40792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0E23F4-25B5-C647-B48E-589D0132C19A}"/>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136802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C9FBBE-B0D9-B2D8-CF7B-A04BFD8EEBF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F6D0F3C-395B-1D84-8EE7-8AF5FEC3C50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DE33118-B24B-1E1F-7C75-9F007C21FC64}"/>
              </a:ext>
            </a:extLst>
          </p:cNvPr>
          <p:cNvSpPr>
            <a:spLocks noGrp="1"/>
          </p:cNvSpPr>
          <p:nvPr>
            <p:ph type="dt" sz="half" idx="10"/>
          </p:nvPr>
        </p:nvSpPr>
        <p:spPr/>
        <p:txBody>
          <a:bodyPr/>
          <a:lstStyle/>
          <a:p>
            <a:fld id="{C764DE79-268F-4C1A-8933-263129D2AF90}" type="datetimeFigureOut">
              <a:rPr lang="en-US" smtClean="0"/>
              <a:t>2/18/2023</a:t>
            </a:fld>
            <a:endParaRPr lang="en-US"/>
          </a:p>
        </p:txBody>
      </p:sp>
      <p:sp>
        <p:nvSpPr>
          <p:cNvPr id="5" name="Footer Placeholder 4">
            <a:extLst>
              <a:ext uri="{FF2B5EF4-FFF2-40B4-BE49-F238E27FC236}">
                <a16:creationId xmlns:a16="http://schemas.microsoft.com/office/drawing/2014/main" id="{51361EB2-7256-7173-07A0-49B0B979BF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499C8F-1846-F874-C064-560F58BF79D4}"/>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667412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C12B67-647D-CD6F-649B-F328F083AB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82D805E-766F-5923-EA97-384ED46BAA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D7BCEFF-B522-7911-2BF3-11B28602B8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t>2/18/2023</a:t>
            </a:fld>
            <a:endParaRPr lang="en-US"/>
          </a:p>
        </p:txBody>
      </p:sp>
      <p:sp>
        <p:nvSpPr>
          <p:cNvPr id="5" name="Footer Placeholder 4">
            <a:extLst>
              <a:ext uri="{FF2B5EF4-FFF2-40B4-BE49-F238E27FC236}">
                <a16:creationId xmlns:a16="http://schemas.microsoft.com/office/drawing/2014/main" id="{A757A82B-6527-9A26-2623-272CFB9BD1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49F90EB-A434-4B9D-8F49-AA799DB5F0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884840721"/>
      </p:ext>
    </p:extLst>
  </p:cSld>
  <p:clrMap bg1="lt1" tx1="dk1" bg2="lt2" tx2="dk2" accent1="accent1" accent2="accent2" accent3="accent3" accent4="accent4" accent5="accent5" accent6="accent6" hlink="hlink" folHlink="folHlink"/>
  <p:sldLayoutIdLst>
    <p:sldLayoutId id="2147483975" r:id="rId1"/>
    <p:sldLayoutId id="2147483976" r:id="rId2"/>
    <p:sldLayoutId id="2147483977" r:id="rId3"/>
    <p:sldLayoutId id="2147483978" r:id="rId4"/>
    <p:sldLayoutId id="2147483979" r:id="rId5"/>
    <p:sldLayoutId id="2147483980" r:id="rId6"/>
    <p:sldLayoutId id="2147483981" r:id="rId7"/>
    <p:sldLayoutId id="2147483982" r:id="rId8"/>
    <p:sldLayoutId id="2147483983" r:id="rId9"/>
    <p:sldLayoutId id="2147483984" r:id="rId10"/>
    <p:sldLayoutId id="21474839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51/itmconf/20224103001" TargetMode="External"/><Relationship Id="rId2" Type="http://schemas.openxmlformats.org/officeDocument/2006/relationships/hyperlink" Target="https://doi.org/10.1177/095042222090297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4">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1" y="365125"/>
            <a:ext cx="3816095" cy="1938076"/>
          </a:xfrm>
        </p:spPr>
        <p:txBody>
          <a:bodyPr vert="horz" lIns="91440" tIns="45720" rIns="91440" bIns="45720" rtlCol="0" anchor="ctr">
            <a:normAutofit/>
          </a:bodyPr>
          <a:lstStyle/>
          <a:p>
            <a:pPr algn="l"/>
            <a:r>
              <a:rPr lang="en-US" sz="4400" b="1" kern="1200">
                <a:solidFill>
                  <a:schemeClr val="tx1"/>
                </a:solidFill>
                <a:latin typeface="+mj-lt"/>
                <a:ea typeface="+mj-ea"/>
                <a:cs typeface="+mj-cs"/>
              </a:rPr>
              <a:t>Are digital skills important for study and work?</a:t>
            </a:r>
          </a:p>
        </p:txBody>
      </p:sp>
      <p:sp>
        <p:nvSpPr>
          <p:cNvPr id="3" name="Subtitle 2"/>
          <p:cNvSpPr>
            <a:spLocks noGrp="1"/>
          </p:cNvSpPr>
          <p:nvPr>
            <p:ph type="subTitle" idx="1"/>
          </p:nvPr>
        </p:nvSpPr>
        <p:spPr>
          <a:xfrm>
            <a:off x="838201" y="2482589"/>
            <a:ext cx="3816096" cy="3694373"/>
          </a:xfrm>
        </p:spPr>
        <p:txBody>
          <a:bodyPr vert="horz" lIns="91440" tIns="45720" rIns="91440" bIns="45720" rtlCol="0">
            <a:normAutofit/>
          </a:bodyPr>
          <a:lstStyle/>
          <a:p>
            <a:pPr indent="-228600" algn="l">
              <a:buFont typeface="Arial" panose="020B0604020202020204" pitchFamily="34" charset="0"/>
              <a:buChar char="•"/>
            </a:pPr>
            <a:r>
              <a:rPr lang="en-US" sz="1300" b="1" u="sng"/>
              <a:t>Student: Tahira Aziz: 2216458</a:t>
            </a:r>
            <a:endParaRPr lang="en-US" sz="1300" u="sng"/>
          </a:p>
          <a:p>
            <a:pPr indent="-228600" algn="l">
              <a:buFont typeface="Arial" panose="020B0604020202020204" pitchFamily="34" charset="0"/>
              <a:buChar char="•"/>
            </a:pPr>
            <a:r>
              <a:rPr lang="en-US" sz="1300" b="1" u="sng"/>
              <a:t>Student: Shamma Zaman: 2224318</a:t>
            </a:r>
          </a:p>
          <a:p>
            <a:pPr indent="-228600" algn="l">
              <a:buFont typeface="Arial" panose="020B0604020202020204" pitchFamily="34" charset="0"/>
              <a:buChar char="•"/>
            </a:pPr>
            <a:r>
              <a:rPr lang="en-US" sz="1300" b="1" u="sng"/>
              <a:t>Hira Asma Rafi: 2209694</a:t>
            </a:r>
          </a:p>
          <a:p>
            <a:pPr indent="-228600" algn="l">
              <a:buFont typeface="Arial" panose="020B0604020202020204" pitchFamily="34" charset="0"/>
              <a:buChar char="•"/>
            </a:pPr>
            <a:r>
              <a:rPr lang="en-US" sz="1300" b="1" u="sng"/>
              <a:t>Module Code: LCHS4002</a:t>
            </a:r>
          </a:p>
          <a:p>
            <a:pPr indent="-228600" algn="l">
              <a:buFont typeface="Arial" panose="020B0604020202020204" pitchFamily="34" charset="0"/>
              <a:buChar char="•"/>
            </a:pPr>
            <a:r>
              <a:rPr lang="en-US" sz="1300" b="1" u="sng"/>
              <a:t>Module title: Digital Skills and</a:t>
            </a:r>
          </a:p>
          <a:p>
            <a:pPr indent="-228600" algn="l">
              <a:buFont typeface="Arial" panose="020B0604020202020204" pitchFamily="34" charset="0"/>
              <a:buChar char="•"/>
            </a:pPr>
            <a:r>
              <a:rPr lang="en-US" sz="1300" b="1" u="sng"/>
              <a:t> Research Methods.</a:t>
            </a:r>
            <a:endParaRPr lang="en-US" sz="1300"/>
          </a:p>
          <a:p>
            <a:pPr indent="-228600" algn="l">
              <a:buFont typeface="Arial" panose="020B0604020202020204" pitchFamily="34" charset="0"/>
              <a:buChar char="•"/>
            </a:pPr>
            <a:r>
              <a:rPr lang="en-US" sz="1300" b="1" u="sng"/>
              <a:t>Lecturer: Neale Haddon</a:t>
            </a:r>
          </a:p>
          <a:p>
            <a:pPr indent="-228600" algn="l">
              <a:buFont typeface="Arial" panose="020B0604020202020204" pitchFamily="34" charset="0"/>
              <a:buChar char="•"/>
            </a:pPr>
            <a:endParaRPr lang="en-US" sz="1300"/>
          </a:p>
          <a:p>
            <a:pPr indent="-228600" algn="l">
              <a:buFont typeface="Arial" panose="020B0604020202020204" pitchFamily="34" charset="0"/>
              <a:buChar char="•"/>
            </a:pPr>
            <a:endParaRPr lang="en-US" sz="1300"/>
          </a:p>
          <a:p>
            <a:pPr indent="-228600" algn="l">
              <a:buFont typeface="Arial" panose="020B0604020202020204" pitchFamily="34" charset="0"/>
              <a:buChar char="•"/>
            </a:pPr>
            <a:r>
              <a:rPr lang="en-US" sz="1300"/>
              <a:t>                             </a:t>
            </a:r>
          </a:p>
          <a:p>
            <a:pPr indent="-228600" algn="l">
              <a:buFont typeface="Arial" panose="020B0604020202020204" pitchFamily="34" charset="0"/>
              <a:buChar char="•"/>
            </a:pPr>
            <a:endParaRPr lang="en-US" sz="1300"/>
          </a:p>
          <a:p>
            <a:pPr indent="-228600" algn="l">
              <a:buFont typeface="Arial" panose="020B0604020202020204" pitchFamily="34" charset="0"/>
              <a:buChar char="•"/>
            </a:pPr>
            <a:r>
              <a:rPr lang="en-US" sz="1300"/>
              <a:t>Tahira Aziz 2216458</a:t>
            </a:r>
          </a:p>
          <a:p>
            <a:pPr indent="-228600" algn="l">
              <a:buFont typeface="Arial" panose="020B0604020202020204" pitchFamily="34" charset="0"/>
              <a:buChar char="•"/>
            </a:pPr>
            <a:endParaRPr lang="en-US" sz="1300"/>
          </a:p>
          <a:p>
            <a:pPr indent="-228600" algn="l">
              <a:buFont typeface="Arial" panose="020B0604020202020204" pitchFamily="34" charset="0"/>
              <a:buChar char="•"/>
            </a:pPr>
            <a:endParaRPr lang="en-US" sz="1300"/>
          </a:p>
        </p:txBody>
      </p:sp>
      <p:pic>
        <p:nvPicPr>
          <p:cNvPr id="4" name="Picture 3" descr="Blue and pink paint mixture">
            <a:extLst>
              <a:ext uri="{FF2B5EF4-FFF2-40B4-BE49-F238E27FC236}">
                <a16:creationId xmlns:a16="http://schemas.microsoft.com/office/drawing/2014/main" id="{9A8D33DC-78CA-86A0-6038-62B64665E49E}"/>
              </a:ext>
            </a:extLst>
          </p:cNvPr>
          <p:cNvPicPr>
            <a:picLocks noChangeAspect="1"/>
          </p:cNvPicPr>
          <p:nvPr/>
        </p:nvPicPr>
        <p:blipFill rotWithShape="1">
          <a:blip r:embed="rId2"/>
          <a:srcRect t="24055" r="-1" b="-1"/>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8" name="Picture 8" descr="A picture containing text, electronics, person, circuit&#10;&#10;Description automatically generated">
            <a:extLst>
              <a:ext uri="{FF2B5EF4-FFF2-40B4-BE49-F238E27FC236}">
                <a16:creationId xmlns:a16="http://schemas.microsoft.com/office/drawing/2014/main" id="{E0A059EA-E4FA-17C1-9C08-2D09D13AD60C}"/>
              </a:ext>
            </a:extLst>
          </p:cNvPr>
          <p:cNvPicPr>
            <a:picLocks noChangeAspect="1"/>
          </p:cNvPicPr>
          <p:nvPr/>
        </p:nvPicPr>
        <p:blipFill rotWithShape="1">
          <a:blip r:embed="rId3"/>
          <a:srcRect t="14795" b="12522"/>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
        <p:nvSpPr>
          <p:cNvPr id="7" name="TextBox 6">
            <a:extLst>
              <a:ext uri="{FF2B5EF4-FFF2-40B4-BE49-F238E27FC236}">
                <a16:creationId xmlns:a16="http://schemas.microsoft.com/office/drawing/2014/main" id="{C778732A-FD76-C837-CB46-422651DA5807}"/>
              </a:ext>
            </a:extLst>
          </p:cNvPr>
          <p:cNvSpPr txBox="1"/>
          <p:nvPr/>
        </p:nvSpPr>
        <p:spPr>
          <a:xfrm>
            <a:off x="3206336" y="5056908"/>
            <a:ext cx="181098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800">
                <a:ea typeface="+mn-lt"/>
                <a:cs typeface="+mn-lt"/>
              </a:rPr>
              <a:t>https://www.forbes.com/sites/bernardmarr/2022/07/22/the-4-digital-skills-everyone-will-need-for-the-future-of-work/?sh=4bd0f113a7e2</a:t>
            </a:r>
            <a:endParaRPr lang="en-US" sz="800">
              <a:cs typeface="Calibri"/>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200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1" presetClass="entr" presetSubtype="0" fill="hold" grpId="0" nodeType="withEffect">
                                  <p:stCondLst>
                                    <p:cond delay="100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dirty="0">
              <a:cs typeface="Calibri"/>
            </a:endParaRPr>
          </a:p>
        </p:txBody>
      </p:sp>
      <p:sp>
        <p:nvSpPr>
          <p:cNvPr id="2" name="Title 1">
            <a:extLst>
              <a:ext uri="{FF2B5EF4-FFF2-40B4-BE49-F238E27FC236}">
                <a16:creationId xmlns:a16="http://schemas.microsoft.com/office/drawing/2014/main" id="{C377A5DA-7C3A-DD39-ABD5-12CCB570CFF6}"/>
              </a:ext>
            </a:extLst>
          </p:cNvPr>
          <p:cNvSpPr>
            <a:spLocks noGrp="1"/>
          </p:cNvSpPr>
          <p:nvPr>
            <p:ph type="title"/>
          </p:nvPr>
        </p:nvSpPr>
        <p:spPr>
          <a:xfrm>
            <a:off x="572493" y="238539"/>
            <a:ext cx="11018520" cy="1434415"/>
          </a:xfrm>
        </p:spPr>
        <p:txBody>
          <a:bodyPr anchor="b">
            <a:normAutofit fontScale="90000"/>
          </a:bodyPr>
          <a:lstStyle/>
          <a:p>
            <a:br>
              <a:rPr lang="en-GB" sz="4600" b="1" dirty="0">
                <a:latin typeface="Arial Nova"/>
                <a:cs typeface="Calibri Light"/>
              </a:rPr>
            </a:br>
            <a:br>
              <a:rPr lang="en-GB" sz="4600" b="1" dirty="0">
                <a:latin typeface="Arial Nova"/>
                <a:cs typeface="Calibri Light"/>
              </a:rPr>
            </a:br>
            <a:r>
              <a:rPr lang="en-GB" sz="4600" b="1" dirty="0">
                <a:latin typeface="Arial Nova"/>
                <a:cs typeface="Calibri Light"/>
              </a:rPr>
              <a:t>Introduction:</a:t>
            </a:r>
            <a:br>
              <a:rPr lang="en-GB" sz="4600" b="1" dirty="0">
                <a:latin typeface="Arial Nova"/>
                <a:cs typeface="Calibri Light"/>
              </a:rPr>
            </a:br>
            <a:r>
              <a:rPr lang="en-GB" sz="4600" b="1" dirty="0">
                <a:latin typeface="Arial Nova"/>
                <a:cs typeface="Calibri Light"/>
              </a:rPr>
              <a:t>Which Digital skill do UWTSD students think is most important?</a:t>
            </a:r>
          </a:p>
        </p:txBody>
      </p:sp>
      <p:sp>
        <p:nvSpPr>
          <p:cNvPr id="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0A9DE0-CD1C-06B2-275D-DB97E7A7055F}"/>
              </a:ext>
            </a:extLst>
          </p:cNvPr>
          <p:cNvSpPr>
            <a:spLocks noGrp="1"/>
          </p:cNvSpPr>
          <p:nvPr>
            <p:ph idx="1"/>
          </p:nvPr>
        </p:nvSpPr>
        <p:spPr>
          <a:xfrm>
            <a:off x="572493" y="2071316"/>
            <a:ext cx="6713552" cy="4119172"/>
          </a:xfrm>
        </p:spPr>
        <p:txBody>
          <a:bodyPr vert="horz" lIns="91440" tIns="45720" rIns="91440" bIns="45720" rtlCol="0" anchor="t">
            <a:normAutofit/>
          </a:bodyPr>
          <a:lstStyle/>
          <a:p>
            <a:endParaRPr lang="en-GB" sz="2000"/>
          </a:p>
          <a:p>
            <a:endParaRPr lang="en-GB" sz="2000">
              <a:cs typeface="Calibri"/>
            </a:endParaRPr>
          </a:p>
          <a:p>
            <a:endParaRPr lang="en-GB" sz="2000">
              <a:cs typeface="Calibri"/>
            </a:endParaRPr>
          </a:p>
          <a:p>
            <a:endParaRPr lang="en-GB" sz="2000">
              <a:cs typeface="Calibri"/>
            </a:endParaRPr>
          </a:p>
          <a:p>
            <a:endParaRPr lang="en-GB" sz="2000">
              <a:cs typeface="Calibri"/>
            </a:endParaRPr>
          </a:p>
          <a:p>
            <a:endParaRPr lang="en-GB" sz="2000">
              <a:cs typeface="Calibri"/>
            </a:endParaRPr>
          </a:p>
          <a:p>
            <a:endParaRPr lang="en-GB" sz="2000">
              <a:cs typeface="Calibri"/>
            </a:endParaRPr>
          </a:p>
          <a:p>
            <a:endParaRPr lang="en-GB" sz="2000">
              <a:cs typeface="Calibri"/>
            </a:endParaRPr>
          </a:p>
          <a:p>
            <a:pPr marL="0" indent="0">
              <a:buNone/>
            </a:pPr>
            <a:r>
              <a:rPr lang="en-GB" sz="2000" b="1">
                <a:cs typeface="Calibri"/>
              </a:rPr>
              <a:t>Tahira Aziz</a:t>
            </a:r>
          </a:p>
          <a:p>
            <a:pPr marL="0" indent="0">
              <a:buNone/>
            </a:pPr>
            <a:r>
              <a:rPr lang="en-GB" sz="2000" b="1">
                <a:cs typeface="Calibri"/>
              </a:rPr>
              <a:t>Student Number:2216458</a:t>
            </a:r>
          </a:p>
        </p:txBody>
      </p:sp>
      <p:pic>
        <p:nvPicPr>
          <p:cNvPr id="6" name="Picture 6" descr="Icon&#10;&#10;Description automatically generated">
            <a:extLst>
              <a:ext uri="{FF2B5EF4-FFF2-40B4-BE49-F238E27FC236}">
                <a16:creationId xmlns:a16="http://schemas.microsoft.com/office/drawing/2014/main" id="{975B887D-B151-4E78-DB8F-CDCDB01B0784}"/>
              </a:ext>
            </a:extLst>
          </p:cNvPr>
          <p:cNvPicPr>
            <a:picLocks noChangeAspect="1"/>
          </p:cNvPicPr>
          <p:nvPr/>
        </p:nvPicPr>
        <p:blipFill rotWithShape="1">
          <a:blip r:embed="rId2"/>
          <a:srcRect r="3792" b="-3"/>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2E63F5D4-BCE6-3FA7-01F2-2503E6A19A89}"/>
              </a:ext>
            </a:extLst>
          </p:cNvPr>
          <p:cNvSpPr txBox="1"/>
          <p:nvPr/>
        </p:nvSpPr>
        <p:spPr>
          <a:xfrm>
            <a:off x="7675658" y="5780837"/>
            <a:ext cx="3941064" cy="409651"/>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250">
                <a:solidFill>
                  <a:srgbClr val="FFFFFF"/>
                </a:solidFill>
              </a:rPr>
              <a:t>https://www.flaticon.com/free-icon/skills_1876397</a:t>
            </a:r>
          </a:p>
        </p:txBody>
      </p:sp>
      <p:sp>
        <p:nvSpPr>
          <p:cNvPr id="9" name="TextBox 8">
            <a:extLst>
              <a:ext uri="{FF2B5EF4-FFF2-40B4-BE49-F238E27FC236}">
                <a16:creationId xmlns:a16="http://schemas.microsoft.com/office/drawing/2014/main" id="{12651B7C-D889-C24D-DCF2-E9A8FCBF6DC8}"/>
              </a:ext>
            </a:extLst>
          </p:cNvPr>
          <p:cNvSpPr txBox="1"/>
          <p:nvPr/>
        </p:nvSpPr>
        <p:spPr>
          <a:xfrm>
            <a:off x="5135217" y="2948608"/>
            <a:ext cx="208721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GB" b="1" dirty="0">
                <a:cs typeface="Calibri"/>
              </a:rPr>
              <a:t>Rationale</a:t>
            </a:r>
            <a:endParaRPr lang="en-US"/>
          </a:p>
          <a:p>
            <a:pPr marL="285750" indent="-285750">
              <a:buFont typeface="Arial"/>
              <a:buChar char="•"/>
            </a:pPr>
            <a:r>
              <a:rPr lang="en-GB" b="1" dirty="0">
                <a:cs typeface="Calibri"/>
              </a:rPr>
              <a:t>Literature research</a:t>
            </a:r>
          </a:p>
          <a:p>
            <a:pPr marL="285750" indent="-285750">
              <a:buFont typeface="Arial"/>
              <a:buChar char="•"/>
            </a:pPr>
            <a:r>
              <a:rPr lang="en-GB" b="1" dirty="0">
                <a:cs typeface="Calibri"/>
              </a:rPr>
              <a:t>Purposed Method</a:t>
            </a:r>
          </a:p>
          <a:p>
            <a:pPr marL="285750" indent="-285750">
              <a:buFont typeface="Arial"/>
              <a:buChar char="•"/>
            </a:pPr>
            <a:r>
              <a:rPr lang="en-GB" b="1" dirty="0">
                <a:cs typeface="Calibri"/>
              </a:rPr>
              <a:t>Ethical consideration</a:t>
            </a:r>
          </a:p>
          <a:p>
            <a:pPr marL="285750" indent="-285750">
              <a:buFont typeface="Arial"/>
              <a:buChar char="•"/>
            </a:pPr>
            <a:r>
              <a:rPr lang="en-GB" b="1" dirty="0">
                <a:cs typeface="Calibri"/>
              </a:rPr>
              <a:t>Timeline</a:t>
            </a:r>
          </a:p>
          <a:p>
            <a:pPr marL="285750" indent="-285750">
              <a:buFont typeface="Arial"/>
              <a:buChar char="•"/>
            </a:pPr>
            <a:r>
              <a:rPr lang="en-GB" b="1" dirty="0">
                <a:cs typeface="Calibri"/>
              </a:rPr>
              <a:t>Hypothesis</a:t>
            </a:r>
          </a:p>
          <a:p>
            <a:endParaRPr lang="en-GB" dirty="0">
              <a:cs typeface="Calibri"/>
            </a:endParaRPr>
          </a:p>
        </p:txBody>
      </p:sp>
      <p:graphicFrame>
        <p:nvGraphicFramePr>
          <p:cNvPr id="34" name="TextBox 6">
            <a:extLst>
              <a:ext uri="{FF2B5EF4-FFF2-40B4-BE49-F238E27FC236}">
                <a16:creationId xmlns:a16="http://schemas.microsoft.com/office/drawing/2014/main" id="{835DC091-0A3B-DA88-AAC3-CE314AE84210}"/>
              </a:ext>
            </a:extLst>
          </p:cNvPr>
          <p:cNvGraphicFramePr/>
          <p:nvPr>
            <p:extLst>
              <p:ext uri="{D42A27DB-BD31-4B8C-83A1-F6EECF244321}">
                <p14:modId xmlns:p14="http://schemas.microsoft.com/office/powerpoint/2010/main" val="2863775883"/>
              </p:ext>
            </p:extLst>
          </p:nvPr>
        </p:nvGraphicFramePr>
        <p:xfrm>
          <a:off x="1400229" y="1231139"/>
          <a:ext cx="3871260" cy="50783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29082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anim calcmode="lin" valueType="num">
                                      <p:cBhvr additive="base">
                                        <p:cTn id="7" dur="500" fill="hold"/>
                                        <p:tgtEl>
                                          <p:spTgt spid="34"/>
                                        </p:tgtEl>
                                        <p:attrNameLst>
                                          <p:attrName>ppt_x</p:attrName>
                                        </p:attrNameLst>
                                      </p:cBhvr>
                                      <p:tavLst>
                                        <p:tav tm="0">
                                          <p:val>
                                            <p:strVal val="#ppt_x"/>
                                          </p:val>
                                        </p:tav>
                                        <p:tav tm="100000">
                                          <p:val>
                                            <p:strVal val="#ppt_x"/>
                                          </p:val>
                                        </p:tav>
                                      </p:tavLst>
                                    </p:anim>
                                    <p:anim calcmode="lin" valueType="num">
                                      <p:cBhvr additive="base">
                                        <p:cTn id="8"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Graphic spid="34"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91DE8-F1BC-79ED-65EA-A2736B5514F0}"/>
              </a:ext>
            </a:extLst>
          </p:cNvPr>
          <p:cNvSpPr>
            <a:spLocks noGrp="1"/>
          </p:cNvSpPr>
          <p:nvPr>
            <p:ph type="title"/>
          </p:nvPr>
        </p:nvSpPr>
        <p:spPr>
          <a:xfrm>
            <a:off x="640080" y="325369"/>
            <a:ext cx="4368602" cy="1956841"/>
          </a:xfrm>
        </p:spPr>
        <p:txBody>
          <a:bodyPr anchor="b">
            <a:normAutofit/>
          </a:bodyPr>
          <a:lstStyle/>
          <a:p>
            <a:r>
              <a:rPr lang="en-GB" sz="3800" b="1">
                <a:latin typeface="Arial Nova"/>
                <a:cs typeface="Calibri Light"/>
              </a:rPr>
              <a:t>What are Digital Skills and why do we need them?</a:t>
            </a:r>
          </a:p>
        </p:txBody>
      </p:sp>
      <p:sp>
        <p:nvSpPr>
          <p:cNvPr id="7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Content Placeholder 2">
            <a:extLst>
              <a:ext uri="{FF2B5EF4-FFF2-40B4-BE49-F238E27FC236}">
                <a16:creationId xmlns:a16="http://schemas.microsoft.com/office/drawing/2014/main" id="{143829AB-9438-B8AC-5189-E7D59A957970}"/>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endParaRPr lang="en-GB" sz="1900">
              <a:cs typeface="Calibri"/>
            </a:endParaRPr>
          </a:p>
          <a:p>
            <a:r>
              <a:rPr lang="en-GB" sz="1900" b="1">
                <a:latin typeface="Arial Nova"/>
                <a:cs typeface="Calibri"/>
              </a:rPr>
              <a:t>Digital Devices.</a:t>
            </a:r>
          </a:p>
          <a:p>
            <a:r>
              <a:rPr lang="en-GB" sz="1900" b="1">
                <a:latin typeface="Arial Nova"/>
                <a:cs typeface="Calibri"/>
              </a:rPr>
              <a:t> Communication applications. </a:t>
            </a:r>
          </a:p>
          <a:p>
            <a:r>
              <a:rPr lang="en-GB" sz="1900" b="1">
                <a:latin typeface="Arial Nova"/>
                <a:cs typeface="Calibri"/>
              </a:rPr>
              <a:t> Networks to access and manage information.</a:t>
            </a:r>
          </a:p>
          <a:p>
            <a:pPr marL="0" indent="0">
              <a:buNone/>
            </a:pPr>
            <a:r>
              <a:rPr lang="en-GB" sz="1900">
                <a:cs typeface="Calibri"/>
              </a:rPr>
              <a:t>According to </a:t>
            </a:r>
            <a:r>
              <a:rPr lang="en-GB" sz="1900" b="1" u="sng">
                <a:cs typeface="Calibri"/>
              </a:rPr>
              <a:t>National careers service.gov.uk</a:t>
            </a:r>
          </a:p>
          <a:p>
            <a:pPr marL="0" indent="0">
              <a:buNone/>
            </a:pPr>
            <a:endParaRPr lang="en-GB" sz="1900" b="1" u="sng">
              <a:cs typeface="Calibri"/>
            </a:endParaRPr>
          </a:p>
          <a:p>
            <a:pPr marL="0" indent="0">
              <a:buNone/>
            </a:pPr>
            <a:r>
              <a:rPr lang="en-GB" sz="1900" b="1" u="sng">
                <a:cs typeface="Calibri"/>
              </a:rPr>
              <a:t>Tahira Aziz 2216458</a:t>
            </a:r>
          </a:p>
        </p:txBody>
      </p:sp>
      <p:pic>
        <p:nvPicPr>
          <p:cNvPr id="3" name="Picture 6" descr="A picture containing text, indoor&#10;&#10;Description automatically generated">
            <a:extLst>
              <a:ext uri="{FF2B5EF4-FFF2-40B4-BE49-F238E27FC236}">
                <a16:creationId xmlns:a16="http://schemas.microsoft.com/office/drawing/2014/main" id="{DB3F53A7-6FB1-0EB6-A546-18C7083B337A}"/>
              </a:ext>
            </a:extLst>
          </p:cNvPr>
          <p:cNvPicPr>
            <a:picLocks noChangeAspect="1"/>
          </p:cNvPicPr>
          <p:nvPr/>
        </p:nvPicPr>
        <p:blipFill rotWithShape="1">
          <a:blip r:embed="rId2"/>
          <a:srcRect l="23170" r="2341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BC20A083-C689-E732-E306-EFD11B815B7F}"/>
              </a:ext>
            </a:extLst>
          </p:cNvPr>
          <p:cNvSpPr txBox="1"/>
          <p:nvPr/>
        </p:nvSpPr>
        <p:spPr>
          <a:xfrm>
            <a:off x="5311702" y="6172201"/>
            <a:ext cx="6878775" cy="68579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a:solidFill>
                  <a:srgbClr val="FFFFFF"/>
                </a:solidFill>
              </a:rPr>
              <a:t>https://www.dreamstime.com/man-holding-digital-tablet-business-skills-concept-man-holding-digital-tablet-business-skills-concept-image135398516</a:t>
            </a:r>
          </a:p>
        </p:txBody>
      </p:sp>
    </p:spTree>
    <p:extLst>
      <p:ext uri="{BB962C8B-B14F-4D97-AF65-F5344CB8AC3E}">
        <p14:creationId xmlns:p14="http://schemas.microsoft.com/office/powerpoint/2010/main" val="1112825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2"/>
                                        </p:tgtEl>
                                        <p:attrNameLst>
                                          <p:attrName>style.visibility</p:attrName>
                                        </p:attrNameLst>
                                      </p:cBhvr>
                                      <p:to>
                                        <p:strVal val="visible"/>
                                      </p:to>
                                    </p:set>
                                    <p:anim calcmode="lin" valueType="num">
                                      <p:cBhvr additive="base">
                                        <p:cTn id="13" dur="500" fill="hold"/>
                                        <p:tgtEl>
                                          <p:spTgt spid="32"/>
                                        </p:tgtEl>
                                        <p:attrNameLst>
                                          <p:attrName>ppt_x</p:attrName>
                                        </p:attrNameLst>
                                      </p:cBhvr>
                                      <p:tavLst>
                                        <p:tav tm="0">
                                          <p:val>
                                            <p:strVal val="#ppt_x"/>
                                          </p:val>
                                        </p:tav>
                                        <p:tav tm="100000">
                                          <p:val>
                                            <p:strVal val="#ppt_x"/>
                                          </p:val>
                                        </p:tav>
                                      </p:tavLst>
                                    </p:anim>
                                    <p:anim calcmode="lin" valueType="num">
                                      <p:cBhvr additive="base">
                                        <p:cTn id="14"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0-#ppt_w/2"/>
                                          </p:val>
                                        </p:tav>
                                        <p:tav tm="100000">
                                          <p:val>
                                            <p:strVal val="#ppt_x"/>
                                          </p:val>
                                        </p:tav>
                                      </p:tavLst>
                                    </p:anim>
                                    <p:anim calcmode="lin" valueType="num">
                                      <p:cBhvr additive="base">
                                        <p:cTn id="20"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46ECEA-74C1-5F2A-7168-A435FDD1F43F}"/>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cs typeface="Calibri Light"/>
              </a:rPr>
              <a:t>According to www.gov.uk:</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1E4704D4-4CC0-9CB0-DC5B-342F07603A00}"/>
              </a:ext>
            </a:extLst>
          </p:cNvPr>
          <p:cNvGraphicFramePr>
            <a:graphicFrameLocks noGrp="1"/>
          </p:cNvGraphicFramePr>
          <p:nvPr>
            <p:ph idx="1"/>
            <p:extLst>
              <p:ext uri="{D42A27DB-BD31-4B8C-83A1-F6EECF244321}">
                <p14:modId xmlns:p14="http://schemas.microsoft.com/office/powerpoint/2010/main" val="188230037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8336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5" name="Rectangle 126">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Rectangle 128">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7" name="Rectangle 130">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Freeform: Shape 132">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887C629-9940-1847-349C-3EED48D2450E}"/>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br>
              <a:rPr lang="en-US" sz="3400" b="1" u="sng">
                <a:solidFill>
                  <a:srgbClr val="FFFFFF"/>
                </a:solidFill>
              </a:rPr>
            </a:br>
            <a:br>
              <a:rPr lang="en-US" sz="3400" b="1" u="sng">
                <a:solidFill>
                  <a:srgbClr val="FFFFFF"/>
                </a:solidFill>
              </a:rPr>
            </a:br>
            <a:br>
              <a:rPr lang="en-US" sz="3400" b="1" u="sng">
                <a:solidFill>
                  <a:srgbClr val="FFFFFF"/>
                </a:solidFill>
              </a:rPr>
            </a:br>
            <a:br>
              <a:rPr lang="en-US" sz="3400" b="1" u="sng">
                <a:solidFill>
                  <a:srgbClr val="FFFFFF"/>
                </a:solidFill>
              </a:rPr>
            </a:br>
            <a:br>
              <a:rPr lang="en-US" sz="3400" b="1" u="sng">
                <a:solidFill>
                  <a:srgbClr val="FFFFFF"/>
                </a:solidFill>
              </a:rPr>
            </a:br>
            <a:br>
              <a:rPr lang="en-US" sz="3400" b="1" u="sng">
                <a:solidFill>
                  <a:srgbClr val="FFFFFF"/>
                </a:solidFill>
              </a:rPr>
            </a:br>
            <a:endParaRPr lang="en-US" sz="3400">
              <a:solidFill>
                <a:srgbClr val="FFFFFF"/>
              </a:solidFill>
            </a:endParaRPr>
          </a:p>
        </p:txBody>
      </p:sp>
      <p:sp>
        <p:nvSpPr>
          <p:cNvPr id="3" name="TextBox 2">
            <a:extLst>
              <a:ext uri="{FF2B5EF4-FFF2-40B4-BE49-F238E27FC236}">
                <a16:creationId xmlns:a16="http://schemas.microsoft.com/office/drawing/2014/main" id="{CABB2566-7435-1257-23B9-7D2FB1630C40}"/>
              </a:ext>
            </a:extLst>
          </p:cNvPr>
          <p:cNvSpPr txBox="1"/>
          <p:nvPr/>
        </p:nvSpPr>
        <p:spPr>
          <a:xfrm>
            <a:off x="777922" y="743803"/>
            <a:ext cx="2808844" cy="138239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a:lnSpc>
                <a:spcPct val="90000"/>
              </a:lnSpc>
              <a:spcBef>
                <a:spcPts val="1000"/>
              </a:spcBef>
            </a:pPr>
            <a:r>
              <a:rPr lang="en-US" sz="2000" b="1" u="sng">
                <a:solidFill>
                  <a:srgbClr val="FFFFFF"/>
                </a:solidFill>
              </a:rPr>
              <a:t>Literature Research</a:t>
            </a:r>
          </a:p>
        </p:txBody>
      </p:sp>
      <p:sp>
        <p:nvSpPr>
          <p:cNvPr id="122" name="TextBox 109">
            <a:extLst>
              <a:ext uri="{FF2B5EF4-FFF2-40B4-BE49-F238E27FC236}">
                <a16:creationId xmlns:a16="http://schemas.microsoft.com/office/drawing/2014/main" id="{70BCEA76-1DEB-AFE3-DF99-112C96C694E1}"/>
              </a:ext>
            </a:extLst>
          </p:cNvPr>
          <p:cNvSpPr txBox="1"/>
          <p:nvPr/>
        </p:nvSpPr>
        <p:spPr>
          <a:xfrm>
            <a:off x="4379709" y="686862"/>
            <a:ext cx="7037591" cy="547512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endParaRPr lang="en-US" sz="2600" dirty="0"/>
          </a:p>
          <a:p>
            <a:pPr>
              <a:lnSpc>
                <a:spcPct val="90000"/>
              </a:lnSpc>
              <a:spcAft>
                <a:spcPts val="600"/>
              </a:spcAft>
            </a:pPr>
            <a:endParaRPr lang="en-US" sz="2600" dirty="0"/>
          </a:p>
          <a:p>
            <a:pPr>
              <a:lnSpc>
                <a:spcPct val="90000"/>
              </a:lnSpc>
              <a:spcAft>
                <a:spcPts val="600"/>
              </a:spcAft>
            </a:pPr>
            <a:r>
              <a:rPr lang="en-US" sz="2600" dirty="0"/>
              <a:t>According to Reedy, Parker (2017) it is vital for academic professional staff to ensure that they equipped the knowledge of digital skills to support students sufficiently to avoid misunderstandings.​</a:t>
            </a:r>
            <a:endParaRPr lang="en-US">
              <a:cs typeface="Calibri"/>
            </a:endParaRPr>
          </a:p>
          <a:p>
            <a:pPr indent="-228600">
              <a:lnSpc>
                <a:spcPct val="90000"/>
              </a:lnSpc>
              <a:spcAft>
                <a:spcPts val="600"/>
              </a:spcAft>
              <a:buFont typeface="Arial" panose="020B0604020202020204" pitchFamily="34" charset="0"/>
              <a:buChar char="•"/>
            </a:pPr>
            <a:endParaRPr lang="en-US" sz="2600"/>
          </a:p>
          <a:p>
            <a:pPr indent="-228600">
              <a:lnSpc>
                <a:spcPct val="90000"/>
              </a:lnSpc>
              <a:spcAft>
                <a:spcPts val="600"/>
              </a:spcAft>
              <a:buFont typeface="Arial" panose="020B0604020202020204" pitchFamily="34" charset="0"/>
              <a:buChar char="•"/>
            </a:pPr>
            <a:r>
              <a:rPr lang="en-US" sz="2600" dirty="0"/>
              <a:t>According to </a:t>
            </a:r>
            <a:r>
              <a:rPr lang="en-US" sz="2600" dirty="0" err="1"/>
              <a:t>Kornelakis</a:t>
            </a:r>
            <a:r>
              <a:rPr lang="en-US" sz="2600" dirty="0"/>
              <a:t>, </a:t>
            </a:r>
            <a:r>
              <a:rPr lang="en-US" sz="2600" dirty="0" err="1"/>
              <a:t>Petrakaki</a:t>
            </a:r>
            <a:r>
              <a:rPr lang="en-US" sz="2600" dirty="0"/>
              <a:t>, (2020) stated to develop skills, students in higher education can benefit from learning lots of skills through self-study, attending lectures, workshops and (WIL) Work related integration programs.</a:t>
            </a:r>
            <a:endParaRPr lang="en-US" sz="2600" dirty="0">
              <a:cs typeface="Calibri"/>
            </a:endParaRPr>
          </a:p>
        </p:txBody>
      </p:sp>
      <p:sp>
        <p:nvSpPr>
          <p:cNvPr id="4" name="TextBox 3">
            <a:extLst>
              <a:ext uri="{FF2B5EF4-FFF2-40B4-BE49-F238E27FC236}">
                <a16:creationId xmlns:a16="http://schemas.microsoft.com/office/drawing/2014/main" id="{7083E5D1-0AB5-B604-0BB7-9A13B2AF1969}"/>
              </a:ext>
            </a:extLst>
          </p:cNvPr>
          <p:cNvSpPr txBox="1"/>
          <p:nvPr/>
        </p:nvSpPr>
        <p:spPr>
          <a:xfrm>
            <a:off x="5052391" y="6311347"/>
            <a:ext cx="23522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Tahira Aziz: 2216458</a:t>
            </a:r>
            <a:endParaRPr lang="en-GB" dirty="0"/>
          </a:p>
        </p:txBody>
      </p:sp>
    </p:spTree>
    <p:extLst>
      <p:ext uri="{BB962C8B-B14F-4D97-AF65-F5344CB8AC3E}">
        <p14:creationId xmlns:p14="http://schemas.microsoft.com/office/powerpoint/2010/main" val="165979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2"/>
                                        </p:tgtEl>
                                        <p:attrNameLst>
                                          <p:attrName>style.visibility</p:attrName>
                                        </p:attrNameLst>
                                      </p:cBhvr>
                                      <p:to>
                                        <p:strVal val="visible"/>
                                      </p:to>
                                    </p:set>
                                    <p:anim calcmode="lin" valueType="num">
                                      <p:cBhvr additive="base">
                                        <p:cTn id="7" dur="500" fill="hold"/>
                                        <p:tgtEl>
                                          <p:spTgt spid="122"/>
                                        </p:tgtEl>
                                        <p:attrNameLst>
                                          <p:attrName>ppt_x</p:attrName>
                                        </p:attrNameLst>
                                      </p:cBhvr>
                                      <p:tavLst>
                                        <p:tav tm="0">
                                          <p:val>
                                            <p:strVal val="#ppt_x"/>
                                          </p:val>
                                        </p:tav>
                                        <p:tav tm="100000">
                                          <p:val>
                                            <p:strVal val="#ppt_x"/>
                                          </p:val>
                                        </p:tav>
                                      </p:tavLst>
                                    </p:anim>
                                    <p:anim calcmode="lin" valueType="num">
                                      <p:cBhvr additive="base">
                                        <p:cTn id="8" dur="500" fill="hold"/>
                                        <p:tgtEl>
                                          <p:spTgt spid="1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841FF-5901-C05B-1B5C-1BC460C2C920}"/>
              </a:ext>
            </a:extLst>
          </p:cNvPr>
          <p:cNvSpPr>
            <a:spLocks noGrp="1"/>
          </p:cNvSpPr>
          <p:nvPr>
            <p:ph type="title"/>
          </p:nvPr>
        </p:nvSpPr>
        <p:spPr>
          <a:xfrm>
            <a:off x="4965430" y="629266"/>
            <a:ext cx="6586491" cy="1676603"/>
          </a:xfrm>
        </p:spPr>
        <p:txBody>
          <a:bodyPr vert="horz" lIns="91440" tIns="45720" rIns="91440" bIns="45720" rtlCol="0" anchor="ctr">
            <a:normAutofit/>
          </a:bodyPr>
          <a:lstStyle/>
          <a:p>
            <a:r>
              <a:rPr lang="en-US" sz="5400" b="1"/>
              <a:t>Research Literature</a:t>
            </a:r>
          </a:p>
        </p:txBody>
      </p:sp>
      <p:sp>
        <p:nvSpPr>
          <p:cNvPr id="14" name="TextBox 13">
            <a:extLst>
              <a:ext uri="{FF2B5EF4-FFF2-40B4-BE49-F238E27FC236}">
                <a16:creationId xmlns:a16="http://schemas.microsoft.com/office/drawing/2014/main" id="{52DE9F47-23D6-62B3-351A-A1E3CF66DF0B}"/>
              </a:ext>
            </a:extLst>
          </p:cNvPr>
          <p:cNvSpPr txBox="1"/>
          <p:nvPr/>
        </p:nvSpPr>
        <p:spPr>
          <a:xfrm>
            <a:off x="10724575" y="6036996"/>
            <a:ext cx="14646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cs typeface="Calibri"/>
              </a:rPr>
              <a:t>Tahira Aziz: 2216458</a:t>
            </a:r>
            <a:endParaRPr lang="en-GB"/>
          </a:p>
        </p:txBody>
      </p:sp>
      <p:pic>
        <p:nvPicPr>
          <p:cNvPr id="51" name="Picture 44">
            <a:extLst>
              <a:ext uri="{FF2B5EF4-FFF2-40B4-BE49-F238E27FC236}">
                <a16:creationId xmlns:a16="http://schemas.microsoft.com/office/drawing/2014/main" id="{0533EAF2-2DE5-A5CA-EDD9-BBE4F11C5349}"/>
              </a:ext>
            </a:extLst>
          </p:cNvPr>
          <p:cNvPicPr>
            <a:picLocks noChangeAspect="1"/>
          </p:cNvPicPr>
          <p:nvPr/>
        </p:nvPicPr>
        <p:blipFill rotWithShape="1">
          <a:blip r:embed="rId2"/>
          <a:srcRect l="52701" r="2183" b="4"/>
          <a:stretch/>
        </p:blipFill>
        <p:spPr>
          <a:xfrm>
            <a:off x="20" y="10"/>
            <a:ext cx="4635571" cy="6857990"/>
          </a:xfrm>
          <a:prstGeom prst="rect">
            <a:avLst/>
          </a:prstGeom>
          <a:effectLst/>
        </p:spPr>
      </p:pic>
      <p:graphicFrame>
        <p:nvGraphicFramePr>
          <p:cNvPr id="5" name="Content Placeholder 2">
            <a:extLst>
              <a:ext uri="{FF2B5EF4-FFF2-40B4-BE49-F238E27FC236}">
                <a16:creationId xmlns:a16="http://schemas.microsoft.com/office/drawing/2014/main" id="{2C567664-36C7-2364-123B-F2078EB66A3E}"/>
              </a:ext>
            </a:extLst>
          </p:cNvPr>
          <p:cNvGraphicFramePr>
            <a:graphicFrameLocks noGrp="1"/>
          </p:cNvGraphicFramePr>
          <p:nvPr>
            <p:ph idx="1"/>
            <p:extLst>
              <p:ext uri="{D42A27DB-BD31-4B8C-83A1-F6EECF244321}">
                <p14:modId xmlns:p14="http://schemas.microsoft.com/office/powerpoint/2010/main" val="1174310978"/>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7406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188753-53CA-7D8A-57C3-4DB8D2E80AA1}"/>
              </a:ext>
            </a:extLst>
          </p:cNvPr>
          <p:cNvSpPr>
            <a:spLocks noGrp="1"/>
          </p:cNvSpPr>
          <p:nvPr>
            <p:ph type="title"/>
          </p:nvPr>
        </p:nvSpPr>
        <p:spPr>
          <a:xfrm>
            <a:off x="1371597" y="348865"/>
            <a:ext cx="10044023" cy="877729"/>
          </a:xfrm>
        </p:spPr>
        <p:txBody>
          <a:bodyPr anchor="ctr">
            <a:normAutofit/>
          </a:bodyPr>
          <a:lstStyle/>
          <a:p>
            <a:r>
              <a:rPr lang="en-GB" sz="4000" b="1" u="sng">
                <a:solidFill>
                  <a:srgbClr val="FFFFFF"/>
                </a:solidFill>
              </a:rPr>
              <a:t>Proposed method</a:t>
            </a:r>
            <a:endParaRPr lang="en-US" sz="4000" b="1" u="sng">
              <a:solidFill>
                <a:srgbClr val="FFFFFF"/>
              </a:solidFill>
            </a:endParaRPr>
          </a:p>
        </p:txBody>
      </p:sp>
      <p:graphicFrame>
        <p:nvGraphicFramePr>
          <p:cNvPr id="11" name="Content Placeholder 2">
            <a:extLst>
              <a:ext uri="{FF2B5EF4-FFF2-40B4-BE49-F238E27FC236}">
                <a16:creationId xmlns:a16="http://schemas.microsoft.com/office/drawing/2014/main" id="{95533A65-5965-9E6C-6023-CE08FFD5DC03}"/>
              </a:ext>
            </a:extLst>
          </p:cNvPr>
          <p:cNvGraphicFramePr>
            <a:graphicFrameLocks noGrp="1"/>
          </p:cNvGraphicFramePr>
          <p:nvPr>
            <p:ph idx="1"/>
            <p:extLst>
              <p:ext uri="{D42A27DB-BD31-4B8C-83A1-F6EECF244321}">
                <p14:modId xmlns:p14="http://schemas.microsoft.com/office/powerpoint/2010/main" val="45331174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 name="TextBox 19">
            <a:extLst>
              <a:ext uri="{FF2B5EF4-FFF2-40B4-BE49-F238E27FC236}">
                <a16:creationId xmlns:a16="http://schemas.microsoft.com/office/drawing/2014/main" id="{68887658-67A2-0C8E-A9ED-499AA529FBDE}"/>
              </a:ext>
            </a:extLst>
          </p:cNvPr>
          <p:cNvSpPr txBox="1"/>
          <p:nvPr/>
        </p:nvSpPr>
        <p:spPr>
          <a:xfrm>
            <a:off x="7940842" y="6075947"/>
            <a:ext cx="31883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Shamma Zaman: 2224318</a:t>
            </a:r>
            <a:endParaRPr lang="en-GB"/>
          </a:p>
        </p:txBody>
      </p:sp>
    </p:spTree>
    <p:extLst>
      <p:ext uri="{BB962C8B-B14F-4D97-AF65-F5344CB8AC3E}">
        <p14:creationId xmlns:p14="http://schemas.microsoft.com/office/powerpoint/2010/main" val="2866175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89E729-8E60-C7CE-304E-61C1CD3D5CFB}"/>
              </a:ext>
            </a:extLst>
          </p:cNvPr>
          <p:cNvSpPr>
            <a:spLocks noGrp="1"/>
          </p:cNvSpPr>
          <p:nvPr>
            <p:ph type="title"/>
          </p:nvPr>
        </p:nvSpPr>
        <p:spPr>
          <a:xfrm>
            <a:off x="635000" y="640823"/>
            <a:ext cx="3418659" cy="5583148"/>
          </a:xfrm>
        </p:spPr>
        <p:txBody>
          <a:bodyPr anchor="ctr">
            <a:normAutofit/>
          </a:bodyPr>
          <a:lstStyle/>
          <a:p>
            <a:r>
              <a:rPr lang="en-GB" sz="4200"/>
              <a:t>Why a quantitative questionnaire?</a:t>
            </a:r>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F8F5F93-E7B9-15EF-FC3E-7C2E8333D7A1}"/>
              </a:ext>
            </a:extLst>
          </p:cNvPr>
          <p:cNvGraphicFramePr>
            <a:graphicFrameLocks noGrp="1"/>
          </p:cNvGraphicFramePr>
          <p:nvPr>
            <p:ph idx="1"/>
            <p:extLst>
              <p:ext uri="{D42A27DB-BD31-4B8C-83A1-F6EECF244321}">
                <p14:modId xmlns:p14="http://schemas.microsoft.com/office/powerpoint/2010/main" val="266001334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a:extLst>
              <a:ext uri="{FF2B5EF4-FFF2-40B4-BE49-F238E27FC236}">
                <a16:creationId xmlns:a16="http://schemas.microsoft.com/office/drawing/2014/main" id="{7DAFCE42-5918-2419-83A8-376B1047CB9D}"/>
              </a:ext>
            </a:extLst>
          </p:cNvPr>
          <p:cNvSpPr txBox="1"/>
          <p:nvPr/>
        </p:nvSpPr>
        <p:spPr>
          <a:xfrm>
            <a:off x="6456947" y="6296526"/>
            <a:ext cx="37097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Shamma Zaman: 2224318</a:t>
            </a:r>
            <a:endParaRPr lang="en-GB"/>
          </a:p>
        </p:txBody>
      </p:sp>
    </p:spTree>
    <p:extLst>
      <p:ext uri="{BB962C8B-B14F-4D97-AF65-F5344CB8AC3E}">
        <p14:creationId xmlns:p14="http://schemas.microsoft.com/office/powerpoint/2010/main" val="37820315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D92F0C9-F17A-BBEF-DE28-F6F062FB3679}"/>
              </a:ext>
            </a:extLst>
          </p:cNvPr>
          <p:cNvPicPr>
            <a:picLocks noGrp="1" noChangeAspect="1"/>
          </p:cNvPicPr>
          <p:nvPr>
            <p:ph idx="1"/>
          </p:nvPr>
        </p:nvPicPr>
        <p:blipFill rotWithShape="1">
          <a:blip r:embed="rId3"/>
          <a:srcRect l="35538" t="38772" r="35603" b="12581"/>
          <a:stretch/>
        </p:blipFill>
        <p:spPr>
          <a:xfrm>
            <a:off x="164892" y="728101"/>
            <a:ext cx="5050436" cy="5808840"/>
          </a:xfrm>
        </p:spPr>
      </p:pic>
      <p:pic>
        <p:nvPicPr>
          <p:cNvPr id="7" name="Picture 6">
            <a:extLst>
              <a:ext uri="{FF2B5EF4-FFF2-40B4-BE49-F238E27FC236}">
                <a16:creationId xmlns:a16="http://schemas.microsoft.com/office/drawing/2014/main" id="{4865AB63-41C9-E521-B4FA-01D2C7192B51}"/>
              </a:ext>
            </a:extLst>
          </p:cNvPr>
          <p:cNvPicPr>
            <a:picLocks noChangeAspect="1"/>
          </p:cNvPicPr>
          <p:nvPr/>
        </p:nvPicPr>
        <p:blipFill rotWithShape="1">
          <a:blip r:embed="rId4"/>
          <a:srcRect l="34918" t="16419" r="14549" b="6742"/>
          <a:stretch/>
        </p:blipFill>
        <p:spPr>
          <a:xfrm>
            <a:off x="5718629" y="728102"/>
            <a:ext cx="5778827" cy="5808840"/>
          </a:xfrm>
          <a:prstGeom prst="rect">
            <a:avLst/>
          </a:prstGeom>
        </p:spPr>
      </p:pic>
      <p:sp>
        <p:nvSpPr>
          <p:cNvPr id="8" name="TextBox 7">
            <a:extLst>
              <a:ext uri="{FF2B5EF4-FFF2-40B4-BE49-F238E27FC236}">
                <a16:creationId xmlns:a16="http://schemas.microsoft.com/office/drawing/2014/main" id="{8165D2C3-9FB2-6D90-D4BC-581912F7082E}"/>
              </a:ext>
            </a:extLst>
          </p:cNvPr>
          <p:cNvSpPr txBox="1"/>
          <p:nvPr/>
        </p:nvSpPr>
        <p:spPr>
          <a:xfrm>
            <a:off x="2252063" y="81770"/>
            <a:ext cx="3466565" cy="369332"/>
          </a:xfrm>
          <a:prstGeom prst="rect">
            <a:avLst/>
          </a:prstGeom>
          <a:noFill/>
        </p:spPr>
        <p:txBody>
          <a:bodyPr wrap="square" rtlCol="0">
            <a:spAutoFit/>
          </a:bodyPr>
          <a:lstStyle/>
          <a:p>
            <a:r>
              <a:rPr lang="en-GB" b="1" u="sng"/>
              <a:t>A copy of the questionnaire</a:t>
            </a:r>
          </a:p>
        </p:txBody>
      </p:sp>
      <p:sp>
        <p:nvSpPr>
          <p:cNvPr id="2" name="TextBox 1">
            <a:extLst>
              <a:ext uri="{FF2B5EF4-FFF2-40B4-BE49-F238E27FC236}">
                <a16:creationId xmlns:a16="http://schemas.microsoft.com/office/drawing/2014/main" id="{F5189353-D5C3-107F-99BC-86ADCD621647}"/>
              </a:ext>
            </a:extLst>
          </p:cNvPr>
          <p:cNvSpPr txBox="1"/>
          <p:nvPr/>
        </p:nvSpPr>
        <p:spPr>
          <a:xfrm>
            <a:off x="3344882" y="5828805"/>
            <a:ext cx="209797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Shamma Zaman: 2224318</a:t>
            </a:r>
            <a:endParaRPr lang="en-GB"/>
          </a:p>
        </p:txBody>
      </p:sp>
    </p:spTree>
    <p:extLst>
      <p:ext uri="{BB962C8B-B14F-4D97-AF65-F5344CB8AC3E}">
        <p14:creationId xmlns:p14="http://schemas.microsoft.com/office/powerpoint/2010/main" val="3151822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C77B7-8757-AD56-3005-AB724448A4EB}"/>
              </a:ext>
            </a:extLst>
          </p:cNvPr>
          <p:cNvSpPr>
            <a:spLocks noGrp="1"/>
          </p:cNvSpPr>
          <p:nvPr>
            <p:ph type="title"/>
          </p:nvPr>
        </p:nvSpPr>
        <p:spPr>
          <a:xfrm>
            <a:off x="391378" y="320675"/>
            <a:ext cx="11407487" cy="1325563"/>
          </a:xfrm>
        </p:spPr>
        <p:txBody>
          <a:bodyPr>
            <a:normAutofit fontScale="90000"/>
          </a:bodyPr>
          <a:lstStyle/>
          <a:p>
            <a:r>
              <a:rPr lang="en-GB" sz="5400" b="1"/>
              <a:t>Ethical considerations </a:t>
            </a:r>
            <a:br>
              <a:rPr lang="en-GB" sz="5400" b="1"/>
            </a:br>
            <a:r>
              <a:rPr lang="en-GB" sz="2400">
                <a:solidFill>
                  <a:srgbClr val="0D405F"/>
                </a:solidFill>
                <a:latin typeface="Inter"/>
              </a:rPr>
              <a:t>‘A s</a:t>
            </a:r>
            <a:r>
              <a:rPr lang="en-GB" sz="2400" b="0" i="0">
                <a:solidFill>
                  <a:srgbClr val="0D405F"/>
                </a:solidFill>
                <a:effectLst/>
                <a:latin typeface="Inter"/>
              </a:rPr>
              <a:t>et of principles that guide your research.’  Researchers must always adhere to a certain code of conduct when collecting data from people. (Bhandari, 2022)</a:t>
            </a:r>
            <a:endParaRPr lang="en-US" sz="5400" b="1"/>
          </a:p>
        </p:txBody>
      </p:sp>
      <p:graphicFrame>
        <p:nvGraphicFramePr>
          <p:cNvPr id="21" name="Content Placeholder 2">
            <a:extLst>
              <a:ext uri="{FF2B5EF4-FFF2-40B4-BE49-F238E27FC236}">
                <a16:creationId xmlns:a16="http://schemas.microsoft.com/office/drawing/2014/main" id="{3AFCCFBE-E22E-D8FD-98E9-FD08E43FFF71}"/>
              </a:ext>
            </a:extLst>
          </p:cNvPr>
          <p:cNvGraphicFramePr>
            <a:graphicFrameLocks noGrp="1"/>
          </p:cNvGraphicFramePr>
          <p:nvPr>
            <p:ph idx="1"/>
            <p:extLst>
              <p:ext uri="{D42A27DB-BD31-4B8C-83A1-F6EECF244321}">
                <p14:modId xmlns:p14="http://schemas.microsoft.com/office/powerpoint/2010/main" val="2402785500"/>
              </p:ext>
            </p:extLst>
          </p:nvPr>
        </p:nvGraphicFramePr>
        <p:xfrm>
          <a:off x="391379" y="1825625"/>
          <a:ext cx="11407487" cy="4711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7" name="TextBox 36">
            <a:extLst>
              <a:ext uri="{FF2B5EF4-FFF2-40B4-BE49-F238E27FC236}">
                <a16:creationId xmlns:a16="http://schemas.microsoft.com/office/drawing/2014/main" id="{B88D84B0-BE1A-4409-9DAB-60D2C261BD07}"/>
              </a:ext>
            </a:extLst>
          </p:cNvPr>
          <p:cNvSpPr txBox="1"/>
          <p:nvPr/>
        </p:nvSpPr>
        <p:spPr>
          <a:xfrm>
            <a:off x="7273636" y="6373090"/>
            <a:ext cx="21177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Shamma Zaman: 2224318</a:t>
            </a:r>
            <a:endParaRPr lang="en-GB"/>
          </a:p>
        </p:txBody>
      </p:sp>
    </p:spTree>
    <p:extLst>
      <p:ext uri="{BB962C8B-B14F-4D97-AF65-F5344CB8AC3E}">
        <p14:creationId xmlns:p14="http://schemas.microsoft.com/office/powerpoint/2010/main" val="1931109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01E7C-72B5-CC65-4FDB-D9255216EC4B}"/>
              </a:ext>
            </a:extLst>
          </p:cNvPr>
          <p:cNvSpPr>
            <a:spLocks noGrp="1"/>
          </p:cNvSpPr>
          <p:nvPr>
            <p:ph type="title"/>
          </p:nvPr>
        </p:nvSpPr>
        <p:spPr/>
        <p:txBody>
          <a:bodyPr/>
          <a:lstStyle/>
          <a:p>
            <a:r>
              <a:rPr lang="en-GB" b="1">
                <a:cs typeface="Calibri Light"/>
              </a:rPr>
              <a:t>Time Line</a:t>
            </a:r>
          </a:p>
        </p:txBody>
      </p:sp>
      <p:sp>
        <p:nvSpPr>
          <p:cNvPr id="5" name="TextBox 4">
            <a:extLst>
              <a:ext uri="{FF2B5EF4-FFF2-40B4-BE49-F238E27FC236}">
                <a16:creationId xmlns:a16="http://schemas.microsoft.com/office/drawing/2014/main" id="{C133F299-709F-5ABF-FCB4-2B00E8BE465F}"/>
              </a:ext>
            </a:extLst>
          </p:cNvPr>
          <p:cNvSpPr txBox="1"/>
          <p:nvPr/>
        </p:nvSpPr>
        <p:spPr>
          <a:xfrm>
            <a:off x="9547685" y="6249856"/>
            <a:ext cx="25591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Hira Asma Rafi:2209694</a:t>
            </a:r>
          </a:p>
        </p:txBody>
      </p:sp>
      <p:graphicFrame>
        <p:nvGraphicFramePr>
          <p:cNvPr id="3" name="Table 3">
            <a:extLst>
              <a:ext uri="{FF2B5EF4-FFF2-40B4-BE49-F238E27FC236}">
                <a16:creationId xmlns:a16="http://schemas.microsoft.com/office/drawing/2014/main" id="{64605199-11B3-530E-2DDF-0142484BA9E4}"/>
              </a:ext>
            </a:extLst>
          </p:cNvPr>
          <p:cNvGraphicFramePr>
            <a:graphicFrameLocks noGrp="1"/>
          </p:cNvGraphicFramePr>
          <p:nvPr>
            <p:extLst>
              <p:ext uri="{D42A27DB-BD31-4B8C-83A1-F6EECF244321}">
                <p14:modId xmlns:p14="http://schemas.microsoft.com/office/powerpoint/2010/main" val="254303996"/>
              </p:ext>
            </p:extLst>
          </p:nvPr>
        </p:nvGraphicFramePr>
        <p:xfrm>
          <a:off x="286397" y="1714413"/>
          <a:ext cx="11693100" cy="1892950"/>
        </p:xfrm>
        <a:graphic>
          <a:graphicData uri="http://schemas.openxmlformats.org/drawingml/2006/table">
            <a:tbl>
              <a:tblPr firstRow="1" bandRow="1">
                <a:tableStyleId>{793D81CF-94F2-401A-BA57-92F5A7B2D0C5}</a:tableStyleId>
              </a:tblPr>
              <a:tblGrid>
                <a:gridCol w="1169310">
                  <a:extLst>
                    <a:ext uri="{9D8B030D-6E8A-4147-A177-3AD203B41FA5}">
                      <a16:colId xmlns:a16="http://schemas.microsoft.com/office/drawing/2014/main" val="4277376474"/>
                    </a:ext>
                  </a:extLst>
                </a:gridCol>
                <a:gridCol w="1169310">
                  <a:extLst>
                    <a:ext uri="{9D8B030D-6E8A-4147-A177-3AD203B41FA5}">
                      <a16:colId xmlns:a16="http://schemas.microsoft.com/office/drawing/2014/main" val="1344620389"/>
                    </a:ext>
                  </a:extLst>
                </a:gridCol>
                <a:gridCol w="1169310">
                  <a:extLst>
                    <a:ext uri="{9D8B030D-6E8A-4147-A177-3AD203B41FA5}">
                      <a16:colId xmlns:a16="http://schemas.microsoft.com/office/drawing/2014/main" val="1252160889"/>
                    </a:ext>
                  </a:extLst>
                </a:gridCol>
                <a:gridCol w="1169310">
                  <a:extLst>
                    <a:ext uri="{9D8B030D-6E8A-4147-A177-3AD203B41FA5}">
                      <a16:colId xmlns:a16="http://schemas.microsoft.com/office/drawing/2014/main" val="1996475888"/>
                    </a:ext>
                  </a:extLst>
                </a:gridCol>
                <a:gridCol w="1169310">
                  <a:extLst>
                    <a:ext uri="{9D8B030D-6E8A-4147-A177-3AD203B41FA5}">
                      <a16:colId xmlns:a16="http://schemas.microsoft.com/office/drawing/2014/main" val="3569566630"/>
                    </a:ext>
                  </a:extLst>
                </a:gridCol>
                <a:gridCol w="1169310">
                  <a:extLst>
                    <a:ext uri="{9D8B030D-6E8A-4147-A177-3AD203B41FA5}">
                      <a16:colId xmlns:a16="http://schemas.microsoft.com/office/drawing/2014/main" val="2836194565"/>
                    </a:ext>
                  </a:extLst>
                </a:gridCol>
                <a:gridCol w="1169310">
                  <a:extLst>
                    <a:ext uri="{9D8B030D-6E8A-4147-A177-3AD203B41FA5}">
                      <a16:colId xmlns:a16="http://schemas.microsoft.com/office/drawing/2014/main" val="3696531042"/>
                    </a:ext>
                  </a:extLst>
                </a:gridCol>
                <a:gridCol w="1169310">
                  <a:extLst>
                    <a:ext uri="{9D8B030D-6E8A-4147-A177-3AD203B41FA5}">
                      <a16:colId xmlns:a16="http://schemas.microsoft.com/office/drawing/2014/main" val="416879672"/>
                    </a:ext>
                  </a:extLst>
                </a:gridCol>
                <a:gridCol w="1169310">
                  <a:extLst>
                    <a:ext uri="{9D8B030D-6E8A-4147-A177-3AD203B41FA5}">
                      <a16:colId xmlns:a16="http://schemas.microsoft.com/office/drawing/2014/main" val="2837427569"/>
                    </a:ext>
                  </a:extLst>
                </a:gridCol>
                <a:gridCol w="1169310">
                  <a:extLst>
                    <a:ext uri="{9D8B030D-6E8A-4147-A177-3AD203B41FA5}">
                      <a16:colId xmlns:a16="http://schemas.microsoft.com/office/drawing/2014/main" val="3839111864"/>
                    </a:ext>
                  </a:extLst>
                </a:gridCol>
              </a:tblGrid>
              <a:tr h="356603">
                <a:tc>
                  <a:txBody>
                    <a:bodyPr/>
                    <a:lstStyle/>
                    <a:p>
                      <a:r>
                        <a:rPr lang="en-US"/>
                        <a:t>27/01</a:t>
                      </a:r>
                    </a:p>
                  </a:txBody>
                  <a:tcPr/>
                </a:tc>
                <a:tc>
                  <a:txBody>
                    <a:bodyPr/>
                    <a:lstStyle/>
                    <a:p>
                      <a:r>
                        <a:rPr lang="en-US"/>
                        <a:t>03/02</a:t>
                      </a:r>
                    </a:p>
                  </a:txBody>
                  <a:tcPr/>
                </a:tc>
                <a:tc>
                  <a:txBody>
                    <a:bodyPr/>
                    <a:lstStyle/>
                    <a:p>
                      <a:r>
                        <a:rPr lang="en-US"/>
                        <a:t>10/02</a:t>
                      </a:r>
                    </a:p>
                  </a:txBody>
                  <a:tcPr/>
                </a:tc>
                <a:tc>
                  <a:txBody>
                    <a:bodyPr/>
                    <a:lstStyle/>
                    <a:p>
                      <a:r>
                        <a:rPr lang="en-US"/>
                        <a:t>17/02</a:t>
                      </a:r>
                    </a:p>
                  </a:txBody>
                  <a:tcPr/>
                </a:tc>
                <a:tc>
                  <a:txBody>
                    <a:bodyPr/>
                    <a:lstStyle/>
                    <a:p>
                      <a:r>
                        <a:rPr lang="en-US"/>
                        <a:t>20/02</a:t>
                      </a:r>
                    </a:p>
                  </a:txBody>
                  <a:tcPr/>
                </a:tc>
                <a:tc>
                  <a:txBody>
                    <a:bodyPr/>
                    <a:lstStyle/>
                    <a:p>
                      <a:r>
                        <a:rPr lang="en-US"/>
                        <a:t>24/02</a:t>
                      </a:r>
                    </a:p>
                  </a:txBody>
                  <a:tcPr/>
                </a:tc>
                <a:tc>
                  <a:txBody>
                    <a:bodyPr/>
                    <a:lstStyle/>
                    <a:p>
                      <a:r>
                        <a:rPr lang="en-US"/>
                        <a:t>03/03</a:t>
                      </a:r>
                    </a:p>
                  </a:txBody>
                  <a:tcPr/>
                </a:tc>
                <a:tc>
                  <a:txBody>
                    <a:bodyPr/>
                    <a:lstStyle/>
                    <a:p>
                      <a:r>
                        <a:rPr lang="en-US"/>
                        <a:t>10/03</a:t>
                      </a:r>
                    </a:p>
                  </a:txBody>
                  <a:tcPr/>
                </a:tc>
                <a:tc>
                  <a:txBody>
                    <a:bodyPr/>
                    <a:lstStyle/>
                    <a:p>
                      <a:r>
                        <a:rPr lang="en-US"/>
                        <a:t>17/03</a:t>
                      </a:r>
                    </a:p>
                  </a:txBody>
                  <a:tcPr/>
                </a:tc>
                <a:tc>
                  <a:txBody>
                    <a:bodyPr/>
                    <a:lstStyle/>
                    <a:p>
                      <a:r>
                        <a:rPr lang="en-US"/>
                        <a:t>24/03</a:t>
                      </a:r>
                    </a:p>
                  </a:txBody>
                  <a:tcPr/>
                </a:tc>
                <a:extLst>
                  <a:ext uri="{0D108BD9-81ED-4DB2-BD59-A6C34878D82A}">
                    <a16:rowId xmlns:a16="http://schemas.microsoft.com/office/drawing/2014/main" val="2878384545"/>
                  </a:ext>
                </a:extLst>
              </a:tr>
              <a:tr h="1527190">
                <a:tc>
                  <a:txBody>
                    <a:bodyPr/>
                    <a:lstStyle/>
                    <a:p>
                      <a:r>
                        <a:rPr lang="en-US" sz="1200">
                          <a:solidFill>
                            <a:schemeClr val="tx1"/>
                          </a:solidFill>
                        </a:rPr>
                        <a:t>ASSIGNMENT INTRODUCED</a:t>
                      </a:r>
                    </a:p>
                  </a:txBody>
                  <a:tcPr/>
                </a:tc>
                <a:tc>
                  <a:txBody>
                    <a:bodyPr/>
                    <a:lstStyle/>
                    <a:p>
                      <a:r>
                        <a:rPr lang="en-US" sz="1200"/>
                        <a:t>Put into groups – and identify a research question</a:t>
                      </a:r>
                    </a:p>
                  </a:txBody>
                  <a:tcPr/>
                </a:tc>
                <a:tc>
                  <a:txBody>
                    <a:bodyPr/>
                    <a:lstStyle/>
                    <a:p>
                      <a:r>
                        <a:rPr lang="en-US" sz="1200"/>
                        <a:t>Plan a research method and consider ethics</a:t>
                      </a:r>
                    </a:p>
                  </a:txBody>
                  <a:tcPr/>
                </a:tc>
                <a:tc>
                  <a:txBody>
                    <a:bodyPr/>
                    <a:lstStyle/>
                    <a:p>
                      <a:r>
                        <a:rPr lang="en-US" sz="1200"/>
                        <a:t>Continue to p</a:t>
                      </a:r>
                      <a:r>
                        <a:rPr lang="en-US" sz="1200" b="0" i="0" u="none" strike="noStrike" noProof="0">
                          <a:latin typeface="Calibri"/>
                        </a:rPr>
                        <a:t>lan a research method and consider ethics</a:t>
                      </a:r>
                      <a:endParaRPr lang="en-US" sz="1200"/>
                    </a:p>
                  </a:txBody>
                  <a:tcPr/>
                </a:tc>
                <a:tc>
                  <a:txBody>
                    <a:bodyPr/>
                    <a:lstStyle/>
                    <a:p>
                      <a:r>
                        <a:rPr lang="en-US" sz="1200"/>
                        <a:t>Submit proposal </a:t>
                      </a:r>
                    </a:p>
                  </a:txBody>
                  <a:tcPr/>
                </a:tc>
                <a:tc>
                  <a:txBody>
                    <a:bodyPr/>
                    <a:lstStyle/>
                    <a:p>
                      <a:r>
                        <a:rPr lang="en-US" sz="1200"/>
                        <a:t>Present proposal </a:t>
                      </a:r>
                    </a:p>
                  </a:txBody>
                  <a:tcPr/>
                </a:tc>
                <a:tc>
                  <a:txBody>
                    <a:bodyPr/>
                    <a:lstStyle/>
                    <a:p>
                      <a:r>
                        <a:rPr lang="en-US" sz="1200"/>
                        <a:t>Carry out  research </a:t>
                      </a:r>
                    </a:p>
                  </a:txBody>
                  <a:tcPr/>
                </a:tc>
                <a:tc>
                  <a:txBody>
                    <a:bodyPr/>
                    <a:lstStyle/>
                    <a:p>
                      <a:r>
                        <a:rPr lang="en-US" sz="1200"/>
                        <a:t>Collect data</a:t>
                      </a:r>
                    </a:p>
                  </a:txBody>
                  <a:tcPr/>
                </a:tc>
                <a:tc>
                  <a:txBody>
                    <a:bodyPr/>
                    <a:lstStyle/>
                    <a:p>
                      <a:r>
                        <a:rPr lang="en-US" sz="1200"/>
                        <a:t>Analys and </a:t>
                      </a:r>
                      <a:r>
                        <a:rPr lang="en-US" sz="1200" err="1"/>
                        <a:t>summarise</a:t>
                      </a:r>
                      <a:r>
                        <a:rPr lang="en-US" sz="1200"/>
                        <a:t> data </a:t>
                      </a:r>
                    </a:p>
                  </a:txBody>
                  <a:tcPr/>
                </a:tc>
                <a:tc>
                  <a:txBody>
                    <a:bodyPr/>
                    <a:lstStyle/>
                    <a:p>
                      <a:r>
                        <a:rPr lang="en-US" sz="1200"/>
                        <a:t>Produce report </a:t>
                      </a:r>
                    </a:p>
                  </a:txBody>
                  <a:tcPr/>
                </a:tc>
                <a:extLst>
                  <a:ext uri="{0D108BD9-81ED-4DB2-BD59-A6C34878D82A}">
                    <a16:rowId xmlns:a16="http://schemas.microsoft.com/office/drawing/2014/main" val="4130191657"/>
                  </a:ext>
                </a:extLst>
              </a:tr>
            </a:tbl>
          </a:graphicData>
        </a:graphic>
      </p:graphicFrame>
    </p:spTree>
    <p:extLst>
      <p:ext uri="{BB962C8B-B14F-4D97-AF65-F5344CB8AC3E}">
        <p14:creationId xmlns:p14="http://schemas.microsoft.com/office/powerpoint/2010/main" val="4031746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p:tgtEl>
                                          <p:spTgt spid="3"/>
                                        </p:tgtEl>
                                        <p:attrNameLst>
                                          <p:attrName>ppt_y</p:attrName>
                                        </p:attrNameLst>
                                      </p:cBhvr>
                                      <p:tavLst>
                                        <p:tav tm="0">
                                          <p:val>
                                            <p:strVal val="#ppt_y+#ppt_h*1.125000"/>
                                          </p:val>
                                        </p:tav>
                                        <p:tav tm="100000">
                                          <p:val>
                                            <p:strVal val="#ppt_y"/>
                                          </p:val>
                                        </p:tav>
                                      </p:tavLst>
                                    </p:anim>
                                    <p:animEffect transition="in" filter="wipe(up)">
                                      <p:cBhvr>
                                        <p:cTn id="1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06883-CD84-4F90-2707-BDB20E03386C}"/>
              </a:ext>
            </a:extLst>
          </p:cNvPr>
          <p:cNvSpPr>
            <a:spLocks noGrp="1"/>
          </p:cNvSpPr>
          <p:nvPr>
            <p:ph type="title"/>
          </p:nvPr>
        </p:nvSpPr>
        <p:spPr>
          <a:xfrm>
            <a:off x="450011" y="120710"/>
            <a:ext cx="10515600" cy="1325563"/>
          </a:xfrm>
        </p:spPr>
        <p:txBody>
          <a:bodyPr/>
          <a:lstStyle/>
          <a:p>
            <a:r>
              <a:rPr lang="en-GB" b="1">
                <a:cs typeface="Calibri Light"/>
              </a:rPr>
              <a:t>HYPOTHESIS</a:t>
            </a:r>
          </a:p>
        </p:txBody>
      </p:sp>
      <p:sp>
        <p:nvSpPr>
          <p:cNvPr id="4" name="Speech Bubble: Rectangle with Corners Rounded 3">
            <a:extLst>
              <a:ext uri="{FF2B5EF4-FFF2-40B4-BE49-F238E27FC236}">
                <a16:creationId xmlns:a16="http://schemas.microsoft.com/office/drawing/2014/main" id="{8C1E33AD-415D-11E0-644A-0C893DD62D6B}"/>
              </a:ext>
            </a:extLst>
          </p:cNvPr>
          <p:cNvSpPr/>
          <p:nvPr/>
        </p:nvSpPr>
        <p:spPr>
          <a:xfrm>
            <a:off x="265559" y="1457468"/>
            <a:ext cx="2731697" cy="1121434"/>
          </a:xfrm>
          <a:prstGeom prst="wedgeRoundRectCallou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D8D8D8"/>
              </a:solidFill>
            </a:endParaRPr>
          </a:p>
        </p:txBody>
      </p:sp>
      <p:sp>
        <p:nvSpPr>
          <p:cNvPr id="5" name="TextBox 4">
            <a:extLst>
              <a:ext uri="{FF2B5EF4-FFF2-40B4-BE49-F238E27FC236}">
                <a16:creationId xmlns:a16="http://schemas.microsoft.com/office/drawing/2014/main" id="{BE66FC75-2712-3829-6F3F-FD8BF7974AC0}"/>
              </a:ext>
            </a:extLst>
          </p:cNvPr>
          <p:cNvSpPr txBox="1"/>
          <p:nvPr/>
        </p:nvSpPr>
        <p:spPr>
          <a:xfrm>
            <a:off x="454155" y="1508777"/>
            <a:ext cx="2246815" cy="1061829"/>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1400">
                <a:ea typeface="+mn-lt"/>
                <a:cs typeface="+mn-lt"/>
              </a:rPr>
              <a:t>We believe, UWTSD students will find Moodle and One drive to be the most important digital skills. </a:t>
            </a:r>
            <a:endParaRPr lang="en-GB" sz="1400">
              <a:cs typeface="Calibri"/>
            </a:endParaRPr>
          </a:p>
        </p:txBody>
      </p:sp>
      <p:sp>
        <p:nvSpPr>
          <p:cNvPr id="3" name="Rectangle: Folded Corner 2">
            <a:extLst>
              <a:ext uri="{FF2B5EF4-FFF2-40B4-BE49-F238E27FC236}">
                <a16:creationId xmlns:a16="http://schemas.microsoft.com/office/drawing/2014/main" id="{F9A8275D-6A3D-F23C-FC33-7A20CD863EBA}"/>
              </a:ext>
            </a:extLst>
          </p:cNvPr>
          <p:cNvSpPr/>
          <p:nvPr/>
        </p:nvSpPr>
        <p:spPr>
          <a:xfrm>
            <a:off x="358587" y="3034469"/>
            <a:ext cx="3508075" cy="3450566"/>
          </a:xfrm>
          <a:prstGeom prst="foldedCorner">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A351743-57C0-DF1A-7EC7-99FB42715BA1}"/>
              </a:ext>
            </a:extLst>
          </p:cNvPr>
          <p:cNvSpPr txBox="1"/>
          <p:nvPr/>
        </p:nvSpPr>
        <p:spPr>
          <a:xfrm>
            <a:off x="450772" y="3029958"/>
            <a:ext cx="2910709"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rPr>
              <a:t>I</a:t>
            </a:r>
            <a:r>
              <a:rPr lang="en-US" sz="1400">
                <a:latin typeface="Calibri"/>
              </a:rPr>
              <a:t>n terms of Moodle; without this tools, studying and accessing content would become extremely hard as all materials and content for any lectures, assignments and even helping tools and mechanisms are available on this platform. </a:t>
            </a:r>
            <a:br>
              <a:rPr lang="en-US">
                <a:latin typeface="Calibri"/>
                <a:cs typeface="Calibri"/>
              </a:rPr>
            </a:br>
            <a:r>
              <a:rPr lang="en-US" sz="1400">
                <a:cs typeface="Calibri"/>
              </a:rPr>
              <a:t>Without the use of Moodle, students would not be able to submit assignments, and handle their work. Therefore, this digital tool is deemed very important for UWTSD students. Especially knowing you are able to communicate with other students and tutors/lectures via this digital skill </a:t>
            </a:r>
            <a:endParaRPr lang="en-US">
              <a:cs typeface="Calibri"/>
            </a:endParaRPr>
          </a:p>
        </p:txBody>
      </p:sp>
      <p:sp>
        <p:nvSpPr>
          <p:cNvPr id="11" name="Rectangle: Top Corners Rounded 10">
            <a:extLst>
              <a:ext uri="{FF2B5EF4-FFF2-40B4-BE49-F238E27FC236}">
                <a16:creationId xmlns:a16="http://schemas.microsoft.com/office/drawing/2014/main" id="{232AB786-7496-5D05-605F-A8BAD611C1E0}"/>
              </a:ext>
            </a:extLst>
          </p:cNvPr>
          <p:cNvSpPr/>
          <p:nvPr/>
        </p:nvSpPr>
        <p:spPr>
          <a:xfrm>
            <a:off x="4261900" y="980479"/>
            <a:ext cx="4528867" cy="2846715"/>
          </a:xfrm>
          <a:prstGeom prst="round2SameRect">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861EEFF2-AD18-2B74-6ED2-9A39C363D78B}"/>
              </a:ext>
            </a:extLst>
          </p:cNvPr>
          <p:cNvSpPr txBox="1"/>
          <p:nvPr/>
        </p:nvSpPr>
        <p:spPr>
          <a:xfrm>
            <a:off x="4485172" y="1146805"/>
            <a:ext cx="4074993"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a:latin typeface="Calibri"/>
              </a:rPr>
              <a:t>Now we find One Drive to be an exceptional digital skill, the many reasons and most important reason for this is due to being able to access work from; any part of the country, any part of the world and even from any device. </a:t>
            </a:r>
            <a:r>
              <a:rPr lang="en-US" sz="1400">
                <a:latin typeface="Calibri"/>
                <a:ea typeface="Calibri"/>
                <a:cs typeface="Calibri"/>
              </a:rPr>
              <a:t>​</a:t>
            </a:r>
            <a:br>
              <a:rPr lang="en-US" sz="1400">
                <a:latin typeface="Calibri"/>
                <a:ea typeface="Calibri"/>
                <a:cs typeface="Calibri"/>
              </a:rPr>
            </a:br>
            <a:r>
              <a:rPr lang="en-US" sz="1400">
                <a:latin typeface="Calibri"/>
              </a:rPr>
              <a:t>Now the benefits of this is huge, with modern day challenges and technology a computer/laptop is not always reliable as many of us have experienced. Based on this, it is incredible that a digital skill like one drive allows us to access our saved work and content from wherever we are and from whatever device we use. </a:t>
            </a:r>
            <a:r>
              <a:rPr lang="en-US" sz="1400">
                <a:latin typeface="Calibri"/>
                <a:ea typeface="Calibri"/>
                <a:cs typeface="Calibri"/>
              </a:rPr>
              <a:t>​</a:t>
            </a:r>
            <a:endParaRPr lang="en-GB" sz="1400">
              <a:cs typeface="Calibri"/>
            </a:endParaRPr>
          </a:p>
        </p:txBody>
      </p:sp>
      <p:sp>
        <p:nvSpPr>
          <p:cNvPr id="13" name="Rectangle: Diagonal Corners Rounded 12">
            <a:extLst>
              <a:ext uri="{FF2B5EF4-FFF2-40B4-BE49-F238E27FC236}">
                <a16:creationId xmlns:a16="http://schemas.microsoft.com/office/drawing/2014/main" id="{D7623A2F-7C57-1E1F-2CC3-BD21D591922C}"/>
              </a:ext>
            </a:extLst>
          </p:cNvPr>
          <p:cNvSpPr/>
          <p:nvPr/>
        </p:nvSpPr>
        <p:spPr>
          <a:xfrm>
            <a:off x="4259363" y="4258234"/>
            <a:ext cx="4931433" cy="2142227"/>
          </a:xfrm>
          <a:prstGeom prst="round2DiagRect">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2552CFA1-E87D-C0A5-0565-54F1834DD52B}"/>
              </a:ext>
            </a:extLst>
          </p:cNvPr>
          <p:cNvSpPr txBox="1"/>
          <p:nvPr/>
        </p:nvSpPr>
        <p:spPr>
          <a:xfrm>
            <a:off x="4557058" y="4437529"/>
            <a:ext cx="45720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400">
                <a:latin typeface="Calibri"/>
                <a:ea typeface="Segoe UI"/>
                <a:cs typeface="Segoe UI"/>
              </a:rPr>
              <a:t>Another factor one drive has, which to be very honest I have only recently learnt is that we are able to share work with one another through this digital tool. This as many of us in the room will and can agree has been a very important part of our learning curve when conducting our re-search and being able to share our work with one another and make the necessary adjustments to our shared work and presentations. ​</a:t>
            </a:r>
          </a:p>
          <a:p>
            <a:pPr rtl="0"/>
            <a:r>
              <a:rPr lang="en-US" sz="1400">
                <a:latin typeface="Calibri"/>
                <a:ea typeface="Segoe UI"/>
                <a:cs typeface="Segoe UI"/>
              </a:rPr>
              <a:t>​</a:t>
            </a:r>
            <a:endParaRPr lang="en-GB" sz="1400">
              <a:cs typeface="Calibri"/>
            </a:endParaRPr>
          </a:p>
        </p:txBody>
      </p:sp>
      <p:sp>
        <p:nvSpPr>
          <p:cNvPr id="7" name="TextBox 6">
            <a:extLst>
              <a:ext uri="{FF2B5EF4-FFF2-40B4-BE49-F238E27FC236}">
                <a16:creationId xmlns:a16="http://schemas.microsoft.com/office/drawing/2014/main" id="{50143C65-F78C-A2A5-99CB-E2FE5B9E8E52}"/>
              </a:ext>
            </a:extLst>
          </p:cNvPr>
          <p:cNvSpPr txBox="1"/>
          <p:nvPr/>
        </p:nvSpPr>
        <p:spPr>
          <a:xfrm>
            <a:off x="8134597" y="6472051"/>
            <a:ext cx="19594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Hira Asma Rafi: 2209694</a:t>
            </a:r>
            <a:endParaRPr lang="en-GB"/>
          </a:p>
        </p:txBody>
      </p:sp>
    </p:spTree>
    <p:extLst>
      <p:ext uri="{BB962C8B-B14F-4D97-AF65-F5344CB8AC3E}">
        <p14:creationId xmlns:p14="http://schemas.microsoft.com/office/powerpoint/2010/main" val="399076876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checkerboard(across)">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barn(inVertical)">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37"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1000"/>
                                        <p:tgtEl>
                                          <p:spTgt spid="14"/>
                                        </p:tgtEl>
                                      </p:cBhvr>
                                    </p:animEffect>
                                    <p:anim calcmode="lin" valueType="num">
                                      <p:cBhvr>
                                        <p:cTn id="28" dur="1000" fill="hold"/>
                                        <p:tgtEl>
                                          <p:spTgt spid="14"/>
                                        </p:tgtEl>
                                        <p:attrNameLst>
                                          <p:attrName>ppt_x</p:attrName>
                                        </p:attrNameLst>
                                      </p:cBhvr>
                                      <p:tavLst>
                                        <p:tav tm="0">
                                          <p:val>
                                            <p:strVal val="#ppt_x"/>
                                          </p:val>
                                        </p:tav>
                                        <p:tav tm="100000">
                                          <p:val>
                                            <p:strVal val="#ppt_x"/>
                                          </p:val>
                                        </p:tav>
                                      </p:tavLst>
                                    </p:anim>
                                    <p:anim calcmode="lin" valueType="num">
                                      <p:cBhvr>
                                        <p:cTn id="29" dur="900" decel="100000" fill="hold"/>
                                        <p:tgtEl>
                                          <p:spTgt spid="14"/>
                                        </p:tgtEl>
                                        <p:attrNameLst>
                                          <p:attrName>ppt_y</p:attrName>
                                        </p:attrNameLst>
                                      </p:cBhvr>
                                      <p:tavLst>
                                        <p:tav tm="0">
                                          <p:val>
                                            <p:strVal val="#ppt_y+1"/>
                                          </p:val>
                                        </p:tav>
                                        <p:tav tm="100000">
                                          <p:val>
                                            <p:strVal val="#ppt_y-.03"/>
                                          </p:val>
                                        </p:tav>
                                      </p:tavLst>
                                    </p:anim>
                                    <p:anim calcmode="lin" valueType="num">
                                      <p:cBhvr>
                                        <p:cTn id="30" dur="100" accel="100000" fill="hold">
                                          <p:stCondLst>
                                            <p:cond delay="900"/>
                                          </p:stCondLst>
                                        </p:cTn>
                                        <p:tgtEl>
                                          <p:spTgt spid="1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6" grpId="0"/>
      <p:bldP spid="12" grpId="0"/>
      <p:bldP spid="1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70981-98B7-B108-686E-169B504697E6}"/>
              </a:ext>
            </a:extLst>
          </p:cNvPr>
          <p:cNvSpPr>
            <a:spLocks noGrp="1"/>
          </p:cNvSpPr>
          <p:nvPr>
            <p:ph type="title"/>
          </p:nvPr>
        </p:nvSpPr>
        <p:spPr/>
        <p:txBody>
          <a:bodyPr/>
          <a:lstStyle/>
          <a:p>
            <a:r>
              <a:rPr lang="en-GB">
                <a:cs typeface="Calibri Light"/>
              </a:rPr>
              <a:t>References:</a:t>
            </a:r>
            <a:endParaRPr lang="en-GB"/>
          </a:p>
        </p:txBody>
      </p:sp>
      <p:sp>
        <p:nvSpPr>
          <p:cNvPr id="3" name="Content Placeholder 2">
            <a:extLst>
              <a:ext uri="{FF2B5EF4-FFF2-40B4-BE49-F238E27FC236}">
                <a16:creationId xmlns:a16="http://schemas.microsoft.com/office/drawing/2014/main" id="{1BE20955-DA34-15DB-64ED-C095D33EEEAE}"/>
              </a:ext>
            </a:extLst>
          </p:cNvPr>
          <p:cNvSpPr>
            <a:spLocks noGrp="1"/>
          </p:cNvSpPr>
          <p:nvPr>
            <p:ph idx="1"/>
          </p:nvPr>
        </p:nvSpPr>
        <p:spPr/>
        <p:txBody>
          <a:bodyPr vert="horz" lIns="91440" tIns="45720" rIns="91440" bIns="45720" rtlCol="0" anchor="t">
            <a:noAutofit/>
          </a:bodyPr>
          <a:lstStyle/>
          <a:p>
            <a:r>
              <a:rPr lang="en-GB" sz="1100" b="0" i="0" dirty="0">
                <a:effectLst/>
                <a:latin typeface="Arial"/>
                <a:cs typeface="Arial"/>
              </a:rPr>
              <a:t>Bhandari, P. (2022, October 10). </a:t>
            </a:r>
            <a:r>
              <a:rPr lang="en-GB" sz="1100" b="0" i="1" dirty="0">
                <a:effectLst/>
                <a:latin typeface="Arial"/>
                <a:cs typeface="Arial"/>
              </a:rPr>
              <a:t>What Is Quantitative Research? | Definition &amp; Methods</a:t>
            </a:r>
            <a:r>
              <a:rPr lang="en-GB" sz="1100" b="0" i="0" dirty="0">
                <a:effectLst/>
                <a:latin typeface="Arial"/>
                <a:cs typeface="Arial"/>
              </a:rPr>
              <a:t>. </a:t>
            </a:r>
            <a:r>
              <a:rPr lang="en-GB" sz="1100" b="0" i="0" dirty="0" err="1">
                <a:effectLst/>
                <a:latin typeface="Arial"/>
                <a:cs typeface="Arial"/>
              </a:rPr>
              <a:t>Scribbr</a:t>
            </a:r>
            <a:r>
              <a:rPr lang="en-GB" sz="1100" b="0" i="0" dirty="0">
                <a:effectLst/>
                <a:latin typeface="Arial"/>
                <a:cs typeface="Arial"/>
              </a:rPr>
              <a:t>. https://www.scribbr.co.uk/research-methods/introduction-to-quantitative-research/</a:t>
            </a:r>
            <a:endParaRPr lang="en-GB" sz="1100" dirty="0">
              <a:latin typeface="Arial"/>
              <a:cs typeface="Arial"/>
            </a:endParaRPr>
          </a:p>
          <a:p>
            <a:r>
              <a:rPr lang="en-GB" sz="1100" dirty="0">
                <a:latin typeface="Arial"/>
                <a:ea typeface="+mn-lt"/>
                <a:cs typeface="Arial"/>
              </a:rPr>
              <a:t>Daniel, E (2016) </a:t>
            </a:r>
            <a:r>
              <a:rPr lang="en-GB" sz="1100" dirty="0">
                <a:latin typeface="Arial"/>
                <a:cs typeface="Arial"/>
              </a:rPr>
              <a:t>The Usefulness of Qualitative and Quantitative Approaches and Methods in Researching Problem-Solving Ability in Science Education Curriculum</a:t>
            </a:r>
            <a:endParaRPr lang="en-GB" sz="1100" dirty="0">
              <a:latin typeface="Arial" panose="020B0604020202020204" pitchFamily="34" charset="0"/>
              <a:cs typeface="Arial" panose="020B0604020202020204" pitchFamily="34" charset="0"/>
            </a:endParaRPr>
          </a:p>
          <a:p>
            <a:r>
              <a:rPr lang="en-GB" sz="1100" dirty="0">
                <a:ea typeface="+mn-lt"/>
                <a:cs typeface="+mn-lt"/>
              </a:rPr>
              <a:t>https://www.gov.uk/government/publications/quantifying-the-uk-data-skills-gap/quantifying-the-uk-data-skills-gap-full-report#conclusionsobservations</a:t>
            </a:r>
            <a:endParaRPr lang="en-GB" sz="1100" dirty="0">
              <a:latin typeface="Arial"/>
              <a:ea typeface="+mn-lt"/>
              <a:cs typeface="Arial"/>
            </a:endParaRPr>
          </a:p>
          <a:p>
            <a:r>
              <a:rPr lang="en-GB" sz="1100" dirty="0">
                <a:latin typeface="Arial"/>
                <a:ea typeface="+mn-lt"/>
                <a:cs typeface="Arial"/>
              </a:rPr>
              <a:t> </a:t>
            </a:r>
            <a:r>
              <a:rPr lang="en-GB" sz="1100" dirty="0" err="1">
                <a:latin typeface="Arial"/>
                <a:ea typeface="+mn-lt"/>
                <a:cs typeface="Arial"/>
              </a:rPr>
              <a:t>Kornelakis</a:t>
            </a:r>
            <a:r>
              <a:rPr lang="en-GB" sz="1100" dirty="0">
                <a:latin typeface="Arial"/>
                <a:ea typeface="+mn-lt"/>
                <a:cs typeface="Arial"/>
              </a:rPr>
              <a:t>, A. and </a:t>
            </a:r>
            <a:r>
              <a:rPr lang="en-GB" sz="1100" dirty="0" err="1">
                <a:latin typeface="Arial"/>
                <a:ea typeface="+mn-lt"/>
                <a:cs typeface="Arial"/>
              </a:rPr>
              <a:t>Petrakaki</a:t>
            </a:r>
            <a:r>
              <a:rPr lang="en-GB" sz="1100" dirty="0">
                <a:latin typeface="Arial"/>
                <a:ea typeface="+mn-lt"/>
                <a:cs typeface="Arial"/>
              </a:rPr>
              <a:t>, D. (2020) ‘Embedding employability skills in UK higher education: Between digitalization and marketization’, Industry &amp; higher education, 34(5), pp. 290–297. Available at: </a:t>
            </a:r>
            <a:r>
              <a:rPr lang="en-GB" sz="1100" dirty="0">
                <a:latin typeface="Arial"/>
                <a:ea typeface="+mn-lt"/>
                <a:cs typeface="Arial"/>
                <a:hlinkClick r:id="rId2"/>
              </a:rPr>
              <a:t>https://doi.org/10.1177/0950422220902978</a:t>
            </a:r>
            <a:r>
              <a:rPr lang="en-GB" sz="1100" dirty="0">
                <a:latin typeface="Arial"/>
                <a:ea typeface="+mn-lt"/>
                <a:cs typeface="Arial"/>
              </a:rPr>
              <a:t>.</a:t>
            </a:r>
            <a:endParaRPr lang="en-GB" sz="1100" dirty="0">
              <a:latin typeface="Arial"/>
              <a:cs typeface="Arial"/>
            </a:endParaRPr>
          </a:p>
          <a:p>
            <a:r>
              <a:rPr lang="en-GB" sz="1100" b="1" u="sng" dirty="0">
                <a:ea typeface="+mn-lt"/>
                <a:cs typeface="+mn-lt"/>
              </a:rPr>
              <a:t>National careers service.gov.uk</a:t>
            </a:r>
            <a:endParaRPr lang="en-GB" sz="1100" dirty="0">
              <a:ea typeface="+mn-lt"/>
              <a:cs typeface="+mn-lt"/>
            </a:endParaRPr>
          </a:p>
          <a:p>
            <a:pPr marL="171450" indent="-171450"/>
            <a:r>
              <a:rPr lang="en-GB" sz="1100" dirty="0">
                <a:latin typeface="Arial"/>
                <a:ea typeface="+mn-lt"/>
                <a:cs typeface="Arial"/>
              </a:rPr>
              <a:t> </a:t>
            </a:r>
            <a:r>
              <a:rPr lang="en-GB" sz="1100" dirty="0" err="1">
                <a:latin typeface="Arial"/>
                <a:ea typeface="+mn-lt"/>
                <a:cs typeface="Arial"/>
              </a:rPr>
              <a:t>Platteaux</a:t>
            </a:r>
            <a:r>
              <a:rPr lang="en-GB" sz="1100" dirty="0">
                <a:latin typeface="Arial"/>
                <a:ea typeface="+mn-lt"/>
                <a:cs typeface="Arial"/>
              </a:rPr>
              <a:t> Hervé, </a:t>
            </a:r>
            <a:r>
              <a:rPr lang="en-GB" sz="1100" dirty="0" err="1">
                <a:latin typeface="Arial"/>
                <a:ea typeface="+mn-lt"/>
                <a:cs typeface="Arial"/>
              </a:rPr>
              <a:t>Salietti</a:t>
            </a:r>
            <a:r>
              <a:rPr lang="en-GB" sz="1100" dirty="0">
                <a:latin typeface="Arial"/>
                <a:ea typeface="+mn-lt"/>
                <a:cs typeface="Arial"/>
              </a:rPr>
              <a:t> Emmanuelle and Molteni Laura (2022) ‘Structuring a course service for developing the learning digital skills of university students in Fribourg’, ITM web of conferences, 41, p. 03001–. Available at: </a:t>
            </a:r>
            <a:r>
              <a:rPr lang="en-GB" sz="1100" dirty="0">
                <a:latin typeface="Arial"/>
                <a:ea typeface="+mn-lt"/>
                <a:cs typeface="Arial"/>
                <a:hlinkClick r:id="rId3"/>
              </a:rPr>
              <a:t>https://doi.org/10.1051/itmconf/20224103001</a:t>
            </a:r>
            <a:r>
              <a:rPr lang="en-GB" sz="1100" dirty="0">
                <a:latin typeface="Arial"/>
                <a:ea typeface="+mn-lt"/>
                <a:cs typeface="Arial"/>
              </a:rPr>
              <a:t>.</a:t>
            </a:r>
            <a:endParaRPr lang="en-GB" sz="1100" dirty="0">
              <a:latin typeface="Arial"/>
              <a:cs typeface="Arial"/>
            </a:endParaRPr>
          </a:p>
          <a:p>
            <a:r>
              <a:rPr lang="en-GB" sz="1100" dirty="0">
                <a:latin typeface="Arial"/>
                <a:ea typeface="+mn-lt"/>
                <a:cs typeface="Arial"/>
              </a:rPr>
              <a:t>Reedy, K. and Parker, J. (2018) Digital literacy unpacked. Edited by K. Reedy and J. Parker. London: Facet Publishing.</a:t>
            </a:r>
            <a:endParaRPr lang="en-GB" sz="1100" dirty="0">
              <a:latin typeface="Arial" panose="020B0604020202020204" pitchFamily="34" charset="0"/>
              <a:ea typeface="+mn-lt"/>
              <a:cs typeface="Arial" panose="020B0604020202020204" pitchFamily="34" charset="0"/>
            </a:endParaRPr>
          </a:p>
          <a:p>
            <a:pPr marL="0" indent="0">
              <a:buNone/>
            </a:pPr>
            <a:endParaRPr lang="en-GB" sz="1100">
              <a:latin typeface="Arial" panose="020B0604020202020204" pitchFamily="34" charset="0"/>
              <a:cs typeface="Arial" panose="020B0604020202020204" pitchFamily="34" charset="0"/>
            </a:endParaRPr>
          </a:p>
          <a:p>
            <a:endParaRPr lang="en-GB" sz="1400" b="1" u="sng">
              <a:cs typeface="Calibri"/>
            </a:endParaRPr>
          </a:p>
        </p:txBody>
      </p:sp>
    </p:spTree>
    <p:extLst>
      <p:ext uri="{BB962C8B-B14F-4D97-AF65-F5344CB8AC3E}">
        <p14:creationId xmlns:p14="http://schemas.microsoft.com/office/powerpoint/2010/main" val="507321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13</Slides>
  <Notes>2</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Are digital skills important for study and work?</vt:lpstr>
      <vt:lpstr>  Introduction: Which Digital skill do UWTSD students think is most important?</vt:lpstr>
      <vt:lpstr>What are Digital Skills and why do we need them?</vt:lpstr>
      <vt:lpstr>According to www.gov.uk:</vt:lpstr>
      <vt:lpstr>      </vt:lpstr>
      <vt:lpstr>Research Literature</vt:lpstr>
      <vt:lpstr>Proposed method</vt:lpstr>
      <vt:lpstr>Why a quantitative questionnaire?</vt:lpstr>
      <vt:lpstr>PowerPoint Presentation</vt:lpstr>
      <vt:lpstr>Ethical considerations  ‘A set of principles that guide your research.’  Researchers must always adhere to a certain code of conduct when collecting data from people. (Bhandari, 2022)</vt:lpstr>
      <vt:lpstr>Time Line</vt:lpstr>
      <vt:lpstr>HYPOTHESIS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shamma zaman</dc:creator>
  <cp:revision>402</cp:revision>
  <dcterms:created xsi:type="dcterms:W3CDTF">2023-02-05T10:07:13Z</dcterms:created>
  <dcterms:modified xsi:type="dcterms:W3CDTF">2023-02-19T02:09:30Z</dcterms:modified>
</cp:coreProperties>
</file>