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45" r:id="rId2"/>
    <p:sldId id="346" r:id="rId3"/>
    <p:sldId id="347" r:id="rId4"/>
    <p:sldId id="348" r:id="rId5"/>
    <p:sldId id="349" r:id="rId6"/>
    <p:sldId id="358" r:id="rId7"/>
    <p:sldId id="359" r:id="rId8"/>
    <p:sldId id="360" r:id="rId9"/>
    <p:sldId id="363" r:id="rId10"/>
    <p:sldId id="361" r:id="rId11"/>
    <p:sldId id="364" r:id="rId12"/>
    <p:sldId id="366" r:id="rId13"/>
    <p:sldId id="367" r:id="rId14"/>
    <p:sldId id="362" r:id="rId15"/>
    <p:sldId id="350" r:id="rId16"/>
    <p:sldId id="351" r:id="rId17"/>
    <p:sldId id="352" r:id="rId18"/>
    <p:sldId id="353" r:id="rId19"/>
    <p:sldId id="354" r:id="rId20"/>
    <p:sldId id="355" r:id="rId21"/>
    <p:sldId id="356" r:id="rId22"/>
    <p:sldId id="35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5"/>
    <a:srgbClr val="0B148B"/>
    <a:srgbClr val="F7F6D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0A55DB-B6B6-4D97-89E2-59375A83D916}" v="11" dt="2022-08-21T15:51:41.3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3" autoAdjust="0"/>
    <p:restoredTop sz="94660"/>
  </p:normalViewPr>
  <p:slideViewPr>
    <p:cSldViewPr snapToGrid="0">
      <p:cViewPr varScale="1">
        <p:scale>
          <a:sx n="65" d="100"/>
          <a:sy n="65" d="100"/>
        </p:scale>
        <p:origin x="4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72086-6DE5-41E9-B3DA-6A4C85691D4C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342DE-1AA4-43B4-9CA9-4ED485D4E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61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 dirty="0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CF83D71A-7FAF-4701-AE9E-07B6F410B9C3}" type="slidenum">
              <a:rPr lang="cy-GB" altLang="en-US" sz="1200" smtClean="0">
                <a:latin typeface="Arial" panose="020B0604020202020204" pitchFamily="34" charset="0"/>
              </a:rPr>
              <a:pPr/>
              <a:t>1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659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 dirty="0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CF83D71A-7FAF-4701-AE9E-07B6F410B9C3}" type="slidenum">
              <a:rPr lang="cy-GB" altLang="en-US" sz="1200" smtClean="0">
                <a:latin typeface="Arial" panose="020B0604020202020204" pitchFamily="34" charset="0"/>
              </a:rPr>
              <a:pPr/>
              <a:t>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715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 dirty="0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CF83D71A-7FAF-4701-AE9E-07B6F410B9C3}" type="slidenum">
              <a:rPr lang="cy-GB" altLang="en-US" sz="1200" smtClean="0">
                <a:latin typeface="Arial" panose="020B0604020202020204" pitchFamily="34" charset="0"/>
              </a:rPr>
              <a:pPr/>
              <a:t>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031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57EBE909-E22D-40D4-A52A-3FCE95D92B57}" type="slidenum">
              <a:rPr lang="cy-GB" altLang="en-US" sz="1200" smtClean="0">
                <a:latin typeface="Arial" panose="020B0604020202020204" pitchFamily="34" charset="0"/>
              </a:rPr>
              <a:pPr/>
              <a:t>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202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918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117BB-56F2-4DDA-A171-CE25573F348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333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7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40102246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8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87171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10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12030034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D9B4F2-BDC0-4579-BD76-EAD4711A8E5B}" type="slidenum">
              <a:rPr kumimoji="0" lang="cy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y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5162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D9B4F2-BDC0-4579-BD76-EAD4711A8E5B}" type="slidenum">
              <a:rPr kumimoji="0" lang="cy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y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33862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0069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14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47181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3819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3336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17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5648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CF39FFE4-0185-4F9B-862B-44548B0E4463}" type="slidenum">
              <a:rPr lang="cy-GB" altLang="en-US" sz="1200" smtClean="0">
                <a:latin typeface="Arial" panose="020B0604020202020204" pitchFamily="34" charset="0"/>
              </a:rPr>
              <a:pPr/>
              <a:t>18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5657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9221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6E51ADB1-BA9A-42E8-8BA7-49595DC8073F}" type="slidenum">
              <a:rPr lang="cy-GB" altLang="en-US" sz="1200" smtClean="0">
                <a:latin typeface="Arial" panose="020B0604020202020204" pitchFamily="34" charset="0"/>
              </a:rPr>
              <a:pPr/>
              <a:t>20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63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21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6907410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A2A60B0-CBFA-42FC-88BB-AB03C8F35012}" type="slidenum">
              <a:rPr lang="cy-GB" altLang="en-US" sz="1200" smtClean="0">
                <a:latin typeface="Arial" panose="020B0604020202020204" pitchFamily="34" charset="0"/>
              </a:rPr>
              <a:pPr/>
              <a:t>22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529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4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613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2E8CB-BB3C-0555-62DA-392DA18E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81A0E-B524-3FB4-DFE0-101D3B555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7F60C-4DF2-7892-801F-1EFA7D04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DC0D-C069-D900-9C2A-E0432BEF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C86BF-4EC2-8269-2C36-BE95A801E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</a:t>
            </a:r>
            <a:r>
              <a:rPr lang="en-US" dirty="0" err="1"/>
              <a:t>levelflkfdl</a:t>
            </a:r>
            <a:r>
              <a:rPr lang="en-US" dirty="0"/>
              <a:t>;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90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73C0-40CF-2FC9-94C3-7213AD87A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FEBA-4439-3719-5772-FBD1D3F4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68AFC-731D-1424-00C3-2B73CD34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DC241-E3F6-80DA-8CC3-C16B55203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43FBDA-C41A-F520-F63D-D095AED9F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75BDA3-F855-28ED-3643-0A9DEEC8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B818B-D670-7C6C-3F24-777531E2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22EEB-E88B-F4E8-05C4-36167E8DF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3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45EB-EFE0-30D7-0E67-6C76905F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D2B245-0227-51D7-1EBB-846299BB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351B-CEA3-677C-4B19-EFDE61CE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C6770-6E5B-0453-9F84-3259461F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65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3B291-0FEC-6E8F-2F15-8B00AAABB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332CAF-12B5-9892-7095-451BFDD93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4893C-EE42-2B04-4621-A1308C6FA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43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5429-5ED5-C3BE-6F81-3CCFC4281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20B3F-69E4-2E87-3D2A-A211D9693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0081D-D046-9AA5-B55C-F1476899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CC585-60AE-1B13-426D-5D63F16EE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EED50-9BCF-5ACB-45AC-98A93736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145-BA89-CABD-010A-9A07B1CB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1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44A72-BFF5-07D3-EB95-6561DCD0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5523C4-94D3-8BD7-C57A-526984C650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0C316-DADC-B88B-64F0-88B602980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81A5E-2120-D45E-E2E9-E0D2C1FD6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C6E2B-B33C-DE23-7809-9F0E7BFD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E30C-6546-978E-A52B-0949E86B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0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8AA09-3787-C63D-5C8C-BD19BE19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CD17DA-301A-C4F5-B776-9A1995303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15888-0BCF-5E36-BEEB-D2F3D184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6C6E8-9525-0C3D-5753-D62FE716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171B1-BE30-34EF-6BAC-F8D7EA5D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50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046126-E97E-74B3-429A-CEA86641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EEE51-B56D-E925-A7AC-08B3FD7C0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3C2-6FA2-0625-E056-AE2C79D7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4DC7-4280-32DE-7370-9970B414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7442D-AAA0-4E99-15BE-8E332A1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55C6EF-49F6-8994-48F8-E659E217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9CE76-A229-9699-2046-9D6435E3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E84F-5C00-20B4-F119-87DAFEA6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9B51-0D45-457F-B13E-2F28EAE6A722}" type="datetimeFigureOut">
              <a:rPr lang="en-GB" smtClean="0"/>
              <a:t>21/08/2022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5191A-7B2A-9A47-A78C-5972B11EB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06A2D-CA63-EA9F-7978-5C88B809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32F01-7B3F-85CC-91DC-1D400D7FF80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1064875" y="0"/>
            <a:ext cx="11557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r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/ CYHOEDDUS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88DD9F-BFF4-F62B-40E5-57846D9DCA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8575" y="5713836"/>
            <a:ext cx="12192000" cy="119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38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course/view.php?id=3441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uwtsd.ac.uk/media/uwtsd-website/content-assets/documents/library-and-learning-resources/infoskills/Harvard-eng_v.1.2.pdf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y-GB" sz="40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847528" y="1600201"/>
            <a:ext cx="4172272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cy-GB" sz="4800" b="1" dirty="0">
                <a:latin typeface="Arial" panose="020B0604020202020204" pitchFamily="34" charset="0"/>
              </a:rPr>
              <a:t>ECGE4005PC</a:t>
            </a:r>
          </a:p>
          <a:p>
            <a:pPr marL="0" indent="0">
              <a:buNone/>
              <a:defRPr/>
            </a:pPr>
            <a:r>
              <a:rPr lang="cy-GB" sz="4800" dirty="0">
                <a:latin typeface="Arial" panose="020B0604020202020204" pitchFamily="34" charset="0"/>
              </a:rPr>
              <a:t>Cyfeirnodi </a:t>
            </a:r>
          </a:p>
          <a:p>
            <a:pPr marL="0" indent="0">
              <a:buNone/>
              <a:defRPr/>
            </a:pPr>
            <a:r>
              <a:rPr lang="cy-GB" sz="4800" dirty="0">
                <a:latin typeface="Arial" panose="020B0604020202020204" pitchFamily="34" charset="0"/>
              </a:rPr>
              <a:t>a </a:t>
            </a:r>
          </a:p>
          <a:p>
            <a:pPr marL="0" indent="0">
              <a:buNone/>
              <a:defRPr/>
            </a:pPr>
            <a:r>
              <a:rPr lang="cy-GB" sz="4800" dirty="0" err="1">
                <a:latin typeface="Arial" panose="020B0604020202020204" pitchFamily="34" charset="0"/>
              </a:rPr>
              <a:t>Turnitin</a:t>
            </a:r>
            <a:endParaRPr lang="cy-GB" sz="4800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324922" y="1600201"/>
            <a:ext cx="4343078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cy-GB" sz="4800" b="1" dirty="0">
                <a:solidFill>
                  <a:srgbClr val="0000FF"/>
                </a:solidFill>
                <a:latin typeface="Arial" panose="020B0604020202020204" pitchFamily="34" charset="0"/>
              </a:rPr>
              <a:t>ECGE4005P</a:t>
            </a:r>
          </a:p>
          <a:p>
            <a:pPr marL="0" indent="0">
              <a:buNone/>
              <a:defRPr/>
            </a:pPr>
            <a:r>
              <a:rPr lang="cy-GB" sz="4800" dirty="0" err="1">
                <a:solidFill>
                  <a:srgbClr val="0000FF"/>
                </a:solidFill>
                <a:latin typeface="Arial" panose="020B0604020202020204" pitchFamily="34" charset="0"/>
              </a:rPr>
              <a:t>Referencing</a:t>
            </a:r>
            <a:r>
              <a:rPr lang="cy-GB" sz="48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cy-GB" sz="4800" dirty="0" err="1">
                <a:solidFill>
                  <a:srgbClr val="0000FF"/>
                </a:solidFill>
                <a:latin typeface="Arial" panose="020B0604020202020204" pitchFamily="34" charset="0"/>
              </a:rPr>
              <a:t>and</a:t>
            </a:r>
            <a:r>
              <a:rPr lang="cy-GB" sz="48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  <a:defRPr/>
            </a:pPr>
            <a:r>
              <a:rPr lang="cy-GB" sz="4800" dirty="0" err="1">
                <a:solidFill>
                  <a:srgbClr val="0000FF"/>
                </a:solidFill>
                <a:latin typeface="Arial" panose="020B0604020202020204" pitchFamily="34" charset="0"/>
              </a:rPr>
              <a:t>Turnitin</a:t>
            </a:r>
            <a:endParaRPr lang="cy-GB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718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y-GB" altLang="en-US" sz="3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 </a:t>
            </a:r>
            <a:r>
              <a:rPr lang="cy-GB" altLang="en-US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Cynnwys</a:t>
            </a:r>
            <a:r>
              <a:rPr lang="en-GB" altLang="en-US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		   </a:t>
            </a:r>
            <a:r>
              <a:rPr lang="en-GB" altLang="en-US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Content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981200" y="1600201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  <a:defRPr/>
            </a:pPr>
            <a:r>
              <a:rPr lang="cy-GB" altLang="en-US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Beth yw </a:t>
            </a:r>
            <a:r>
              <a:rPr lang="cy-GB" altLang="en-US" sz="2800" kern="0" noProof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cyfeirnodi?</a:t>
            </a:r>
          </a:p>
          <a:p>
            <a:pPr>
              <a:buFontTx/>
              <a:buChar char="•"/>
              <a:defRPr/>
            </a:pPr>
            <a:r>
              <a:rPr lang="cy-GB" altLang="en-US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Llên-</a:t>
            </a:r>
            <a:r>
              <a:rPr lang="cy-GB" altLang="en-US" sz="2800" kern="0" noProof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ladrad</a:t>
            </a:r>
          </a:p>
          <a:p>
            <a:pPr>
              <a:buFontTx/>
              <a:buChar char="•"/>
              <a:defRPr/>
            </a:pPr>
            <a:r>
              <a:rPr lang="cy-GB" altLang="en-US" sz="2800" kern="0" noProof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TURNITIN</a:t>
            </a:r>
            <a:endParaRPr lang="cy-GB" altLang="en-US" sz="28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</a:endParaRPr>
          </a:p>
          <a:p>
            <a:pPr>
              <a:buFontTx/>
              <a:buChar char="•"/>
              <a:defRPr/>
            </a:pPr>
            <a:r>
              <a:rPr lang="cy-GB" altLang="en-US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Llawlyfr cyfeirnodi</a:t>
            </a:r>
          </a:p>
          <a:p>
            <a:pPr>
              <a:buFontTx/>
              <a:buChar char="•"/>
              <a:defRPr/>
            </a:pPr>
            <a:r>
              <a:rPr lang="cy-GB" altLang="en-US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Fformatio rhestr o gyfeiriadau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172200" y="1600201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  <a:defRPr/>
            </a:pPr>
            <a:r>
              <a:rPr lang="en-GB" altLang="en-US" sz="2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What is referencing?</a:t>
            </a:r>
          </a:p>
          <a:p>
            <a:pPr>
              <a:buFontTx/>
              <a:buChar char="•"/>
              <a:defRPr/>
            </a:pPr>
            <a:r>
              <a:rPr lang="en-GB" altLang="en-US" sz="2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Plagiarism</a:t>
            </a:r>
          </a:p>
          <a:p>
            <a:pPr>
              <a:buFontTx/>
              <a:buChar char="•"/>
              <a:defRPr/>
            </a:pPr>
            <a:r>
              <a:rPr lang="en-GB" altLang="en-US" sz="2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TURNITIN</a:t>
            </a:r>
          </a:p>
          <a:p>
            <a:pPr>
              <a:buFontTx/>
              <a:buChar char="•"/>
              <a:defRPr/>
            </a:pPr>
            <a:r>
              <a:rPr lang="en-GB" altLang="en-US" sz="2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Referencing handbook</a:t>
            </a:r>
          </a:p>
          <a:p>
            <a:pPr>
              <a:buFontTx/>
              <a:buChar char="•"/>
              <a:defRPr/>
            </a:pPr>
            <a:r>
              <a:rPr lang="en-GB" sz="2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Formatting a reference list</a:t>
            </a:r>
          </a:p>
        </p:txBody>
      </p:sp>
    </p:spTree>
    <p:extLst>
      <p:ext uri="{BB962C8B-B14F-4D97-AF65-F5344CB8AC3E}">
        <p14:creationId xmlns:p14="http://schemas.microsoft.com/office/powerpoint/2010/main" val="1745954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en-US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Adnoddau        </a:t>
            </a:r>
            <a:r>
              <a:rPr lang="en-GB" altLang="en-US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Resources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>
                <a:latin typeface="Arial" panose="020B0604020202020204" pitchFamily="34" charset="0"/>
              </a:rPr>
              <a:t>Cyflwyniad</a:t>
            </a:r>
            <a:r>
              <a:rPr lang="en-GB" dirty="0">
                <a:latin typeface="Arial" panose="020B0604020202020204" pitchFamily="34" charset="0"/>
              </a:rPr>
              <a:t> PP</a:t>
            </a:r>
          </a:p>
          <a:p>
            <a:r>
              <a:rPr lang="en-GB" dirty="0" err="1">
                <a:latin typeface="Arial" panose="020B0604020202020204" pitchFamily="34" charset="0"/>
              </a:rPr>
              <a:t>Rhestrau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cyfeirnodi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</a:rPr>
              <a:t>Turnitin</a:t>
            </a:r>
          </a:p>
          <a:p>
            <a:r>
              <a:rPr lang="en-GB" dirty="0" err="1">
                <a:latin typeface="Arial" panose="020B0604020202020204" pitchFamily="34" charset="0"/>
              </a:rPr>
              <a:t>Gweithgareddau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ymarferol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PP Presentation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Reference lists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Turnitin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Practical activities</a:t>
            </a:r>
            <a:b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</a:br>
            <a:endParaRPr lang="en-GB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981200" y="1600201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  <a:defRPr/>
            </a:pPr>
            <a:endParaRPr lang="cy-GB" altLang="en-US" sz="28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172200" y="1600201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  <a:defRPr/>
            </a:pPr>
            <a:endParaRPr lang="en-GB" sz="2800" kern="0" dirty="0">
              <a:solidFill>
                <a:srgbClr val="0000FF"/>
              </a:solidFill>
              <a:latin typeface="Arial" panose="020B0604020202020204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21409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en-US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Beth yw cyfeirnodi?</a:t>
            </a:r>
            <a:br>
              <a:rPr lang="en-GB" altLang="en-US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en-US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What is referencing?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69638" y="1985055"/>
            <a:ext cx="4038600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Cydnabod ffynonellau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Dyfyniadau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Aralleirio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Rhestr gyfeiriadau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985055"/>
            <a:ext cx="4038600" cy="4141109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Acknowledge sources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Quotations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Paraphrasing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Reference list</a:t>
            </a:r>
          </a:p>
          <a:p>
            <a:pPr marL="0" indent="0">
              <a:buNone/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736201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altLang="en-US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Pam?			   </a:t>
            </a:r>
            <a:r>
              <a:rPr lang="en-GB" altLang="en-US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Why?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Cydnabod ffynonellau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Dod o hyd i’r wybodaeth eto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Helpu osgoi llên-ladrata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Acknowledge sources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Find information again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itchFamily="34" charset="-128"/>
              </a:rPr>
              <a:t>Help avoid plagiarism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998906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545303"/>
            <a:ext cx="9828584" cy="1321687"/>
          </a:xfrm>
        </p:spPr>
        <p:txBody>
          <a:bodyPr>
            <a:noAutofit/>
          </a:bodyPr>
          <a:lstStyle/>
          <a:p>
            <a:r>
              <a:rPr lang="en-GB" sz="4800" dirty="0">
                <a:latin typeface="Arial" panose="020B0604020202020204" pitchFamily="34" charset="0"/>
              </a:rPr>
              <a:t>A </a:t>
            </a:r>
            <a:r>
              <a:rPr lang="en-GB" sz="4800" dirty="0" err="1">
                <a:latin typeface="Arial" panose="020B0604020202020204" pitchFamily="34" charset="0"/>
              </a:rPr>
              <a:t>ydych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erioed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wedi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cael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unrhyw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beth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wedi'i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ddwyn</a:t>
            </a:r>
            <a:r>
              <a:rPr lang="en-GB" sz="4800" dirty="0">
                <a:latin typeface="Arial" panose="020B0604020202020204" pitchFamily="34" charset="0"/>
              </a:rPr>
              <a:t>?</a:t>
            </a:r>
            <a:b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  <a:t>Have you ever had anything stolen?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54080" y="2132856"/>
            <a:ext cx="4106416" cy="3785388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  <a:p>
            <a:r>
              <a:rPr lang="en-GB" sz="9600" dirty="0">
                <a:solidFill>
                  <a:srgbClr val="0000FF"/>
                </a:solidFill>
              </a:rPr>
              <a:t>Mobile phone </a:t>
            </a:r>
          </a:p>
          <a:p>
            <a:r>
              <a:rPr lang="en-GB" sz="9600" dirty="0">
                <a:solidFill>
                  <a:srgbClr val="0000FF"/>
                </a:solidFill>
              </a:rPr>
              <a:t>Money</a:t>
            </a:r>
          </a:p>
          <a:p>
            <a:r>
              <a:rPr lang="en-GB" sz="9600" dirty="0">
                <a:solidFill>
                  <a:srgbClr val="0000FF"/>
                </a:solidFill>
              </a:rPr>
              <a:t>Identity</a:t>
            </a:r>
          </a:p>
          <a:p>
            <a:r>
              <a:rPr lang="en-GB" sz="9600" dirty="0">
                <a:solidFill>
                  <a:srgbClr val="0000FF"/>
                </a:solidFill>
              </a:rPr>
              <a:t>Authorship </a:t>
            </a:r>
          </a:p>
          <a:p>
            <a:pPr marL="0" indent="0">
              <a:buNone/>
            </a:pPr>
            <a:r>
              <a:rPr lang="en-GB" sz="9600" dirty="0">
                <a:solidFill>
                  <a:srgbClr val="0000FF"/>
                </a:solidFill>
              </a:rPr>
              <a:t>    “refers to the production and ownership of ideas and intellectual material, such as books, articles, images, etc.” </a:t>
            </a:r>
          </a:p>
          <a:p>
            <a:pPr marL="0" indent="0">
              <a:buNone/>
            </a:pPr>
            <a:r>
              <a:rPr lang="en-GB" sz="9600" dirty="0">
                <a:solidFill>
                  <a:srgbClr val="0000FF"/>
                </a:solidFill>
              </a:rPr>
              <a:t>(University of Essex, n.d., p. 4)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sz="825" dirty="0">
                <a:solidFill>
                  <a:srgbClr val="FF000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http://crime-security.org/71-thief/001-thief.html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2152650" y="2420888"/>
            <a:ext cx="3886200" cy="3497356"/>
          </a:xfrm>
        </p:spPr>
        <p:txBody>
          <a:bodyPr>
            <a:normAutofit fontScale="25000" lnSpcReduction="20000"/>
          </a:bodyPr>
          <a:lstStyle/>
          <a:p>
            <a:r>
              <a:rPr lang="cy-GB" sz="9600" dirty="0">
                <a:latin typeface="Arial" panose="020B0604020202020204" pitchFamily="34" charset="0"/>
              </a:rPr>
              <a:t>Ffôn symudol</a:t>
            </a:r>
          </a:p>
          <a:p>
            <a:r>
              <a:rPr lang="cy-GB" sz="9600" dirty="0">
                <a:latin typeface="Arial" panose="020B0604020202020204" pitchFamily="34" charset="0"/>
              </a:rPr>
              <a:t>Arian</a:t>
            </a:r>
          </a:p>
          <a:p>
            <a:r>
              <a:rPr lang="cy-GB" sz="9600" dirty="0">
                <a:latin typeface="Arial" panose="020B0604020202020204" pitchFamily="34" charset="0"/>
              </a:rPr>
              <a:t>Hunaniaeth</a:t>
            </a:r>
          </a:p>
          <a:p>
            <a:r>
              <a:rPr lang="cy-GB" sz="9600" dirty="0">
                <a:latin typeface="Arial" panose="020B0604020202020204" pitchFamily="34" charset="0"/>
              </a:rPr>
              <a:t>Awduriaeth</a:t>
            </a:r>
          </a:p>
          <a:p>
            <a:pPr marL="0" indent="0">
              <a:buNone/>
            </a:pPr>
            <a:r>
              <a:rPr lang="cy-GB" sz="9600" dirty="0"/>
              <a:t> “cyfeirio at gynhyrchu a pherchnogi syniadau a deunydd deallusol, megis llyfrau, erthyglau, delweddau, ag ati.”</a:t>
            </a:r>
            <a:endParaRPr lang="cy-GB" sz="9600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819726" y="3742576"/>
            <a:ext cx="191588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schemeClr val="bg1"/>
                </a:solidFill>
              </a:rPr>
              <a:t>Image 1</a:t>
            </a:r>
          </a:p>
        </p:txBody>
      </p:sp>
    </p:spTree>
    <p:extLst>
      <p:ext uri="{BB962C8B-B14F-4D97-AF65-F5344CB8AC3E}">
        <p14:creationId xmlns:p14="http://schemas.microsoft.com/office/powerpoint/2010/main" val="284876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84462"/>
            <a:ext cx="9612560" cy="1119658"/>
          </a:xfrm>
        </p:spPr>
        <p:txBody>
          <a:bodyPr>
            <a:noAutofit/>
          </a:bodyPr>
          <a:lstStyle/>
          <a:p>
            <a:r>
              <a:rPr lang="en-GB" sz="4800" dirty="0">
                <a:latin typeface="Arial" panose="020B0604020202020204" pitchFamily="34" charset="0"/>
              </a:rPr>
              <a:t>Beth </a:t>
            </a:r>
            <a:r>
              <a:rPr lang="en-GB" sz="4800" dirty="0" err="1">
                <a:latin typeface="Arial" panose="020B0604020202020204" pitchFamily="34" charset="0"/>
              </a:rPr>
              <a:t>yn</a:t>
            </a:r>
            <a:r>
              <a:rPr lang="en-GB" sz="4800" dirty="0">
                <a:latin typeface="Arial" panose="020B0604020202020204" pitchFamily="34" charset="0"/>
              </a:rPr>
              <a:t> union </a:t>
            </a:r>
            <a:r>
              <a:rPr lang="en-GB" sz="4800" dirty="0" err="1">
                <a:latin typeface="Arial" panose="020B0604020202020204" pitchFamily="34" charset="0"/>
              </a:rPr>
              <a:t>yw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llên-ladrad</a:t>
            </a:r>
            <a:r>
              <a:rPr lang="en-GB" sz="4800" dirty="0">
                <a:latin typeface="Arial" panose="020B0604020202020204" pitchFamily="34" charset="0"/>
              </a:rPr>
              <a:t>?</a:t>
            </a:r>
            <a:b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  <a:t>What exactly is 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/>
              <a:t>“Using or copying the work of others (whether written, printed or in any other form) without proper acknowledgement in any coursework” (UWTSD, n.d.)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994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12024" y="1484784"/>
            <a:ext cx="3886200" cy="35902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</a:p>
          <a:p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</a:rPr>
              <a:t>term used to describe the misuse of authorship</a:t>
            </a:r>
          </a:p>
          <a:p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</a:rPr>
              <a:t>a serious academic offence and is treated as such by the University of Wales Trinity Saint David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857" y="1916833"/>
            <a:ext cx="3886200" cy="3312369"/>
          </a:xfrm>
        </p:spPr>
        <p:txBody>
          <a:bodyPr>
            <a:normAutofit fontScale="92500"/>
          </a:bodyPr>
          <a:lstStyle/>
          <a:p>
            <a:r>
              <a:rPr lang="cy-GB" dirty="0">
                <a:latin typeface="Arial" panose="020B0604020202020204" pitchFamily="34" charset="0"/>
              </a:rPr>
              <a:t>term a ddefnyddir i ddisgrifio camddefnydd </a:t>
            </a:r>
            <a:r>
              <a:rPr lang="cy-GB" dirty="0" err="1">
                <a:latin typeface="Arial" panose="020B0604020202020204" pitchFamily="34" charset="0"/>
              </a:rPr>
              <a:t>awduraeth</a:t>
            </a:r>
            <a:endParaRPr lang="cy-GB" dirty="0">
              <a:latin typeface="Arial" panose="020B0604020202020204" pitchFamily="34" charset="0"/>
            </a:endParaRPr>
          </a:p>
          <a:p>
            <a:r>
              <a:rPr lang="cy-GB" dirty="0">
                <a:latin typeface="Arial" panose="020B0604020202020204" pitchFamily="34" charset="0"/>
              </a:rPr>
              <a:t>yn drosedd academaidd ddifrifol ac yn cael ei thrin felly gan Brifysgol Cymru Drindod Dewi Sant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4CD46C7-9AAF-DE63-34CF-E649D07DA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sz="4800" dirty="0">
                <a:latin typeface="Arial" panose="020B0604020202020204" pitchFamily="34" charset="0"/>
              </a:rPr>
              <a:t>Llên-ladrad          </a:t>
            </a: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  <a:t>Plagiarism</a:t>
            </a:r>
            <a:r>
              <a:rPr lang="cy-GB" sz="4800" dirty="0">
                <a:latin typeface="Arial" panose="020B0604020202020204" pitchFamily="34" charset="0"/>
              </a:rPr>
              <a:t>    </a:t>
            </a:r>
            <a:br>
              <a:rPr lang="cy-GB" dirty="0">
                <a:latin typeface="Arial" panose="020B0604020202020204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03707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29566-4FE8-C3CE-7FD9-9D86241A3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6203C-B244-8683-C792-24C651BE46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52650" y="1825625"/>
            <a:ext cx="7886700" cy="4351338"/>
          </a:xfrm>
        </p:spPr>
        <p:txBody>
          <a:bodyPr>
            <a:normAutofit/>
          </a:bodyPr>
          <a:lstStyle/>
          <a:p>
            <a:r>
              <a:rPr lang="en-GB" sz="3600" dirty="0"/>
              <a:t>“Respecting authorship through good academic practice is one of the key values of higher education in the UK.” (University of Essex, n.d.)</a:t>
            </a:r>
          </a:p>
        </p:txBody>
      </p:sp>
    </p:spTree>
    <p:extLst>
      <p:ext uri="{BB962C8B-B14F-4D97-AF65-F5344CB8AC3E}">
        <p14:creationId xmlns:p14="http://schemas.microsoft.com/office/powerpoint/2010/main" val="1969451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2670" y="1052737"/>
            <a:ext cx="9361040" cy="543593"/>
          </a:xfrm>
        </p:spPr>
        <p:txBody>
          <a:bodyPr>
            <a:noAutofit/>
          </a:bodyPr>
          <a:lstStyle/>
          <a:p>
            <a:r>
              <a:rPr lang="en-GB" sz="4800" dirty="0" err="1">
                <a:latin typeface="Arial" panose="020B0604020202020204" pitchFamily="34" charset="0"/>
              </a:rPr>
              <a:t>Ymwybyddiaeth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o’r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rhesymau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dros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lên-ladrad</a:t>
            </a:r>
            <a:b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  <a:t>Awareness of the reasons for plagiarism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28227" y="2748338"/>
            <a:ext cx="4593654" cy="5040560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</a:rPr>
              <a:t>Being unclear about what plagiarism is</a:t>
            </a:r>
          </a:p>
          <a:p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</a:rPr>
              <a:t>Poor time management skills </a:t>
            </a:r>
          </a:p>
          <a:p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</a:rPr>
              <a:t>Ineffective method of note-taking – e.g. not always recording the source of information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28437" y="2780929"/>
            <a:ext cx="4335338" cy="3199209"/>
          </a:xfrm>
        </p:spPr>
        <p:txBody>
          <a:bodyPr>
            <a:normAutofit/>
          </a:bodyPr>
          <a:lstStyle/>
          <a:p>
            <a:r>
              <a:rPr lang="cy-GB" sz="2400" dirty="0">
                <a:latin typeface="Arial" panose="020B0604020202020204" pitchFamily="34" charset="0"/>
              </a:rPr>
              <a:t>Yn aneglur ynghylch llen-ladrad</a:t>
            </a:r>
          </a:p>
          <a:p>
            <a:r>
              <a:rPr lang="cy-GB" sz="2400" dirty="0">
                <a:latin typeface="Arial" panose="020B0604020202020204" pitchFamily="34" charset="0"/>
              </a:rPr>
              <a:t>Sgiliau rheoli amser gwael</a:t>
            </a:r>
          </a:p>
          <a:p>
            <a:r>
              <a:rPr lang="cy-GB" sz="2400" dirty="0">
                <a:latin typeface="Arial" panose="020B0604020202020204" pitchFamily="34" charset="0"/>
              </a:rPr>
              <a:t>Dull aneffeithiol o gymryd nodiadau – e.e. diffyg cofnodi o ble daeth y wybodaeth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4506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9922" y="692697"/>
            <a:ext cx="9078078" cy="759617"/>
          </a:xfrm>
        </p:spPr>
        <p:txBody>
          <a:bodyPr>
            <a:noAutofit/>
          </a:bodyPr>
          <a:lstStyle/>
          <a:p>
            <a:br>
              <a:rPr lang="en-GB" sz="4800" dirty="0">
                <a:latin typeface="Arial" panose="020B0604020202020204" pitchFamily="34" charset="0"/>
              </a:rPr>
            </a:br>
            <a:r>
              <a:rPr lang="en-GB" sz="4800" dirty="0" err="1">
                <a:latin typeface="Arial" panose="020B0604020202020204" pitchFamily="34" charset="0"/>
              </a:rPr>
              <a:t>Ymwybyddiaeth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o’r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rhesymau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dros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lên-ladrad</a:t>
            </a:r>
            <a:b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  <a:t>Awareness of the reasons for plagiarism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08425" y="2633351"/>
            <a:ext cx="4593654" cy="568863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</a:rPr>
              <a:t>Feeling under extreme pressure to pass or succeed </a:t>
            </a:r>
          </a:p>
          <a:p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</a:rPr>
              <a:t>Different cultural values/practising different academic conventions</a:t>
            </a:r>
          </a:p>
          <a:p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</a:rPr>
              <a:t>Believing that it will not be detected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9921" y="2636913"/>
            <a:ext cx="4335338" cy="4567361"/>
          </a:xfrm>
        </p:spPr>
        <p:txBody>
          <a:bodyPr>
            <a:normAutofit/>
          </a:bodyPr>
          <a:lstStyle/>
          <a:p>
            <a:r>
              <a:rPr lang="cy-GB" sz="2400" dirty="0">
                <a:latin typeface="Arial" panose="020B0604020202020204" pitchFamily="34" charset="0"/>
              </a:rPr>
              <a:t>Teimlo dan bwysau eithafol i basio neu lwyddo</a:t>
            </a:r>
          </a:p>
          <a:p>
            <a:r>
              <a:rPr lang="cy-GB" sz="2400" dirty="0">
                <a:latin typeface="Arial" panose="020B0604020202020204" pitchFamily="34" charset="0"/>
              </a:rPr>
              <a:t>Gwahanol werthoedd diwylliannol/ymarfer gwahanol gonfensiynau academaidd</a:t>
            </a:r>
          </a:p>
          <a:p>
            <a:r>
              <a:rPr lang="cy-GB" sz="2400" dirty="0">
                <a:latin typeface="Arial" panose="020B0604020202020204" pitchFamily="34" charset="0"/>
              </a:rPr>
              <a:t>Credu na fydd yn cael ei ganfod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042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9922" y="692697"/>
            <a:ext cx="9078078" cy="759617"/>
          </a:xfrm>
        </p:spPr>
        <p:txBody>
          <a:bodyPr>
            <a:noAutofit/>
          </a:bodyPr>
          <a:lstStyle/>
          <a:p>
            <a:br>
              <a:rPr lang="en-GB" sz="4800" dirty="0">
                <a:latin typeface="Arial" panose="020B0604020202020204" pitchFamily="34" charset="0"/>
              </a:rPr>
            </a:br>
            <a:r>
              <a:rPr lang="en-GB" sz="4800" dirty="0" err="1">
                <a:latin typeface="Arial" panose="020B0604020202020204" pitchFamily="34" charset="0"/>
              </a:rPr>
              <a:t>Ymwybyddiaeth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o’r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rhesymau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dros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lên-ladrad</a:t>
            </a:r>
            <a:b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  <a:t>Awareness of the reasons for plagiarism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35898" y="2775113"/>
            <a:ext cx="4563229" cy="568863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Knowing that the syllabus has stayed the same each year – e.g. having access to work from previous students</a:t>
            </a:r>
          </a:p>
          <a:p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Lack of academic confidence</a:t>
            </a:r>
          </a:p>
          <a:p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Being conditioned from secondary schooling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92874" y="2780929"/>
            <a:ext cx="4335338" cy="4567361"/>
          </a:xfrm>
        </p:spPr>
        <p:txBody>
          <a:bodyPr>
            <a:normAutofit/>
          </a:bodyPr>
          <a:lstStyle/>
          <a:p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Gwybod bod y cynnwys wedi aros yr un fath bob blwyddyn – e.e. cael cyrchiad at waith myfyrwyr blaenorol</a:t>
            </a:r>
          </a:p>
          <a:p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Diffyg hyder academaidd</a:t>
            </a:r>
          </a:p>
          <a:p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Cael ei cyflyru o addysg uwchradd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4208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408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sz="4800" dirty="0">
                <a:latin typeface="Arial" panose="020B0604020202020204" pitchFamily="34" charset="0"/>
              </a:rPr>
              <a:t>Turnitin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196753"/>
            <a:ext cx="4038600" cy="4929411"/>
          </a:xfrm>
        </p:spPr>
        <p:txBody>
          <a:bodyPr/>
          <a:lstStyle/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Adnodd ar-lein sy'n helpu staff i ganfod llên-ladrad posib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Cymharu gwaith myfyrwyr yn erbyn cronfa ddata fawr iawn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Yn helpu myfyrwyr i leihau canran tebygrwydd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196753"/>
            <a:ext cx="4038600" cy="4929411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Arial" panose="020B0604020202020204" pitchFamily="34" charset="0"/>
              </a:rPr>
              <a:t>Online resource which helps staff detect potential plagiarism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Arial" panose="020B0604020202020204" pitchFamily="34" charset="0"/>
              </a:rPr>
              <a:t>Compares students’ work against very large database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Arial" panose="020B0604020202020204" pitchFamily="34" charset="0"/>
              </a:rPr>
              <a:t>Helps students reduce percentage of similarity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2477939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1047650"/>
          </a:xfrm>
        </p:spPr>
        <p:txBody>
          <a:bodyPr>
            <a:noAutofit/>
          </a:bodyPr>
          <a:lstStyle/>
          <a:p>
            <a:r>
              <a:rPr lang="en-GB" sz="4800" dirty="0" err="1">
                <a:latin typeface="Arial" panose="020B0604020202020204" pitchFamily="34" charset="0"/>
              </a:rPr>
              <a:t>Canfod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Llên-ladrad</a:t>
            </a:r>
            <a:br>
              <a:rPr lang="en-GB" sz="4800" dirty="0"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  <a:t>Detecting Plagiarism</a:t>
            </a:r>
          </a:p>
        </p:txBody>
      </p:sp>
      <p:pic>
        <p:nvPicPr>
          <p:cNvPr id="4" name="Content Placeholder 3" descr="Image of Turnitin report"/>
          <p:cNvPicPr>
            <a:picLocks noGrp="1"/>
          </p:cNvPicPr>
          <p:nvPr>
            <p:ph idx="1"/>
          </p:nvPr>
        </p:nvPicPr>
        <p:blipFill rotWithShape="1">
          <a:blip r:embed="rId3"/>
          <a:srcRect l="831" t="10344" r="1784" b="9261"/>
          <a:stretch/>
        </p:blipFill>
        <p:spPr bwMode="auto">
          <a:xfrm>
            <a:off x="1775520" y="1628800"/>
            <a:ext cx="8640960" cy="48965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29151" y="2543175"/>
            <a:ext cx="16668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350" dirty="0"/>
          </a:p>
        </p:txBody>
      </p:sp>
      <p:sp>
        <p:nvSpPr>
          <p:cNvPr id="6" name="TextBox 5"/>
          <p:cNvSpPr txBox="1"/>
          <p:nvPr/>
        </p:nvSpPr>
        <p:spPr>
          <a:xfrm>
            <a:off x="4629151" y="2543174"/>
            <a:ext cx="1666875" cy="3000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1350" dirty="0"/>
          </a:p>
        </p:txBody>
      </p:sp>
      <p:sp>
        <p:nvSpPr>
          <p:cNvPr id="7" name="TextBox 6"/>
          <p:cNvSpPr txBox="1"/>
          <p:nvPr/>
        </p:nvSpPr>
        <p:spPr>
          <a:xfrm>
            <a:off x="7858126" y="997569"/>
            <a:ext cx="280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(</a:t>
            </a:r>
            <a:r>
              <a:rPr lang="en-GB" sz="2800" dirty="0" err="1"/>
              <a:t>Turnitin</a:t>
            </a:r>
            <a:r>
              <a:rPr lang="en-GB" sz="2800" dirty="0"/>
              <a:t>, 2015)</a:t>
            </a:r>
          </a:p>
        </p:txBody>
      </p:sp>
    </p:spTree>
    <p:extLst>
      <p:ext uri="{BB962C8B-B14F-4D97-AF65-F5344CB8AC3E}">
        <p14:creationId xmlns:p14="http://schemas.microsoft.com/office/powerpoint/2010/main" val="3996019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y-GB" sz="4800" dirty="0">
                <a:latin typeface="Arial" panose="020B0604020202020204" pitchFamily="34" charset="0"/>
              </a:rPr>
              <a:t>Turnitin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Link to Moodle to access Turnitin in a module</a:t>
            </a:r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33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9858" y="332656"/>
            <a:ext cx="9396536" cy="63408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sz="4800" dirty="0">
                <a:latin typeface="Arial" panose="020B0604020202020204" pitchFamily="34" charset="0"/>
              </a:rPr>
              <a:t>Turnitin – </a:t>
            </a:r>
            <a:br>
              <a:rPr lang="cy-GB" sz="4800" dirty="0">
                <a:latin typeface="Arial" panose="020B0604020202020204" pitchFamily="34" charset="0"/>
              </a:rPr>
            </a:br>
            <a:r>
              <a:rPr lang="cy-GB" sz="4800" dirty="0">
                <a:latin typeface="Arial" panose="020B0604020202020204" pitchFamily="34" charset="0"/>
              </a:rPr>
              <a:t>Aseiniadau /</a:t>
            </a:r>
            <a:r>
              <a:rPr lang="cy-GB" sz="4800" dirty="0">
                <a:solidFill>
                  <a:srgbClr val="0000FF"/>
                </a:solidFill>
                <a:latin typeface="Arial" panose="020B0604020202020204" pitchFamily="34" charset="0"/>
              </a:rPr>
              <a:t>Assignments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03512" y="1484785"/>
            <a:ext cx="4501008" cy="4713387"/>
          </a:xfrm>
        </p:spPr>
        <p:txBody>
          <a:bodyPr/>
          <a:lstStyle/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Llwythwch aseiniad ar ddolen Drafft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Edrychwch ar yr adroddiad tebygrwydd (Mewn Lliw)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Hyd yn oed os yw canran isel, rhaid i chi wirio pob darn lliwgar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4520" y="1484785"/>
            <a:ext cx="4283968" cy="4857403"/>
          </a:xfrm>
        </p:spPr>
        <p:txBody>
          <a:bodyPr/>
          <a:lstStyle/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Upload </a:t>
            </a:r>
            <a:r>
              <a:rPr lang="cy-GB" dirty="0" err="1">
                <a:solidFill>
                  <a:srgbClr val="0000FF"/>
                </a:solidFill>
                <a:latin typeface="Arial" panose="020B0604020202020204" pitchFamily="34" charset="0"/>
              </a:rPr>
              <a:t>assignment</a:t>
            </a: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cy-GB" dirty="0" err="1">
                <a:solidFill>
                  <a:srgbClr val="0000FF"/>
                </a:solidFill>
                <a:latin typeface="Arial" panose="020B0604020202020204" pitchFamily="34" charset="0"/>
              </a:rPr>
              <a:t>on</a:t>
            </a: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 to </a:t>
            </a:r>
            <a:r>
              <a:rPr lang="cy-GB" dirty="0" err="1">
                <a:solidFill>
                  <a:srgbClr val="0000FF"/>
                </a:solidFill>
                <a:latin typeface="Arial" panose="020B0604020202020204" pitchFamily="34" charset="0"/>
              </a:rPr>
              <a:t>Draft</a:t>
            </a: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cy-GB" dirty="0" err="1">
                <a:solidFill>
                  <a:srgbClr val="0000FF"/>
                </a:solidFill>
                <a:latin typeface="Arial" panose="020B0604020202020204" pitchFamily="34" charset="0"/>
              </a:rPr>
              <a:t>link</a:t>
            </a:r>
            <a:endParaRPr lang="cy-GB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Check similarity report (</a:t>
            </a:r>
            <a:r>
              <a:rPr lang="cy-GB" dirty="0" err="1">
                <a:solidFill>
                  <a:srgbClr val="0000FF"/>
                </a:solidFill>
                <a:latin typeface="Arial" panose="020B0604020202020204" pitchFamily="34" charset="0"/>
              </a:rPr>
              <a:t>In</a:t>
            </a: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cy-GB" dirty="0" err="1">
                <a:solidFill>
                  <a:srgbClr val="0000FF"/>
                </a:solidFill>
                <a:latin typeface="Arial" panose="020B0604020202020204" pitchFamily="34" charset="0"/>
              </a:rPr>
              <a:t>Colour</a:t>
            </a: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)</a:t>
            </a: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Even if low percentage, you must check every coloured segment</a:t>
            </a:r>
          </a:p>
        </p:txBody>
      </p:sp>
    </p:spTree>
    <p:extLst>
      <p:ext uri="{BB962C8B-B14F-4D97-AF65-F5344CB8AC3E}">
        <p14:creationId xmlns:p14="http://schemas.microsoft.com/office/powerpoint/2010/main" val="1749406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408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sz="4800" dirty="0">
                <a:latin typeface="Arial" panose="020B0604020202020204" pitchFamily="34" charset="0"/>
              </a:rPr>
              <a:t>Turnitin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196753"/>
            <a:ext cx="4038600" cy="4929411"/>
          </a:xfrm>
        </p:spPr>
        <p:txBody>
          <a:bodyPr/>
          <a:lstStyle/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Ewch Amdani...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A oes llawer o liw?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Efallai bod angen fwy o aralleirio?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Efallai bod angen lleihau’r nifer o dyfyniadau uniongyrchol?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196753"/>
            <a:ext cx="4038600" cy="4929411"/>
          </a:xfrm>
        </p:spPr>
        <p:txBody>
          <a:bodyPr/>
          <a:lstStyle/>
          <a:p>
            <a:pPr>
              <a:defRPr/>
            </a:pPr>
            <a:r>
              <a:rPr lang="cy-GB" dirty="0" err="1">
                <a:solidFill>
                  <a:srgbClr val="0000FF"/>
                </a:solidFill>
                <a:latin typeface="Arial" panose="020B0604020202020204" pitchFamily="34" charset="0"/>
              </a:rPr>
              <a:t>Have</a:t>
            </a: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 a go...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Arial" panose="020B0604020202020204" pitchFamily="34" charset="0"/>
              </a:rPr>
              <a:t>Is there a lot of </a:t>
            </a:r>
            <a:r>
              <a:rPr lang="en-US" dirty="0" err="1">
                <a:solidFill>
                  <a:srgbClr val="0000FF"/>
                </a:solidFill>
                <a:latin typeface="Arial" panose="020B0604020202020204" pitchFamily="34" charset="0"/>
              </a:rPr>
              <a:t>colour</a:t>
            </a:r>
            <a:r>
              <a:rPr lang="en-US" dirty="0">
                <a:solidFill>
                  <a:srgbClr val="0000FF"/>
                </a:solidFill>
                <a:latin typeface="Arial" panose="020B0604020202020204" pitchFamily="34" charset="0"/>
              </a:rPr>
              <a:t>?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Arial" panose="020B0604020202020204" pitchFamily="34" charset="0"/>
              </a:rPr>
              <a:t>Perhaps more paraphrasing is required?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Arial" panose="020B0604020202020204" pitchFamily="34" charset="0"/>
              </a:rPr>
              <a:t>Perhaps the amount of direct quotations need to be reduced?</a:t>
            </a:r>
            <a:endParaRPr lang="cy-GB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543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615602"/>
          </a:xfrm>
        </p:spPr>
        <p:txBody>
          <a:bodyPr>
            <a:noAutofit/>
          </a:bodyPr>
          <a:lstStyle/>
          <a:p>
            <a:r>
              <a:rPr lang="en-GB" altLang="en-US" sz="4800" dirty="0" err="1">
                <a:latin typeface="Arial" panose="020B0604020202020204" pitchFamily="34" charset="0"/>
              </a:rPr>
              <a:t>Cyfeirnodi</a:t>
            </a:r>
            <a:r>
              <a:rPr lang="en-GB" altLang="en-US" sz="4800" dirty="0">
                <a:latin typeface="Arial" panose="020B0604020202020204" pitchFamily="34" charset="0"/>
              </a:rPr>
              <a:t> </a:t>
            </a:r>
            <a:r>
              <a:rPr lang="en-GB" altLang="en-US" sz="4800" dirty="0" err="1">
                <a:latin typeface="Arial" panose="020B0604020202020204" pitchFamily="34" charset="0"/>
              </a:rPr>
              <a:t>uniongyrchol</a:t>
            </a:r>
            <a:br>
              <a:rPr lang="en-GB" altLang="en-US" sz="4800" dirty="0">
                <a:latin typeface="Arial" panose="020B0604020202020204" pitchFamily="34" charset="0"/>
              </a:rPr>
            </a:br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Direct referencing</a:t>
            </a:r>
            <a:endParaRPr lang="cy-GB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484785"/>
            <a:ext cx="4038600" cy="4641379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Awgryma Knight (2011) fod chwarae yn yr awyr agored yn rhoi sgiliau cymdeithasol pwysig i blant.</a:t>
            </a:r>
          </a:p>
          <a:p>
            <a:pPr marL="0" indent="0" algn="just">
              <a:buNone/>
              <a:defRPr/>
            </a:pPr>
            <a:endParaRPr lang="cy-GB" altLang="cy-GB" sz="24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</a:endParaRPr>
          </a:p>
          <a:p>
            <a:pPr marL="0" indent="0" algn="just">
              <a:buNone/>
              <a:defRPr/>
            </a:pP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Mae chwarae yn yr awyr agored yn darparu nifer o sgiliau cymdeithasol pwysig. Cefnogir y farn hon gan Knight (2011).</a:t>
            </a:r>
          </a:p>
          <a:p>
            <a:pPr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484785"/>
            <a:ext cx="4038600" cy="4641379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Knight (2011) suggests that outdoor play provides children with important social skills.</a:t>
            </a:r>
          </a:p>
          <a:p>
            <a:pPr>
              <a:defRPr/>
            </a:pPr>
            <a:endParaRPr lang="en-US" sz="24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Outdoor play provides several important social skills. This view is supported by Knight (2011).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1903962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sz="4800" dirty="0">
                <a:latin typeface="Arial" panose="020B0604020202020204" pitchFamily="34" charset="0"/>
              </a:rPr>
              <a:t>Yn y rhestr o gyfeiriadau...</a:t>
            </a:r>
            <a:br>
              <a:rPr lang="cy-GB" sz="4800" dirty="0">
                <a:latin typeface="Arial" panose="020B0604020202020204" pitchFamily="34" charset="0"/>
              </a:rPr>
            </a:br>
            <a:r>
              <a:rPr lang="cy-GB" sz="4800" dirty="0">
                <a:solidFill>
                  <a:srgbClr val="0000FF"/>
                </a:solidFill>
                <a:latin typeface="Arial" panose="020B0604020202020204" pitchFamily="34" charset="0"/>
              </a:rPr>
              <a:t>In the reference list...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</a:rPr>
              <a:t>Knight, S. (2011) </a:t>
            </a:r>
            <a:r>
              <a:rPr lang="en-US" i="1" dirty="0">
                <a:latin typeface="Arial" panose="020B0604020202020204" pitchFamily="34" charset="0"/>
              </a:rPr>
              <a:t>Risk and Adventure in Early Years Outdoor Play: Learning from Forest Schools.</a:t>
            </a:r>
            <a:r>
              <a:rPr lang="en-US" dirty="0">
                <a:latin typeface="Arial" panose="020B0604020202020204" pitchFamily="34" charset="0"/>
              </a:rPr>
              <a:t> London: SAGE Publications Ltd.</a:t>
            </a:r>
          </a:p>
        </p:txBody>
      </p:sp>
    </p:spTree>
    <p:extLst>
      <p:ext uri="{BB962C8B-B14F-4D97-AF65-F5344CB8AC3E}">
        <p14:creationId xmlns:p14="http://schemas.microsoft.com/office/powerpoint/2010/main" val="42392513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850106"/>
          </a:xfrm>
        </p:spPr>
        <p:txBody>
          <a:bodyPr>
            <a:noAutofit/>
          </a:bodyPr>
          <a:lstStyle/>
          <a:p>
            <a:r>
              <a:rPr lang="cy-GB" altLang="en-US" sz="4800" dirty="0">
                <a:latin typeface="Arial" panose="020B0604020202020204" pitchFamily="34" charset="0"/>
              </a:rPr>
              <a:t>Cofiwch!</a:t>
            </a:r>
            <a:br>
              <a:rPr lang="en-GB" altLang="en-US" sz="4800" dirty="0">
                <a:latin typeface="Arial" panose="020B0604020202020204" pitchFamily="34" charset="0"/>
              </a:rPr>
            </a:br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Remember!</a:t>
            </a:r>
            <a:endParaRPr lang="cy-GB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03512" y="1556793"/>
            <a:ext cx="4536504" cy="456937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Manylion y ffynhonnell yn y drefn gywir.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Defnydd cywir o atalnodi.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Dylai manylion y ffynhonnell gyfateb yn union gyda’r rhestr o gyfeiriadau.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Trefn yr wyddor.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2543" y="1556793"/>
            <a:ext cx="4396680" cy="456937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Correct order of the sources’ details.</a:t>
            </a:r>
          </a:p>
          <a:p>
            <a:pPr>
              <a:defRPr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Correct use of punctuation.</a:t>
            </a:r>
          </a:p>
          <a:p>
            <a:pPr>
              <a:defRPr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Details should correspond exactly with reference list.</a:t>
            </a:r>
          </a:p>
          <a:p>
            <a:pPr>
              <a:defRPr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Alphabetical order</a:t>
            </a:r>
            <a:r>
              <a:rPr lang="en-GB" dirty="0">
                <a:latin typeface="Arial" panose="020B0604020202020204" pitchFamily="34" charset="0"/>
              </a:rPr>
              <a:t>.</a:t>
            </a:r>
            <a:endParaRPr lang="cy-GB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0099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Arial" panose="020B0604020202020204" pitchFamily="34" charset="0"/>
              </a:rPr>
              <a:t>Harvard</a:t>
            </a:r>
            <a:endParaRPr lang="en-US" sz="4800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03512" y="1417639"/>
            <a:ext cx="4468688" cy="4171603"/>
          </a:xfrm>
        </p:spPr>
        <p:txBody>
          <a:bodyPr>
            <a:normAutofit/>
          </a:bodyPr>
          <a:lstStyle/>
          <a:p>
            <a:r>
              <a:rPr lang="en-GB" sz="3200" dirty="0" err="1">
                <a:latin typeface="Arial" panose="020B0604020202020204" pitchFamily="34" charset="0"/>
              </a:rPr>
              <a:t>Cofiwch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gyfeirio</a:t>
            </a:r>
            <a:r>
              <a:rPr lang="en-GB" sz="3200" dirty="0">
                <a:latin typeface="Arial" panose="020B0604020202020204" pitchFamily="34" charset="0"/>
              </a:rPr>
              <a:t> at y </a:t>
            </a:r>
            <a:r>
              <a:rPr lang="en-GB" sz="3200" dirty="0" err="1">
                <a:latin typeface="Arial" panose="020B0604020202020204" pitchFamily="34" charset="0"/>
              </a:rPr>
              <a:t>llawlyfr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cyfeirnodi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sydd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ar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gael</a:t>
            </a:r>
            <a:r>
              <a:rPr lang="en-GB" sz="3200" dirty="0">
                <a:latin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</a:rPr>
              <a:t>ar</a:t>
            </a:r>
            <a:r>
              <a:rPr lang="en-GB" sz="3200" dirty="0">
                <a:latin typeface="Arial" panose="020B0604020202020204" pitchFamily="34" charset="0"/>
              </a:rPr>
              <a:t> Moodle </a:t>
            </a:r>
            <a:r>
              <a:rPr lang="en-GB" sz="3200" dirty="0" err="1">
                <a:latin typeface="Arial" panose="020B0604020202020204" pitchFamily="34" charset="0"/>
              </a:rPr>
              <a:t>hefyd</a:t>
            </a:r>
            <a:r>
              <a:rPr lang="en-GB" sz="3200" dirty="0">
                <a:latin typeface="Arial" panose="020B0604020202020204" pitchFamily="34" charset="0"/>
              </a:rPr>
              <a:t>.</a:t>
            </a:r>
          </a:p>
          <a:p>
            <a:r>
              <a:rPr 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Remember to refer to the referencing handbook also available on Moodle.</a:t>
            </a:r>
          </a:p>
          <a:p>
            <a:endParaRPr lang="en-US" sz="3200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417639"/>
            <a:ext cx="4495800" cy="4171603"/>
          </a:xfrm>
        </p:spPr>
        <p:txBody>
          <a:bodyPr>
            <a:normAutofit/>
          </a:bodyPr>
          <a:lstStyle/>
          <a:p>
            <a:r>
              <a:rPr lang="en-GB" sz="3200" dirty="0" err="1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Dolen</a:t>
            </a: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 </a:t>
            </a:r>
            <a:r>
              <a:rPr lang="en-GB" sz="3200" dirty="0" err="1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i</a:t>
            </a: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 </a:t>
            </a:r>
            <a:r>
              <a:rPr lang="en-GB" sz="3200" dirty="0" err="1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llawlyfr</a:t>
            </a: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 </a:t>
            </a:r>
            <a:r>
              <a:rPr lang="en-GB" sz="3200" dirty="0" err="1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cyfeirnodi</a:t>
            </a: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 Harvard</a:t>
            </a:r>
            <a:endParaRPr lang="en-GB" sz="3200" dirty="0">
              <a:solidFill>
                <a:srgbClr val="0000FF"/>
              </a:solidFill>
              <a:latin typeface="Arial" panose="020B0604020202020204" pitchFamily="34" charset="0"/>
              <a:hlinkClick r:id="rId3"/>
            </a:endParaRPr>
          </a:p>
          <a:p>
            <a:endParaRPr lang="en-GB" sz="3200" dirty="0">
              <a:solidFill>
                <a:srgbClr val="0000FF"/>
              </a:solidFill>
              <a:latin typeface="Arial" panose="020B0604020202020204" pitchFamily="34" charset="0"/>
              <a:hlinkClick r:id="rId3"/>
            </a:endParaRPr>
          </a:p>
          <a:p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Link to Harvard referencing guide</a:t>
            </a:r>
            <a:endParaRPr lang="en-US" sz="32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US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007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altLang="en-US" sz="3600" dirty="0"/>
            </a:br>
            <a:r>
              <a:rPr lang="en-GB" altLang="en-US" sz="5300" dirty="0" err="1">
                <a:latin typeface="Arial" panose="020B0604020202020204" pitchFamily="34" charset="0"/>
              </a:rPr>
              <a:t>Tasg</a:t>
            </a:r>
            <a:r>
              <a:rPr lang="en-GB" altLang="en-US" sz="5300" dirty="0">
                <a:latin typeface="Arial" panose="020B0604020202020204" pitchFamily="34" charset="0"/>
              </a:rPr>
              <a:t>                </a:t>
            </a:r>
            <a:r>
              <a:rPr lang="en-GB" altLang="en-US" sz="5300" dirty="0">
                <a:solidFill>
                  <a:srgbClr val="0000FF"/>
                </a:solidFill>
                <a:latin typeface="Arial" panose="020B0604020202020204" pitchFamily="34" charset="0"/>
              </a:rPr>
              <a:t>Task</a:t>
            </a:r>
            <a:br>
              <a:rPr lang="en-GB" altLang="en-US" sz="5300" dirty="0"/>
            </a:br>
            <a:endParaRPr lang="en-GB" altLang="en-US" sz="53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y-GB" altLang="en-US" dirty="0">
                <a:latin typeface="Arial" panose="020B0604020202020204" pitchFamily="34" charset="0"/>
                <a:cs typeface="Arial" panose="020B0604020202020204" pitchFamily="34" charset="0"/>
              </a:rPr>
              <a:t>Gyda’r llyfrau a ddarperir, dilynwch y cyfarwyddiadau (o’r ddarlith a’r llawlyfr cyfeirnodi) a fformatiwch rhestr o gyfeiriadau o 10 ffynhonnell</a:t>
            </a:r>
          </a:p>
          <a:p>
            <a:pPr marL="0" indent="0">
              <a:buNone/>
              <a:defRPr/>
            </a:pPr>
            <a:endParaRPr lang="cy-GB" altLang="en-US" sz="2000" kern="0" dirty="0">
              <a:solidFill>
                <a:srgbClr val="000000"/>
              </a:solidFill>
              <a:latin typeface="Arial" panose="020B0604020202020204" pitchFamily="34" charset="0"/>
              <a:ea typeface="ＭＳ Ｐゴシック" pitchFamily="34" charset="-12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With the books provided, follow the guidance (from the lecture and referencing handbook) and format a reference list of 10 sources</a:t>
            </a:r>
            <a:endParaRPr 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410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53f0066-c24e-444c-9c2a-7427c31ebeab}" enabled="1" method="Standard" siteId="{e5aafe7c-971b-4ab7-b039-141ad36acec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993</Words>
  <Application>Microsoft Office PowerPoint</Application>
  <PresentationFormat>Widescreen</PresentationFormat>
  <Paragraphs>188</Paragraphs>
  <Slides>22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PowerPoint Presentation</vt:lpstr>
      <vt:lpstr> Cynnwys     Content</vt:lpstr>
      <vt:lpstr>Adnoddau        Resources</vt:lpstr>
      <vt:lpstr>Beth yw cyfeirnodi? What is referencing?</vt:lpstr>
      <vt:lpstr>Pam?      Why?</vt:lpstr>
      <vt:lpstr>A ydych erioed wedi cael unrhyw beth wedi'i ddwyn? Have you ever had anything stolen?</vt:lpstr>
      <vt:lpstr>Beth yn union yw llên-ladrad? What exactly is plagiarism?</vt:lpstr>
      <vt:lpstr>Llên-ladrad          Plagiarism     </vt:lpstr>
      <vt:lpstr>PowerPoint Presentation</vt:lpstr>
      <vt:lpstr>Ymwybyddiaeth o’r rhesymau dros lên-ladrad Awareness of the reasons for plagiarism</vt:lpstr>
      <vt:lpstr> Ymwybyddiaeth o’r rhesymau dros lên-ladrad Awareness of the reasons for plagiarism</vt:lpstr>
      <vt:lpstr> Ymwybyddiaeth o’r rhesymau dros lên-ladrad Awareness of the reasons for plagiarism</vt:lpstr>
      <vt:lpstr>Turnitin</vt:lpstr>
      <vt:lpstr>Canfod Llên-ladrad Detecting Plagiarism</vt:lpstr>
      <vt:lpstr>Turnitin</vt:lpstr>
      <vt:lpstr>Turnitin –  Aseiniadau /Assignments</vt:lpstr>
      <vt:lpstr>Turnitin</vt:lpstr>
      <vt:lpstr>Cyfeirnodi uniongyrchol Direct referencing</vt:lpstr>
      <vt:lpstr>Yn y rhestr o gyfeiriadau... In the reference list...</vt:lpstr>
      <vt:lpstr>Cofiwch! Remember!</vt:lpstr>
      <vt:lpstr>Harvard</vt:lpstr>
      <vt:lpstr> Tasg               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Young</dc:creator>
  <cp:lastModifiedBy>Glenda Tinney</cp:lastModifiedBy>
  <cp:revision>4</cp:revision>
  <dcterms:created xsi:type="dcterms:W3CDTF">2022-07-11T13:19:46Z</dcterms:created>
  <dcterms:modified xsi:type="dcterms:W3CDTF">2022-08-21T15:54:07Z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HeaderLocations">
    <vt:lpwstr>Office Theme:8</vt:lpwstr>
  </property>
  <property fmtid="{D5CDD505-2E9C-101B-9397-08002B2CF9AE}" pid="3" name="ClassificationContentMarkingHeaderText">
    <vt:lpwstr>PUBLIC / CYHOEDDUS</vt:lpwstr>
  </property>
</Properties>
</file>