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9" r:id="rId3"/>
    <p:sldId id="257" r:id="rId4"/>
    <p:sldId id="276" r:id="rId5"/>
    <p:sldId id="279" r:id="rId6"/>
    <p:sldId id="277" r:id="rId7"/>
    <p:sldId id="263" r:id="rId8"/>
    <p:sldId id="267" r:id="rId9"/>
    <p:sldId id="270" r:id="rId10"/>
    <p:sldId id="278" r:id="rId11"/>
    <p:sldId id="27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22B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2" d="100"/>
          <a:sy n="72" d="100"/>
        </p:scale>
        <p:origin x="-1098" y="-1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1D9AEB-8C00-49BA-ADCE-CB5813E76DCE}" type="datetimeFigureOut">
              <a:rPr lang="en-US" smtClean="0"/>
              <a:pPr/>
              <a:t>2/10/2019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2EC5C0-5004-48DA-9FCF-4DBAFFAD400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92EC5C0-5004-48DA-9FCF-4DBAFFAD4004}" type="slidenum">
              <a:rPr lang="en-GB" smtClean="0"/>
              <a:pPr/>
              <a:t>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2410B8-02C1-44ED-B50E-3AE1C7AD7BD8}" type="datetimeFigureOut">
              <a:rPr lang="en-US" smtClean="0"/>
              <a:pPr/>
              <a:t>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E2410B8-02C1-44ED-B50E-3AE1C7AD7BD8}" type="datetimeFigureOut">
              <a:rPr lang="en-US" smtClean="0"/>
              <a:pPr/>
              <a:t>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2410B8-02C1-44ED-B50E-3AE1C7AD7BD8}" type="datetimeFigureOut">
              <a:rPr lang="en-US" smtClean="0"/>
              <a:pPr/>
              <a:t>2/10/2019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2410B8-02C1-44ED-B50E-3AE1C7AD7BD8}" type="datetimeFigureOut">
              <a:rPr lang="en-US" smtClean="0"/>
              <a:pPr/>
              <a:t>2/10/2019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2410B8-02C1-44ED-B50E-3AE1C7AD7BD8}" type="datetimeFigureOut">
              <a:rPr lang="en-US" smtClean="0"/>
              <a:pPr/>
              <a:t>2/10/2019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2410B8-02C1-44ED-B50E-3AE1C7AD7BD8}" type="datetimeFigureOut">
              <a:rPr lang="en-US" smtClean="0"/>
              <a:pPr/>
              <a:t>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2410B8-02C1-44ED-B50E-3AE1C7AD7BD8}" type="datetimeFigureOut">
              <a:rPr lang="en-US" smtClean="0"/>
              <a:pPr/>
              <a:t>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2410B8-02C1-44ED-B50E-3AE1C7AD7BD8}" type="datetimeFigureOut">
              <a:rPr lang="en-US" smtClean="0"/>
              <a:pPr/>
              <a:t>2/10/2019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9BCBC-090D-4515-B5E1-CF94E78EDB84}"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QChWIFi8fOY" TargetMode="External"/><Relationship Id="rId7" Type="http://schemas.openxmlformats.org/officeDocument/2006/relationships/image" Target="../media/image2.png"/><Relationship Id="rId2" Type="http://schemas.openxmlformats.org/officeDocument/2006/relationships/hyperlink" Target="https://www.youtube.com/watch?v=2tzKAlLb4iM" TargetMode="External"/><Relationship Id="rId1" Type="http://schemas.openxmlformats.org/officeDocument/2006/relationships/slideLayout" Target="../slideLayouts/slideLayout1.xml"/><Relationship Id="rId6" Type="http://schemas.openxmlformats.org/officeDocument/2006/relationships/hyperlink" Target="https://www.youtube.com/watch?v=jZHhE7HpWo4" TargetMode="External"/><Relationship Id="rId5" Type="http://schemas.openxmlformats.org/officeDocument/2006/relationships/image" Target="../media/image1.jpeg"/><Relationship Id="rId4" Type="http://schemas.openxmlformats.org/officeDocument/2006/relationships/hyperlink" Target="https://www.youtube.com/watch?v=tkNIOuZPXSc"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www.theguardian.com/books/booksblog/2016/dec/13/fight-clubs-dark-fantasies-reality-chuck-palahni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0"/>
            <a:ext cx="9144000" cy="707886"/>
          </a:xfrm>
          <a:prstGeom prst="rect">
            <a:avLst/>
          </a:prstGeom>
          <a:noFill/>
        </p:spPr>
        <p:txBody>
          <a:bodyPr wrap="square" rtlCol="0">
            <a:spAutoFit/>
          </a:bodyPr>
          <a:lstStyle/>
          <a:p>
            <a:pPr algn="ctr"/>
            <a:r>
              <a:rPr lang="en-GB" sz="4000" dirty="0" smtClean="0"/>
              <a:t>Adaptation</a:t>
            </a:r>
            <a:r>
              <a:rPr lang="en-GB" sz="4000" dirty="0" smtClean="0">
                <a:solidFill>
                  <a:srgbClr val="FFC000"/>
                </a:solidFill>
              </a:rPr>
              <a:t> </a:t>
            </a:r>
            <a:r>
              <a:rPr lang="en-GB" sz="4000" b="1" i="1" dirty="0" smtClean="0">
                <a:solidFill>
                  <a:srgbClr val="FFC000"/>
                </a:solidFill>
              </a:rPr>
              <a:t>Fight Club </a:t>
            </a:r>
          </a:p>
        </p:txBody>
      </p:sp>
      <p:sp>
        <p:nvSpPr>
          <p:cNvPr id="5" name="TextBox 4">
            <a:hlinkClick r:id="rId2"/>
          </p:cNvPr>
          <p:cNvSpPr txBox="1"/>
          <p:nvPr/>
        </p:nvSpPr>
        <p:spPr>
          <a:xfrm>
            <a:off x="0" y="6143645"/>
            <a:ext cx="9144000" cy="830997"/>
          </a:xfrm>
          <a:prstGeom prst="rect">
            <a:avLst/>
          </a:prstGeom>
          <a:noFill/>
        </p:spPr>
        <p:txBody>
          <a:bodyPr wrap="square" rtlCol="0">
            <a:spAutoFit/>
          </a:bodyPr>
          <a:lstStyle/>
          <a:p>
            <a:pPr algn="ctr"/>
            <a:r>
              <a:rPr lang="en-GB" sz="1600" u="sng" dirty="0" smtClean="0">
                <a:hlinkClick r:id="rId3"/>
              </a:rPr>
              <a:t>https://www.youtube.com/watch?v=QChWIFi8fOY</a:t>
            </a:r>
            <a:r>
              <a:rPr lang="en-GB" sz="1600" u="sng" dirty="0" smtClean="0"/>
              <a:t>       </a:t>
            </a:r>
          </a:p>
          <a:p>
            <a:pPr algn="ctr"/>
            <a:endParaRPr lang="en-GB" sz="1600" dirty="0" smtClean="0"/>
          </a:p>
          <a:p>
            <a:pPr algn="ctr"/>
            <a:endParaRPr lang="en-GB" sz="1600" dirty="0"/>
          </a:p>
        </p:txBody>
      </p:sp>
      <p:sp>
        <p:nvSpPr>
          <p:cNvPr id="6" name="TextBox 5">
            <a:hlinkClick r:id="rId2"/>
          </p:cNvPr>
          <p:cNvSpPr txBox="1"/>
          <p:nvPr/>
        </p:nvSpPr>
        <p:spPr>
          <a:xfrm>
            <a:off x="214282" y="4857760"/>
            <a:ext cx="9144000" cy="338554"/>
          </a:xfrm>
          <a:prstGeom prst="rect">
            <a:avLst/>
          </a:prstGeom>
          <a:noFill/>
        </p:spPr>
        <p:txBody>
          <a:bodyPr wrap="square" rtlCol="0">
            <a:spAutoFit/>
          </a:bodyPr>
          <a:lstStyle/>
          <a:p>
            <a:pPr algn="r"/>
            <a:r>
              <a:rPr lang="en-GB" sz="1600" i="1" dirty="0" smtClean="0">
                <a:hlinkClick r:id="rId4"/>
              </a:rPr>
              <a:t>https://www.youtube.com/watch?v=tkNIOuZPXSc</a:t>
            </a:r>
            <a:endParaRPr lang="en-GB" sz="1600" dirty="0"/>
          </a:p>
        </p:txBody>
      </p:sp>
      <p:pic>
        <p:nvPicPr>
          <p:cNvPr id="7" name="Picture 6" descr="MarlaSinger.jpg"/>
          <p:cNvPicPr>
            <a:picLocks noChangeAspect="1"/>
          </p:cNvPicPr>
          <p:nvPr/>
        </p:nvPicPr>
        <p:blipFill>
          <a:blip r:embed="rId5">
            <a:lum/>
          </a:blip>
          <a:srcRect b="1757"/>
          <a:stretch>
            <a:fillRect/>
          </a:stretch>
        </p:blipFill>
        <p:spPr>
          <a:xfrm>
            <a:off x="0" y="1000108"/>
            <a:ext cx="9144000" cy="5091747"/>
          </a:xfrm>
          <a:prstGeom prst="rect">
            <a:avLst/>
          </a:prstGeom>
        </p:spPr>
      </p:pic>
      <p:sp>
        <p:nvSpPr>
          <p:cNvPr id="10" name="TextBox 9"/>
          <p:cNvSpPr txBox="1"/>
          <p:nvPr/>
        </p:nvSpPr>
        <p:spPr>
          <a:xfrm>
            <a:off x="0" y="6488668"/>
            <a:ext cx="9144000" cy="338554"/>
          </a:xfrm>
          <a:prstGeom prst="rect">
            <a:avLst/>
          </a:prstGeom>
          <a:noFill/>
        </p:spPr>
        <p:txBody>
          <a:bodyPr wrap="square" rtlCol="0">
            <a:spAutoFit/>
          </a:bodyPr>
          <a:lstStyle/>
          <a:p>
            <a:pPr algn="ctr"/>
            <a:r>
              <a:rPr lang="en-GB" sz="1600" dirty="0" smtClean="0">
                <a:hlinkClick r:id="rId6"/>
              </a:rPr>
              <a:t>https://www.youtube.com/watch?v=jZHhE7HpWo4</a:t>
            </a:r>
            <a:endParaRPr lang="en-GB" sz="1600" dirty="0"/>
          </a:p>
        </p:txBody>
      </p:sp>
      <p:grpSp>
        <p:nvGrpSpPr>
          <p:cNvPr id="12" name="Group 11"/>
          <p:cNvGrpSpPr/>
          <p:nvPr/>
        </p:nvGrpSpPr>
        <p:grpSpPr>
          <a:xfrm>
            <a:off x="7072298" y="6141581"/>
            <a:ext cx="2071702" cy="716419"/>
            <a:chOff x="928662" y="5355786"/>
            <a:chExt cx="2071702" cy="716419"/>
          </a:xfrm>
        </p:grpSpPr>
        <p:sp>
          <p:nvSpPr>
            <p:cNvPr id="13" name="Rectangle 12"/>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fight-club-logo-png-transparent.png"/>
            <p:cNvPicPr>
              <a:picLocks noChangeAspect="1"/>
            </p:cNvPicPr>
            <p:nvPr/>
          </p:nvPicPr>
          <p:blipFill>
            <a:blip r:embed="rId7"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OutsideTheBar.png"/>
          <p:cNvPicPr>
            <a:picLocks noChangeAspect="1"/>
          </p:cNvPicPr>
          <p:nvPr/>
        </p:nvPicPr>
        <p:blipFill>
          <a:blip r:embed="rId2"/>
          <a:stretch>
            <a:fillRect/>
          </a:stretch>
        </p:blipFill>
        <p:spPr>
          <a:xfrm>
            <a:off x="0" y="1285860"/>
            <a:ext cx="9144000" cy="3810000"/>
          </a:xfrm>
          <a:prstGeom prst="rect">
            <a:avLst/>
          </a:prstGeom>
        </p:spPr>
      </p:pic>
      <p:sp>
        <p:nvSpPr>
          <p:cNvPr id="4" name="TextBox 3"/>
          <p:cNvSpPr txBox="1"/>
          <p:nvPr/>
        </p:nvSpPr>
        <p:spPr>
          <a:xfrm>
            <a:off x="0" y="214290"/>
            <a:ext cx="9144000" cy="6278642"/>
          </a:xfrm>
          <a:prstGeom prst="rect">
            <a:avLst/>
          </a:prstGeom>
          <a:noFill/>
        </p:spPr>
        <p:txBody>
          <a:bodyPr wrap="square" rtlCol="0">
            <a:spAutoFit/>
          </a:bodyPr>
          <a:lstStyle/>
          <a:p>
            <a:pPr algn="ctr"/>
            <a:r>
              <a:rPr lang="en-GB" sz="4400" b="1" i="1" dirty="0" smtClean="0">
                <a:solidFill>
                  <a:srgbClr val="FFC000"/>
                </a:solidFill>
              </a:rPr>
              <a:t>A dialogue between two mediums</a:t>
            </a:r>
          </a:p>
          <a:p>
            <a:pPr algn="ctr"/>
            <a:endParaRPr lang="en-GB" sz="2600" b="1" dirty="0" smtClean="0"/>
          </a:p>
          <a:p>
            <a:pPr algn="ctr"/>
            <a:endParaRPr lang="en-GB" sz="3200" b="1" dirty="0" smtClean="0"/>
          </a:p>
          <a:p>
            <a:pPr algn="ctr"/>
            <a:endParaRPr lang="en-GB" sz="3200" b="1" dirty="0" smtClean="0"/>
          </a:p>
          <a:p>
            <a:pPr algn="ctr"/>
            <a:endParaRPr lang="en-GB" sz="3200" b="1" dirty="0" smtClean="0"/>
          </a:p>
          <a:p>
            <a:pPr algn="ctr"/>
            <a:endParaRPr lang="en-GB" sz="3200" b="1" dirty="0" smtClean="0"/>
          </a:p>
          <a:p>
            <a:pPr algn="ctr"/>
            <a:endParaRPr lang="en-GB" sz="3200" b="1" dirty="0" smtClean="0"/>
          </a:p>
          <a:p>
            <a:pPr algn="ctr"/>
            <a:endParaRPr lang="en-GB" sz="3200" b="1" dirty="0" smtClean="0"/>
          </a:p>
          <a:p>
            <a:pPr algn="ctr"/>
            <a:endParaRPr lang="en-GB" sz="3200" b="1" dirty="0" smtClean="0"/>
          </a:p>
          <a:p>
            <a:pPr algn="ctr"/>
            <a:endParaRPr lang="en-GB" b="1" dirty="0" smtClean="0"/>
          </a:p>
          <a:p>
            <a:pPr algn="ctr"/>
            <a:endParaRPr lang="en-GB" b="1" dirty="0" smtClean="0"/>
          </a:p>
          <a:p>
            <a:pPr algn="ctr"/>
            <a:r>
              <a:rPr lang="en-GB" b="1" dirty="0" smtClean="0"/>
              <a:t>‘You have to work as hard as you do on original script because what people want is a workable screenplay. If you turn in to a studio executive an ungodly mess that is really faithful to the novel then you are going to be replaced. The objective is a workable script’. </a:t>
            </a:r>
          </a:p>
          <a:p>
            <a:pPr algn="ctr"/>
            <a:endParaRPr lang="en-GB" b="1" dirty="0" smtClean="0"/>
          </a:p>
        </p:txBody>
      </p:sp>
      <p:grpSp>
        <p:nvGrpSpPr>
          <p:cNvPr id="5" name="Group 4"/>
          <p:cNvGrpSpPr/>
          <p:nvPr/>
        </p:nvGrpSpPr>
        <p:grpSpPr>
          <a:xfrm>
            <a:off x="7072298" y="6141581"/>
            <a:ext cx="2071702" cy="716419"/>
            <a:chOff x="928662" y="5355786"/>
            <a:chExt cx="2071702" cy="716419"/>
          </a:xfrm>
        </p:grpSpPr>
        <p:sp>
          <p:nvSpPr>
            <p:cNvPr id="6" name="Rectangle 5"/>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fight-club-logo-png-transparent.png"/>
            <p:cNvPicPr>
              <a:picLocks noChangeAspect="1"/>
            </p:cNvPicPr>
            <p:nvPr/>
          </p:nvPicPr>
          <p:blipFill>
            <a:blip r:embed="rId3" cstate="print"/>
            <a:srcRect t="31429" b="31428"/>
            <a:stretch>
              <a:fillRect/>
            </a:stretch>
          </p:blipFill>
          <p:spPr>
            <a:xfrm>
              <a:off x="1000100" y="5355786"/>
              <a:ext cx="1928802" cy="716419"/>
            </a:xfrm>
            <a:prstGeom prst="rect">
              <a:avLst/>
            </a:prstGeom>
          </p:spPr>
        </p:pic>
      </p:grpSp>
      <p:sp>
        <p:nvSpPr>
          <p:cNvPr id="9" name="TextBox 8"/>
          <p:cNvSpPr txBox="1"/>
          <p:nvPr/>
        </p:nvSpPr>
        <p:spPr>
          <a:xfrm>
            <a:off x="357158" y="6286520"/>
            <a:ext cx="5848011" cy="369332"/>
          </a:xfrm>
          <a:prstGeom prst="rect">
            <a:avLst/>
          </a:prstGeom>
          <a:noFill/>
        </p:spPr>
        <p:txBody>
          <a:bodyPr wrap="none" rtlCol="0">
            <a:spAutoFit/>
          </a:bodyPr>
          <a:lstStyle/>
          <a:p>
            <a:r>
              <a:rPr lang="en-GB" b="1" dirty="0" smtClean="0"/>
              <a:t>Jim Uhls (screenwriter, </a:t>
            </a:r>
            <a:r>
              <a:rPr lang="en-GB" b="1" i="1" dirty="0" smtClean="0"/>
              <a:t>Fight Club)</a:t>
            </a:r>
            <a:r>
              <a:rPr lang="en-GB" b="1" dirty="0" smtClean="0"/>
              <a:t> talking about adaptation</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C-GraphicNovel.jpg"/>
          <p:cNvPicPr>
            <a:picLocks noChangeAspect="1"/>
          </p:cNvPicPr>
          <p:nvPr/>
        </p:nvPicPr>
        <p:blipFill>
          <a:blip r:embed="rId2">
            <a:clrChange>
              <a:clrFrom>
                <a:srgbClr val="BA1422"/>
              </a:clrFrom>
              <a:clrTo>
                <a:srgbClr val="BA1422">
                  <a:alpha val="0"/>
                </a:srgbClr>
              </a:clrTo>
            </a:clrChange>
          </a:blip>
          <a:stretch>
            <a:fillRect/>
          </a:stretch>
        </p:blipFill>
        <p:spPr>
          <a:xfrm>
            <a:off x="5000627" y="357166"/>
            <a:ext cx="4045000" cy="6254769"/>
          </a:xfrm>
          <a:prstGeom prst="rect">
            <a:avLst/>
          </a:prstGeom>
        </p:spPr>
      </p:pic>
      <p:sp>
        <p:nvSpPr>
          <p:cNvPr id="3" name="TextBox 2"/>
          <p:cNvSpPr txBox="1"/>
          <p:nvPr/>
        </p:nvSpPr>
        <p:spPr>
          <a:xfrm>
            <a:off x="214282" y="0"/>
            <a:ext cx="8715436" cy="6186309"/>
          </a:xfrm>
          <a:prstGeom prst="rect">
            <a:avLst/>
          </a:prstGeom>
          <a:noFill/>
        </p:spPr>
        <p:txBody>
          <a:bodyPr wrap="square" rtlCol="0">
            <a:spAutoFit/>
          </a:bodyPr>
          <a:lstStyle/>
          <a:p>
            <a:pPr algn="ctr"/>
            <a:r>
              <a:rPr lang="en-GB" sz="4000" b="1" dirty="0" smtClean="0"/>
              <a:t>Adaptation theory: overview</a:t>
            </a:r>
          </a:p>
          <a:p>
            <a:endParaRPr lang="en-GB" sz="2000" b="1" dirty="0" smtClean="0">
              <a:solidFill>
                <a:srgbClr val="FFC000"/>
              </a:solidFill>
            </a:endParaRP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Direction/production</a:t>
            </a: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Screenwriting </a:t>
            </a: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Relationship to source text</a:t>
            </a: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Genre</a:t>
            </a: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Performance</a:t>
            </a: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Visual arts</a:t>
            </a: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Music </a:t>
            </a:r>
            <a:r>
              <a:rPr lang="en-GB" sz="2000" b="1" dirty="0" smtClean="0">
                <a:solidFill>
                  <a:srgbClr val="FFC000"/>
                </a:solidFill>
                <a:effectLst>
                  <a:outerShdw blurRad="38100" dist="38100" dir="2700000" algn="tl">
                    <a:srgbClr val="000000">
                      <a:alpha val="43137"/>
                    </a:srgbClr>
                  </a:outerShdw>
                </a:effectLst>
              </a:rPr>
              <a:t>(e.g. Kubrick, Scorsese and Fincher)</a:t>
            </a:r>
          </a:p>
          <a:p>
            <a:pPr>
              <a:buFont typeface="Arial" pitchFamily="34" charset="0"/>
              <a:buChar char="•"/>
            </a:pPr>
            <a:r>
              <a:rPr lang="en-GB" sz="3200" b="1" dirty="0" smtClean="0">
                <a:solidFill>
                  <a:srgbClr val="FFC000"/>
                </a:solidFill>
                <a:effectLst>
                  <a:outerShdw blurRad="38100" dist="38100" dir="2700000" algn="tl">
                    <a:srgbClr val="000000">
                      <a:alpha val="43137"/>
                    </a:srgbClr>
                  </a:outerShdw>
                </a:effectLst>
              </a:rPr>
              <a:t> Censorship</a:t>
            </a:r>
            <a:endParaRPr lang="en-GB" sz="2400" dirty="0" smtClean="0"/>
          </a:p>
          <a:p>
            <a:endParaRPr lang="en-GB" sz="2400" dirty="0" smtClean="0"/>
          </a:p>
          <a:p>
            <a:r>
              <a:rPr lang="en-GB" sz="2400" dirty="0" smtClean="0"/>
              <a:t>There are a variety of discourses involved in the </a:t>
            </a:r>
            <a:r>
              <a:rPr lang="en-GB" sz="3200" b="1" dirty="0" smtClean="0"/>
              <a:t>Adaptation</a:t>
            </a:r>
            <a:r>
              <a:rPr lang="en-GB" sz="2400" dirty="0" smtClean="0"/>
              <a:t> process. A number of these are listed above.</a:t>
            </a:r>
            <a:endParaRPr lang="en-GB" dirty="0" smtClean="0"/>
          </a:p>
        </p:txBody>
      </p:sp>
      <p:grpSp>
        <p:nvGrpSpPr>
          <p:cNvPr id="4" name="Group 3"/>
          <p:cNvGrpSpPr/>
          <p:nvPr/>
        </p:nvGrpSpPr>
        <p:grpSpPr>
          <a:xfrm>
            <a:off x="7072298" y="6141581"/>
            <a:ext cx="2071702" cy="716419"/>
            <a:chOff x="928662" y="5355786"/>
            <a:chExt cx="2071702" cy="716419"/>
          </a:xfrm>
        </p:grpSpPr>
        <p:sp>
          <p:nvSpPr>
            <p:cNvPr id="5" name="Rectangle 4"/>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fight-club-logo-png-transparent.png"/>
            <p:cNvPicPr>
              <a:picLocks noChangeAspect="1"/>
            </p:cNvPicPr>
            <p:nvPr/>
          </p:nvPicPr>
          <p:blipFill>
            <a:blip r:embed="rId3"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6032421"/>
          </a:xfrm>
          <a:prstGeom prst="rect">
            <a:avLst/>
          </a:prstGeom>
          <a:noFill/>
        </p:spPr>
        <p:txBody>
          <a:bodyPr wrap="square" rtlCol="0">
            <a:spAutoFit/>
          </a:bodyPr>
          <a:lstStyle/>
          <a:p>
            <a:pPr algn="ctr"/>
            <a:r>
              <a:rPr lang="en-GB" sz="3600" b="1" i="1" dirty="0" smtClean="0">
                <a:solidFill>
                  <a:srgbClr val="FFC000"/>
                </a:solidFill>
              </a:rPr>
              <a:t>Fight Club</a:t>
            </a:r>
            <a:r>
              <a:rPr lang="en-GB" sz="3600" b="1" dirty="0" smtClean="0">
                <a:solidFill>
                  <a:srgbClr val="FFC000"/>
                </a:solidFill>
              </a:rPr>
              <a:t>: ‘Baby Boomers’ vs. ‘Generation X’</a:t>
            </a:r>
          </a:p>
          <a:p>
            <a:endParaRPr lang="en-GB" sz="3200" b="1" dirty="0" smtClean="0">
              <a:solidFill>
                <a:srgbClr val="FFC000"/>
              </a:solidFill>
            </a:endParaRPr>
          </a:p>
          <a:p>
            <a:endParaRPr lang="en-GB" sz="2600" dirty="0" smtClean="0"/>
          </a:p>
          <a:p>
            <a:r>
              <a:rPr lang="en-GB" sz="2500" dirty="0" smtClean="0"/>
              <a:t>‘The male baby-boomers, as symbolised by Ben in </a:t>
            </a:r>
            <a:r>
              <a:rPr lang="en-GB" sz="2500" b="1" i="1" dirty="0" smtClean="0">
                <a:solidFill>
                  <a:srgbClr val="FFC000"/>
                </a:solidFill>
              </a:rPr>
              <a:t>The Graduate</a:t>
            </a:r>
            <a:r>
              <a:rPr lang="en-GB" sz="2500" dirty="0" smtClean="0"/>
              <a:t>, are depicted as confused but wholesome young men looking forward to a ‘world of opportunities’. For Jack the baby-boomers have sold out. It is for this reason that, in the novel, Tyler aims to blow up the National Museum: the past has drained him of a future’. </a:t>
            </a:r>
          </a:p>
          <a:p>
            <a:endParaRPr lang="en-GB" sz="2500" dirty="0" smtClean="0"/>
          </a:p>
          <a:p>
            <a:endParaRPr lang="en-GB" sz="3600" dirty="0" smtClean="0"/>
          </a:p>
          <a:p>
            <a:endParaRPr lang="en-GB" dirty="0" smtClean="0"/>
          </a:p>
          <a:p>
            <a:endParaRPr lang="en-GB" dirty="0" smtClean="0"/>
          </a:p>
          <a:p>
            <a:endParaRPr lang="en-GB" dirty="0" smtClean="0"/>
          </a:p>
          <a:p>
            <a:endParaRPr lang="en-GB" dirty="0" smtClean="0"/>
          </a:p>
          <a:p>
            <a:endParaRPr lang="en-GB" dirty="0" smtClean="0"/>
          </a:p>
          <a:p>
            <a:pPr algn="r"/>
            <a:r>
              <a:rPr lang="en-GB" sz="1600" dirty="0" smtClean="0"/>
              <a:t>Mark Ramey, </a:t>
            </a:r>
            <a:r>
              <a:rPr lang="en-GB" sz="1600" i="1" dirty="0" smtClean="0"/>
              <a:t>Studying Fight Club </a:t>
            </a:r>
            <a:r>
              <a:rPr lang="en-GB" sz="1600" dirty="0" smtClean="0"/>
              <a:t>(Leighton Buzzard: Auteur, 2014), p.20</a:t>
            </a:r>
            <a:endParaRPr lang="en-GB" sz="1600" dirty="0"/>
          </a:p>
        </p:txBody>
      </p:sp>
      <p:pic>
        <p:nvPicPr>
          <p:cNvPr id="6" name="Picture 5" descr="TheGraduate.jpg"/>
          <p:cNvPicPr>
            <a:picLocks noChangeAspect="1"/>
          </p:cNvPicPr>
          <p:nvPr/>
        </p:nvPicPr>
        <p:blipFill>
          <a:blip r:embed="rId2" cstate="print"/>
          <a:srcRect l="33002" r="28281"/>
          <a:stretch>
            <a:fillRect/>
          </a:stretch>
        </p:blipFill>
        <p:spPr>
          <a:xfrm>
            <a:off x="571472" y="3714752"/>
            <a:ext cx="2173831" cy="2262182"/>
          </a:xfrm>
          <a:prstGeom prst="rect">
            <a:avLst/>
          </a:prstGeom>
        </p:spPr>
      </p:pic>
      <p:grpSp>
        <p:nvGrpSpPr>
          <p:cNvPr id="4" name="Group 3"/>
          <p:cNvGrpSpPr/>
          <p:nvPr/>
        </p:nvGrpSpPr>
        <p:grpSpPr>
          <a:xfrm>
            <a:off x="7072298" y="6141581"/>
            <a:ext cx="2071702" cy="716419"/>
            <a:chOff x="928662" y="5355786"/>
            <a:chExt cx="2071702" cy="716419"/>
          </a:xfrm>
        </p:grpSpPr>
        <p:sp>
          <p:nvSpPr>
            <p:cNvPr id="7" name="Rectangle 6"/>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fight-club-logo-png-transparent.png"/>
            <p:cNvPicPr>
              <a:picLocks noChangeAspect="1"/>
            </p:cNvPicPr>
            <p:nvPr/>
          </p:nvPicPr>
          <p:blipFill>
            <a:blip r:embed="rId3"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pPr algn="ctr"/>
            <a:r>
              <a:rPr lang="en-GB" sz="3600" b="1" i="1" dirty="0" smtClean="0">
                <a:solidFill>
                  <a:srgbClr val="FFC000"/>
                </a:solidFill>
              </a:rPr>
              <a:t>Fight Club</a:t>
            </a:r>
            <a:r>
              <a:rPr lang="en-GB" sz="3600" b="1" dirty="0" smtClean="0">
                <a:solidFill>
                  <a:srgbClr val="FFC000"/>
                </a:solidFill>
              </a:rPr>
              <a:t>: Genre</a:t>
            </a:r>
            <a:endParaRPr lang="en-GB" sz="2400" dirty="0" smtClean="0"/>
          </a:p>
          <a:p>
            <a:pPr algn="ctr"/>
            <a:r>
              <a:rPr lang="en-GB" sz="2400" dirty="0" smtClean="0"/>
              <a:t>‘Films about working class men seeking fulfilment’</a:t>
            </a:r>
          </a:p>
          <a:p>
            <a:pPr algn="ctr"/>
            <a:r>
              <a:rPr lang="en-GB" sz="1600" dirty="0" smtClean="0"/>
              <a:t>Mark Ramey, </a:t>
            </a:r>
            <a:r>
              <a:rPr lang="en-GB" sz="1600" i="1" dirty="0" smtClean="0"/>
              <a:t>Studying Fight Club </a:t>
            </a:r>
            <a:r>
              <a:rPr lang="en-GB" sz="1600" dirty="0" smtClean="0"/>
              <a:t>(Leighton Buzzard: Auteur, 2014), pp.47-49</a:t>
            </a:r>
          </a:p>
          <a:p>
            <a:pPr algn="ctr"/>
            <a:endParaRPr lang="en-GB" sz="2400" dirty="0" smtClean="0"/>
          </a:p>
          <a:p>
            <a:pPr algn="ctr"/>
            <a:endParaRPr lang="en-GB" sz="3400" b="1" dirty="0" smtClean="0">
              <a:solidFill>
                <a:srgbClr val="FFC000"/>
              </a:solidFill>
            </a:endParaRPr>
          </a:p>
          <a:p>
            <a:endParaRPr lang="en-GB" sz="2400" dirty="0" smtClean="0"/>
          </a:p>
          <a:p>
            <a:endParaRPr lang="en-GB"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p:txBody>
      </p:sp>
      <p:pic>
        <p:nvPicPr>
          <p:cNvPr id="5" name="Picture 4" descr="saturday-night-and-sunday-morning-1960-002-rachel-roberts-albert-finney-beer-00o-clr.jpg"/>
          <p:cNvPicPr>
            <a:picLocks noChangeAspect="1"/>
          </p:cNvPicPr>
          <p:nvPr/>
        </p:nvPicPr>
        <p:blipFill>
          <a:blip r:embed="rId2"/>
          <a:stretch>
            <a:fillRect/>
          </a:stretch>
        </p:blipFill>
        <p:spPr>
          <a:xfrm>
            <a:off x="-1" y="1785926"/>
            <a:ext cx="4608903" cy="3714776"/>
          </a:xfrm>
          <a:prstGeom prst="rect">
            <a:avLst/>
          </a:prstGeom>
        </p:spPr>
      </p:pic>
      <p:pic>
        <p:nvPicPr>
          <p:cNvPr id="6" name="Picture 5" descr="saturdaynightfever_1-1600x900-c-default.jpg"/>
          <p:cNvPicPr>
            <a:picLocks noChangeAspect="1"/>
          </p:cNvPicPr>
          <p:nvPr/>
        </p:nvPicPr>
        <p:blipFill>
          <a:blip r:embed="rId3"/>
          <a:srcRect l="17187" r="17969"/>
          <a:stretch>
            <a:fillRect/>
          </a:stretch>
        </p:blipFill>
        <p:spPr>
          <a:xfrm>
            <a:off x="4846838" y="1785926"/>
            <a:ext cx="4282342" cy="3714776"/>
          </a:xfrm>
          <a:prstGeom prst="rect">
            <a:avLst/>
          </a:prstGeom>
        </p:spPr>
      </p:pic>
      <p:sp>
        <p:nvSpPr>
          <p:cNvPr id="7" name="TextBox 6"/>
          <p:cNvSpPr txBox="1"/>
          <p:nvPr/>
        </p:nvSpPr>
        <p:spPr>
          <a:xfrm>
            <a:off x="0" y="5500702"/>
            <a:ext cx="4572000" cy="384721"/>
          </a:xfrm>
          <a:prstGeom prst="rect">
            <a:avLst/>
          </a:prstGeom>
          <a:noFill/>
        </p:spPr>
        <p:txBody>
          <a:bodyPr wrap="square" rtlCol="0">
            <a:spAutoFit/>
          </a:bodyPr>
          <a:lstStyle/>
          <a:p>
            <a:pPr algn="ctr"/>
            <a:r>
              <a:rPr lang="en-GB" sz="1900" i="1" dirty="0" smtClean="0">
                <a:solidFill>
                  <a:srgbClr val="FFC000"/>
                </a:solidFill>
              </a:rPr>
              <a:t>Saturday Night, Sunday Morning </a:t>
            </a:r>
            <a:r>
              <a:rPr lang="en-GB" sz="1900" dirty="0" smtClean="0"/>
              <a:t>Reisz</a:t>
            </a:r>
            <a:r>
              <a:rPr lang="en-GB" sz="1900" i="1" dirty="0" smtClean="0"/>
              <a:t> </a:t>
            </a:r>
            <a:r>
              <a:rPr lang="en-GB" sz="1900" dirty="0" smtClean="0"/>
              <a:t>1960</a:t>
            </a:r>
            <a:endParaRPr lang="en-GB" sz="1900" dirty="0"/>
          </a:p>
        </p:txBody>
      </p:sp>
      <p:sp>
        <p:nvSpPr>
          <p:cNvPr id="8" name="TextBox 7"/>
          <p:cNvSpPr txBox="1"/>
          <p:nvPr/>
        </p:nvSpPr>
        <p:spPr>
          <a:xfrm>
            <a:off x="4572000" y="5500702"/>
            <a:ext cx="4572000" cy="384721"/>
          </a:xfrm>
          <a:prstGeom prst="rect">
            <a:avLst/>
          </a:prstGeom>
          <a:noFill/>
        </p:spPr>
        <p:txBody>
          <a:bodyPr wrap="square" rtlCol="0">
            <a:spAutoFit/>
          </a:bodyPr>
          <a:lstStyle/>
          <a:p>
            <a:pPr algn="ctr"/>
            <a:r>
              <a:rPr lang="en-GB" sz="1900" i="1" dirty="0" smtClean="0">
                <a:solidFill>
                  <a:srgbClr val="FFC000"/>
                </a:solidFill>
              </a:rPr>
              <a:t>Saturday Night Fever </a:t>
            </a:r>
            <a:r>
              <a:rPr lang="en-GB" sz="1900" i="1" dirty="0" smtClean="0"/>
              <a:t>Badham </a:t>
            </a:r>
            <a:r>
              <a:rPr lang="en-GB" sz="1900" dirty="0" smtClean="0"/>
              <a:t>1977</a:t>
            </a:r>
            <a:endParaRPr lang="en-GB" sz="1900" dirty="0"/>
          </a:p>
        </p:txBody>
      </p:sp>
      <p:grpSp>
        <p:nvGrpSpPr>
          <p:cNvPr id="9" name="Group 8"/>
          <p:cNvGrpSpPr/>
          <p:nvPr/>
        </p:nvGrpSpPr>
        <p:grpSpPr>
          <a:xfrm>
            <a:off x="7072298" y="6141581"/>
            <a:ext cx="2071702" cy="716419"/>
            <a:chOff x="928662" y="5355786"/>
            <a:chExt cx="2071702" cy="716419"/>
          </a:xfrm>
        </p:grpSpPr>
        <p:sp>
          <p:nvSpPr>
            <p:cNvPr id="10" name="Rectangle 9"/>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fight-club-logo-png-transparent.png"/>
            <p:cNvPicPr>
              <a:picLocks noChangeAspect="1"/>
            </p:cNvPicPr>
            <p:nvPr/>
          </p:nvPicPr>
          <p:blipFill>
            <a:blip r:embed="rId4"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pPr algn="ctr"/>
            <a:r>
              <a:rPr lang="en-GB" sz="3600" b="1" i="1" dirty="0" smtClean="0">
                <a:solidFill>
                  <a:srgbClr val="FFC000"/>
                </a:solidFill>
              </a:rPr>
              <a:t>Fight Club</a:t>
            </a:r>
            <a:r>
              <a:rPr lang="en-GB" sz="3600" b="1" dirty="0" smtClean="0">
                <a:solidFill>
                  <a:srgbClr val="FFC000"/>
                </a:solidFill>
              </a:rPr>
              <a:t>: Genre</a:t>
            </a:r>
            <a:endParaRPr lang="en-GB" sz="2400" dirty="0" smtClean="0"/>
          </a:p>
          <a:p>
            <a:pPr algn="ctr"/>
            <a:r>
              <a:rPr lang="en-GB" sz="2400" dirty="0" smtClean="0"/>
              <a:t>‘Films that focused on men’s inability to feel and engage with reality in a meaningful way’</a:t>
            </a:r>
            <a:endParaRPr lang="en-GB" sz="2400" b="1" dirty="0" smtClean="0">
              <a:solidFill>
                <a:srgbClr val="FFC000"/>
              </a:solidFill>
            </a:endParaRPr>
          </a:p>
          <a:p>
            <a:endParaRPr lang="en-GB" sz="3400" b="1" dirty="0" smtClean="0">
              <a:solidFill>
                <a:srgbClr val="FFC000"/>
              </a:solidFill>
            </a:endParaRPr>
          </a:p>
          <a:p>
            <a:endParaRPr lang="en-GB" sz="2400" dirty="0" smtClean="0"/>
          </a:p>
          <a:p>
            <a:endParaRPr lang="en-GB"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ctr"/>
            <a:endParaRPr lang="en-GB" sz="1600" dirty="0" smtClean="0"/>
          </a:p>
        </p:txBody>
      </p:sp>
      <p:sp>
        <p:nvSpPr>
          <p:cNvPr id="7" name="TextBox 6"/>
          <p:cNvSpPr txBox="1"/>
          <p:nvPr/>
        </p:nvSpPr>
        <p:spPr>
          <a:xfrm>
            <a:off x="0" y="5500702"/>
            <a:ext cx="4572000" cy="384721"/>
          </a:xfrm>
          <a:prstGeom prst="rect">
            <a:avLst/>
          </a:prstGeom>
          <a:noFill/>
        </p:spPr>
        <p:txBody>
          <a:bodyPr wrap="square" rtlCol="0">
            <a:spAutoFit/>
          </a:bodyPr>
          <a:lstStyle/>
          <a:p>
            <a:pPr algn="ctr"/>
            <a:r>
              <a:rPr lang="en-GB" sz="1900" i="1" dirty="0" smtClean="0">
                <a:solidFill>
                  <a:srgbClr val="FFC000"/>
                </a:solidFill>
              </a:rPr>
              <a:t>Trainspotting </a:t>
            </a:r>
            <a:r>
              <a:rPr lang="en-GB" sz="1900" dirty="0" smtClean="0"/>
              <a:t>Boyle 1996</a:t>
            </a:r>
            <a:endParaRPr lang="en-GB" sz="1900" dirty="0"/>
          </a:p>
        </p:txBody>
      </p:sp>
      <p:sp>
        <p:nvSpPr>
          <p:cNvPr id="8" name="TextBox 7"/>
          <p:cNvSpPr txBox="1"/>
          <p:nvPr/>
        </p:nvSpPr>
        <p:spPr>
          <a:xfrm>
            <a:off x="4572000" y="5500702"/>
            <a:ext cx="4572000" cy="384721"/>
          </a:xfrm>
          <a:prstGeom prst="rect">
            <a:avLst/>
          </a:prstGeom>
          <a:noFill/>
        </p:spPr>
        <p:txBody>
          <a:bodyPr wrap="square" rtlCol="0">
            <a:spAutoFit/>
          </a:bodyPr>
          <a:lstStyle/>
          <a:p>
            <a:pPr algn="ctr"/>
            <a:r>
              <a:rPr lang="en-GB" sz="1900" i="1" dirty="0" smtClean="0">
                <a:solidFill>
                  <a:srgbClr val="FFC000"/>
                </a:solidFill>
              </a:rPr>
              <a:t>American Beauty </a:t>
            </a:r>
            <a:r>
              <a:rPr lang="en-GB" sz="1900" i="1" dirty="0" smtClean="0"/>
              <a:t>Mendes </a:t>
            </a:r>
            <a:r>
              <a:rPr lang="en-GB" sz="1900" dirty="0" smtClean="0"/>
              <a:t>1999</a:t>
            </a:r>
            <a:endParaRPr lang="en-GB" sz="1900" dirty="0"/>
          </a:p>
        </p:txBody>
      </p:sp>
      <p:pic>
        <p:nvPicPr>
          <p:cNvPr id="9" name="Picture 8" descr="trainspotting-1996.jpg"/>
          <p:cNvPicPr>
            <a:picLocks noChangeAspect="1"/>
          </p:cNvPicPr>
          <p:nvPr/>
        </p:nvPicPr>
        <p:blipFill>
          <a:blip r:embed="rId2" cstate="print"/>
          <a:srcRect l="11719" r="15624"/>
          <a:stretch>
            <a:fillRect/>
          </a:stretch>
        </p:blipFill>
        <p:spPr>
          <a:xfrm>
            <a:off x="214282" y="1500174"/>
            <a:ext cx="4214810" cy="3785500"/>
          </a:xfrm>
          <a:prstGeom prst="rect">
            <a:avLst/>
          </a:prstGeom>
        </p:spPr>
      </p:pic>
      <p:pic>
        <p:nvPicPr>
          <p:cNvPr id="10" name="Picture 9" descr="lester-burnham.jpg"/>
          <p:cNvPicPr>
            <a:picLocks noChangeAspect="1"/>
          </p:cNvPicPr>
          <p:nvPr/>
        </p:nvPicPr>
        <p:blipFill>
          <a:blip r:embed="rId3"/>
          <a:srcRect l="21875" r="26562"/>
          <a:stretch>
            <a:fillRect/>
          </a:stretch>
        </p:blipFill>
        <p:spPr>
          <a:xfrm>
            <a:off x="5143504" y="1500174"/>
            <a:ext cx="3571900" cy="3818659"/>
          </a:xfrm>
          <a:prstGeom prst="rect">
            <a:avLst/>
          </a:prstGeom>
        </p:spPr>
      </p:pic>
      <p:grpSp>
        <p:nvGrpSpPr>
          <p:cNvPr id="11" name="Group 10"/>
          <p:cNvGrpSpPr/>
          <p:nvPr/>
        </p:nvGrpSpPr>
        <p:grpSpPr>
          <a:xfrm>
            <a:off x="7072298" y="6141581"/>
            <a:ext cx="2071702" cy="716419"/>
            <a:chOff x="928662" y="5355786"/>
            <a:chExt cx="2071702" cy="716419"/>
          </a:xfrm>
        </p:grpSpPr>
        <p:sp>
          <p:nvSpPr>
            <p:cNvPr id="12" name="Rectangle 11"/>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fight-club-logo-png-transparent.png"/>
            <p:cNvPicPr>
              <a:picLocks noChangeAspect="1"/>
            </p:cNvPicPr>
            <p:nvPr/>
          </p:nvPicPr>
          <p:blipFill>
            <a:blip r:embed="rId4"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500034" y="5214950"/>
            <a:ext cx="3571900" cy="461665"/>
          </a:xfrm>
          <a:prstGeom prst="rect">
            <a:avLst/>
          </a:prstGeom>
          <a:noFill/>
        </p:spPr>
        <p:txBody>
          <a:bodyPr wrap="square" rtlCol="0">
            <a:spAutoFit/>
          </a:bodyPr>
          <a:lstStyle/>
          <a:p>
            <a:pPr algn="ctr"/>
            <a:r>
              <a:rPr lang="en-GB" sz="2400" i="1" dirty="0" smtClean="0">
                <a:solidFill>
                  <a:srgbClr val="FFC000"/>
                </a:solidFill>
              </a:rPr>
              <a:t>Alien 3</a:t>
            </a:r>
            <a:r>
              <a:rPr lang="en-GB" sz="2400" i="1" dirty="0" smtClean="0"/>
              <a:t> </a:t>
            </a:r>
            <a:r>
              <a:rPr lang="en-GB" sz="2400" dirty="0" smtClean="0"/>
              <a:t>1992</a:t>
            </a:r>
            <a:endParaRPr lang="en-GB" sz="2400" dirty="0"/>
          </a:p>
        </p:txBody>
      </p:sp>
      <p:sp>
        <p:nvSpPr>
          <p:cNvPr id="28" name="Rectangle 27"/>
          <p:cNvSpPr/>
          <p:nvPr/>
        </p:nvSpPr>
        <p:spPr>
          <a:xfrm>
            <a:off x="5000628" y="5214950"/>
            <a:ext cx="3714776" cy="461665"/>
          </a:xfrm>
          <a:prstGeom prst="rect">
            <a:avLst/>
          </a:prstGeom>
        </p:spPr>
        <p:txBody>
          <a:bodyPr wrap="square">
            <a:spAutoFit/>
          </a:bodyPr>
          <a:lstStyle/>
          <a:p>
            <a:pPr algn="ctr"/>
            <a:r>
              <a:rPr lang="en-GB" sz="2400" i="1" dirty="0" smtClean="0">
                <a:solidFill>
                  <a:srgbClr val="FFC000"/>
                </a:solidFill>
              </a:rPr>
              <a:t>Se7en</a:t>
            </a:r>
            <a:r>
              <a:rPr lang="en-GB" sz="2400" i="1" dirty="0" smtClean="0"/>
              <a:t> </a:t>
            </a:r>
            <a:r>
              <a:rPr lang="en-GB" sz="2400" dirty="0" smtClean="0"/>
              <a:t>1995</a:t>
            </a:r>
            <a:endParaRPr lang="en-GB" sz="2400" dirty="0"/>
          </a:p>
        </p:txBody>
      </p:sp>
      <p:sp>
        <p:nvSpPr>
          <p:cNvPr id="32" name="TextBox 31"/>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David Fincher (1)</a:t>
            </a:r>
            <a:endParaRPr lang="en-GB" sz="3600" dirty="0"/>
          </a:p>
        </p:txBody>
      </p:sp>
      <p:pic>
        <p:nvPicPr>
          <p:cNvPr id="9" name="Picture 8" descr="Se7en.png"/>
          <p:cNvPicPr>
            <a:picLocks noChangeAspect="1"/>
          </p:cNvPicPr>
          <p:nvPr/>
        </p:nvPicPr>
        <p:blipFill>
          <a:blip r:embed="rId2"/>
          <a:srcRect l="20313" r="19531"/>
          <a:stretch>
            <a:fillRect/>
          </a:stretch>
        </p:blipFill>
        <p:spPr>
          <a:xfrm>
            <a:off x="4853111" y="1071546"/>
            <a:ext cx="4290889" cy="4000528"/>
          </a:xfrm>
          <a:prstGeom prst="rect">
            <a:avLst/>
          </a:prstGeom>
        </p:spPr>
      </p:pic>
      <p:pic>
        <p:nvPicPr>
          <p:cNvPr id="10" name="Picture 9" descr="Alien3-Ripley.jpg"/>
          <p:cNvPicPr>
            <a:picLocks noChangeAspect="1"/>
          </p:cNvPicPr>
          <p:nvPr/>
        </p:nvPicPr>
        <p:blipFill>
          <a:blip r:embed="rId3"/>
          <a:srcRect l="48864" r="5686"/>
          <a:stretch>
            <a:fillRect/>
          </a:stretch>
        </p:blipFill>
        <p:spPr>
          <a:xfrm>
            <a:off x="0" y="1071546"/>
            <a:ext cx="4320570" cy="4000528"/>
          </a:xfrm>
          <a:prstGeom prst="rect">
            <a:avLst/>
          </a:prstGeom>
        </p:spPr>
      </p:pic>
      <p:grpSp>
        <p:nvGrpSpPr>
          <p:cNvPr id="7" name="Group 6"/>
          <p:cNvGrpSpPr/>
          <p:nvPr/>
        </p:nvGrpSpPr>
        <p:grpSpPr>
          <a:xfrm>
            <a:off x="7072298" y="6141581"/>
            <a:ext cx="2071702" cy="716419"/>
            <a:chOff x="928662" y="5355786"/>
            <a:chExt cx="2071702" cy="716419"/>
          </a:xfrm>
        </p:grpSpPr>
        <p:sp>
          <p:nvSpPr>
            <p:cNvPr id="8" name="Rectangle 7"/>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fight-club-logo-png-transparent.png"/>
            <p:cNvPicPr>
              <a:picLocks noChangeAspect="1"/>
            </p:cNvPicPr>
            <p:nvPr/>
          </p:nvPicPr>
          <p:blipFill>
            <a:blip r:embed="rId4"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5572140"/>
            <a:ext cx="4643438" cy="384721"/>
          </a:xfrm>
          <a:prstGeom prst="rect">
            <a:avLst/>
          </a:prstGeom>
          <a:noFill/>
        </p:spPr>
        <p:txBody>
          <a:bodyPr wrap="square" rtlCol="0">
            <a:spAutoFit/>
          </a:bodyPr>
          <a:lstStyle/>
          <a:p>
            <a:pPr algn="ctr"/>
            <a:r>
              <a:rPr lang="en-GB" sz="1900" i="1" dirty="0" smtClean="0">
                <a:solidFill>
                  <a:srgbClr val="FFC000"/>
                </a:solidFill>
              </a:rPr>
              <a:t>The Curious Case  of Benjamin Button </a:t>
            </a:r>
            <a:r>
              <a:rPr lang="en-GB" sz="1900" dirty="0" smtClean="0"/>
              <a:t>2006</a:t>
            </a:r>
            <a:endParaRPr lang="en-GB" sz="1900" dirty="0"/>
          </a:p>
        </p:txBody>
      </p:sp>
      <p:sp>
        <p:nvSpPr>
          <p:cNvPr id="12" name="TextBox 11"/>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David Fincher (2)</a:t>
            </a:r>
            <a:endParaRPr lang="en-GB" sz="3600" dirty="0"/>
          </a:p>
        </p:txBody>
      </p:sp>
      <p:pic>
        <p:nvPicPr>
          <p:cNvPr id="5" name="Picture 4" descr="TheCuriousCaseofBenjaminButton.jpg"/>
          <p:cNvPicPr>
            <a:picLocks noChangeAspect="1"/>
          </p:cNvPicPr>
          <p:nvPr/>
        </p:nvPicPr>
        <p:blipFill>
          <a:blip r:embed="rId2"/>
          <a:srcRect l="52771" t="4166"/>
          <a:stretch>
            <a:fillRect/>
          </a:stretch>
        </p:blipFill>
        <p:spPr>
          <a:xfrm>
            <a:off x="357158" y="857232"/>
            <a:ext cx="4005723" cy="4572032"/>
          </a:xfrm>
          <a:prstGeom prst="rect">
            <a:avLst/>
          </a:prstGeom>
        </p:spPr>
      </p:pic>
      <p:pic>
        <p:nvPicPr>
          <p:cNvPr id="6" name="Picture 5" descr="the-social-network-1200-1200-675-675-crop-000000.jpg"/>
          <p:cNvPicPr>
            <a:picLocks noChangeAspect="1"/>
          </p:cNvPicPr>
          <p:nvPr/>
        </p:nvPicPr>
        <p:blipFill>
          <a:blip r:embed="rId3"/>
          <a:srcRect l="26293" r="27155"/>
          <a:stretch>
            <a:fillRect/>
          </a:stretch>
        </p:blipFill>
        <p:spPr>
          <a:xfrm>
            <a:off x="4857752" y="857232"/>
            <a:ext cx="3786214" cy="4575009"/>
          </a:xfrm>
          <a:prstGeom prst="rect">
            <a:avLst/>
          </a:prstGeom>
        </p:spPr>
      </p:pic>
      <p:sp>
        <p:nvSpPr>
          <p:cNvPr id="9" name="TextBox 8"/>
          <p:cNvSpPr txBox="1"/>
          <p:nvPr/>
        </p:nvSpPr>
        <p:spPr>
          <a:xfrm>
            <a:off x="4500562" y="5572140"/>
            <a:ext cx="4643438" cy="384721"/>
          </a:xfrm>
          <a:prstGeom prst="rect">
            <a:avLst/>
          </a:prstGeom>
          <a:noFill/>
        </p:spPr>
        <p:txBody>
          <a:bodyPr wrap="square" rtlCol="0">
            <a:spAutoFit/>
          </a:bodyPr>
          <a:lstStyle/>
          <a:p>
            <a:pPr algn="ctr"/>
            <a:r>
              <a:rPr lang="en-GB" sz="1900" i="1" dirty="0" smtClean="0">
                <a:solidFill>
                  <a:srgbClr val="FFC000"/>
                </a:solidFill>
              </a:rPr>
              <a:t>The Social Network </a:t>
            </a:r>
            <a:r>
              <a:rPr lang="en-GB" sz="1900" dirty="0" smtClean="0"/>
              <a:t>2010</a:t>
            </a:r>
            <a:endParaRPr lang="en-GB" sz="1900" dirty="0"/>
          </a:p>
        </p:txBody>
      </p:sp>
      <p:grpSp>
        <p:nvGrpSpPr>
          <p:cNvPr id="7" name="Group 6"/>
          <p:cNvGrpSpPr/>
          <p:nvPr/>
        </p:nvGrpSpPr>
        <p:grpSpPr>
          <a:xfrm>
            <a:off x="7072298" y="6141581"/>
            <a:ext cx="2071702" cy="716419"/>
            <a:chOff x="928662" y="5355786"/>
            <a:chExt cx="2071702" cy="716419"/>
          </a:xfrm>
        </p:grpSpPr>
        <p:sp>
          <p:nvSpPr>
            <p:cNvPr id="10" name="Rectangle 9"/>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fight-club-logo-png-transparent.png"/>
            <p:cNvPicPr>
              <a:picLocks noChangeAspect="1"/>
            </p:cNvPicPr>
            <p:nvPr/>
          </p:nvPicPr>
          <p:blipFill>
            <a:blip r:embed="rId4"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Chuck Palahniuk</a:t>
            </a:r>
            <a:endParaRPr lang="en-GB" sz="3600" dirty="0"/>
          </a:p>
        </p:txBody>
      </p:sp>
      <p:sp>
        <p:nvSpPr>
          <p:cNvPr id="9" name="TextBox 8"/>
          <p:cNvSpPr txBox="1"/>
          <p:nvPr/>
        </p:nvSpPr>
        <p:spPr>
          <a:xfrm>
            <a:off x="714348" y="5643578"/>
            <a:ext cx="3214710" cy="461665"/>
          </a:xfrm>
          <a:prstGeom prst="rect">
            <a:avLst/>
          </a:prstGeom>
          <a:noFill/>
        </p:spPr>
        <p:txBody>
          <a:bodyPr wrap="square" rtlCol="0">
            <a:spAutoFit/>
          </a:bodyPr>
          <a:lstStyle/>
          <a:p>
            <a:pPr algn="ctr"/>
            <a:r>
              <a:rPr lang="en-GB" sz="2400" i="1" dirty="0" smtClean="0">
                <a:solidFill>
                  <a:srgbClr val="FFC000"/>
                </a:solidFill>
              </a:rPr>
              <a:t>Fight Club </a:t>
            </a:r>
            <a:r>
              <a:rPr lang="en-GB" sz="2400" dirty="0" smtClean="0"/>
              <a:t>1996</a:t>
            </a:r>
            <a:endParaRPr lang="en-GB" sz="2400" dirty="0"/>
          </a:p>
        </p:txBody>
      </p:sp>
      <p:sp>
        <p:nvSpPr>
          <p:cNvPr id="10" name="TextBox 9"/>
          <p:cNvSpPr txBox="1"/>
          <p:nvPr/>
        </p:nvSpPr>
        <p:spPr>
          <a:xfrm>
            <a:off x="5143504" y="5643578"/>
            <a:ext cx="3143272" cy="461665"/>
          </a:xfrm>
          <a:prstGeom prst="rect">
            <a:avLst/>
          </a:prstGeom>
          <a:noFill/>
        </p:spPr>
        <p:txBody>
          <a:bodyPr wrap="square" rtlCol="0">
            <a:spAutoFit/>
          </a:bodyPr>
          <a:lstStyle/>
          <a:p>
            <a:pPr algn="ctr"/>
            <a:r>
              <a:rPr lang="en-GB" sz="2400" i="1" dirty="0" smtClean="0">
                <a:solidFill>
                  <a:srgbClr val="FFC000"/>
                </a:solidFill>
              </a:rPr>
              <a:t>Fight Club 2</a:t>
            </a:r>
            <a:r>
              <a:rPr lang="en-GB" sz="2400" i="1" dirty="0" smtClean="0"/>
              <a:t> </a:t>
            </a:r>
            <a:r>
              <a:rPr lang="en-GB" sz="2400" dirty="0" smtClean="0"/>
              <a:t>2010</a:t>
            </a:r>
            <a:endParaRPr lang="en-GB" sz="2400" dirty="0"/>
          </a:p>
        </p:txBody>
      </p:sp>
      <p:pic>
        <p:nvPicPr>
          <p:cNvPr id="8" name="Picture 7" descr="fight-club-chuck-palahniuk-1996.jpg"/>
          <p:cNvPicPr>
            <a:picLocks noChangeAspect="1"/>
          </p:cNvPicPr>
          <p:nvPr/>
        </p:nvPicPr>
        <p:blipFill>
          <a:blip r:embed="rId3"/>
          <a:stretch>
            <a:fillRect/>
          </a:stretch>
        </p:blipFill>
        <p:spPr>
          <a:xfrm>
            <a:off x="785786" y="857232"/>
            <a:ext cx="3143272" cy="4718116"/>
          </a:xfrm>
          <a:prstGeom prst="rect">
            <a:avLst/>
          </a:prstGeom>
        </p:spPr>
      </p:pic>
      <p:pic>
        <p:nvPicPr>
          <p:cNvPr id="11" name="Picture 10" descr="FC-GraphicNovel.jpg"/>
          <p:cNvPicPr>
            <a:picLocks noChangeAspect="1"/>
          </p:cNvPicPr>
          <p:nvPr/>
        </p:nvPicPr>
        <p:blipFill>
          <a:blip r:embed="rId4" cstate="print"/>
          <a:stretch>
            <a:fillRect/>
          </a:stretch>
        </p:blipFill>
        <p:spPr>
          <a:xfrm>
            <a:off x="5214942" y="857232"/>
            <a:ext cx="3053424" cy="4721498"/>
          </a:xfrm>
          <a:prstGeom prst="rect">
            <a:avLst/>
          </a:prstGeom>
        </p:spPr>
      </p:pic>
      <p:grpSp>
        <p:nvGrpSpPr>
          <p:cNvPr id="13" name="Group 12"/>
          <p:cNvGrpSpPr/>
          <p:nvPr/>
        </p:nvGrpSpPr>
        <p:grpSpPr>
          <a:xfrm>
            <a:off x="7072298" y="6141581"/>
            <a:ext cx="2071702" cy="716419"/>
            <a:chOff x="928662" y="5355786"/>
            <a:chExt cx="2071702" cy="716419"/>
          </a:xfrm>
        </p:grpSpPr>
        <p:sp>
          <p:nvSpPr>
            <p:cNvPr id="14" name="Rectangle 13"/>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descr="fight-club-logo-png-transparent.png"/>
            <p:cNvPicPr>
              <a:picLocks noChangeAspect="1"/>
            </p:cNvPicPr>
            <p:nvPr/>
          </p:nvPicPr>
          <p:blipFill>
            <a:blip r:embed="rId5" cstate="print"/>
            <a:srcRect t="31429" b="31428"/>
            <a:stretch>
              <a:fillRect/>
            </a:stretch>
          </p:blipFill>
          <p:spPr>
            <a:xfrm>
              <a:off x="1000100" y="5355786"/>
              <a:ext cx="1928802" cy="716419"/>
            </a:xfrm>
            <a:prstGeom prst="rect">
              <a:avLst/>
            </a:prstGeom>
          </p:spPr>
        </p:pic>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6331"/>
          </a:xfrm>
          <a:prstGeom prst="rect">
            <a:avLst/>
          </a:prstGeom>
          <a:noFill/>
        </p:spPr>
        <p:txBody>
          <a:bodyPr wrap="square" rtlCol="0">
            <a:spAutoFit/>
          </a:bodyPr>
          <a:lstStyle/>
          <a:p>
            <a:pPr algn="ctr"/>
            <a:r>
              <a:rPr lang="en-GB" sz="3600" b="1" i="1" dirty="0" smtClean="0">
                <a:solidFill>
                  <a:srgbClr val="FFC000"/>
                </a:solidFill>
              </a:rPr>
              <a:t>Fight Club</a:t>
            </a:r>
            <a:r>
              <a:rPr lang="en-GB" sz="3600" b="1" dirty="0" smtClean="0">
                <a:solidFill>
                  <a:srgbClr val="FFC000"/>
                </a:solidFill>
              </a:rPr>
              <a:t>: from the book to the screen</a:t>
            </a:r>
            <a:endParaRPr lang="en-GB" sz="3600" dirty="0"/>
          </a:p>
        </p:txBody>
      </p:sp>
      <p:sp>
        <p:nvSpPr>
          <p:cNvPr id="5" name="Rectangle 4"/>
          <p:cNvSpPr/>
          <p:nvPr/>
        </p:nvSpPr>
        <p:spPr>
          <a:xfrm>
            <a:off x="0" y="1142984"/>
            <a:ext cx="9144000" cy="2308324"/>
          </a:xfrm>
          <a:prstGeom prst="rect">
            <a:avLst/>
          </a:prstGeom>
        </p:spPr>
        <p:txBody>
          <a:bodyPr wrap="square">
            <a:spAutoFit/>
          </a:bodyPr>
          <a:lstStyle/>
          <a:p>
            <a:r>
              <a:rPr lang="en-GB" sz="2400" dirty="0" smtClean="0"/>
              <a:t>Any  novel has the advantage of being able to describe both external behaviour and internal behaviour, as well as any exposition that can be ladled on. Screenplays don’t have that luxury at all, it’s watching external behaviour. Even if you’re faithful to a novel, if it works on screen, you have made changes to it because you are not using an internal narrative to describe the interior process – Jim Uhls</a:t>
            </a:r>
            <a:endParaRPr lang="en-GB" sz="1600" i="1" dirty="0" smtClean="0"/>
          </a:p>
        </p:txBody>
      </p:sp>
      <p:sp>
        <p:nvSpPr>
          <p:cNvPr id="10" name="Rectangle 9"/>
          <p:cNvSpPr/>
          <p:nvPr/>
        </p:nvSpPr>
        <p:spPr>
          <a:xfrm>
            <a:off x="0" y="5357826"/>
            <a:ext cx="2643142" cy="400110"/>
          </a:xfrm>
          <a:prstGeom prst="rect">
            <a:avLst/>
          </a:prstGeom>
        </p:spPr>
        <p:txBody>
          <a:bodyPr wrap="square">
            <a:spAutoFit/>
          </a:bodyPr>
          <a:lstStyle/>
          <a:p>
            <a:r>
              <a:rPr lang="en-GB" sz="2000" b="1" i="1" dirty="0" smtClean="0">
                <a:solidFill>
                  <a:schemeClr val="bg1"/>
                </a:solidFill>
              </a:rPr>
              <a:t>Tony and Poppy</a:t>
            </a:r>
            <a:endParaRPr lang="en-GB" sz="2000" b="1" i="1" dirty="0">
              <a:solidFill>
                <a:schemeClr val="bg1"/>
              </a:solidFill>
            </a:endParaRPr>
          </a:p>
        </p:txBody>
      </p:sp>
      <p:grpSp>
        <p:nvGrpSpPr>
          <p:cNvPr id="20" name="Group 19"/>
          <p:cNvGrpSpPr/>
          <p:nvPr/>
        </p:nvGrpSpPr>
        <p:grpSpPr>
          <a:xfrm>
            <a:off x="7072298" y="6141581"/>
            <a:ext cx="2071702" cy="716419"/>
            <a:chOff x="928662" y="5355786"/>
            <a:chExt cx="2071702" cy="716419"/>
          </a:xfrm>
        </p:grpSpPr>
        <p:sp>
          <p:nvSpPr>
            <p:cNvPr id="21" name="Rectangle 20"/>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descr="fight-club-logo-png-transparent.png"/>
            <p:cNvPicPr>
              <a:picLocks noChangeAspect="1"/>
            </p:cNvPicPr>
            <p:nvPr/>
          </p:nvPicPr>
          <p:blipFill>
            <a:blip r:embed="rId2" cstate="print"/>
            <a:srcRect t="31429" b="31428"/>
            <a:stretch>
              <a:fillRect/>
            </a:stretch>
          </p:blipFill>
          <p:spPr>
            <a:xfrm>
              <a:off x="1000100" y="5355786"/>
              <a:ext cx="1928802" cy="716419"/>
            </a:xfrm>
            <a:prstGeom prst="rect">
              <a:avLst/>
            </a:prstGeom>
          </p:spPr>
        </p:pic>
      </p:grpSp>
      <p:pic>
        <p:nvPicPr>
          <p:cNvPr id="25" name="Picture 24" descr="1200px-Chuck_Palahniuk_(21955).jpg"/>
          <p:cNvPicPr>
            <a:picLocks noChangeAspect="1"/>
          </p:cNvPicPr>
          <p:nvPr/>
        </p:nvPicPr>
        <p:blipFill>
          <a:blip r:embed="rId3" cstate="print"/>
          <a:srcRect l="23385"/>
          <a:stretch>
            <a:fillRect/>
          </a:stretch>
        </p:blipFill>
        <p:spPr>
          <a:xfrm>
            <a:off x="3364706" y="3714752"/>
            <a:ext cx="2249262" cy="2500330"/>
          </a:xfrm>
          <a:prstGeom prst="rect">
            <a:avLst/>
          </a:prstGeom>
        </p:spPr>
      </p:pic>
      <p:pic>
        <p:nvPicPr>
          <p:cNvPr id="26" name="Picture 25" descr="Jim Uhls.jpg"/>
          <p:cNvPicPr>
            <a:picLocks noChangeAspect="1"/>
          </p:cNvPicPr>
          <p:nvPr/>
        </p:nvPicPr>
        <p:blipFill>
          <a:blip r:embed="rId4" cstate="print"/>
          <a:srcRect t="3125" b="26041"/>
          <a:stretch>
            <a:fillRect/>
          </a:stretch>
        </p:blipFill>
        <p:spPr>
          <a:xfrm>
            <a:off x="571472" y="3714752"/>
            <a:ext cx="2353235" cy="2500330"/>
          </a:xfrm>
          <a:prstGeom prst="rect">
            <a:avLst/>
          </a:prstGeom>
        </p:spPr>
      </p:pic>
      <p:sp>
        <p:nvSpPr>
          <p:cNvPr id="27" name="TextBox 26"/>
          <p:cNvSpPr txBox="1"/>
          <p:nvPr/>
        </p:nvSpPr>
        <p:spPr>
          <a:xfrm>
            <a:off x="428596" y="6286520"/>
            <a:ext cx="2643206" cy="338554"/>
          </a:xfrm>
          <a:prstGeom prst="rect">
            <a:avLst/>
          </a:prstGeom>
          <a:noFill/>
        </p:spPr>
        <p:txBody>
          <a:bodyPr wrap="square" rtlCol="0">
            <a:spAutoFit/>
          </a:bodyPr>
          <a:lstStyle/>
          <a:p>
            <a:pPr algn="ctr"/>
            <a:r>
              <a:rPr lang="en-GB" sz="1600" dirty="0" smtClean="0"/>
              <a:t>Jim Uhls</a:t>
            </a:r>
            <a:endParaRPr lang="en-GB" sz="1600" dirty="0"/>
          </a:p>
        </p:txBody>
      </p:sp>
      <p:sp>
        <p:nvSpPr>
          <p:cNvPr id="29" name="TextBox 28"/>
          <p:cNvSpPr txBox="1"/>
          <p:nvPr/>
        </p:nvSpPr>
        <p:spPr>
          <a:xfrm>
            <a:off x="3214678" y="6286520"/>
            <a:ext cx="2643206" cy="338554"/>
          </a:xfrm>
          <a:prstGeom prst="rect">
            <a:avLst/>
          </a:prstGeom>
          <a:noFill/>
        </p:spPr>
        <p:txBody>
          <a:bodyPr wrap="square" rtlCol="0">
            <a:spAutoFit/>
          </a:bodyPr>
          <a:lstStyle/>
          <a:p>
            <a:pPr algn="ctr"/>
            <a:r>
              <a:rPr lang="en-GB" sz="1600" dirty="0" smtClean="0"/>
              <a:t>Chuck Palahniuk</a:t>
            </a:r>
            <a:endParaRPr lang="en-GB"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072298" y="6141581"/>
            <a:ext cx="2071702" cy="716419"/>
            <a:chOff x="928662" y="5355786"/>
            <a:chExt cx="2071702" cy="716419"/>
          </a:xfrm>
        </p:grpSpPr>
        <p:sp>
          <p:nvSpPr>
            <p:cNvPr id="12" name="Rectangle 11"/>
            <p:cNvSpPr/>
            <p:nvPr/>
          </p:nvSpPr>
          <p:spPr>
            <a:xfrm>
              <a:off x="928662" y="5429264"/>
              <a:ext cx="2071702" cy="571504"/>
            </a:xfrm>
            <a:prstGeom prst="rect">
              <a:avLst/>
            </a:prstGeom>
            <a:solidFill>
              <a:srgbClr val="EA22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fight-club-logo-png-transparent.png"/>
            <p:cNvPicPr>
              <a:picLocks noChangeAspect="1"/>
            </p:cNvPicPr>
            <p:nvPr/>
          </p:nvPicPr>
          <p:blipFill>
            <a:blip r:embed="rId2" cstate="print"/>
            <a:srcRect t="31429" b="31428"/>
            <a:stretch>
              <a:fillRect/>
            </a:stretch>
          </p:blipFill>
          <p:spPr>
            <a:xfrm>
              <a:off x="1000100" y="5355786"/>
              <a:ext cx="1928802" cy="716419"/>
            </a:xfrm>
            <a:prstGeom prst="rect">
              <a:avLst/>
            </a:prstGeom>
          </p:spPr>
        </p:pic>
      </p:grpSp>
      <p:sp>
        <p:nvSpPr>
          <p:cNvPr id="4" name="TextBox 3"/>
          <p:cNvSpPr txBox="1"/>
          <p:nvPr/>
        </p:nvSpPr>
        <p:spPr>
          <a:xfrm>
            <a:off x="0" y="0"/>
            <a:ext cx="9144000" cy="646331"/>
          </a:xfrm>
          <a:prstGeom prst="rect">
            <a:avLst/>
          </a:prstGeom>
          <a:noFill/>
        </p:spPr>
        <p:txBody>
          <a:bodyPr wrap="square" rtlCol="0">
            <a:spAutoFit/>
          </a:bodyPr>
          <a:lstStyle/>
          <a:p>
            <a:pPr algn="ctr"/>
            <a:r>
              <a:rPr lang="en-GB" sz="3600" b="1" i="1" dirty="0" smtClean="0">
                <a:solidFill>
                  <a:srgbClr val="FFC000"/>
                </a:solidFill>
              </a:rPr>
              <a:t>Fight Club</a:t>
            </a:r>
            <a:r>
              <a:rPr lang="en-GB" sz="3600" b="1" dirty="0" smtClean="0">
                <a:solidFill>
                  <a:srgbClr val="FFC000"/>
                </a:solidFill>
              </a:rPr>
              <a:t>: The Legacy?</a:t>
            </a:r>
            <a:endParaRPr lang="en-GB" sz="3600" dirty="0"/>
          </a:p>
        </p:txBody>
      </p:sp>
      <p:sp>
        <p:nvSpPr>
          <p:cNvPr id="7" name="TextBox 6"/>
          <p:cNvSpPr txBox="1"/>
          <p:nvPr/>
        </p:nvSpPr>
        <p:spPr>
          <a:xfrm>
            <a:off x="0" y="5214950"/>
            <a:ext cx="9144000" cy="1015663"/>
          </a:xfrm>
          <a:prstGeom prst="rect">
            <a:avLst/>
          </a:prstGeom>
          <a:noFill/>
        </p:spPr>
        <p:txBody>
          <a:bodyPr wrap="square" rtlCol="0">
            <a:spAutoFit/>
          </a:bodyPr>
          <a:lstStyle/>
          <a:p>
            <a:r>
              <a:rPr lang="en-GB" sz="2000" dirty="0" smtClean="0"/>
              <a:t>‘Could [Palahniuk] have realised that what was coming was, in communities with little sense of irony or empathy, his visions of ultra-violent masculinity would be seen as validation rather than satire?’ </a:t>
            </a:r>
            <a:r>
              <a:rPr lang="en-GB" sz="1600" dirty="0" smtClean="0"/>
              <a:t>Sam Jordison, The Guardian, Dec 2016</a:t>
            </a:r>
          </a:p>
        </p:txBody>
      </p:sp>
      <p:pic>
        <p:nvPicPr>
          <p:cNvPr id="9" name="Picture 8"/>
          <p:cNvPicPr/>
          <p:nvPr/>
        </p:nvPicPr>
        <p:blipFill>
          <a:blip r:embed="rId3"/>
          <a:srcRect l="18164" t="20054" r="31684" b="7317"/>
          <a:stretch>
            <a:fillRect/>
          </a:stretch>
        </p:blipFill>
        <p:spPr bwMode="auto">
          <a:xfrm>
            <a:off x="2071670" y="785794"/>
            <a:ext cx="4857752" cy="4248144"/>
          </a:xfrm>
          <a:prstGeom prst="rect">
            <a:avLst/>
          </a:prstGeom>
          <a:noFill/>
          <a:ln w="9525">
            <a:noFill/>
            <a:miter lim="800000"/>
            <a:headEnd/>
            <a:tailEnd/>
          </a:ln>
          <a:effectLst/>
        </p:spPr>
      </p:pic>
      <p:sp>
        <p:nvSpPr>
          <p:cNvPr id="10" name="TextBox 9"/>
          <p:cNvSpPr txBox="1"/>
          <p:nvPr/>
        </p:nvSpPr>
        <p:spPr>
          <a:xfrm>
            <a:off x="0" y="6581001"/>
            <a:ext cx="9144000" cy="276999"/>
          </a:xfrm>
          <a:prstGeom prst="rect">
            <a:avLst/>
          </a:prstGeom>
          <a:noFill/>
        </p:spPr>
        <p:txBody>
          <a:bodyPr wrap="square" rtlCol="0">
            <a:spAutoFit/>
          </a:bodyPr>
          <a:lstStyle/>
          <a:p>
            <a:r>
              <a:rPr lang="en-GB" sz="1200" dirty="0" smtClean="0">
                <a:hlinkClick r:id="rId4"/>
              </a:rPr>
              <a:t>https://www.theguardian.com/books/booksblog/2016/dec/13/fight-clubs-dark-fantasies-reality-chuck-palahniuk</a:t>
            </a:r>
            <a:endParaRPr lang="en-GB" sz="12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1792</TotalTime>
  <Words>483</Words>
  <Application>Microsoft Office PowerPoint</Application>
  <PresentationFormat>On-screen Show (4:3)</PresentationFormat>
  <Paragraphs>104</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German Expressionism Weimar Cinema 1920-31</dc:title>
  <dc:creator>Matt</dc:creator>
  <cp:lastModifiedBy>Matt</cp:lastModifiedBy>
  <cp:revision>102</cp:revision>
  <dcterms:created xsi:type="dcterms:W3CDTF">2016-10-05T07:20:19Z</dcterms:created>
  <dcterms:modified xsi:type="dcterms:W3CDTF">2019-02-10T20:10:43Z</dcterms:modified>
</cp:coreProperties>
</file>