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09" r:id="rId1"/>
    <p:sldMasterId id="2147483710" r:id="rId2"/>
  </p:sldMasterIdLst>
  <p:notesMasterIdLst>
    <p:notesMasterId r:id="rId28"/>
  </p:notesMasterIdLst>
  <p:sldIdLst>
    <p:sldId id="256" r:id="rId3"/>
    <p:sldId id="257" r:id="rId4"/>
    <p:sldId id="258" r:id="rId5"/>
    <p:sldId id="286" r:id="rId6"/>
    <p:sldId id="259" r:id="rId7"/>
    <p:sldId id="287" r:id="rId8"/>
    <p:sldId id="288" r:id="rId9"/>
    <p:sldId id="289" r:id="rId10"/>
    <p:sldId id="291" r:id="rId11"/>
    <p:sldId id="292" r:id="rId12"/>
    <p:sldId id="294" r:id="rId13"/>
    <p:sldId id="295" r:id="rId14"/>
    <p:sldId id="296" r:id="rId15"/>
    <p:sldId id="297" r:id="rId16"/>
    <p:sldId id="299" r:id="rId17"/>
    <p:sldId id="300" r:id="rId18"/>
    <p:sldId id="302" r:id="rId19"/>
    <p:sldId id="304" r:id="rId20"/>
    <p:sldId id="305" r:id="rId21"/>
    <p:sldId id="303" r:id="rId22"/>
    <p:sldId id="307" r:id="rId23"/>
    <p:sldId id="308" r:id="rId24"/>
    <p:sldId id="309" r:id="rId25"/>
    <p:sldId id="310" r:id="rId26"/>
    <p:sldId id="311" r:id="rId27"/>
  </p:sldIdLst>
  <p:sldSz cx="12192000" cy="6858000"/>
  <p:notesSz cx="6858000" cy="9144000"/>
  <p:embeddedFontLst>
    <p:embeddedFont>
      <p:font typeface="Calibri" panose="020F0502020204030204" pitchFamily="34" charset="0"/>
      <p:regular r:id="rId29"/>
      <p:bold r:id="rId30"/>
      <p:italic r:id="rId31"/>
      <p:boldItalic r:id="rId32"/>
    </p:embeddedFont>
    <p:embeddedFont>
      <p:font typeface="Gill Sans Nova" panose="020B0602020104020203" pitchFamily="34" charset="0"/>
      <p:regular r:id="rId33"/>
      <p:bold r:id="rId34"/>
      <p:italic r:id="rId35"/>
      <p:boldItalic r:id="rId3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A6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2" autoAdjust="0"/>
    <p:restoredTop sz="94660"/>
  </p:normalViewPr>
  <p:slideViewPr>
    <p:cSldViewPr snapToGrid="0">
      <p:cViewPr varScale="1">
        <p:scale>
          <a:sx n="80" d="100"/>
          <a:sy n="80" d="100"/>
        </p:scale>
        <p:origin x="570" y="9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font" Target="fonts/font6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font" Target="fonts/font5.fntdata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font" Target="fonts/font4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36" Type="http://schemas.openxmlformats.org/officeDocument/2006/relationships/font" Target="fonts/font8.fntdata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font" Target="fonts/font3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font" Target="fonts/font2.fntdata"/><Relationship Id="rId35" Type="http://schemas.openxmlformats.org/officeDocument/2006/relationships/font" Target="fonts/font7.fntdata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690E1A-6D86-44AD-8158-CF6EA0CC056C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61D60-8B4E-403C-BD56-EB67800A0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189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96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953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856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866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985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1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008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876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761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65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421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758900" y="2876425"/>
            <a:ext cx="8907200" cy="15465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cxnSp>
        <p:nvCxnSpPr>
          <p:cNvPr id="11" name="Google Shape;11;p2"/>
          <p:cNvCxnSpPr>
            <a:stCxn id="12" idx="4"/>
          </p:cNvCxnSpPr>
          <p:nvPr/>
        </p:nvCxnSpPr>
        <p:spPr>
          <a:xfrm>
            <a:off x="1205000" y="3563700"/>
            <a:ext cx="0" cy="3294300"/>
          </a:xfrm>
          <a:prstGeom prst="straightConnector1">
            <a:avLst/>
          </a:prstGeom>
          <a:noFill/>
          <a:ln w="9525" cap="flat" cmpd="sng">
            <a:solidFill>
              <a:srgbClr val="999FA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2" name="Google Shape;12;p2"/>
          <p:cNvSpPr/>
          <p:nvPr/>
        </p:nvSpPr>
        <p:spPr>
          <a:xfrm>
            <a:off x="1025400" y="3294300"/>
            <a:ext cx="359200" cy="269400"/>
          </a:xfrm>
          <a:prstGeom prst="ellipse">
            <a:avLst/>
          </a:prstGeom>
          <a:solidFill>
            <a:srgbClr val="39C0BA"/>
          </a:solidFill>
          <a:ln w="28575" cap="flat" cmpd="sng">
            <a:solidFill>
              <a:srgbClr val="2E303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</p:spTree>
    <p:extLst>
      <p:ext uri="{BB962C8B-B14F-4D97-AF65-F5344CB8AC3E}">
        <p14:creationId xmlns:p14="http://schemas.microsoft.com/office/powerpoint/2010/main" val="3044100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Google Shape;26;p5"/>
          <p:cNvCxnSpPr/>
          <p:nvPr/>
        </p:nvCxnSpPr>
        <p:spPr>
          <a:xfrm>
            <a:off x="1205100" y="-7925"/>
            <a:ext cx="0" cy="6866100"/>
          </a:xfrm>
          <a:prstGeom prst="straightConnector1">
            <a:avLst/>
          </a:prstGeom>
          <a:noFill/>
          <a:ln w="9525" cap="flat" cmpd="sng">
            <a:solidFill>
              <a:srgbClr val="999FA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7" name="Google Shape;27;p5"/>
          <p:cNvSpPr/>
          <p:nvPr/>
        </p:nvSpPr>
        <p:spPr>
          <a:xfrm>
            <a:off x="1078300" y="800750"/>
            <a:ext cx="253600" cy="190200"/>
          </a:xfrm>
          <a:prstGeom prst="ellipse">
            <a:avLst/>
          </a:prstGeom>
          <a:solidFill>
            <a:srgbClr val="39C0BA"/>
          </a:solidFill>
          <a:ln w="28575" cap="flat" cmpd="sng">
            <a:solidFill>
              <a:srgbClr val="2E303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28" name="Google Shape;28;p5"/>
          <p:cNvSpPr/>
          <p:nvPr/>
        </p:nvSpPr>
        <p:spPr>
          <a:xfrm>
            <a:off x="1025400" y="1861900"/>
            <a:ext cx="359200" cy="269400"/>
          </a:xfrm>
          <a:prstGeom prst="ellipse">
            <a:avLst/>
          </a:prstGeom>
          <a:solidFill>
            <a:srgbClr val="2E3037"/>
          </a:solidFill>
          <a:ln w="9525" cap="flat" cmpd="sng">
            <a:solidFill>
              <a:srgbClr val="999FA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29" name="Google Shape;29;p5"/>
          <p:cNvSpPr txBox="1"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body" idx="1"/>
          </p:nvPr>
        </p:nvSpPr>
        <p:spPr>
          <a:xfrm>
            <a:off x="1553997" y="1600200"/>
            <a:ext cx="9144000" cy="4967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419100" rtl="0">
              <a:spcBef>
                <a:spcPts val="60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Quicksand"/>
              <a:buChar char="◦"/>
              <a:defRPr sz="30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400"/>
              <a:buFont typeface="Quicksand"/>
              <a:buChar char="▫"/>
              <a:defRPr sz="24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400"/>
              <a:buFont typeface="Quicksand"/>
              <a:buChar char="■"/>
              <a:defRPr sz="24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●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○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■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●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○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■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sldNum" idx="12"/>
          </p:nvPr>
        </p:nvSpPr>
        <p:spPr>
          <a:xfrm>
            <a:off x="11364209" y="6437775"/>
            <a:ext cx="731600" cy="42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637660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 txBox="1"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body" idx="1"/>
          </p:nvPr>
        </p:nvSpPr>
        <p:spPr>
          <a:xfrm>
            <a:off x="1553967" y="1600200"/>
            <a:ext cx="4409200" cy="4967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93700">
              <a:spcBef>
                <a:spcPts val="600"/>
              </a:spcBef>
              <a:spcAft>
                <a:spcPts val="0"/>
              </a:spcAft>
              <a:buSzPts val="2600"/>
              <a:buChar char="◦"/>
              <a:defRPr sz="2600"/>
            </a:lvl1pPr>
            <a:lvl2pPr marL="914400" lvl="1" indent="-393700">
              <a:spcBef>
                <a:spcPts val="0"/>
              </a:spcBef>
              <a:spcAft>
                <a:spcPts val="0"/>
              </a:spcAft>
              <a:buSzPts val="2600"/>
              <a:buChar char="▫"/>
              <a:defRPr sz="2600"/>
            </a:lvl2pPr>
            <a:lvl3pPr marL="1371600" lvl="2" indent="-393700">
              <a:spcBef>
                <a:spcPts val="0"/>
              </a:spcBef>
              <a:spcAft>
                <a:spcPts val="0"/>
              </a:spcAft>
              <a:buSzPts val="2600"/>
              <a:buChar char="■"/>
              <a:defRPr sz="2600"/>
            </a:lvl3pPr>
            <a:lvl4pPr marL="1828800" lvl="3" indent="-393700">
              <a:spcBef>
                <a:spcPts val="0"/>
              </a:spcBef>
              <a:spcAft>
                <a:spcPts val="0"/>
              </a:spcAft>
              <a:buSzPts val="2600"/>
              <a:buChar char="●"/>
              <a:defRPr sz="2600"/>
            </a:lvl4pPr>
            <a:lvl5pPr marL="2286000" lvl="4" indent="-393700">
              <a:spcBef>
                <a:spcPts val="0"/>
              </a:spcBef>
              <a:spcAft>
                <a:spcPts val="0"/>
              </a:spcAft>
              <a:buSzPts val="2600"/>
              <a:buChar char="○"/>
              <a:defRPr sz="2600"/>
            </a:lvl5pPr>
            <a:lvl6pPr marL="2743200" lvl="5" indent="-393700">
              <a:spcBef>
                <a:spcPts val="0"/>
              </a:spcBef>
              <a:spcAft>
                <a:spcPts val="0"/>
              </a:spcAft>
              <a:buSzPts val="2600"/>
              <a:buChar char="■"/>
              <a:defRPr sz="2600"/>
            </a:lvl6pPr>
            <a:lvl7pPr marL="3200400" lvl="6" indent="-393700">
              <a:spcBef>
                <a:spcPts val="0"/>
              </a:spcBef>
              <a:spcAft>
                <a:spcPts val="0"/>
              </a:spcAft>
              <a:buSzPts val="2600"/>
              <a:buChar char="●"/>
              <a:defRPr sz="2600"/>
            </a:lvl7pPr>
            <a:lvl8pPr marL="3657600" lvl="7" indent="-393700">
              <a:spcBef>
                <a:spcPts val="0"/>
              </a:spcBef>
              <a:spcAft>
                <a:spcPts val="0"/>
              </a:spcAft>
              <a:buSzPts val="2600"/>
              <a:buChar char="○"/>
              <a:defRPr sz="2600"/>
            </a:lvl8pPr>
            <a:lvl9pPr marL="4114800" lvl="8" indent="-393700">
              <a:spcBef>
                <a:spcPts val="0"/>
              </a:spcBef>
              <a:spcAft>
                <a:spcPts val="0"/>
              </a:spcAft>
              <a:buSzPts val="2600"/>
              <a:buChar char="■"/>
              <a:defRPr sz="2600"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2"/>
          </p:nvPr>
        </p:nvSpPr>
        <p:spPr>
          <a:xfrm>
            <a:off x="6228760" y="1600200"/>
            <a:ext cx="4409200" cy="4967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93700">
              <a:spcBef>
                <a:spcPts val="600"/>
              </a:spcBef>
              <a:spcAft>
                <a:spcPts val="0"/>
              </a:spcAft>
              <a:buSzPts val="2600"/>
              <a:buChar char="◦"/>
              <a:defRPr sz="2600"/>
            </a:lvl1pPr>
            <a:lvl2pPr marL="914400" lvl="1" indent="-393700">
              <a:spcBef>
                <a:spcPts val="0"/>
              </a:spcBef>
              <a:spcAft>
                <a:spcPts val="0"/>
              </a:spcAft>
              <a:buSzPts val="2600"/>
              <a:buChar char="▫"/>
              <a:defRPr sz="2600"/>
            </a:lvl2pPr>
            <a:lvl3pPr marL="1371600" lvl="2" indent="-393700">
              <a:spcBef>
                <a:spcPts val="0"/>
              </a:spcBef>
              <a:spcAft>
                <a:spcPts val="0"/>
              </a:spcAft>
              <a:buSzPts val="2600"/>
              <a:buChar char="■"/>
              <a:defRPr sz="2600"/>
            </a:lvl3pPr>
            <a:lvl4pPr marL="1828800" lvl="3" indent="-393700">
              <a:spcBef>
                <a:spcPts val="0"/>
              </a:spcBef>
              <a:spcAft>
                <a:spcPts val="0"/>
              </a:spcAft>
              <a:buSzPts val="2600"/>
              <a:buChar char="●"/>
              <a:defRPr sz="2600"/>
            </a:lvl4pPr>
            <a:lvl5pPr marL="2286000" lvl="4" indent="-393700">
              <a:spcBef>
                <a:spcPts val="0"/>
              </a:spcBef>
              <a:spcAft>
                <a:spcPts val="0"/>
              </a:spcAft>
              <a:buSzPts val="2600"/>
              <a:buChar char="○"/>
              <a:defRPr sz="2600"/>
            </a:lvl5pPr>
            <a:lvl6pPr marL="2743200" lvl="5" indent="-393700">
              <a:spcBef>
                <a:spcPts val="0"/>
              </a:spcBef>
              <a:spcAft>
                <a:spcPts val="0"/>
              </a:spcAft>
              <a:buSzPts val="2600"/>
              <a:buChar char="■"/>
              <a:defRPr sz="2600"/>
            </a:lvl6pPr>
            <a:lvl7pPr marL="3200400" lvl="6" indent="-393700">
              <a:spcBef>
                <a:spcPts val="0"/>
              </a:spcBef>
              <a:spcAft>
                <a:spcPts val="0"/>
              </a:spcAft>
              <a:buSzPts val="2600"/>
              <a:buChar char="●"/>
              <a:defRPr sz="2600"/>
            </a:lvl7pPr>
            <a:lvl8pPr marL="3657600" lvl="7" indent="-393700">
              <a:spcBef>
                <a:spcPts val="0"/>
              </a:spcBef>
              <a:spcAft>
                <a:spcPts val="0"/>
              </a:spcAft>
              <a:buSzPts val="2600"/>
              <a:buChar char="○"/>
              <a:defRPr sz="2600"/>
            </a:lvl8pPr>
            <a:lvl9pPr marL="4114800" lvl="8" indent="-393700">
              <a:spcBef>
                <a:spcPts val="0"/>
              </a:spcBef>
              <a:spcAft>
                <a:spcPts val="0"/>
              </a:spcAft>
              <a:buSzPts val="2600"/>
              <a:buChar char="■"/>
              <a:defRPr sz="2600"/>
            </a:lvl9pPr>
          </a:lstStyle>
          <a:p>
            <a:endParaRPr/>
          </a:p>
        </p:txBody>
      </p:sp>
      <p:cxnSp>
        <p:nvCxnSpPr>
          <p:cNvPr id="36" name="Google Shape;36;p6"/>
          <p:cNvCxnSpPr/>
          <p:nvPr/>
        </p:nvCxnSpPr>
        <p:spPr>
          <a:xfrm>
            <a:off x="1205100" y="-7925"/>
            <a:ext cx="0" cy="6866100"/>
          </a:xfrm>
          <a:prstGeom prst="straightConnector1">
            <a:avLst/>
          </a:prstGeom>
          <a:noFill/>
          <a:ln w="9525" cap="flat" cmpd="sng">
            <a:solidFill>
              <a:srgbClr val="999FA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7" name="Google Shape;37;p6"/>
          <p:cNvSpPr/>
          <p:nvPr/>
        </p:nvSpPr>
        <p:spPr>
          <a:xfrm>
            <a:off x="1078300" y="800750"/>
            <a:ext cx="253600" cy="190200"/>
          </a:xfrm>
          <a:prstGeom prst="ellipse">
            <a:avLst/>
          </a:prstGeom>
          <a:solidFill>
            <a:srgbClr val="39C0BA"/>
          </a:solidFill>
          <a:ln w="28575" cap="flat" cmpd="sng">
            <a:solidFill>
              <a:srgbClr val="2E303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38" name="Google Shape;38;p6"/>
          <p:cNvSpPr/>
          <p:nvPr/>
        </p:nvSpPr>
        <p:spPr>
          <a:xfrm>
            <a:off x="1025400" y="1861900"/>
            <a:ext cx="359200" cy="269400"/>
          </a:xfrm>
          <a:prstGeom prst="ellipse">
            <a:avLst/>
          </a:prstGeom>
          <a:solidFill>
            <a:srgbClr val="2E3037"/>
          </a:solidFill>
          <a:ln w="9525" cap="flat" cmpd="sng">
            <a:solidFill>
              <a:srgbClr val="999FA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11364209" y="6437775"/>
            <a:ext cx="731600" cy="42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796968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0" name="Google Shape;60;p10"/>
          <p:cNvCxnSpPr/>
          <p:nvPr/>
        </p:nvCxnSpPr>
        <p:spPr>
          <a:xfrm>
            <a:off x="1205100" y="-7925"/>
            <a:ext cx="0" cy="6866100"/>
          </a:xfrm>
          <a:prstGeom prst="straightConnector1">
            <a:avLst/>
          </a:prstGeom>
          <a:noFill/>
          <a:ln w="9525" cap="flat" cmpd="sng">
            <a:solidFill>
              <a:srgbClr val="999FA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1" name="Google Shape;61;p10"/>
          <p:cNvSpPr/>
          <p:nvPr/>
        </p:nvSpPr>
        <p:spPr>
          <a:xfrm>
            <a:off x="1078200" y="3333900"/>
            <a:ext cx="253600" cy="190200"/>
          </a:xfrm>
          <a:prstGeom prst="ellipse">
            <a:avLst/>
          </a:prstGeom>
          <a:solidFill>
            <a:srgbClr val="2E3037"/>
          </a:solidFill>
          <a:ln w="9525" cap="flat" cmpd="sng">
            <a:solidFill>
              <a:srgbClr val="999FA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2" name="Google Shape;62;p10"/>
          <p:cNvSpPr txBox="1">
            <a:spLocks noGrp="1"/>
          </p:cNvSpPr>
          <p:nvPr>
            <p:ph type="sldNum" idx="12"/>
          </p:nvPr>
        </p:nvSpPr>
        <p:spPr>
          <a:xfrm>
            <a:off x="11364209" y="6437775"/>
            <a:ext cx="731600" cy="42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28461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12/2/2021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243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3037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553997" y="1600200"/>
            <a:ext cx="9144000" cy="496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Quicksand"/>
              <a:buChar char="◦"/>
              <a:defRPr sz="30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400"/>
              <a:buFont typeface="Quicksand"/>
              <a:buChar char="▫"/>
              <a:defRPr sz="24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400"/>
              <a:buFont typeface="Quicksand"/>
              <a:buChar char="■"/>
              <a:defRPr sz="24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●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○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■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●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○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800"/>
              <a:buFont typeface="Quicksand"/>
              <a:buChar char="■"/>
              <a:defRPr sz="1800">
                <a:solidFill>
                  <a:srgbClr val="F3F3F3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364209" y="6437775"/>
            <a:ext cx="731600" cy="42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lvl="1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lvl="2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lvl="3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lvl="4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lvl="5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lvl="6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lvl="7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lvl="8" algn="r">
              <a:buNone/>
              <a:defRPr sz="1200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2174871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11" r:id="rId1"/>
    <p:sldLayoutId id="2147483713" r:id="rId2"/>
    <p:sldLayoutId id="2147483714" r:id="rId3"/>
    <p:sldLayoutId id="2147483715" r:id="rId4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2"/>
          <p:cNvSpPr txBox="1">
            <a:spLocks noGrp="1"/>
          </p:cNvSpPr>
          <p:nvPr>
            <p:ph type="ctrTitle"/>
          </p:nvPr>
        </p:nvSpPr>
        <p:spPr>
          <a:xfrm>
            <a:off x="2843175" y="276837"/>
            <a:ext cx="6680400" cy="615751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br>
              <a:rPr lang="en" b="1" dirty="0"/>
            </a:br>
            <a:r>
              <a:rPr lang="en" b="1" dirty="0"/>
              <a:t>Research Methods II</a:t>
            </a:r>
            <a:br>
              <a:rPr lang="en" dirty="0"/>
            </a:br>
            <a:br>
              <a:rPr lang="en" dirty="0"/>
            </a:br>
            <a:br>
              <a:rPr lang="en" dirty="0"/>
            </a:br>
            <a:r>
              <a:rPr lang="en" sz="4000" dirty="0"/>
              <a:t>Multiple Regression</a:t>
            </a:r>
            <a:br>
              <a:rPr lang="en" sz="4000" dirty="0"/>
            </a:br>
            <a:br>
              <a:rPr lang="en" sz="4000" dirty="0"/>
            </a:br>
            <a:r>
              <a:rPr lang="en" sz="3200" dirty="0"/>
              <a:t>Stacey Coleman</a:t>
            </a:r>
            <a:endParaRPr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F660-9534-48F4-89C5-E5A11A02C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Recap so far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4FFA4-F0C9-40F1-97C1-772E97B70D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Correlation to linear regression</a:t>
            </a:r>
          </a:p>
          <a:p>
            <a:endParaRPr lang="en-GB" sz="2400" dirty="0"/>
          </a:p>
          <a:p>
            <a:r>
              <a:rPr lang="en-GB" sz="2400" dirty="0"/>
              <a:t>Correlation:</a:t>
            </a:r>
          </a:p>
          <a:p>
            <a:pPr lvl="1"/>
            <a:r>
              <a:rPr lang="en-GB" dirty="0"/>
              <a:t>Parametric test</a:t>
            </a:r>
          </a:p>
          <a:p>
            <a:pPr lvl="1"/>
            <a:r>
              <a:rPr lang="en-GB" dirty="0"/>
              <a:t>Non-experimental design</a:t>
            </a:r>
          </a:p>
          <a:p>
            <a:pPr lvl="1"/>
            <a:endParaRPr lang="en-GB" dirty="0"/>
          </a:p>
          <a:p>
            <a:r>
              <a:rPr lang="en-GB" sz="2400" dirty="0"/>
              <a:t>Linear regression:</a:t>
            </a:r>
          </a:p>
          <a:p>
            <a:pPr lvl="1"/>
            <a:r>
              <a:rPr lang="en-GB" dirty="0"/>
              <a:t>Used to discover the effect of one variable (x) on another variable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FBFDFC-1A00-4FF0-86A0-EFD2C12B1FB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99817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9BB43-7254-4701-82AC-D0B398FF2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Recap so far</a:t>
            </a:r>
            <a:endParaRPr lang="en-GB" sz="4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D0D68F-B8CA-44AD-9E45-0B5EACA61D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Linear regression is similar to correlation</a:t>
            </a:r>
          </a:p>
          <a:p>
            <a:pPr lvl="1"/>
            <a:r>
              <a:rPr lang="en-GB" dirty="0"/>
              <a:t>However:</a:t>
            </a:r>
          </a:p>
          <a:p>
            <a:pPr lvl="2"/>
            <a:r>
              <a:rPr lang="en-GB" dirty="0"/>
              <a:t>Correlation allows us to conclude how strongly 2 variables relate to each other (both in terms of magnitude and direction),</a:t>
            </a:r>
          </a:p>
          <a:p>
            <a:pPr lvl="1"/>
            <a:endParaRPr lang="en-GB" sz="2400" dirty="0"/>
          </a:p>
          <a:p>
            <a:pPr lvl="2"/>
            <a:r>
              <a:rPr lang="en-GB" dirty="0"/>
              <a:t>Linear Regression also tells us by HOW MUCH one variable will change if the other variable changes.</a:t>
            </a:r>
          </a:p>
          <a:p>
            <a:pPr lvl="1"/>
            <a:endParaRPr lang="en-GB" sz="2400" dirty="0"/>
          </a:p>
          <a:p>
            <a:pPr lvl="2"/>
            <a:r>
              <a:rPr lang="en-GB" dirty="0"/>
              <a:t>It aims to predict scores on one variable based on scores from another variable. </a:t>
            </a:r>
          </a:p>
          <a:p>
            <a:pPr lvl="2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5541BF-5735-4CE0-BA5B-908447AA8C4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64492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3419" y="450864"/>
            <a:ext cx="10642390" cy="459900"/>
          </a:xfrm>
        </p:spPr>
        <p:txBody>
          <a:bodyPr/>
          <a:lstStyle/>
          <a:p>
            <a:r>
              <a:rPr lang="en-GB" sz="4000" b="1" dirty="0"/>
              <a:t>Terms to remember with regression techniques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2400" indent="0">
              <a:buNone/>
            </a:pPr>
            <a:r>
              <a:rPr lang="en-GB" sz="2000" b="1" dirty="0">
                <a:solidFill>
                  <a:srgbClr val="33CCCC"/>
                </a:solidFill>
              </a:rPr>
              <a:t>CRITERION VARIABLE</a:t>
            </a:r>
          </a:p>
          <a:p>
            <a:r>
              <a:rPr lang="en-GB" sz="2000" dirty="0"/>
              <a:t>Same as the DV</a:t>
            </a:r>
          </a:p>
          <a:p>
            <a:endParaRPr lang="en-GB" sz="2000" dirty="0">
              <a:solidFill>
                <a:srgbClr val="33CCCC"/>
              </a:solidFill>
            </a:endParaRPr>
          </a:p>
          <a:p>
            <a:pPr marL="152400" indent="0">
              <a:buNone/>
            </a:pPr>
            <a:r>
              <a:rPr lang="en-GB" sz="2000" b="1" dirty="0">
                <a:solidFill>
                  <a:srgbClr val="33CCCC"/>
                </a:solidFill>
              </a:rPr>
              <a:t>PREDICTOR VARIABLE</a:t>
            </a:r>
          </a:p>
          <a:p>
            <a:r>
              <a:rPr lang="en-GB" sz="2000" dirty="0"/>
              <a:t>The same as the IV; the variable that is predicting a change in the DV</a:t>
            </a:r>
          </a:p>
          <a:p>
            <a:endParaRPr lang="en-GB" sz="2000" dirty="0"/>
          </a:p>
          <a:p>
            <a:pPr marL="152400" indent="0">
              <a:buNone/>
            </a:pPr>
            <a:r>
              <a:rPr lang="en-GB" sz="2000" b="1" dirty="0">
                <a:solidFill>
                  <a:srgbClr val="33CCCC"/>
                </a:solidFill>
              </a:rPr>
              <a:t>PREDICT</a:t>
            </a:r>
          </a:p>
          <a:p>
            <a:r>
              <a:rPr lang="en-GB" sz="2000" dirty="0"/>
              <a:t>Always looking to predict something with regression, not looking for differences</a:t>
            </a:r>
          </a:p>
          <a:p>
            <a:endParaRPr lang="en-GB" sz="20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6195570" y="1600200"/>
            <a:ext cx="4128481" cy="4967700"/>
          </a:xfrm>
        </p:spPr>
        <p:txBody>
          <a:bodyPr/>
          <a:lstStyle/>
          <a:p>
            <a:r>
              <a:rPr lang="en-GB" sz="2400" b="1" i="1" dirty="0">
                <a:solidFill>
                  <a:srgbClr val="33CCCC"/>
                </a:solidFill>
              </a:rPr>
              <a:t>b</a:t>
            </a:r>
            <a:r>
              <a:rPr lang="en-GB" sz="2400" dirty="0">
                <a:solidFill>
                  <a:srgbClr val="33CCCC"/>
                </a:solidFill>
              </a:rPr>
              <a:t> </a:t>
            </a:r>
            <a:r>
              <a:rPr lang="en-GB" sz="2400" dirty="0"/>
              <a:t>= The amount by which y changes, when x changes by 1 unit – this is represented by the slope or tilt of our straight line in a scatterplot.</a:t>
            </a:r>
          </a:p>
          <a:p>
            <a:endParaRPr lang="en-GB" sz="2400" dirty="0"/>
          </a:p>
          <a:p>
            <a:r>
              <a:rPr lang="en-GB" sz="2400" b="1" i="1" dirty="0">
                <a:solidFill>
                  <a:srgbClr val="33CCCC"/>
                </a:solidFill>
              </a:rPr>
              <a:t>a </a:t>
            </a:r>
            <a:r>
              <a:rPr lang="en-GB" sz="2400" i="1" dirty="0"/>
              <a:t>= </a:t>
            </a:r>
            <a:r>
              <a:rPr lang="en-GB" sz="2400" dirty="0"/>
              <a:t>the intercept (also called the Constant) – the value of Y’ when X is 0.</a:t>
            </a:r>
            <a:endParaRPr lang="en-GB" sz="2400" i="1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06462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2437-CC33-45C6-AE4E-A39CBB2F3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Multiple Regression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AC4C1-AAE6-47B1-B96C-09416EC497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Used to explore the relationship between one criterion and </a:t>
            </a:r>
            <a:r>
              <a:rPr lang="en-GB" b="1" dirty="0">
                <a:solidFill>
                  <a:srgbClr val="36A6A2"/>
                </a:solidFill>
              </a:rPr>
              <a:t>more than one</a:t>
            </a:r>
            <a:r>
              <a:rPr lang="en-GB" dirty="0">
                <a:solidFill>
                  <a:srgbClr val="36A6A2"/>
                </a:solidFill>
              </a:rPr>
              <a:t> </a:t>
            </a:r>
            <a:r>
              <a:rPr lang="en-GB" dirty="0"/>
              <a:t>predictor variables</a:t>
            </a:r>
          </a:p>
          <a:p>
            <a:pPr lvl="1"/>
            <a:r>
              <a:rPr lang="en-GB" dirty="0"/>
              <a:t>Standard multiple regression</a:t>
            </a:r>
          </a:p>
          <a:p>
            <a:pPr lvl="1"/>
            <a:r>
              <a:rPr lang="en-GB" dirty="0"/>
              <a:t>Hierarchical (entered in Blocks)</a:t>
            </a:r>
          </a:p>
          <a:p>
            <a:pPr lvl="1"/>
            <a:r>
              <a:rPr lang="en-GB" dirty="0"/>
              <a:t>Stepwise (to be avoided.. Adds/deleted predictors based on strength)</a:t>
            </a:r>
          </a:p>
          <a:p>
            <a:pPr lvl="1"/>
            <a:endParaRPr lang="en-GB" dirty="0"/>
          </a:p>
          <a:p>
            <a:r>
              <a:rPr lang="en-GB" dirty="0"/>
              <a:t>MR techniques are ideal for investigating complex real-life research questions</a:t>
            </a:r>
          </a:p>
          <a:p>
            <a:pPr lvl="1"/>
            <a:r>
              <a:rPr lang="en-GB" dirty="0"/>
              <a:t>Less used in lab-based experimental designs</a:t>
            </a:r>
          </a:p>
          <a:p>
            <a:pPr lvl="1"/>
            <a:r>
              <a:rPr lang="en-GB" dirty="0"/>
              <a:t>Ideal for longitudinal prospective designs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27B66-E80B-44A5-BD33-FA54ED1378E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4831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2437-CC33-45C6-AE4E-A39CBB2F3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Multiple Regression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AC4C1-AAE6-47B1-B96C-09416EC497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MR often used to test how ‘good’ a theory is</a:t>
            </a:r>
          </a:p>
          <a:p>
            <a:endParaRPr lang="en-GB" dirty="0"/>
          </a:p>
          <a:p>
            <a:pPr lvl="1"/>
            <a:r>
              <a:rPr lang="en-GB" dirty="0"/>
              <a:t>To what extent do the variables identified by a theory explain a given behaviour?</a:t>
            </a:r>
          </a:p>
          <a:p>
            <a:pPr lvl="1"/>
            <a:r>
              <a:rPr lang="en-GB" dirty="0"/>
              <a:t>Can add additional variables / a new element to the theory and test this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27B66-E80B-44A5-BD33-FA54ED1378E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26345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2437-CC33-45C6-AE4E-A39CBB2F3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Multiple Regression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AC4C1-AAE6-47B1-B96C-09416EC497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Research questions:</a:t>
            </a:r>
          </a:p>
          <a:p>
            <a:endParaRPr lang="en-GB" dirty="0"/>
          </a:p>
          <a:p>
            <a:pPr lvl="1"/>
            <a:r>
              <a:rPr lang="en-GB" sz="2400" dirty="0"/>
              <a:t>Which of a </a:t>
            </a:r>
            <a:r>
              <a:rPr lang="en-GB" sz="2400" b="1" dirty="0">
                <a:solidFill>
                  <a:srgbClr val="33CCCC"/>
                </a:solidFill>
              </a:rPr>
              <a:t>range</a:t>
            </a:r>
            <a:r>
              <a:rPr lang="en-GB" sz="2400" dirty="0"/>
              <a:t> of variables are most strongly related to a specific variable of interest? </a:t>
            </a:r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Do these variables do better than chance or simple mean scores at </a:t>
            </a:r>
            <a:r>
              <a:rPr lang="en-GB" sz="2400" b="1" dirty="0">
                <a:solidFill>
                  <a:srgbClr val="33CCCC"/>
                </a:solidFill>
              </a:rPr>
              <a:t>predicting </a:t>
            </a:r>
            <a:r>
              <a:rPr lang="en-GB" sz="2400" dirty="0"/>
              <a:t>scores on a variable of interest?</a:t>
            </a:r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How might these variables </a:t>
            </a:r>
            <a:r>
              <a:rPr lang="en-GB" sz="2400" b="1" dirty="0">
                <a:solidFill>
                  <a:srgbClr val="33CCCC"/>
                </a:solidFill>
              </a:rPr>
              <a:t>combine</a:t>
            </a:r>
            <a:r>
              <a:rPr lang="en-GB" sz="2400" dirty="0"/>
              <a:t> to predict a variable?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27B66-E80B-44A5-BD33-FA54ED1378E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55200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2437-CC33-45C6-AE4E-A39CBB2F3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Multiple Regression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AC4C1-AAE6-47B1-B96C-09416EC497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Why not just carry out many simple correlations?</a:t>
            </a:r>
          </a:p>
          <a:p>
            <a:endParaRPr lang="en-GB" sz="2400" dirty="0"/>
          </a:p>
          <a:p>
            <a:pPr lvl="1"/>
            <a:r>
              <a:rPr lang="en-GB" dirty="0"/>
              <a:t>We could – this would provided us with several Bivariate associations (correlation between two variables)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Still only a non-causal correlation produced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Will not indicate the overall success with all the variables used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27B66-E80B-44A5-BD33-FA54ED1378E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62688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Important extension of ‘regression’ over ‘correlation’:</a:t>
            </a:r>
          </a:p>
          <a:p>
            <a:endParaRPr lang="en-GB" sz="2800" dirty="0"/>
          </a:p>
          <a:p>
            <a:pPr lvl="1"/>
            <a:r>
              <a:rPr lang="en-GB" sz="2000" b="1" dirty="0">
                <a:solidFill>
                  <a:srgbClr val="33CCCC"/>
                </a:solidFill>
              </a:rPr>
              <a:t>Combined</a:t>
            </a:r>
            <a:r>
              <a:rPr lang="en-GB" sz="2000" dirty="0"/>
              <a:t> association effect of the predictor variables = multiple regression!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Treating the predictors (separate variables) as a combined variable in relation to the criterion 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How ‘associated’ they are as a whole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How ‘predictive’ they are of the criterion as a whole </a:t>
            </a:r>
          </a:p>
          <a:p>
            <a:pPr lvl="2"/>
            <a:r>
              <a:rPr lang="en-GB" sz="2000" dirty="0"/>
              <a:t>(</a:t>
            </a:r>
            <a:r>
              <a:rPr lang="en-GB" sz="2000" dirty="0" err="1"/>
              <a:t>nb.</a:t>
            </a:r>
            <a:r>
              <a:rPr lang="en-GB" sz="2000" dirty="0"/>
              <a:t> Also looks at each in isolation…)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9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3F23992-D2FD-46D3-AA3B-0D7728138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Multiple Regression</a:t>
            </a:r>
          </a:p>
        </p:txBody>
      </p:sp>
    </p:spTree>
    <p:extLst>
      <p:ext uri="{BB962C8B-B14F-4D97-AF65-F5344CB8AC3E}">
        <p14:creationId xmlns:p14="http://schemas.microsoft.com/office/powerpoint/2010/main" val="4259674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76731" y="2105637"/>
            <a:ext cx="6680400" cy="3063908"/>
          </a:xfrm>
        </p:spPr>
        <p:txBody>
          <a:bodyPr/>
          <a:lstStyle/>
          <a:p>
            <a:pPr algn="ctr"/>
            <a:r>
              <a:rPr lang="en-GB" sz="4800" b="1" dirty="0"/>
              <a:t>Assumptions for data when conducting multiple regression</a:t>
            </a:r>
          </a:p>
        </p:txBody>
      </p:sp>
    </p:spTree>
    <p:extLst>
      <p:ext uri="{BB962C8B-B14F-4D97-AF65-F5344CB8AC3E}">
        <p14:creationId xmlns:p14="http://schemas.microsoft.com/office/powerpoint/2010/main" val="2903609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MR is one of the fussier statistical techniques and makes a number of assumptions about data</a:t>
            </a:r>
          </a:p>
          <a:p>
            <a:pPr lvl="1"/>
            <a:r>
              <a:rPr lang="en-GB" dirty="0"/>
              <a:t>And not all that forgiving if they are violated</a:t>
            </a:r>
          </a:p>
          <a:p>
            <a:pPr lvl="1"/>
            <a:endParaRPr lang="en-GB" sz="2000" dirty="0"/>
          </a:p>
          <a:p>
            <a:pPr marL="38100" indent="0">
              <a:buNone/>
            </a:pPr>
            <a:endParaRPr lang="en-GB" sz="2000" dirty="0"/>
          </a:p>
          <a:p>
            <a:pPr marL="38100" indent="0">
              <a:buNone/>
            </a:pPr>
            <a:r>
              <a:rPr lang="en-GB" sz="2400" b="1" dirty="0"/>
              <a:t>1. Continuous data is best (interval or ratio)</a:t>
            </a:r>
          </a:p>
          <a:p>
            <a:pPr lvl="1"/>
            <a:r>
              <a:rPr lang="en-GB" sz="1800" dirty="0"/>
              <a:t>Criterion must be interval or ratio</a:t>
            </a:r>
          </a:p>
          <a:p>
            <a:pPr lvl="1"/>
            <a:r>
              <a:rPr lang="en-GB" sz="1800" dirty="0"/>
              <a:t>Predictors should ideally be interval or ratio; Nominal data can be used, but some caution around this</a:t>
            </a:r>
          </a:p>
          <a:p>
            <a:pPr marL="1009650" lvl="1" indent="-51435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8100" indent="0">
              <a:buNone/>
            </a:pPr>
            <a:r>
              <a:rPr lang="en-GB" sz="2400" b="1" dirty="0"/>
              <a:t>2. Normal distribution of data (normality)</a:t>
            </a:r>
          </a:p>
          <a:p>
            <a:pPr lvl="1"/>
            <a:r>
              <a:rPr lang="en-GB" sz="1800" dirty="0"/>
              <a:t>Ensure check for outliers</a:t>
            </a:r>
          </a:p>
          <a:p>
            <a:pPr marL="1009650" lvl="1" indent="-514350">
              <a:buFont typeface="+mj-lt"/>
              <a:buAutoNum type="arabicPeriod"/>
            </a:pP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11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FBF25BA-3ED7-45FF-A7FC-839312D40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Multiple Regression: Assumptions</a:t>
            </a:r>
          </a:p>
        </p:txBody>
      </p:sp>
    </p:spTree>
    <p:extLst>
      <p:ext uri="{BB962C8B-B14F-4D97-AF65-F5344CB8AC3E}">
        <p14:creationId xmlns:p14="http://schemas.microsoft.com/office/powerpoint/2010/main" val="2001857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8100" indent="0">
              <a:buNone/>
            </a:pPr>
            <a:r>
              <a:rPr lang="en-GB" sz="2400" b="1" dirty="0"/>
              <a:t>3. Outliers</a:t>
            </a:r>
          </a:p>
          <a:p>
            <a:pPr lvl="1"/>
            <a:r>
              <a:rPr lang="en-GB" sz="1800" dirty="0"/>
              <a:t>MR particularly sensitive to outliers</a:t>
            </a:r>
          </a:p>
          <a:p>
            <a:pPr lvl="1"/>
            <a:r>
              <a:rPr lang="en-GB" sz="1800" dirty="0"/>
              <a:t>Always check for extreme scores during cleaning and screening (for predictors and criterion)</a:t>
            </a:r>
          </a:p>
          <a:p>
            <a:pPr lvl="1"/>
            <a:r>
              <a:rPr lang="en-GB" sz="1800" dirty="0" err="1"/>
              <a:t>Tabachnick</a:t>
            </a:r>
            <a:r>
              <a:rPr lang="en-GB" sz="1800" dirty="0"/>
              <a:t> and </a:t>
            </a:r>
            <a:r>
              <a:rPr lang="en-GB" sz="1800" dirty="0" err="1"/>
              <a:t>Fidell</a:t>
            </a:r>
            <a:r>
              <a:rPr lang="en-GB" sz="1800" dirty="0"/>
              <a:t> (2013): outliers are those with standardised residuals above 3.3 (or less than -3.3)</a:t>
            </a:r>
          </a:p>
          <a:p>
            <a:pPr marL="38100" indent="0">
              <a:buNone/>
            </a:pPr>
            <a:endParaRPr lang="en-GB" sz="2400" b="1" dirty="0"/>
          </a:p>
          <a:p>
            <a:pPr marL="38100" indent="0">
              <a:buNone/>
            </a:pPr>
            <a:r>
              <a:rPr lang="en-GB" sz="2400" b="1" dirty="0"/>
              <a:t>4. Linear relationship between predictors and criterion (linearity)</a:t>
            </a:r>
          </a:p>
          <a:p>
            <a:pPr lvl="1"/>
            <a:r>
              <a:rPr lang="en-GB" sz="1800" dirty="0"/>
              <a:t>Non-linear relationships will require transformation of data</a:t>
            </a:r>
          </a:p>
          <a:p>
            <a:pPr lvl="1"/>
            <a:endParaRPr lang="en-GB" sz="1800" dirty="0"/>
          </a:p>
          <a:p>
            <a:pPr marL="38100" indent="0">
              <a:buNone/>
            </a:pPr>
            <a:r>
              <a:rPr lang="en-GB" sz="2400" b="1" dirty="0"/>
              <a:t>5. Homogeneity of variance (Homoscedasticity) </a:t>
            </a:r>
          </a:p>
          <a:p>
            <a:pPr lvl="1"/>
            <a:r>
              <a:rPr lang="en-GB" sz="1800" dirty="0"/>
              <a:t>Refers to the variance of errors being the same across all IV’s</a:t>
            </a:r>
          </a:p>
          <a:p>
            <a:pPr lvl="1"/>
            <a:r>
              <a:rPr lang="en-GB" sz="1800" dirty="0"/>
              <a:t>Check using residuals </a:t>
            </a:r>
            <a:r>
              <a:rPr lang="en-GB" sz="1800" dirty="0" err="1"/>
              <a:t>scatterpl</a:t>
            </a:r>
            <a:endParaRPr lang="en-GB" sz="2400" dirty="0"/>
          </a:p>
          <a:p>
            <a:pPr marL="38100" indent="0">
              <a:buNone/>
            </a:pP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12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FBF25BA-3ED7-45FF-A7FC-839312D40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Multiple Regression: Assumptions</a:t>
            </a:r>
          </a:p>
        </p:txBody>
      </p:sp>
    </p:spTree>
    <p:extLst>
      <p:ext uri="{BB962C8B-B14F-4D97-AF65-F5344CB8AC3E}">
        <p14:creationId xmlns:p14="http://schemas.microsoft.com/office/powerpoint/2010/main" val="1606851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3997" y="1600200"/>
            <a:ext cx="10541812" cy="4967700"/>
          </a:xfrm>
        </p:spPr>
        <p:txBody>
          <a:bodyPr/>
          <a:lstStyle/>
          <a:p>
            <a:pPr marL="38100" indent="0">
              <a:buNone/>
            </a:pPr>
            <a:r>
              <a:rPr lang="en-GB" sz="2400" b="1" dirty="0"/>
              <a:t>6. Multicollinearity</a:t>
            </a:r>
          </a:p>
          <a:p>
            <a:pPr lvl="1"/>
            <a:r>
              <a:rPr lang="en-GB" sz="1800" dirty="0"/>
              <a:t>Exists when predictors are highly correlated with one another (</a:t>
            </a:r>
            <a:r>
              <a:rPr lang="en-GB" sz="1800" i="1" dirty="0"/>
              <a:t>r</a:t>
            </a:r>
            <a:r>
              <a:rPr lang="en-GB" sz="1800" dirty="0"/>
              <a:t> = .90+)</a:t>
            </a:r>
          </a:p>
          <a:p>
            <a:pPr lvl="1"/>
            <a:r>
              <a:rPr lang="en-GB" sz="1800" dirty="0"/>
              <a:t>Ideally should be avoided as created problems when trying to infer relative contribution of individual predictors</a:t>
            </a:r>
          </a:p>
          <a:p>
            <a:pPr lvl="1"/>
            <a:r>
              <a:rPr lang="en-GB" sz="1800" dirty="0"/>
              <a:t>We want predictors to be correlated with criterion, but not necessarily with other predictors</a:t>
            </a:r>
          </a:p>
          <a:p>
            <a:pPr marL="38100" indent="0">
              <a:buNone/>
            </a:pPr>
            <a:endParaRPr lang="en-GB" sz="2400" b="1" dirty="0"/>
          </a:p>
          <a:p>
            <a:pPr marL="38100" indent="0">
              <a:buNone/>
            </a:pPr>
            <a:r>
              <a:rPr lang="en-GB" sz="2400" b="1" dirty="0"/>
              <a:t>7. Singularity</a:t>
            </a:r>
          </a:p>
          <a:p>
            <a:pPr lvl="1"/>
            <a:r>
              <a:rPr lang="en-GB" sz="1800" dirty="0"/>
              <a:t>When one predictor is actually a combination of other predictors (e.g., when subscale AND total scores are used)</a:t>
            </a:r>
          </a:p>
          <a:p>
            <a:pPr lvl="1"/>
            <a:endParaRPr lang="en-GB" sz="1800" dirty="0"/>
          </a:p>
          <a:p>
            <a:pPr marL="38100" indent="0">
              <a:buNone/>
            </a:pPr>
            <a:r>
              <a:rPr lang="en-GB" sz="2400" b="1" dirty="0"/>
              <a:t>8. Sample size / number of observations</a:t>
            </a:r>
          </a:p>
          <a:p>
            <a:pPr lvl="1"/>
            <a:r>
              <a:rPr lang="en-GB" sz="1800" dirty="0"/>
              <a:t>Estimate of </a:t>
            </a:r>
            <a:r>
              <a:rPr lang="en-GB" sz="1800" i="1" dirty="0"/>
              <a:t>adjusted R square</a:t>
            </a:r>
            <a:r>
              <a:rPr lang="en-GB" sz="1800" dirty="0"/>
              <a:t> in regression techniques depends on the number of participants and the number of predictor variables</a:t>
            </a:r>
          </a:p>
          <a:p>
            <a:pPr lvl="1"/>
            <a:r>
              <a:rPr lang="en-GB" sz="1800" dirty="0"/>
              <a:t>Stevens (1996): approx. 15 participants per predictor</a:t>
            </a:r>
          </a:p>
          <a:p>
            <a:pPr lvl="1"/>
            <a:r>
              <a:rPr lang="en-GB" sz="1800" dirty="0" err="1"/>
              <a:t>Tabachnick</a:t>
            </a:r>
            <a:r>
              <a:rPr lang="en-GB" sz="1800" dirty="0"/>
              <a:t> and </a:t>
            </a:r>
            <a:r>
              <a:rPr lang="en-GB" sz="1800" dirty="0" err="1"/>
              <a:t>Fidell</a:t>
            </a:r>
            <a:r>
              <a:rPr lang="en-GB" sz="1800" dirty="0"/>
              <a:t> (2013) N &gt; 50 + 8m</a:t>
            </a:r>
          </a:p>
          <a:p>
            <a:pPr lvl="1"/>
            <a:endParaRPr lang="en-GB" sz="2400" dirty="0"/>
          </a:p>
          <a:p>
            <a:pPr marL="38100" indent="0">
              <a:buNone/>
            </a:pP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13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FBF25BA-3ED7-45FF-A7FC-839312D40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Multiple Regression: Assumptions</a:t>
            </a:r>
          </a:p>
        </p:txBody>
      </p:sp>
    </p:spTree>
    <p:extLst>
      <p:ext uri="{BB962C8B-B14F-4D97-AF65-F5344CB8AC3E}">
        <p14:creationId xmlns:p14="http://schemas.microsoft.com/office/powerpoint/2010/main" val="3786239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3997" y="2695074"/>
            <a:ext cx="10541812" cy="3872826"/>
          </a:xfrm>
        </p:spPr>
        <p:txBody>
          <a:bodyPr/>
          <a:lstStyle/>
          <a:p>
            <a:r>
              <a:rPr lang="en-GB" sz="2400" dirty="0"/>
              <a:t>Regression techniques can be used to analyse a more ‘causal’ relationship between variables</a:t>
            </a:r>
          </a:p>
          <a:p>
            <a:r>
              <a:rPr lang="en-GB" sz="2400" dirty="0"/>
              <a:t>Regression analyses the amount of change in the criterion based on change in the predictor variables</a:t>
            </a:r>
          </a:p>
          <a:p>
            <a:r>
              <a:rPr lang="en-GB" sz="2400" dirty="0"/>
              <a:t>Can be used to make </a:t>
            </a:r>
            <a:r>
              <a:rPr lang="en-GB" sz="2400" b="1" dirty="0">
                <a:solidFill>
                  <a:srgbClr val="36A6A2"/>
                </a:solidFill>
              </a:rPr>
              <a:t>predictions</a:t>
            </a:r>
            <a:r>
              <a:rPr lang="en-GB" sz="2400" dirty="0"/>
              <a:t> for the criterion based on scores from a range of predictors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14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FBF25BA-3ED7-45FF-A7FC-839312D40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4"/>
            <a:ext cx="9144000" cy="1896751"/>
          </a:xfrm>
        </p:spPr>
        <p:txBody>
          <a:bodyPr/>
          <a:lstStyle/>
          <a:p>
            <a:r>
              <a:rPr lang="en-GB" sz="4400" b="1" dirty="0"/>
              <a:t>How do you choose which variables to use as ‘predictors’ in a regression design?</a:t>
            </a:r>
          </a:p>
        </p:txBody>
      </p:sp>
    </p:spTree>
    <p:extLst>
      <p:ext uri="{BB962C8B-B14F-4D97-AF65-F5344CB8AC3E}">
        <p14:creationId xmlns:p14="http://schemas.microsoft.com/office/powerpoint/2010/main" val="38960316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2349" y="1426130"/>
            <a:ext cx="6912528" cy="3632451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09613" y="5138605"/>
            <a:ext cx="6858000" cy="1509320"/>
          </a:xfrm>
        </p:spPr>
        <p:txBody>
          <a:bodyPr/>
          <a:lstStyle/>
          <a:p>
            <a:pPr marL="38100" indent="0" algn="ctr">
              <a:buNone/>
            </a:pPr>
            <a:r>
              <a:rPr lang="en-GB" sz="2400" dirty="0"/>
              <a:t>Testing the theory of planned behaviour components to </a:t>
            </a:r>
            <a:r>
              <a:rPr lang="en-GB" sz="2400" b="1" dirty="0">
                <a:solidFill>
                  <a:srgbClr val="36A6A2"/>
                </a:solidFill>
              </a:rPr>
              <a:t>predict</a:t>
            </a:r>
            <a:r>
              <a:rPr lang="en-GB" sz="2400" dirty="0"/>
              <a:t> intentions to engage in sun-safety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15</a:t>
            </a:fld>
            <a:endParaRPr lang="en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E671571-ABDC-4778-9DC7-A54EAFD22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Multiple Regression Example</a:t>
            </a:r>
          </a:p>
        </p:txBody>
      </p:sp>
    </p:spTree>
    <p:extLst>
      <p:ext uri="{BB962C8B-B14F-4D97-AF65-F5344CB8AC3E}">
        <p14:creationId xmlns:p14="http://schemas.microsoft.com/office/powerpoint/2010/main" val="10900602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602DA8-85F4-4BA7-83D6-A42831945F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Study example: Do the TPB components predict intentions to engage in sun-safety behaviour?</a:t>
            </a:r>
          </a:p>
          <a:p>
            <a:endParaRPr lang="en-GB" dirty="0"/>
          </a:p>
          <a:p>
            <a:pPr marL="1009650" lvl="1" indent="-514350">
              <a:buFont typeface="+mj-lt"/>
              <a:buAutoNum type="arabicPeriod"/>
            </a:pPr>
            <a:r>
              <a:rPr lang="en-GB" dirty="0"/>
              <a:t>To what extent does </a:t>
            </a:r>
            <a:r>
              <a:rPr lang="en-GB" b="1" dirty="0">
                <a:solidFill>
                  <a:srgbClr val="36A6A2"/>
                </a:solidFill>
              </a:rPr>
              <a:t>TPB model as a whole</a:t>
            </a:r>
            <a:r>
              <a:rPr lang="en-GB" dirty="0"/>
              <a:t> predict intentions to engage in sun-safety behaviour?</a:t>
            </a:r>
          </a:p>
          <a:p>
            <a:pPr marL="1009650" lvl="1" indent="-514350">
              <a:buFont typeface="+mj-lt"/>
              <a:buAutoNum type="arabicPeriod"/>
            </a:pPr>
            <a:endParaRPr lang="en-GB" dirty="0"/>
          </a:p>
          <a:p>
            <a:pPr marL="1009650" lvl="1" indent="-514350">
              <a:buFont typeface="+mj-lt"/>
              <a:buAutoNum type="arabicPeriod"/>
            </a:pPr>
            <a:r>
              <a:rPr lang="en-GB" dirty="0"/>
              <a:t>To what extent do each of the</a:t>
            </a:r>
            <a:r>
              <a:rPr lang="en-GB" dirty="0">
                <a:solidFill>
                  <a:srgbClr val="33CCCC"/>
                </a:solidFill>
              </a:rPr>
              <a:t> </a:t>
            </a:r>
            <a:r>
              <a:rPr lang="en-GB" b="1" dirty="0">
                <a:solidFill>
                  <a:srgbClr val="36A6A2"/>
                </a:solidFill>
              </a:rPr>
              <a:t>individual predictor variables</a:t>
            </a:r>
            <a:r>
              <a:rPr lang="en-GB" dirty="0">
                <a:solidFill>
                  <a:srgbClr val="36A6A2"/>
                </a:solidFill>
              </a:rPr>
              <a:t> </a:t>
            </a:r>
            <a:r>
              <a:rPr lang="en-GB" dirty="0"/>
              <a:t>predict intentions?</a:t>
            </a:r>
          </a:p>
          <a:p>
            <a:pPr marL="1009650" lvl="1" indent="-514350">
              <a:buFont typeface="+mj-lt"/>
              <a:buAutoNum type="arabicPeriod"/>
            </a:pPr>
            <a:endParaRPr lang="en-GB" dirty="0"/>
          </a:p>
          <a:p>
            <a:pPr marL="1009650" lvl="1" indent="-514350">
              <a:buFont typeface="+mj-lt"/>
              <a:buAutoNum type="arabicPeriod"/>
            </a:pPr>
            <a:r>
              <a:rPr lang="en-GB" dirty="0"/>
              <a:t>Which predictor variable is the </a:t>
            </a:r>
            <a:r>
              <a:rPr lang="en-GB" b="1" dirty="0">
                <a:solidFill>
                  <a:srgbClr val="36A6A2"/>
                </a:solidFill>
              </a:rPr>
              <a:t>BEST</a:t>
            </a:r>
            <a:r>
              <a:rPr lang="en-GB" dirty="0"/>
              <a:t> predictor?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494FD4-ED07-498F-B735-CB3CB5A1228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16</a:t>
            </a:fld>
            <a:endParaRPr lang="en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7B01411-ECB0-4901-9B23-29F345D93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Multiple Regression: Assumptions</a:t>
            </a:r>
          </a:p>
        </p:txBody>
      </p:sp>
    </p:spTree>
    <p:extLst>
      <p:ext uri="{BB962C8B-B14F-4D97-AF65-F5344CB8AC3E}">
        <p14:creationId xmlns:p14="http://schemas.microsoft.com/office/powerpoint/2010/main" val="36592652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b="1" dirty="0" err="1"/>
              <a:t>Multicollinearity</a:t>
            </a:r>
            <a:r>
              <a:rPr lang="en-GB" sz="2800" b="1" dirty="0"/>
              <a:t> </a:t>
            </a:r>
            <a:r>
              <a:rPr lang="en-GB" sz="2800" dirty="0"/>
              <a:t>(</a:t>
            </a:r>
            <a:r>
              <a:rPr lang="en-GB" sz="2800" u="sng" dirty="0"/>
              <a:t>correlations table)</a:t>
            </a:r>
          </a:p>
          <a:p>
            <a:endParaRPr lang="en-GB" u="sng" dirty="0"/>
          </a:p>
          <a:p>
            <a:r>
              <a:rPr lang="en-GB" sz="2000" dirty="0"/>
              <a:t>Your predictors should show at least some relationship with your criterion (preferably </a:t>
            </a:r>
            <a:r>
              <a:rPr lang="en-GB" sz="2000" b="1" dirty="0"/>
              <a:t>above 0.3</a:t>
            </a:r>
            <a:r>
              <a:rPr lang="en-GB" sz="2000" dirty="0"/>
              <a:t>)</a:t>
            </a:r>
            <a:endParaRPr lang="en-GB" sz="2000" u="sng" dirty="0"/>
          </a:p>
          <a:p>
            <a:r>
              <a:rPr lang="en-GB" sz="2000" dirty="0"/>
              <a:t>You don’t really want your predictors to be too highly correlated with one another – anything </a:t>
            </a:r>
            <a:r>
              <a:rPr lang="en-GB" sz="2000" b="1" dirty="0"/>
              <a:t>below 0.7 </a:t>
            </a:r>
            <a:r>
              <a:rPr lang="en-GB" sz="2000" dirty="0"/>
              <a:t>in this case is considered ok</a:t>
            </a:r>
          </a:p>
          <a:p>
            <a:endParaRPr lang="en-GB" sz="2000" dirty="0"/>
          </a:p>
          <a:p>
            <a:r>
              <a:rPr lang="en-GB" sz="2400" dirty="0"/>
              <a:t>Collinearity diagnostics can also be requested and performed by SPSS – presented in the coefficients table labelled TOLERANCE and VIF</a:t>
            </a:r>
          </a:p>
          <a:p>
            <a:pPr lvl="1"/>
            <a:r>
              <a:rPr lang="en-GB" sz="1800" dirty="0"/>
              <a:t>Tolerance – value above .10</a:t>
            </a:r>
          </a:p>
          <a:p>
            <a:pPr lvl="1"/>
            <a:r>
              <a:rPr lang="en-GB" sz="1800" dirty="0"/>
              <a:t>VIF – value below 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17</a:t>
            </a:fld>
            <a:endParaRPr lang="en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C654858-259D-46BB-AB63-BA4764B886C0}"/>
              </a:ext>
            </a:extLst>
          </p:cNvPr>
          <p:cNvSpPr txBox="1">
            <a:spLocks/>
          </p:cNvSpPr>
          <p:nvPr/>
        </p:nvSpPr>
        <p:spPr>
          <a:xfrm>
            <a:off x="1553967" y="665975"/>
            <a:ext cx="9144000" cy="45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GB" sz="3200" b="1" dirty="0"/>
              <a:t>Conduct study, run analysis, CHECK ASSUMPTIONS!</a:t>
            </a:r>
            <a:endParaRPr lang="en-GB" sz="3200" b="1" kern="0" dirty="0"/>
          </a:p>
        </p:txBody>
      </p:sp>
    </p:spTree>
    <p:extLst>
      <p:ext uri="{BB962C8B-B14F-4D97-AF65-F5344CB8AC3E}">
        <p14:creationId xmlns:p14="http://schemas.microsoft.com/office/powerpoint/2010/main" val="2295180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18</a:t>
            </a:fld>
            <a:endParaRPr lang="en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7251" y="346772"/>
            <a:ext cx="7871452" cy="3374570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7505293" y="533526"/>
            <a:ext cx="2541865" cy="3187816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01719" y="3228432"/>
            <a:ext cx="2365695" cy="161201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9258651" y="3419104"/>
            <a:ext cx="226503" cy="116967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2758523" y="4494579"/>
            <a:ext cx="2800583" cy="208239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Tolerance: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Values should be above .10 – not violated assumption of collinearity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277422" y="4720733"/>
            <a:ext cx="2528058" cy="1927193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VIF: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Values should be below 10 – not violated assumption of collinearity</a:t>
            </a:r>
          </a:p>
        </p:txBody>
      </p:sp>
    </p:spTree>
    <p:extLst>
      <p:ext uri="{BB962C8B-B14F-4D97-AF65-F5344CB8AC3E}">
        <p14:creationId xmlns:p14="http://schemas.microsoft.com/office/powerpoint/2010/main" val="3687616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Multiple regression is very sensitive to outliers!</a:t>
            </a:r>
          </a:p>
          <a:p>
            <a:r>
              <a:rPr lang="en-GB" sz="2800" dirty="0"/>
              <a:t>Inspect and interpret this assumption mainly using the plots created by SPSS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19</a:t>
            </a:fld>
            <a:endParaRPr lang="en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F3A7241-9E3D-439D-9B94-853446A33A9B}"/>
              </a:ext>
            </a:extLst>
          </p:cNvPr>
          <p:cNvSpPr txBox="1">
            <a:spLocks/>
          </p:cNvSpPr>
          <p:nvPr/>
        </p:nvSpPr>
        <p:spPr>
          <a:xfrm>
            <a:off x="1553967" y="665975"/>
            <a:ext cx="9144000" cy="45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GB" sz="4400" b="1" dirty="0"/>
              <a:t>Next: deal with outliers and normality</a:t>
            </a:r>
            <a:endParaRPr lang="en-GB" sz="4400" b="1" kern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703F20-DF17-45BA-8373-C380C5AB8D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942" y="3320716"/>
            <a:ext cx="3075405" cy="30319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BDBDE5-FAAB-48A6-B328-22ED0AB86B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8991" y="3175197"/>
            <a:ext cx="4202112" cy="332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671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5300" indent="-457200">
              <a:buFont typeface="+mj-lt"/>
              <a:buAutoNum type="arabicPeriod"/>
            </a:pPr>
            <a:r>
              <a:rPr lang="en-GB" sz="2400" b="1" dirty="0">
                <a:solidFill>
                  <a:srgbClr val="33CCCC"/>
                </a:solidFill>
              </a:rPr>
              <a:t>MODEL SUMMARY TABLE </a:t>
            </a:r>
          </a:p>
          <a:p>
            <a:pPr marL="495300" lvl="1" indent="0">
              <a:buNone/>
            </a:pPr>
            <a:r>
              <a:rPr lang="en-GB" sz="2000" dirty="0"/>
              <a:t>What percentage of the variance is explained by the model as a whole?</a:t>
            </a:r>
          </a:p>
          <a:p>
            <a:pPr marL="495300" lvl="1" indent="0">
              <a:buNone/>
            </a:pPr>
            <a:endParaRPr lang="en-GB" sz="1800" dirty="0"/>
          </a:p>
          <a:p>
            <a:pPr marL="495300" indent="-457200">
              <a:buFont typeface="+mj-lt"/>
              <a:buAutoNum type="arabicPeriod" startAt="2"/>
            </a:pPr>
            <a:r>
              <a:rPr lang="en-GB" sz="2400" b="1" dirty="0">
                <a:solidFill>
                  <a:srgbClr val="33CCCC"/>
                </a:solidFill>
              </a:rPr>
              <a:t>ANOVA TABLE </a:t>
            </a:r>
          </a:p>
          <a:p>
            <a:pPr marL="495300" lvl="1" indent="0">
              <a:buNone/>
            </a:pPr>
            <a:r>
              <a:rPr lang="en-GB" sz="2000" dirty="0"/>
              <a:t>Is the model significantly better at predicting intentions to engage in sun-safety behaviour than simply making predictions using the mean score for the DV?</a:t>
            </a:r>
          </a:p>
          <a:p>
            <a:pPr marL="495300" lvl="1" indent="0">
              <a:buNone/>
            </a:pPr>
            <a:endParaRPr lang="en-GB" sz="1800" dirty="0"/>
          </a:p>
          <a:p>
            <a:pPr marL="495300" indent="-457200">
              <a:buFont typeface="+mj-lt"/>
              <a:buAutoNum type="arabicPeriod" startAt="3"/>
            </a:pPr>
            <a:r>
              <a:rPr lang="en-GB" sz="2400" b="1" dirty="0">
                <a:solidFill>
                  <a:srgbClr val="33CCCC"/>
                </a:solidFill>
              </a:rPr>
              <a:t>COEFFICIENTS TABLE </a:t>
            </a:r>
          </a:p>
          <a:p>
            <a:pPr marL="495300" lvl="1" indent="0">
              <a:buNone/>
            </a:pPr>
            <a:r>
              <a:rPr lang="en-GB" sz="2000" dirty="0"/>
              <a:t>Which of the individual predictor variables predicts intentions to engage in sun-safety behaviour? How much change in each predictor variable equates to change in the criterion (DV)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20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09ECA26-66FA-4FB3-9909-927BBF7A7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Main outputs for Multiple Regression </a:t>
            </a:r>
          </a:p>
        </p:txBody>
      </p:sp>
    </p:spTree>
    <p:extLst>
      <p:ext uri="{BB962C8B-B14F-4D97-AF65-F5344CB8AC3E}">
        <p14:creationId xmlns:p14="http://schemas.microsoft.com/office/powerpoint/2010/main" val="13435678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3997" y="1600200"/>
            <a:ext cx="9144000" cy="4967700"/>
          </a:xfrm>
        </p:spPr>
        <p:txBody>
          <a:bodyPr/>
          <a:lstStyle/>
          <a:p>
            <a:pPr marL="495300" indent="-457200">
              <a:buFont typeface="+mj-lt"/>
              <a:buAutoNum type="arabicPeriod"/>
            </a:pPr>
            <a:r>
              <a:rPr lang="en-GB" sz="2400" b="1" dirty="0">
                <a:solidFill>
                  <a:srgbClr val="33CCCC"/>
                </a:solidFill>
              </a:rPr>
              <a:t>MODEL SUMMARY TABLE </a:t>
            </a:r>
          </a:p>
          <a:p>
            <a:pPr marL="495300" lvl="1" indent="0">
              <a:buNone/>
            </a:pPr>
            <a:r>
              <a:rPr lang="en-GB" sz="2000" dirty="0"/>
              <a:t>What percentage of the variance is explained by the model as a whole?</a:t>
            </a:r>
            <a:endParaRPr lang="en-GB" sz="1800" dirty="0"/>
          </a:p>
          <a:p>
            <a:pPr marL="495300" lvl="1" indent="0">
              <a:buNone/>
            </a:pPr>
            <a:endParaRPr lang="en-GB" sz="1800" dirty="0"/>
          </a:p>
          <a:p>
            <a:r>
              <a:rPr lang="en-GB" sz="2600" dirty="0"/>
              <a:t>MR indicates how good a ‘fit’ all the predictors are in explaining scores in the criterion</a:t>
            </a:r>
          </a:p>
          <a:p>
            <a:pPr lvl="1"/>
            <a:r>
              <a:rPr lang="en-GB" sz="2000" dirty="0"/>
              <a:t>Can assess the degree to which  the criterion can be predicted from the set of predictors</a:t>
            </a:r>
          </a:p>
          <a:p>
            <a:pPr lvl="1"/>
            <a:endParaRPr lang="en-GB" sz="2000" dirty="0"/>
          </a:p>
          <a:p>
            <a:r>
              <a:rPr lang="en-GB" sz="2600" i="1" dirty="0"/>
              <a:t>R</a:t>
            </a:r>
            <a:r>
              <a:rPr lang="en-GB" sz="2600" dirty="0"/>
              <a:t> – multiple regression coefficient</a:t>
            </a:r>
          </a:p>
          <a:p>
            <a:pPr lvl="1"/>
            <a:r>
              <a:rPr lang="en-GB" sz="2000" dirty="0"/>
              <a:t>Between 0 and 1</a:t>
            </a:r>
          </a:p>
          <a:p>
            <a:pPr lvl="1"/>
            <a:r>
              <a:rPr lang="en-GB" sz="2000" dirty="0"/>
              <a:t>The greater the </a:t>
            </a:r>
            <a:r>
              <a:rPr lang="en-GB" sz="2000" i="1" dirty="0"/>
              <a:t>R</a:t>
            </a:r>
            <a:r>
              <a:rPr lang="en-GB" sz="2000" dirty="0"/>
              <a:t>, the less residuals; stronger measure of the correlation between the observed value and value of the criterion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21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09ECA26-66FA-4FB3-9909-927BBF7A7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Main outputs for Multiple Regression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4D04ED7-4F21-4359-B3A5-C715DAC1AB74}"/>
              </a:ext>
            </a:extLst>
          </p:cNvPr>
          <p:cNvSpPr/>
          <p:nvPr/>
        </p:nvSpPr>
        <p:spPr>
          <a:xfrm>
            <a:off x="1553967" y="1600200"/>
            <a:ext cx="8335991" cy="1106905"/>
          </a:xfrm>
          <a:prstGeom prst="roundRect">
            <a:avLst/>
          </a:prstGeom>
          <a:noFill/>
          <a:ln w="38100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5453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5300" indent="-457200">
              <a:buFont typeface="+mj-lt"/>
              <a:buAutoNum type="arabicPeriod" startAt="2"/>
            </a:pPr>
            <a:r>
              <a:rPr lang="en-GB" sz="2400" b="1" dirty="0">
                <a:solidFill>
                  <a:srgbClr val="33CCCC"/>
                </a:solidFill>
              </a:rPr>
              <a:t>ANOVA TABLE </a:t>
            </a:r>
          </a:p>
          <a:p>
            <a:pPr marL="495300" lvl="1" indent="0">
              <a:buNone/>
            </a:pPr>
            <a:r>
              <a:rPr lang="en-GB" sz="2000" dirty="0"/>
              <a:t>Is the model significantly better at predicting intentions to engage in sun-safety behaviours than simply making predictions using the mean score for the DV?</a:t>
            </a:r>
          </a:p>
          <a:p>
            <a:pPr marL="495300" lvl="1" indent="0">
              <a:buNone/>
            </a:pPr>
            <a:endParaRPr lang="en-GB" sz="2000" dirty="0"/>
          </a:p>
          <a:p>
            <a:r>
              <a:rPr lang="en-GB" sz="2600" dirty="0"/>
              <a:t>Report whether the model is significant in its prediction of criterion scores</a:t>
            </a:r>
          </a:p>
          <a:p>
            <a:r>
              <a:rPr lang="en-GB" sz="2600" dirty="0"/>
              <a:t>Reported as an ANOVA</a:t>
            </a:r>
          </a:p>
          <a:p>
            <a:endParaRPr lang="en-GB" sz="2600" dirty="0"/>
          </a:p>
          <a:p>
            <a:pPr marL="495300" lvl="1" indent="0">
              <a:buNone/>
            </a:pPr>
            <a:endParaRPr lang="en-GB" sz="1800" dirty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22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09ECA26-66FA-4FB3-9909-927BBF7A7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Main outputs for Multiple Regression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5CF1513-7BC1-46AD-BE33-02AF847E76B4}"/>
              </a:ext>
            </a:extLst>
          </p:cNvPr>
          <p:cNvSpPr/>
          <p:nvPr/>
        </p:nvSpPr>
        <p:spPr>
          <a:xfrm>
            <a:off x="1578030" y="1684421"/>
            <a:ext cx="8925538" cy="1106905"/>
          </a:xfrm>
          <a:prstGeom prst="roundRect">
            <a:avLst/>
          </a:prstGeom>
          <a:noFill/>
          <a:ln w="38100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9154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5300" indent="-457200">
              <a:buFont typeface="+mj-lt"/>
              <a:buAutoNum type="arabicPeriod" startAt="3"/>
            </a:pPr>
            <a:r>
              <a:rPr lang="en-GB" sz="2400" b="1" dirty="0">
                <a:solidFill>
                  <a:srgbClr val="33CCCC"/>
                </a:solidFill>
              </a:rPr>
              <a:t>COEFFICIENTS TABLE </a:t>
            </a:r>
          </a:p>
          <a:p>
            <a:pPr marL="495300" lvl="1" indent="0">
              <a:buNone/>
            </a:pPr>
            <a:r>
              <a:rPr lang="en-GB" sz="2000" dirty="0"/>
              <a:t>Which of the individual predictor variables predicts intentions to engage in sun-safety behaviour? How much change in each predictor variable equates to change in the criterion (DV)</a:t>
            </a:r>
          </a:p>
          <a:p>
            <a:pPr marL="495300" lvl="1" indent="0">
              <a:buNone/>
            </a:pPr>
            <a:endParaRPr lang="en-GB" sz="2600" dirty="0"/>
          </a:p>
          <a:p>
            <a:r>
              <a:rPr lang="en-GB" sz="2000" dirty="0"/>
              <a:t>Beta values represent the amount of contribution for each of the predictor variables</a:t>
            </a:r>
          </a:p>
          <a:p>
            <a:pPr lvl="1"/>
            <a:r>
              <a:rPr lang="en-GB" sz="1800" dirty="0"/>
              <a:t>How good a fit</a:t>
            </a:r>
          </a:p>
          <a:p>
            <a:pPr lvl="1"/>
            <a:endParaRPr lang="en-GB" sz="1800" dirty="0"/>
          </a:p>
          <a:p>
            <a:r>
              <a:rPr lang="en-GB" sz="2400" dirty="0"/>
              <a:t>Can determine which of the predictors (if any) are </a:t>
            </a:r>
            <a:r>
              <a:rPr lang="en-GB" sz="2400" b="1" dirty="0">
                <a:solidFill>
                  <a:srgbClr val="36A6A2"/>
                </a:solidFill>
              </a:rPr>
              <a:t>significant unique predictors</a:t>
            </a:r>
            <a:r>
              <a:rPr lang="en-GB" sz="2400" b="1" dirty="0"/>
              <a:t>,</a:t>
            </a:r>
            <a:r>
              <a:rPr lang="en-GB" sz="2400" dirty="0"/>
              <a:t> and also which predictor is the </a:t>
            </a:r>
            <a:r>
              <a:rPr lang="en-GB" sz="2400" b="1" dirty="0">
                <a:solidFill>
                  <a:srgbClr val="36A6A2"/>
                </a:solidFill>
              </a:rPr>
              <a:t>strongest predictor</a:t>
            </a:r>
            <a:endParaRPr lang="en-GB" sz="2400" dirty="0">
              <a:solidFill>
                <a:srgbClr val="36A6A2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23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09ECA26-66FA-4FB3-9909-927BBF7A7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Main outputs for Multiple Regression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5CF1513-7BC1-46AD-BE33-02AF847E76B4}"/>
              </a:ext>
            </a:extLst>
          </p:cNvPr>
          <p:cNvSpPr/>
          <p:nvPr/>
        </p:nvSpPr>
        <p:spPr>
          <a:xfrm>
            <a:off x="1578030" y="1684421"/>
            <a:ext cx="8925538" cy="1540042"/>
          </a:xfrm>
          <a:prstGeom prst="roundRect">
            <a:avLst/>
          </a:prstGeom>
          <a:noFill/>
          <a:ln w="38100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1552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5300" indent="-457200">
              <a:buFont typeface="+mj-lt"/>
              <a:buAutoNum type="arabicPeriod" startAt="3"/>
            </a:pPr>
            <a:r>
              <a:rPr lang="en-GB" sz="2400" b="1" dirty="0">
                <a:solidFill>
                  <a:srgbClr val="33CCCC"/>
                </a:solidFill>
              </a:rPr>
              <a:t>COEFFICIENTS TABLE </a:t>
            </a:r>
          </a:p>
          <a:p>
            <a:pPr marL="495300" lvl="1" indent="0">
              <a:buNone/>
            </a:pPr>
            <a:r>
              <a:rPr lang="en-GB" sz="2000" dirty="0"/>
              <a:t>Which of the individual predictor variables predicts intentions to engage in sun-safety behaviour? How much change in each predictor variable equates to change in the criterion (DV)</a:t>
            </a:r>
          </a:p>
          <a:p>
            <a:pPr marL="495300" lvl="1" indent="0">
              <a:buNone/>
            </a:pPr>
            <a:endParaRPr lang="en-GB" sz="2600" dirty="0"/>
          </a:p>
          <a:p>
            <a:r>
              <a:rPr lang="en-GB" sz="2000" i="1" dirty="0"/>
              <a:t>Unstandardised Beta values or Standardised Beta values??</a:t>
            </a:r>
          </a:p>
          <a:p>
            <a:endParaRPr lang="en-GB" sz="2000" i="1" dirty="0"/>
          </a:p>
          <a:p>
            <a:pPr lvl="1"/>
            <a:r>
              <a:rPr lang="en-GB" sz="1800" i="1" dirty="0"/>
              <a:t>Unstandardised values </a:t>
            </a:r>
            <a:r>
              <a:rPr lang="en-GB" sz="1800" dirty="0"/>
              <a:t>useful for interpretation of the effect of the predictors on the DV, but cannot provide us with a way of comparing the effect of one predictor with another predictor in the model</a:t>
            </a:r>
          </a:p>
          <a:p>
            <a:pPr lvl="1"/>
            <a:endParaRPr lang="en-GB" sz="1800" dirty="0"/>
          </a:p>
          <a:p>
            <a:pPr lvl="1"/>
            <a:r>
              <a:rPr lang="en-GB" sz="1800" u="sng" dirty="0">
                <a:solidFill>
                  <a:srgbClr val="36A6A2"/>
                </a:solidFill>
              </a:rPr>
              <a:t>Standardised values </a:t>
            </a:r>
            <a:r>
              <a:rPr lang="en-GB" sz="1800" dirty="0"/>
              <a:t>are useful when there are different units of measurements, and measured in units of standard deviation.</a:t>
            </a:r>
          </a:p>
          <a:p>
            <a:pPr marL="990600" lvl="2" indent="0">
              <a:buNone/>
            </a:pPr>
            <a:r>
              <a:rPr lang="en-GB" sz="1800" i="1" dirty="0"/>
              <a:t>Beta value indicates the number of SD that scores in the criterion changes if there was a 1SD change in the predictor.</a:t>
            </a:r>
          </a:p>
          <a:p>
            <a:pPr marL="990600" lvl="2" indent="0">
              <a:buNone/>
            </a:pPr>
            <a:r>
              <a:rPr lang="en-GB" sz="1800" i="1" dirty="0"/>
              <a:t>Multiple predictors – use standardised values – allows comparison of strength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24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09ECA26-66FA-4FB3-9909-927BBF7A7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967" y="665975"/>
            <a:ext cx="9144000" cy="459900"/>
          </a:xfrm>
        </p:spPr>
        <p:txBody>
          <a:bodyPr/>
          <a:lstStyle/>
          <a:p>
            <a:r>
              <a:rPr lang="en-GB" sz="4400" b="1" dirty="0"/>
              <a:t>Main outputs for Multiple Regression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5CF1513-7BC1-46AD-BE33-02AF847E76B4}"/>
              </a:ext>
            </a:extLst>
          </p:cNvPr>
          <p:cNvSpPr/>
          <p:nvPr/>
        </p:nvSpPr>
        <p:spPr>
          <a:xfrm>
            <a:off x="1578030" y="1684421"/>
            <a:ext cx="8925538" cy="1540042"/>
          </a:xfrm>
          <a:prstGeom prst="roundRect">
            <a:avLst/>
          </a:prstGeom>
          <a:noFill/>
          <a:ln w="38100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5890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6EF08-213D-43BD-96F1-917CE37CCF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Tutorial video and worksheets available on Moodle</a:t>
            </a:r>
          </a:p>
          <a:p>
            <a:endParaRPr lang="en-GB" dirty="0"/>
          </a:p>
          <a:p>
            <a:r>
              <a:rPr lang="en-GB"/>
              <a:t>Practice!!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647893-2FA1-4B71-AF40-AE91559CC15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25</a:t>
            </a:fld>
            <a:endParaRPr lang="en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6E43EA0-D672-4B99-8C99-F935FDBC49A6}"/>
              </a:ext>
            </a:extLst>
          </p:cNvPr>
          <p:cNvSpPr txBox="1">
            <a:spLocks/>
          </p:cNvSpPr>
          <p:nvPr/>
        </p:nvSpPr>
        <p:spPr>
          <a:xfrm>
            <a:off x="1706367" y="818375"/>
            <a:ext cx="9144000" cy="45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9C0BA"/>
              </a:buClr>
              <a:buSzPts val="1800"/>
              <a:buFont typeface="Quicksand"/>
              <a:buNone/>
              <a:defRPr sz="1800" b="0" i="0" u="none" strike="noStrike" cap="none">
                <a:solidFill>
                  <a:srgbClr val="39C0BA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r>
              <a:rPr lang="en-GB" sz="4400" b="1" kern="0" dirty="0"/>
              <a:t>Main outputs for Multiple Regression </a:t>
            </a:r>
          </a:p>
        </p:txBody>
      </p:sp>
    </p:spTree>
    <p:extLst>
      <p:ext uri="{BB962C8B-B14F-4D97-AF65-F5344CB8AC3E}">
        <p14:creationId xmlns:p14="http://schemas.microsoft.com/office/powerpoint/2010/main" val="2857778652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DarkSeedLeftStep">
      <a:dk1>
        <a:srgbClr val="000000"/>
      </a:dk1>
      <a:lt1>
        <a:srgbClr val="FFFFFF"/>
      </a:lt1>
      <a:dk2>
        <a:srgbClr val="1A212E"/>
      </a:dk2>
      <a:lt2>
        <a:srgbClr val="F0F3F1"/>
      </a:lt2>
      <a:accent1>
        <a:srgbClr val="E729A7"/>
      </a:accent1>
      <a:accent2>
        <a:srgbClr val="C517D5"/>
      </a:accent2>
      <a:accent3>
        <a:srgbClr val="8829E7"/>
      </a:accent3>
      <a:accent4>
        <a:srgbClr val="3E30D9"/>
      </a:accent4>
      <a:accent5>
        <a:srgbClr val="2968E7"/>
      </a:accent5>
      <a:accent6>
        <a:srgbClr val="17A5D5"/>
      </a:accent6>
      <a:hlink>
        <a:srgbClr val="3F54BF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ppt/theme/theme2.xml><?xml version="1.0" encoding="utf-8"?>
<a:theme xmlns:a="http://schemas.openxmlformats.org/drawingml/2006/main" name="Eleanor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1522</Words>
  <Application>Microsoft Office PowerPoint</Application>
  <PresentationFormat>Widescreen</PresentationFormat>
  <Paragraphs>210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Gill Sans Nova</vt:lpstr>
      <vt:lpstr>Quicksand</vt:lpstr>
      <vt:lpstr>Calibri</vt:lpstr>
      <vt:lpstr>Arial</vt:lpstr>
      <vt:lpstr>TropicVTI</vt:lpstr>
      <vt:lpstr>Eleanor template</vt:lpstr>
      <vt:lpstr> Research Methods II   Multiple Regression  Stacey Coleman</vt:lpstr>
      <vt:lpstr>Recap so far</vt:lpstr>
      <vt:lpstr>Recap so far</vt:lpstr>
      <vt:lpstr>Terms to remember with regression techniques</vt:lpstr>
      <vt:lpstr>Multiple Regression</vt:lpstr>
      <vt:lpstr>Multiple Regression</vt:lpstr>
      <vt:lpstr>Multiple Regression</vt:lpstr>
      <vt:lpstr>Multiple Regression</vt:lpstr>
      <vt:lpstr>Multiple Regression</vt:lpstr>
      <vt:lpstr>Assumptions for data when conducting multiple regression</vt:lpstr>
      <vt:lpstr>Multiple Regression: Assumptions</vt:lpstr>
      <vt:lpstr>Multiple Regression: Assumptions</vt:lpstr>
      <vt:lpstr>Multiple Regression: Assumptions</vt:lpstr>
      <vt:lpstr>How do you choose which variables to use as ‘predictors’ in a regression design?</vt:lpstr>
      <vt:lpstr>Multiple Regression Example</vt:lpstr>
      <vt:lpstr>Multiple Regression: Assumptions</vt:lpstr>
      <vt:lpstr>PowerPoint Presentation</vt:lpstr>
      <vt:lpstr>PowerPoint Presentation</vt:lpstr>
      <vt:lpstr>PowerPoint Presentation</vt:lpstr>
      <vt:lpstr>Main outputs for Multiple Regression </vt:lpstr>
      <vt:lpstr>Main outputs for Multiple Regression </vt:lpstr>
      <vt:lpstr>Main outputs for Multiple Regression </vt:lpstr>
      <vt:lpstr>Main outputs for Multiple Regression </vt:lpstr>
      <vt:lpstr>Main outputs for Multiple Regression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Research Methods II   Multiple Regression  Stacey Coleman</dc:title>
  <dc:creator>Stacey Coleman</dc:creator>
  <cp:lastModifiedBy>Stacey Coleman</cp:lastModifiedBy>
  <cp:revision>2</cp:revision>
  <dcterms:created xsi:type="dcterms:W3CDTF">2021-11-29T15:02:24Z</dcterms:created>
  <dcterms:modified xsi:type="dcterms:W3CDTF">2021-12-02T17:01:23Z</dcterms:modified>
</cp:coreProperties>
</file>