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2"/>
  </p:notesMasterIdLst>
  <p:sldIdLst>
    <p:sldId id="256" r:id="rId2"/>
    <p:sldId id="263" r:id="rId3"/>
    <p:sldId id="282" r:id="rId4"/>
    <p:sldId id="264" r:id="rId5"/>
    <p:sldId id="268" r:id="rId6"/>
    <p:sldId id="284" r:id="rId7"/>
    <p:sldId id="283" r:id="rId8"/>
    <p:sldId id="272" r:id="rId9"/>
    <p:sldId id="276" r:id="rId10"/>
    <p:sldId id="28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5528366-BF96-4E57-BE30-2C2263A27AFB}">
          <p14:sldIdLst>
            <p14:sldId id="256"/>
            <p14:sldId id="263"/>
            <p14:sldId id="282"/>
            <p14:sldId id="264"/>
            <p14:sldId id="268"/>
            <p14:sldId id="284"/>
            <p14:sldId id="283"/>
            <p14:sldId id="272"/>
            <p14:sldId id="276"/>
            <p14:sldId id="285"/>
          </p14:sldIdLst>
        </p14:section>
        <p14:section name="Untitled Section" id="{2C4E6A20-FC7F-40E4-9C89-1ABFCDC0F26E}">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3C3EE-7A70-4554-824C-415AC290559F}" v="158" dt="2026-03-23T01:50:30.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04" autoAdjust="0"/>
    <p:restoredTop sz="94660"/>
  </p:normalViewPr>
  <p:slideViewPr>
    <p:cSldViewPr snapToGrid="0">
      <p:cViewPr>
        <p:scale>
          <a:sx n="75" d="100"/>
          <a:sy n="75" d="100"/>
        </p:scale>
        <p:origin x="180"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rdina Cera" userId="148f67834645ae8a" providerId="LiveId" clId="{6DF0D260-4CBA-4D70-94B3-165B50B10423}"/>
    <pc:docChg chg="undo redo custSel addSld delSld modSld sldOrd addSection modSection">
      <pc:chgData name="Everdina Cera" userId="148f67834645ae8a" providerId="LiveId" clId="{6DF0D260-4CBA-4D70-94B3-165B50B10423}" dt="2026-03-23T01:46:44.412" v="22189" actId="478"/>
      <pc:docMkLst>
        <pc:docMk/>
      </pc:docMkLst>
      <pc:sldChg chg="addSp delSp modSp mod modTransition addAnim delAnim modAnim">
        <pc:chgData name="Everdina Cera" userId="148f67834645ae8a" providerId="LiveId" clId="{6DF0D260-4CBA-4D70-94B3-165B50B10423}" dt="2026-03-22T01:42:38.003" v="20396" actId="20577"/>
        <pc:sldMkLst>
          <pc:docMk/>
          <pc:sldMk cId="602377220" sldId="256"/>
        </pc:sldMkLst>
        <pc:spChg chg="mod">
          <ac:chgData name="Everdina Cera" userId="148f67834645ae8a" providerId="LiveId" clId="{6DF0D260-4CBA-4D70-94B3-165B50B10423}" dt="2026-03-08T20:31:16.584" v="632" actId="20577"/>
          <ac:spMkLst>
            <pc:docMk/>
            <pc:sldMk cId="602377220" sldId="256"/>
            <ac:spMk id="2" creationId="{3F9E6B1E-914C-391D-B92F-4A0681922D8F}"/>
          </ac:spMkLst>
        </pc:spChg>
        <pc:spChg chg="mod">
          <ac:chgData name="Everdina Cera" userId="148f67834645ae8a" providerId="LiveId" clId="{6DF0D260-4CBA-4D70-94B3-165B50B10423}" dt="2026-03-22T01:42:38.003" v="20396" actId="20577"/>
          <ac:spMkLst>
            <pc:docMk/>
            <pc:sldMk cId="602377220" sldId="256"/>
            <ac:spMk id="3" creationId="{76777F01-7F62-C531-D70F-25275D3E46F1}"/>
          </ac:spMkLst>
        </pc:spChg>
      </pc:sldChg>
      <pc:sldChg chg="addSp delSp modSp new mod ord modTransition addAnim delAnim modAnim">
        <pc:chgData name="Everdina Cera" userId="148f67834645ae8a" providerId="LiveId" clId="{6DF0D260-4CBA-4D70-94B3-165B50B10423}" dt="2026-03-22T00:28:41.560" v="20285" actId="20577"/>
        <pc:sldMkLst>
          <pc:docMk/>
          <pc:sldMk cId="2817456025" sldId="263"/>
        </pc:sldMkLst>
        <pc:spChg chg="mod">
          <ac:chgData name="Everdina Cera" userId="148f67834645ae8a" providerId="LiveId" clId="{6DF0D260-4CBA-4D70-94B3-165B50B10423}" dt="2026-03-08T20:35:33.477" v="685" actId="20577"/>
          <ac:spMkLst>
            <pc:docMk/>
            <pc:sldMk cId="2817456025" sldId="263"/>
            <ac:spMk id="2" creationId="{2DE3EBCE-3FD4-9527-406F-FD6E288E024D}"/>
          </ac:spMkLst>
        </pc:spChg>
        <pc:spChg chg="mod">
          <ac:chgData name="Everdina Cera" userId="148f67834645ae8a" providerId="LiveId" clId="{6DF0D260-4CBA-4D70-94B3-165B50B10423}" dt="2026-03-22T00:28:41.560" v="20285" actId="20577"/>
          <ac:spMkLst>
            <pc:docMk/>
            <pc:sldMk cId="2817456025" sldId="263"/>
            <ac:spMk id="3" creationId="{6A1022B7-1EFB-9A76-5105-671E0F76E67E}"/>
          </ac:spMkLst>
        </pc:spChg>
      </pc:sldChg>
      <pc:sldChg chg="addSp delSp modSp new mod ord modTransition delAnim">
        <pc:chgData name="Everdina Cera" userId="148f67834645ae8a" providerId="LiveId" clId="{6DF0D260-4CBA-4D70-94B3-165B50B10423}" dt="2026-03-21T22:55:23.143" v="18432" actId="20577"/>
        <pc:sldMkLst>
          <pc:docMk/>
          <pc:sldMk cId="2890536963" sldId="264"/>
        </pc:sldMkLst>
        <pc:spChg chg="mod">
          <ac:chgData name="Everdina Cera" userId="148f67834645ae8a" providerId="LiveId" clId="{6DF0D260-4CBA-4D70-94B3-165B50B10423}" dt="2026-03-18T22:27:01.578" v="12342" actId="20577"/>
          <ac:spMkLst>
            <pc:docMk/>
            <pc:sldMk cId="2890536963" sldId="264"/>
            <ac:spMk id="2" creationId="{EDFB6167-0806-2D07-68E2-E079C2F0E425}"/>
          </ac:spMkLst>
        </pc:spChg>
        <pc:spChg chg="add del mod">
          <ac:chgData name="Everdina Cera" userId="148f67834645ae8a" providerId="LiveId" clId="{6DF0D260-4CBA-4D70-94B3-165B50B10423}" dt="2026-03-21T22:55:23.143" v="18432" actId="20577"/>
          <ac:spMkLst>
            <pc:docMk/>
            <pc:sldMk cId="2890536963" sldId="264"/>
            <ac:spMk id="3" creationId="{9071CCDB-775E-76E6-8E41-C838AE17367A}"/>
          </ac:spMkLst>
        </pc:spChg>
      </pc:sldChg>
      <pc:sldChg chg="modSp new del mod ord modTransition">
        <pc:chgData name="Everdina Cera" userId="148f67834645ae8a" providerId="LiveId" clId="{6DF0D260-4CBA-4D70-94B3-165B50B10423}" dt="2026-03-23T01:11:58.889" v="22156" actId="47"/>
        <pc:sldMkLst>
          <pc:docMk/>
          <pc:sldMk cId="1870572366" sldId="267"/>
        </pc:sldMkLst>
        <pc:spChg chg="mod">
          <ac:chgData name="Everdina Cera" userId="148f67834645ae8a" providerId="LiveId" clId="{6DF0D260-4CBA-4D70-94B3-165B50B10423}" dt="2026-03-23T01:11:49.991" v="22155" actId="27636"/>
          <ac:spMkLst>
            <pc:docMk/>
            <pc:sldMk cId="1870572366" sldId="267"/>
            <ac:spMk id="2" creationId="{0FC2F2DA-B5C7-F47A-C3C7-FD0FCDC1726C}"/>
          </ac:spMkLst>
        </pc:spChg>
        <pc:spChg chg="mod">
          <ac:chgData name="Everdina Cera" userId="148f67834645ae8a" providerId="LiveId" clId="{6DF0D260-4CBA-4D70-94B3-165B50B10423}" dt="2026-03-23T01:11:42.613" v="22153" actId="5793"/>
          <ac:spMkLst>
            <pc:docMk/>
            <pc:sldMk cId="1870572366" sldId="267"/>
            <ac:spMk id="3" creationId="{AA1AA685-3B7B-49E7-DC05-576FB5EE07E2}"/>
          </ac:spMkLst>
        </pc:spChg>
      </pc:sldChg>
      <pc:sldChg chg="delSp modSp new mod modTransition delAnim">
        <pc:chgData name="Everdina Cera" userId="148f67834645ae8a" providerId="LiveId" clId="{6DF0D260-4CBA-4D70-94B3-165B50B10423}" dt="2026-03-23T01:46:44.412" v="22189" actId="478"/>
        <pc:sldMkLst>
          <pc:docMk/>
          <pc:sldMk cId="296372799" sldId="268"/>
        </pc:sldMkLst>
        <pc:spChg chg="mod">
          <ac:chgData name="Everdina Cera" userId="148f67834645ae8a" providerId="LiveId" clId="{6DF0D260-4CBA-4D70-94B3-165B50B10423}" dt="2026-03-09T00:52:07.767" v="6379" actId="20577"/>
          <ac:spMkLst>
            <pc:docMk/>
            <pc:sldMk cId="296372799" sldId="268"/>
            <ac:spMk id="2" creationId="{5A139442-23AA-9FF8-6043-22F0463E337F}"/>
          </ac:spMkLst>
        </pc:spChg>
        <pc:spChg chg="mod">
          <ac:chgData name="Everdina Cera" userId="148f67834645ae8a" providerId="LiveId" clId="{6DF0D260-4CBA-4D70-94B3-165B50B10423}" dt="2026-03-23T00:35:56.187" v="20901" actId="20577"/>
          <ac:spMkLst>
            <pc:docMk/>
            <pc:sldMk cId="296372799" sldId="268"/>
            <ac:spMk id="3" creationId="{A05EF9FB-B875-D066-C275-A9D1A14E7041}"/>
          </ac:spMkLst>
        </pc:spChg>
        <pc:picChg chg="del">
          <ac:chgData name="Everdina Cera" userId="148f67834645ae8a" providerId="LiveId" clId="{6DF0D260-4CBA-4D70-94B3-165B50B10423}" dt="2026-03-23T01:46:44.412" v="22189" actId="478"/>
          <ac:picMkLst>
            <pc:docMk/>
            <pc:sldMk cId="296372799" sldId="268"/>
            <ac:picMk id="5" creationId="{C73826E1-32BD-8F14-C88F-44DDB805C159}"/>
          </ac:picMkLst>
        </pc:picChg>
      </pc:sldChg>
      <pc:sldChg chg="addSp delSp modSp new mod ord modTransition">
        <pc:chgData name="Everdina Cera" userId="148f67834645ae8a" providerId="LiveId" clId="{6DF0D260-4CBA-4D70-94B3-165B50B10423}" dt="2026-03-23T01:12:55.123" v="22157" actId="14100"/>
        <pc:sldMkLst>
          <pc:docMk/>
          <pc:sldMk cId="4233954430" sldId="272"/>
        </pc:sldMkLst>
        <pc:spChg chg="mod">
          <ac:chgData name="Everdina Cera" userId="148f67834645ae8a" providerId="LiveId" clId="{6DF0D260-4CBA-4D70-94B3-165B50B10423}" dt="2026-03-23T01:11:27.648" v="22151" actId="27636"/>
          <ac:spMkLst>
            <pc:docMk/>
            <pc:sldMk cId="4233954430" sldId="272"/>
            <ac:spMk id="2" creationId="{32A5BAF5-5CD5-A781-8E4F-655FB67AFA51}"/>
          </ac:spMkLst>
        </pc:spChg>
        <pc:spChg chg="mod">
          <ac:chgData name="Everdina Cera" userId="148f67834645ae8a" providerId="LiveId" clId="{6DF0D260-4CBA-4D70-94B3-165B50B10423}" dt="2026-03-23T01:10:54.381" v="22147" actId="20577"/>
          <ac:spMkLst>
            <pc:docMk/>
            <pc:sldMk cId="4233954430" sldId="272"/>
            <ac:spMk id="3" creationId="{A1C74BC4-F0DA-F291-33A1-D15162E47FAD}"/>
          </ac:spMkLst>
        </pc:spChg>
        <pc:spChg chg="add mod">
          <ac:chgData name="Everdina Cera" userId="148f67834645ae8a" providerId="LiveId" clId="{6DF0D260-4CBA-4D70-94B3-165B50B10423}" dt="2026-03-17T11:14:08.751" v="12006" actId="14100"/>
          <ac:spMkLst>
            <pc:docMk/>
            <pc:sldMk cId="4233954430" sldId="272"/>
            <ac:spMk id="5" creationId="{916A3404-08BB-CE9F-D932-C22BEFACBBCD}"/>
          </ac:spMkLst>
        </pc:spChg>
        <pc:spChg chg="add mod">
          <ac:chgData name="Everdina Cera" userId="148f67834645ae8a" providerId="LiveId" clId="{6DF0D260-4CBA-4D70-94B3-165B50B10423}" dt="2026-03-23T01:12:55.123" v="22157" actId="14100"/>
          <ac:spMkLst>
            <pc:docMk/>
            <pc:sldMk cId="4233954430" sldId="272"/>
            <ac:spMk id="7" creationId="{19553CFD-0277-19B3-94F8-DF4EDEC4C907}"/>
          </ac:spMkLst>
        </pc:spChg>
      </pc:sldChg>
      <pc:sldChg chg="modSp new mod ord modTransition">
        <pc:chgData name="Everdina Cera" userId="148f67834645ae8a" providerId="LiveId" clId="{6DF0D260-4CBA-4D70-94B3-165B50B10423}" dt="2026-03-21T23:05:25.391" v="18639" actId="20577"/>
        <pc:sldMkLst>
          <pc:docMk/>
          <pc:sldMk cId="3376751432" sldId="276"/>
        </pc:sldMkLst>
        <pc:spChg chg="mod">
          <ac:chgData name="Everdina Cera" userId="148f67834645ae8a" providerId="LiveId" clId="{6DF0D260-4CBA-4D70-94B3-165B50B10423}" dt="2026-03-21T22:35:05.579" v="18169" actId="20577"/>
          <ac:spMkLst>
            <pc:docMk/>
            <pc:sldMk cId="3376751432" sldId="276"/>
            <ac:spMk id="2" creationId="{8852F5BD-4511-10C3-A1D8-D650B9A6DDA6}"/>
          </ac:spMkLst>
        </pc:spChg>
        <pc:spChg chg="mod">
          <ac:chgData name="Everdina Cera" userId="148f67834645ae8a" providerId="LiveId" clId="{6DF0D260-4CBA-4D70-94B3-165B50B10423}" dt="2026-03-21T23:05:25.391" v="18639" actId="20577"/>
          <ac:spMkLst>
            <pc:docMk/>
            <pc:sldMk cId="3376751432" sldId="276"/>
            <ac:spMk id="3" creationId="{8E620DEA-9EFB-A937-B158-F983B54E2DB2}"/>
          </ac:spMkLst>
        </pc:spChg>
      </pc:sldChg>
      <pc:sldChg chg="addSp delSp modSp new mod modTransition delAnim">
        <pc:chgData name="Everdina Cera" userId="148f67834645ae8a" providerId="LiveId" clId="{6DF0D260-4CBA-4D70-94B3-165B50B10423}" dt="2026-03-22T01:00:06.251" v="20382" actId="478"/>
        <pc:sldMkLst>
          <pc:docMk/>
          <pc:sldMk cId="3984248593" sldId="282"/>
        </pc:sldMkLst>
        <pc:spChg chg="mod">
          <ac:chgData name="Everdina Cera" userId="148f67834645ae8a" providerId="LiveId" clId="{6DF0D260-4CBA-4D70-94B3-165B50B10423}" dt="2026-03-19T14:27:33.043" v="15291" actId="14100"/>
          <ac:spMkLst>
            <pc:docMk/>
            <pc:sldMk cId="3984248593" sldId="282"/>
            <ac:spMk id="2" creationId="{E6E0EAEE-7B32-A6CC-285D-C49E28455580}"/>
          </ac:spMkLst>
        </pc:spChg>
        <pc:spChg chg="mod">
          <ac:chgData name="Everdina Cera" userId="148f67834645ae8a" providerId="LiveId" clId="{6DF0D260-4CBA-4D70-94B3-165B50B10423}" dt="2026-03-19T14:27:58.486" v="15295" actId="1076"/>
          <ac:spMkLst>
            <pc:docMk/>
            <pc:sldMk cId="3984248593" sldId="282"/>
            <ac:spMk id="3" creationId="{B475F16B-A594-470F-7A7B-0B8EAB3D4DEA}"/>
          </ac:spMkLst>
        </pc:spChg>
        <pc:spChg chg="mod">
          <ac:chgData name="Everdina Cera" userId="148f67834645ae8a" providerId="LiveId" clId="{6DF0D260-4CBA-4D70-94B3-165B50B10423}" dt="2026-03-19T16:24:40.137" v="17895" actId="123"/>
          <ac:spMkLst>
            <pc:docMk/>
            <pc:sldMk cId="3984248593" sldId="282"/>
            <ac:spMk id="4" creationId="{C717C5F2-0DB6-F4DE-FAE3-37BE13D57E5E}"/>
          </ac:spMkLst>
        </pc:spChg>
        <pc:spChg chg="mod">
          <ac:chgData name="Everdina Cera" userId="148f67834645ae8a" providerId="LiveId" clId="{6DF0D260-4CBA-4D70-94B3-165B50B10423}" dt="2026-03-19T14:28:32.798" v="15297" actId="1076"/>
          <ac:spMkLst>
            <pc:docMk/>
            <pc:sldMk cId="3984248593" sldId="282"/>
            <ac:spMk id="5" creationId="{077BBEB5-B350-783D-0A18-A7DDF8E00572}"/>
          </ac:spMkLst>
        </pc:spChg>
        <pc:spChg chg="mod">
          <ac:chgData name="Everdina Cera" userId="148f67834645ae8a" providerId="LiveId" clId="{6DF0D260-4CBA-4D70-94B3-165B50B10423}" dt="2026-03-21T23:00:22.208" v="18541" actId="20577"/>
          <ac:spMkLst>
            <pc:docMk/>
            <pc:sldMk cId="3984248593" sldId="282"/>
            <ac:spMk id="6" creationId="{E69B817B-D628-AF79-954A-95DBAD97F51B}"/>
          </ac:spMkLst>
        </pc:spChg>
        <pc:picChg chg="del">
          <ac:chgData name="Everdina Cera" userId="148f67834645ae8a" providerId="LiveId" clId="{6DF0D260-4CBA-4D70-94B3-165B50B10423}" dt="2026-03-22T00:59:47.314" v="20377" actId="478"/>
          <ac:picMkLst>
            <pc:docMk/>
            <pc:sldMk cId="3984248593" sldId="282"/>
            <ac:picMk id="8" creationId="{8EA87BF4-20E9-893E-4030-D2C04986E238}"/>
          </ac:picMkLst>
        </pc:picChg>
        <pc:picChg chg="del mod">
          <ac:chgData name="Everdina Cera" userId="148f67834645ae8a" providerId="LiveId" clId="{6DF0D260-4CBA-4D70-94B3-165B50B10423}" dt="2026-03-22T00:59:23.719" v="20374" actId="478"/>
          <ac:picMkLst>
            <pc:docMk/>
            <pc:sldMk cId="3984248593" sldId="282"/>
            <ac:picMk id="9" creationId="{2C59C143-3845-8CD7-8AD6-38E3BE924895}"/>
          </ac:picMkLst>
        </pc:picChg>
        <pc:picChg chg="del mod">
          <ac:chgData name="Everdina Cera" userId="148f67834645ae8a" providerId="LiveId" clId="{6DF0D260-4CBA-4D70-94B3-165B50B10423}" dt="2026-03-22T00:59:10.137" v="20372" actId="478"/>
          <ac:picMkLst>
            <pc:docMk/>
            <pc:sldMk cId="3984248593" sldId="282"/>
            <ac:picMk id="10" creationId="{0B2AE654-55D7-162B-E789-997EC672B1F1}"/>
          </ac:picMkLst>
        </pc:picChg>
        <pc:picChg chg="add del mod">
          <ac:chgData name="Everdina Cera" userId="148f67834645ae8a" providerId="LiveId" clId="{6DF0D260-4CBA-4D70-94B3-165B50B10423}" dt="2026-03-22T00:53:57.332" v="20368"/>
          <ac:picMkLst>
            <pc:docMk/>
            <pc:sldMk cId="3984248593" sldId="282"/>
            <ac:picMk id="11" creationId="{2C199FB8-4796-9AB3-7899-3D1C50F94A7E}"/>
          </ac:picMkLst>
        </pc:picChg>
        <pc:picChg chg="add del mod">
          <ac:chgData name="Everdina Cera" userId="148f67834645ae8a" providerId="LiveId" clId="{6DF0D260-4CBA-4D70-94B3-165B50B10423}" dt="2026-03-22T00:59:39.153" v="20376" actId="478"/>
          <ac:picMkLst>
            <pc:docMk/>
            <pc:sldMk cId="3984248593" sldId="282"/>
            <ac:picMk id="12" creationId="{640BF8BA-B10B-7EB6-ED87-EF76005BDA95}"/>
          </ac:picMkLst>
        </pc:picChg>
        <pc:picChg chg="add del mod">
          <ac:chgData name="Everdina Cera" userId="148f67834645ae8a" providerId="LiveId" clId="{6DF0D260-4CBA-4D70-94B3-165B50B10423}" dt="2026-03-22T00:59:31.762" v="20375" actId="478"/>
          <ac:picMkLst>
            <pc:docMk/>
            <pc:sldMk cId="3984248593" sldId="282"/>
            <ac:picMk id="13" creationId="{A2F6A9CB-CD2B-C445-07BC-C46BEE55D3AB}"/>
          </ac:picMkLst>
        </pc:picChg>
        <pc:picChg chg="del mod">
          <ac:chgData name="Everdina Cera" userId="148f67834645ae8a" providerId="LiveId" clId="{6DF0D260-4CBA-4D70-94B3-165B50B10423}" dt="2026-03-22T01:00:02.837" v="20381" actId="478"/>
          <ac:picMkLst>
            <pc:docMk/>
            <pc:sldMk cId="3984248593" sldId="282"/>
            <ac:picMk id="24" creationId="{C877D61D-0DF8-81D4-347F-D251FAA6D0E8}"/>
          </ac:picMkLst>
        </pc:picChg>
        <pc:picChg chg="del mod">
          <ac:chgData name="Everdina Cera" userId="148f67834645ae8a" providerId="LiveId" clId="{6DF0D260-4CBA-4D70-94B3-165B50B10423}" dt="2026-03-22T01:00:06.251" v="20382" actId="478"/>
          <ac:picMkLst>
            <pc:docMk/>
            <pc:sldMk cId="3984248593" sldId="282"/>
            <ac:picMk id="25" creationId="{938348A3-0F71-AA53-1669-2DF65BBC78A6}"/>
          </ac:picMkLst>
        </pc:picChg>
        <pc:picChg chg="del mod">
          <ac:chgData name="Everdina Cera" userId="148f67834645ae8a" providerId="LiveId" clId="{6DF0D260-4CBA-4D70-94B3-165B50B10423}" dt="2026-03-22T00:59:53.639" v="20378" actId="478"/>
          <ac:picMkLst>
            <pc:docMk/>
            <pc:sldMk cId="3984248593" sldId="282"/>
            <ac:picMk id="27" creationId="{0D4B57EB-D327-84DD-7A0C-00A21EF390E8}"/>
          </ac:picMkLst>
        </pc:picChg>
        <pc:picChg chg="add del mod">
          <ac:chgData name="Everdina Cera" userId="148f67834645ae8a" providerId="LiveId" clId="{6DF0D260-4CBA-4D70-94B3-165B50B10423}" dt="2026-03-22T00:53:57.332" v="20368"/>
          <ac:picMkLst>
            <pc:docMk/>
            <pc:sldMk cId="3984248593" sldId="282"/>
            <ac:picMk id="42" creationId="{292A6979-0CB7-6997-626C-0EE7CB61DE84}"/>
          </ac:picMkLst>
        </pc:picChg>
      </pc:sldChg>
      <pc:sldChg chg="delSp modSp new mod ord modTransition delAnim">
        <pc:chgData name="Everdina Cera" userId="148f67834645ae8a" providerId="LiveId" clId="{6DF0D260-4CBA-4D70-94B3-165B50B10423}" dt="2026-03-23T00:46:53.954" v="21124" actId="20577"/>
        <pc:sldMkLst>
          <pc:docMk/>
          <pc:sldMk cId="165826415" sldId="283"/>
        </pc:sldMkLst>
        <pc:spChg chg="mod">
          <ac:chgData name="Everdina Cera" userId="148f67834645ae8a" providerId="LiveId" clId="{6DF0D260-4CBA-4D70-94B3-165B50B10423}" dt="2026-03-21T23:47:25.938" v="19169" actId="20577"/>
          <ac:spMkLst>
            <pc:docMk/>
            <pc:sldMk cId="165826415" sldId="283"/>
            <ac:spMk id="2" creationId="{46703045-D1FC-B049-98FD-68A876AB01D9}"/>
          </ac:spMkLst>
        </pc:spChg>
        <pc:spChg chg="mod">
          <ac:chgData name="Everdina Cera" userId="148f67834645ae8a" providerId="LiveId" clId="{6DF0D260-4CBA-4D70-94B3-165B50B10423}" dt="2026-03-18T22:40:29.561" v="12814" actId="20577"/>
          <ac:spMkLst>
            <pc:docMk/>
            <pc:sldMk cId="165826415" sldId="283"/>
            <ac:spMk id="3" creationId="{4628D09D-E1AA-5EBE-D465-60725D24D374}"/>
          </ac:spMkLst>
        </pc:spChg>
        <pc:spChg chg="mod">
          <ac:chgData name="Everdina Cera" userId="148f67834645ae8a" providerId="LiveId" clId="{6DF0D260-4CBA-4D70-94B3-165B50B10423}" dt="2026-03-21T22:39:41.966" v="18233" actId="27636"/>
          <ac:spMkLst>
            <pc:docMk/>
            <pc:sldMk cId="165826415" sldId="283"/>
            <ac:spMk id="4" creationId="{4E95AD1F-4ECC-EBB1-8CBF-A5C12F24C2CE}"/>
          </ac:spMkLst>
        </pc:spChg>
        <pc:spChg chg="mod">
          <ac:chgData name="Everdina Cera" userId="148f67834645ae8a" providerId="LiveId" clId="{6DF0D260-4CBA-4D70-94B3-165B50B10423}" dt="2026-03-18T22:40:37.053" v="12823" actId="20577"/>
          <ac:spMkLst>
            <pc:docMk/>
            <pc:sldMk cId="165826415" sldId="283"/>
            <ac:spMk id="5" creationId="{5D249691-C4A6-2859-A7A1-5917EB5C3A7A}"/>
          </ac:spMkLst>
        </pc:spChg>
        <pc:spChg chg="mod">
          <ac:chgData name="Everdina Cera" userId="148f67834645ae8a" providerId="LiveId" clId="{6DF0D260-4CBA-4D70-94B3-165B50B10423}" dt="2026-03-23T00:46:53.954" v="21124" actId="20577"/>
          <ac:spMkLst>
            <pc:docMk/>
            <pc:sldMk cId="165826415" sldId="283"/>
            <ac:spMk id="6" creationId="{8C7114CC-E14F-2939-AC18-14FF1CB34912}"/>
          </ac:spMkLst>
        </pc:spChg>
      </pc:sldChg>
      <pc:sldChg chg="delSp modSp new mod modTransition delAnim">
        <pc:chgData name="Everdina Cera" userId="148f67834645ae8a" providerId="LiveId" clId="{6DF0D260-4CBA-4D70-94B3-165B50B10423}" dt="2026-03-21T22:38:58.622" v="18214" actId="255"/>
        <pc:sldMkLst>
          <pc:docMk/>
          <pc:sldMk cId="4095845473" sldId="284"/>
        </pc:sldMkLst>
        <pc:spChg chg="mod">
          <ac:chgData name="Everdina Cera" userId="148f67834645ae8a" providerId="LiveId" clId="{6DF0D260-4CBA-4D70-94B3-165B50B10423}" dt="2026-03-19T13:42:53.490" v="14129" actId="20577"/>
          <ac:spMkLst>
            <pc:docMk/>
            <pc:sldMk cId="4095845473" sldId="284"/>
            <ac:spMk id="2" creationId="{31E7B4F4-3EC7-FFE4-2D94-0AB4FFB65D7A}"/>
          </ac:spMkLst>
        </pc:spChg>
        <pc:spChg chg="mod">
          <ac:chgData name="Everdina Cera" userId="148f67834645ae8a" providerId="LiveId" clId="{6DF0D260-4CBA-4D70-94B3-165B50B10423}" dt="2026-03-21T22:38:50.231" v="18212" actId="27636"/>
          <ac:spMkLst>
            <pc:docMk/>
            <pc:sldMk cId="4095845473" sldId="284"/>
            <ac:spMk id="3" creationId="{C11F7D94-7AAF-03EC-17BB-D63797E9E6C7}"/>
          </ac:spMkLst>
        </pc:spChg>
        <pc:spChg chg="mod">
          <ac:chgData name="Everdina Cera" userId="148f67834645ae8a" providerId="LiveId" clId="{6DF0D260-4CBA-4D70-94B3-165B50B10423}" dt="2026-03-21T22:38:58.622" v="18214" actId="255"/>
          <ac:spMkLst>
            <pc:docMk/>
            <pc:sldMk cId="4095845473" sldId="284"/>
            <ac:spMk id="4" creationId="{20F1F3FB-575D-5737-F1A3-9EE73F28A110}"/>
          </ac:spMkLst>
        </pc:spChg>
      </pc:sldChg>
      <pc:sldChg chg="addSp delSp modSp new mod modTransition">
        <pc:chgData name="Everdina Cera" userId="148f67834645ae8a" providerId="LiveId" clId="{6DF0D260-4CBA-4D70-94B3-165B50B10423}" dt="2026-03-23T01:33:37.418" v="22188" actId="12"/>
        <pc:sldMkLst>
          <pc:docMk/>
          <pc:sldMk cId="707204013" sldId="285"/>
        </pc:sldMkLst>
        <pc:spChg chg="mod">
          <ac:chgData name="Everdina Cera" userId="148f67834645ae8a" providerId="LiveId" clId="{6DF0D260-4CBA-4D70-94B3-165B50B10423}" dt="2026-03-19T16:26:11.827" v="17905" actId="14100"/>
          <ac:spMkLst>
            <pc:docMk/>
            <pc:sldMk cId="707204013" sldId="285"/>
            <ac:spMk id="2" creationId="{8CF4FBDD-F4F1-FAF8-5904-96CEA9DDC062}"/>
          </ac:spMkLst>
        </pc:spChg>
        <pc:spChg chg="add del mod">
          <ac:chgData name="Everdina Cera" userId="148f67834645ae8a" providerId="LiveId" clId="{6DF0D260-4CBA-4D70-94B3-165B50B10423}" dt="2026-03-23T01:33:37.418" v="22188" actId="12"/>
          <ac:spMkLst>
            <pc:docMk/>
            <pc:sldMk cId="707204013" sldId="285"/>
            <ac:spMk id="3" creationId="{8C0CCF4F-25D7-BBDE-60AE-EC1CC3B4DC9B}"/>
          </ac:spMkLst>
        </pc:spChg>
        <pc:spChg chg="add">
          <ac:chgData name="Everdina Cera" userId="148f67834645ae8a" providerId="LiveId" clId="{6DF0D260-4CBA-4D70-94B3-165B50B10423}" dt="2026-03-23T01:22:17.378" v="22160"/>
          <ac:spMkLst>
            <pc:docMk/>
            <pc:sldMk cId="707204013" sldId="285"/>
            <ac:spMk id="4" creationId="{EE12DFB6-4540-0712-3AF8-15B0B58910AE}"/>
          </ac:spMkLst>
        </pc:spChg>
        <pc:spChg chg="add">
          <ac:chgData name="Everdina Cera" userId="148f67834645ae8a" providerId="LiveId" clId="{6DF0D260-4CBA-4D70-94B3-165B50B10423}" dt="2026-03-23T01:26:25.664" v="22162"/>
          <ac:spMkLst>
            <pc:docMk/>
            <pc:sldMk cId="707204013" sldId="285"/>
            <ac:spMk id="5" creationId="{F411F7D9-BF33-45B0-9C4E-01EBF68D1502}"/>
          </ac:spMkLst>
        </pc:spChg>
        <pc:spChg chg="add mod">
          <ac:chgData name="Everdina Cera" userId="148f67834645ae8a" providerId="LiveId" clId="{6DF0D260-4CBA-4D70-94B3-165B50B10423}" dt="2026-03-23T01:29:02.911" v="22164"/>
          <ac:spMkLst>
            <pc:docMk/>
            <pc:sldMk cId="707204013" sldId="285"/>
            <ac:spMk id="6" creationId="{E899D2EB-9787-A886-FDBA-329025C03564}"/>
          </ac:spMkLst>
        </pc:spChg>
        <pc:spChg chg="add mod">
          <ac:chgData name="Everdina Cera" userId="148f67834645ae8a" providerId="LiveId" clId="{6DF0D260-4CBA-4D70-94B3-165B50B10423}" dt="2026-03-23T01:29:28.337" v="22168"/>
          <ac:spMkLst>
            <pc:docMk/>
            <pc:sldMk cId="707204013" sldId="285"/>
            <ac:spMk id="7" creationId="{54702289-ED25-37F1-7B6C-005842C1E11E}"/>
          </ac:spMkLst>
        </pc:spChg>
        <pc:spChg chg="add mod">
          <ac:chgData name="Everdina Cera" userId="148f67834645ae8a" providerId="LiveId" clId="{6DF0D260-4CBA-4D70-94B3-165B50B10423}" dt="2026-03-23T01:29:27.802" v="22167"/>
          <ac:spMkLst>
            <pc:docMk/>
            <pc:sldMk cId="707204013" sldId="285"/>
            <ac:spMk id="8" creationId="{0E9228AF-B96C-E144-4A7C-33E3B137A40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DB0292-81B1-430F-964B-D76BD58B878D}" type="datetimeFigureOut">
              <a:rPr lang="en-GB" smtClean="0"/>
              <a:t>23/03/2026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0EA86D-BF87-4B00-B401-12A1A2A00215}" type="slidenum">
              <a:rPr lang="en-GB" smtClean="0"/>
              <a:t>‹#›</a:t>
            </a:fld>
            <a:endParaRPr lang="en-GB" dirty="0"/>
          </a:p>
        </p:txBody>
      </p:sp>
    </p:spTree>
    <p:extLst>
      <p:ext uri="{BB962C8B-B14F-4D97-AF65-F5344CB8AC3E}">
        <p14:creationId xmlns:p14="http://schemas.microsoft.com/office/powerpoint/2010/main" val="386112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0EA86D-BF87-4B00-B401-12A1A2A00215}" type="slidenum">
              <a:rPr lang="en-GB" smtClean="0"/>
              <a:t>3</a:t>
            </a:fld>
            <a:endParaRPr lang="en-GB" dirty="0"/>
          </a:p>
        </p:txBody>
      </p:sp>
    </p:spTree>
    <p:extLst>
      <p:ext uri="{BB962C8B-B14F-4D97-AF65-F5344CB8AC3E}">
        <p14:creationId xmlns:p14="http://schemas.microsoft.com/office/powerpoint/2010/main" val="516999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0EA86D-BF87-4B00-B401-12A1A2A00215}" type="slidenum">
              <a:rPr lang="en-GB" smtClean="0"/>
              <a:t>8</a:t>
            </a:fld>
            <a:endParaRPr lang="en-GB" dirty="0"/>
          </a:p>
        </p:txBody>
      </p:sp>
    </p:spTree>
    <p:extLst>
      <p:ext uri="{BB962C8B-B14F-4D97-AF65-F5344CB8AC3E}">
        <p14:creationId xmlns:p14="http://schemas.microsoft.com/office/powerpoint/2010/main" val="1119695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3/23/2026</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376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3/23/2026</a:t>
            </a:fld>
            <a:endParaRPr lang="en-US" dirty="0"/>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465644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3/23/2026</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233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3/23/2026</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73409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3/23/2026</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33931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3/23/2026</a:t>
            </a:fld>
            <a:endParaRPr lang="en-US" dirty="0"/>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166107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3/23/2026</a:t>
            </a:fld>
            <a:endParaRPr lang="en-US" dirty="0"/>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3718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3/23/2026</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189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3/23/2026</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119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3/23/2026</a:t>
            </a:fld>
            <a:endParaRPr lang="en-US" dirty="0"/>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97760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3/23/2026</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9060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3/23/2026</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72548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microsoft.com/office/2007/relationships/media" Target="../media/media8.m4a"/><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slideLayout" Target="../slideLayouts/slideLayout5.xml"/><Relationship Id="rId4" Type="http://schemas.openxmlformats.org/officeDocument/2006/relationships/audio" Target="../media/media8.m4a"/></Relationships>
</file>

<file path=ppt/slides/_rels/slide8.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2.xml"/><Relationship Id="rId5" Type="http://schemas.openxmlformats.org/officeDocument/2006/relationships/slideLayout" Target="../slideLayouts/slideLayout4.xml"/><Relationship Id="rId4" Type="http://schemas.openxmlformats.org/officeDocument/2006/relationships/audio" Target="../media/media10.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Slide Background">
            <a:extLst>
              <a:ext uri="{FF2B5EF4-FFF2-40B4-BE49-F238E27FC236}">
                <a16:creationId xmlns:a16="http://schemas.microsoft.com/office/drawing/2014/main" id="{1102E982-8BE3-4FBA-ADFD-82E7D10B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int">
            <a:extLst>
              <a:ext uri="{FF2B5EF4-FFF2-40B4-BE49-F238E27FC236}">
                <a16:creationId xmlns:a16="http://schemas.microsoft.com/office/drawing/2014/main" id="{7F843252-B159-4DA1-BE13-6EC3EF210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7" name="Rectangle 2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3390300"/>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9E6B1E-914C-391D-B92F-4A0681922D8F}"/>
              </a:ext>
            </a:extLst>
          </p:cNvPr>
          <p:cNvSpPr>
            <a:spLocks noGrp="1"/>
          </p:cNvSpPr>
          <p:nvPr>
            <p:ph type="ctrTitle"/>
          </p:nvPr>
        </p:nvSpPr>
        <p:spPr>
          <a:xfrm>
            <a:off x="761801" y="858982"/>
            <a:ext cx="4697303" cy="2185826"/>
          </a:xfrm>
        </p:spPr>
        <p:txBody>
          <a:bodyPr vert="horz" lIns="91440" tIns="45720" rIns="91440" bIns="45720" rtlCol="0" anchor="ctr">
            <a:normAutofit/>
          </a:bodyPr>
          <a:lstStyle/>
          <a:p>
            <a:r>
              <a:rPr lang="en-US" sz="4400" dirty="0"/>
              <a:t>INTRODUCTION TO PHYSIOLOGY</a:t>
            </a:r>
          </a:p>
        </p:txBody>
      </p:sp>
      <p:pic>
        <p:nvPicPr>
          <p:cNvPr id="22" name="Picture 21">
            <a:extLst>
              <a:ext uri="{FF2B5EF4-FFF2-40B4-BE49-F238E27FC236}">
                <a16:creationId xmlns:a16="http://schemas.microsoft.com/office/drawing/2014/main" id="{89179D6C-0408-031D-F915-5A10B6236172}"/>
              </a:ext>
            </a:extLst>
          </p:cNvPr>
          <p:cNvPicPr>
            <a:picLocks noChangeAspect="1"/>
          </p:cNvPicPr>
          <p:nvPr/>
        </p:nvPicPr>
        <p:blipFill>
          <a:blip r:embed="rId4"/>
          <a:srcRect t="5710" b="3268"/>
          <a:stretch>
            <a:fillRect/>
          </a:stretch>
        </p:blipFill>
        <p:spPr>
          <a:xfrm>
            <a:off x="6096010" y="10"/>
            <a:ext cx="6096003" cy="3398589"/>
          </a:xfrm>
          <a:prstGeom prst="rect">
            <a:avLst/>
          </a:prstGeom>
        </p:spPr>
      </p:pic>
      <p:sp>
        <p:nvSpPr>
          <p:cNvPr id="3" name="Subtitle 2">
            <a:extLst>
              <a:ext uri="{FF2B5EF4-FFF2-40B4-BE49-F238E27FC236}">
                <a16:creationId xmlns:a16="http://schemas.microsoft.com/office/drawing/2014/main" id="{76777F01-7F62-C531-D70F-25275D3E46F1}"/>
              </a:ext>
            </a:extLst>
          </p:cNvPr>
          <p:cNvSpPr>
            <a:spLocks noGrp="1"/>
          </p:cNvSpPr>
          <p:nvPr>
            <p:ph type="subTitle" idx="1"/>
          </p:nvPr>
        </p:nvSpPr>
        <p:spPr>
          <a:xfrm>
            <a:off x="6516807" y="3814549"/>
            <a:ext cx="4575676" cy="2425530"/>
          </a:xfrm>
        </p:spPr>
        <p:txBody>
          <a:bodyPr vert="horz" lIns="91440" tIns="45720" rIns="91440" bIns="45720" rtlCol="0" anchor="b">
            <a:noAutofit/>
          </a:bodyPr>
          <a:lstStyle/>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Component 2-Video recording assignment</a:t>
            </a:r>
          </a:p>
          <a:p>
            <a:pPr>
              <a:lnSpc>
                <a:spcPct val="100000"/>
              </a:lnSpc>
            </a:pPr>
            <a:r>
              <a:rPr lang="en-US" sz="1100" dirty="0">
                <a:latin typeface="Arial" panose="020B0604020202020204" pitchFamily="34" charset="0"/>
                <a:cs typeface="Arial" panose="020B0604020202020204" pitchFamily="34" charset="0"/>
              </a:rPr>
              <a:t>Breast Cancer</a:t>
            </a:r>
          </a:p>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Submitted by-Everdina Cera</a:t>
            </a:r>
          </a:p>
          <a:p>
            <a:pPr>
              <a:lnSpc>
                <a:spcPct val="100000"/>
              </a:lnSpc>
            </a:pPr>
            <a:r>
              <a:rPr lang="en-US" sz="1100" dirty="0">
                <a:latin typeface="Arial" panose="020B0604020202020204" pitchFamily="34" charset="0"/>
                <a:cs typeface="Arial" panose="020B0604020202020204" pitchFamily="34" charset="0"/>
              </a:rPr>
              <a:t>Student no.2425436</a:t>
            </a:r>
          </a:p>
          <a:p>
            <a:pPr>
              <a:lnSpc>
                <a:spcPct val="100000"/>
              </a:lnSpc>
            </a:pPr>
            <a:r>
              <a:rPr lang="en-US" sz="1100" dirty="0">
                <a:latin typeface="Arial" panose="020B0604020202020204" pitchFamily="34" charset="0"/>
                <a:cs typeface="Arial" panose="020B0604020202020204" pitchFamily="34" charset="0"/>
              </a:rPr>
              <a:t>Module Code-BMHP 5023</a:t>
            </a:r>
          </a:p>
          <a:p>
            <a:pPr>
              <a:lnSpc>
                <a:spcPct val="100000"/>
              </a:lnSpc>
            </a:pPr>
            <a:r>
              <a:rPr lang="en-US" sz="1100" dirty="0">
                <a:latin typeface="Arial" panose="020B0604020202020204" pitchFamily="34" charset="0"/>
                <a:cs typeface="Arial" panose="020B0604020202020204" pitchFamily="34" charset="0"/>
              </a:rPr>
              <a:t>Lecturer--Gillean Weaver</a:t>
            </a:r>
          </a:p>
          <a:p>
            <a:pPr>
              <a:lnSpc>
                <a:spcPct val="100000"/>
              </a:lnSpc>
            </a:pPr>
            <a:r>
              <a:rPr lang="en-US" sz="1100" dirty="0">
                <a:latin typeface="Arial" panose="020B0604020202020204" pitchFamily="34" charset="0"/>
                <a:cs typeface="Arial" panose="020B0604020202020204" pitchFamily="34" charset="0"/>
              </a:rPr>
              <a:t>Date of Submission-March 23.2026 -</a:t>
            </a:r>
          </a:p>
        </p:txBody>
      </p:sp>
      <p:cxnSp>
        <p:nvCxnSpPr>
          <p:cNvPr id="29" name="Straight Connector 28">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1">
            <a:hlinkClick r:id="" action="ppaction://media"/>
            <a:extLst>
              <a:ext uri="{FF2B5EF4-FFF2-40B4-BE49-F238E27FC236}">
                <a16:creationId xmlns:a16="http://schemas.microsoft.com/office/drawing/2014/main" id="{C8170398-98CF-256C-4E53-62264F493C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02377220"/>
      </p:ext>
    </p:extLst>
  </p:cSld>
  <p:clrMapOvr>
    <a:masterClrMapping/>
  </p:clrMapOvr>
  <mc:AlternateContent xmlns:mc="http://schemas.openxmlformats.org/markup-compatibility/2006" xmlns:p14="http://schemas.microsoft.com/office/powerpoint/2010/main">
    <mc:Choice Requires="p14">
      <p:transition spd="slow" p14:dur="2000" advTm="21657"/>
    </mc:Choice>
    <mc:Fallback xmlns="">
      <p:transition spd="slow" advTm="21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EBCE-3FD4-9527-406F-FD6E288E024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A1022B7-1EFB-9A76-5105-671E0F76E67E}"/>
              </a:ext>
            </a:extLst>
          </p:cNvPr>
          <p:cNvSpPr>
            <a:spLocks noGrp="1"/>
          </p:cNvSpPr>
          <p:nvPr>
            <p:ph idx="1"/>
          </p:nvPr>
        </p:nvSpPr>
        <p:spPr>
          <a:xfrm>
            <a:off x="350963" y="1844298"/>
            <a:ext cx="10381205" cy="3557187"/>
          </a:xfrm>
        </p:spPr>
        <p:txBody>
          <a:bodyPr>
            <a:normAutofit/>
          </a:bodyPr>
          <a:lstStyle/>
          <a:p>
            <a:pPr algn="just"/>
            <a:r>
              <a:rPr lang="en-GB" sz="1100" dirty="0">
                <a:latin typeface="Arial" panose="020B0604020202020204" pitchFamily="34" charset="0"/>
                <a:cs typeface="Arial" panose="020B0604020202020204" pitchFamily="34" charset="0"/>
              </a:rPr>
              <a:t>In this video recording report, I will discuss breast cancer, in particular, female breast cancer. I will explore the anatomy and physiology of the female breasts and the risk of developing breast cancer. I  will also explore the treatment, management, evidence-based care plan, and recommendations. </a:t>
            </a:r>
            <a:r>
              <a:rPr kumimoji="0" lang="en-GB" sz="1100" b="0" i="0" u="none" strike="noStrike" kern="1200" cap="none" spc="0" normalizeH="0" baseline="0" noProof="0" dirty="0">
                <a:ln>
                  <a:noFill/>
                </a:ln>
                <a:solidFill>
                  <a:srgbClr val="262626"/>
                </a:solidFill>
                <a:effectLst/>
                <a:uLnTx/>
                <a:uFillTx/>
                <a:latin typeface="Arial" panose="020B0604020202020204" pitchFamily="34" charset="0"/>
                <a:ea typeface="+mn-ea"/>
                <a:cs typeface="Arial" panose="020B0604020202020204" pitchFamily="34" charset="0"/>
              </a:rPr>
              <a:t>Understanding</a:t>
            </a: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The breast is a big gland that plays an important role in reproduction and infant nutrition. It is composed of glandular,  adipose and connective tissue, blood vessels and lymphatic vessels(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 et al 2021), p. 79. Breast cancer is a type of malignant neoplasm that originates in the breast tissue.</a:t>
            </a:r>
          </a:p>
          <a:p>
            <a:pPr algn="just"/>
            <a:r>
              <a:rPr lang="en-GB" sz="1100" dirty="0">
                <a:latin typeface="Arial" panose="020B0604020202020204" pitchFamily="34" charset="0"/>
                <a:cs typeface="Arial" panose="020B0604020202020204" pitchFamily="34" charset="0"/>
              </a:rPr>
              <a:t>Understanding the anatomy and physiology of the breast is essential in recognising the pathological changes, such as breast cancer. It is one of the most common cancers affecting women worldwide. Men can also acquire breast cancer, but it’s rare, accounting for only 1% of all breast cancer or 350 cases per year in the UK (Tadman, M, et al 2019). Early detection,  appropriate treatment and holistic care planning are vital to improve outcomes and improve the quality of life of the patients.</a:t>
            </a:r>
          </a:p>
        </p:txBody>
      </p:sp>
      <p:pic>
        <p:nvPicPr>
          <p:cNvPr id="11" name="Recorded Sound 2">
            <a:hlinkClick r:id="" action="ppaction://media"/>
            <a:extLst>
              <a:ext uri="{FF2B5EF4-FFF2-40B4-BE49-F238E27FC236}">
                <a16:creationId xmlns:a16="http://schemas.microsoft.com/office/drawing/2014/main" id="{4B694D89-69D3-2B39-8B5E-B36E3566A6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17456025"/>
      </p:ext>
    </p:extLst>
  </p:cSld>
  <p:clrMapOvr>
    <a:masterClrMapping/>
  </p:clrMapOvr>
  <mc:AlternateContent xmlns:mc="http://schemas.openxmlformats.org/markup-compatibility/2006" xmlns:p14="http://schemas.microsoft.com/office/powerpoint/2010/main">
    <mc:Choice Requires="p14">
      <p:transition spd="slow" p14:dur="2000" advTm="88405"/>
    </mc:Choice>
    <mc:Fallback xmlns="">
      <p:transition spd="slow" advTm="8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99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EAEE-7B32-A6CC-285D-C49E28455580}"/>
              </a:ext>
            </a:extLst>
          </p:cNvPr>
          <p:cNvSpPr>
            <a:spLocks noGrp="1"/>
          </p:cNvSpPr>
          <p:nvPr>
            <p:ph type="title"/>
          </p:nvPr>
        </p:nvSpPr>
        <p:spPr>
          <a:xfrm>
            <a:off x="761802" y="872837"/>
            <a:ext cx="10380572" cy="823912"/>
          </a:xfrm>
        </p:spPr>
        <p:txBody>
          <a:bodyPr/>
          <a:lstStyle/>
          <a:p>
            <a:r>
              <a:rPr lang="en-GB" dirty="0"/>
              <a:t>ANATOMY OF THE BREAST</a:t>
            </a:r>
          </a:p>
        </p:txBody>
      </p:sp>
      <p:sp>
        <p:nvSpPr>
          <p:cNvPr id="3" name="Text Placeholder 2">
            <a:extLst>
              <a:ext uri="{FF2B5EF4-FFF2-40B4-BE49-F238E27FC236}">
                <a16:creationId xmlns:a16="http://schemas.microsoft.com/office/drawing/2014/main" id="{B475F16B-A594-470F-7A7B-0B8EAB3D4DEA}"/>
              </a:ext>
            </a:extLst>
          </p:cNvPr>
          <p:cNvSpPr>
            <a:spLocks noGrp="1"/>
          </p:cNvSpPr>
          <p:nvPr>
            <p:ph type="body" idx="1"/>
          </p:nvPr>
        </p:nvSpPr>
        <p:spPr>
          <a:xfrm>
            <a:off x="643268" y="592666"/>
            <a:ext cx="5023424" cy="1733838"/>
          </a:xfrm>
        </p:spPr>
        <p:txBody>
          <a:bodyPr/>
          <a:lstStyle/>
          <a:p>
            <a:r>
              <a:rPr lang="en-GB" dirty="0"/>
              <a:t>External Anatomy	</a:t>
            </a:r>
          </a:p>
        </p:txBody>
      </p:sp>
      <p:sp>
        <p:nvSpPr>
          <p:cNvPr id="4" name="Content Placeholder 3">
            <a:extLst>
              <a:ext uri="{FF2B5EF4-FFF2-40B4-BE49-F238E27FC236}">
                <a16:creationId xmlns:a16="http://schemas.microsoft.com/office/drawing/2014/main" id="{C717C5F2-0DB6-F4DE-FAE3-37BE13D57E5E}"/>
              </a:ext>
            </a:extLst>
          </p:cNvPr>
          <p:cNvSpPr>
            <a:spLocks noGrp="1"/>
          </p:cNvSpPr>
          <p:nvPr>
            <p:ph sz="half" idx="2"/>
          </p:nvPr>
        </p:nvSpPr>
        <p:spPr>
          <a:xfrm>
            <a:off x="761801" y="2709333"/>
            <a:ext cx="5023424" cy="3331250"/>
          </a:xfrm>
        </p:spPr>
        <p:txBody>
          <a:bodyPr>
            <a:normAutofit/>
          </a:bodyPr>
          <a:lstStyle/>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The breast is a paired mammary gland located at the front of the chest wall, extending to the 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rib and from the sternum to the mid–axillary line (Tortora and Derrickson, 2021). The breast lies over the pectoralis major muscle and is supported by connective tissues known as Cooper’s ligaments, or the suspensory ligament of the breast.(Standring,2021)</a:t>
            </a:r>
          </a:p>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 Body/breast-main mass of the breast</a:t>
            </a:r>
          </a:p>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Tail of Spence-an extension of breast tissue that extends to the armpit or axilla</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Areola:</a:t>
            </a:r>
            <a:r>
              <a:rPr lang="en-GB" sz="1100" dirty="0">
                <a:latin typeface="Arial" panose="020B0604020202020204" pitchFamily="34" charset="0"/>
                <a:cs typeface="Arial" panose="020B0604020202020204" pitchFamily="34" charset="0"/>
              </a:rPr>
              <a:t> the pigmented circular area surrounding the nipple (Standring, S,  2021) contains Montgomery glands, which secretes oil to lubricate and protect the nipple during breastfeeding</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Nipple</a:t>
            </a:r>
            <a:r>
              <a:rPr lang="en-GB" sz="1100" dirty="0">
                <a:latin typeface="Arial" panose="020B0604020202020204" pitchFamily="34" charset="0"/>
                <a:cs typeface="Arial" panose="020B0604020202020204" pitchFamily="34" charset="0"/>
              </a:rPr>
              <a:t>: The breast has a nipple on its apex, upon which 15-20 lactiferous ducts.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et al., 2021) rich in sensory nerve endings that allows erection. </a:t>
            </a:r>
          </a:p>
          <a:p>
            <a:pPr algn="just"/>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77BBEB5-B350-783D-0A18-A7DDF8E00572}"/>
              </a:ext>
            </a:extLst>
          </p:cNvPr>
          <p:cNvSpPr>
            <a:spLocks noGrp="1"/>
          </p:cNvSpPr>
          <p:nvPr>
            <p:ph type="body" sz="quarter" idx="3"/>
          </p:nvPr>
        </p:nvSpPr>
        <p:spPr>
          <a:xfrm>
            <a:off x="6527802" y="1564964"/>
            <a:ext cx="5048163" cy="823912"/>
          </a:xfrm>
        </p:spPr>
        <p:txBody>
          <a:bodyPr/>
          <a:lstStyle/>
          <a:p>
            <a:r>
              <a:rPr lang="en-GB" dirty="0"/>
              <a:t>Internal Anatomy</a:t>
            </a:r>
          </a:p>
        </p:txBody>
      </p:sp>
      <p:sp>
        <p:nvSpPr>
          <p:cNvPr id="6" name="Content Placeholder 5">
            <a:extLst>
              <a:ext uri="{FF2B5EF4-FFF2-40B4-BE49-F238E27FC236}">
                <a16:creationId xmlns:a16="http://schemas.microsoft.com/office/drawing/2014/main" id="{E69B817B-D628-AF79-954A-95DBAD97F51B}"/>
              </a:ext>
            </a:extLst>
          </p:cNvPr>
          <p:cNvSpPr>
            <a:spLocks noGrp="1"/>
          </p:cNvSpPr>
          <p:nvPr>
            <p:ph sz="quarter" idx="4"/>
          </p:nvPr>
        </p:nvSpPr>
        <p:spPr>
          <a:xfrm>
            <a:off x="6094211" y="2709333"/>
            <a:ext cx="5048163" cy="3331249"/>
          </a:xfrm>
        </p:spPr>
        <p:txBody>
          <a:bodyPr>
            <a:noAutofit/>
          </a:bodyPr>
          <a:lstStyle/>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Glandular tissue</a:t>
            </a:r>
            <a:r>
              <a:rPr lang="en-GB" sz="1100" dirty="0">
                <a:latin typeface="Arial" panose="020B0604020202020204" pitchFamily="34" charset="0"/>
                <a:cs typeface="Arial" panose="020B0604020202020204" pitchFamily="34" charset="0"/>
              </a:rPr>
              <a:t>:  This is the functional part  of the  breast</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Lobes</a:t>
            </a:r>
            <a:r>
              <a:rPr lang="en-GB" sz="1100" dirty="0">
                <a:latin typeface="Arial" panose="020B0604020202020204" pitchFamily="34" charset="0"/>
                <a:cs typeface="Arial" panose="020B0604020202020204" pitchFamily="34" charset="0"/>
              </a:rPr>
              <a:t>: each breast has 15-20 lobes, which are milk-producing glands</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Alveoli</a:t>
            </a:r>
            <a:r>
              <a:rPr lang="en-GB" sz="1100" dirty="0">
                <a:latin typeface="Arial" panose="020B0604020202020204" pitchFamily="34" charset="0"/>
                <a:cs typeface="Arial" panose="020B0604020202020204" pitchFamily="34" charset="0"/>
              </a:rPr>
              <a:t>: small, grape-like clusters within the lobes where milk is produced.</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Lactiferous Ducts</a:t>
            </a:r>
            <a:r>
              <a:rPr lang="en-GB" sz="1100" dirty="0">
                <a:latin typeface="Arial" panose="020B0604020202020204" pitchFamily="34" charset="0"/>
                <a:cs typeface="Arial" panose="020B0604020202020204" pitchFamily="34" charset="0"/>
              </a:rPr>
              <a:t>: tubes that carry milk from the alveoli to the nipple</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Adipose tissues</a:t>
            </a:r>
            <a:r>
              <a:rPr lang="en-GB" sz="1100" dirty="0">
                <a:latin typeface="Arial" panose="020B0604020202020204" pitchFamily="34" charset="0"/>
                <a:cs typeface="Arial" panose="020B0604020202020204" pitchFamily="34" charset="0"/>
              </a:rPr>
              <a:t>: they fill the space of the glandular tissue, and they determine the overall size and shape of the breast.</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Connective tissue</a:t>
            </a:r>
            <a:r>
              <a:rPr lang="en-GB" sz="1100" dirty="0">
                <a:latin typeface="Arial" panose="020B0604020202020204" pitchFamily="34" charset="0"/>
                <a:cs typeface="Arial" panose="020B0604020202020204" pitchFamily="34" charset="0"/>
              </a:rPr>
              <a:t>: (Cooper’s Ligaments)-ligaments attached to the breast tissue to provide structural support( Baj, J ,et al 2021)</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p:txBody>
      </p:sp>
      <p:pic>
        <p:nvPicPr>
          <p:cNvPr id="19" name="Recorded Sound 3">
            <a:hlinkClick r:id="" action="ppaction://media"/>
            <a:extLst>
              <a:ext uri="{FF2B5EF4-FFF2-40B4-BE49-F238E27FC236}">
                <a16:creationId xmlns:a16="http://schemas.microsoft.com/office/drawing/2014/main" id="{DC67809A-6B7B-183E-7F44-82992156BA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84248593"/>
      </p:ext>
    </p:extLst>
  </p:cSld>
  <p:clrMapOvr>
    <a:masterClrMapping/>
  </p:clrMapOvr>
  <mc:AlternateContent xmlns:mc="http://schemas.openxmlformats.org/markup-compatibility/2006" xmlns:p14="http://schemas.microsoft.com/office/powerpoint/2010/main">
    <mc:Choice Requires="p14">
      <p:transition spd="slow" p14:dur="2000" advTm="27288"/>
    </mc:Choice>
    <mc:Fallback xmlns="">
      <p:transition spd="slow" advTm="27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53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extLst>
    <p:ext uri="{E180D4A7-C9FB-4DFB-919C-405C955672EB}">
      <p14:showEvtLst xmlns:p14="http://schemas.microsoft.com/office/powerpoint/2010/main">
        <p14:playEvt time="92" objId="24"/>
        <p14:playEvt time="3621" objId="25"/>
        <p14:stopEvt time="4814" objId="24"/>
        <p14:playEvt time="5620" objId="27"/>
        <p14:stopEvt time="5656" objId="25"/>
        <p14:playEvt time="16285" objId="8"/>
        <p14:stopEvt time="16316" objId="27"/>
        <p14:stopEvt time="27288" objId="8"/>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6167-0806-2D07-68E2-E079C2F0E425}"/>
              </a:ext>
            </a:extLst>
          </p:cNvPr>
          <p:cNvSpPr>
            <a:spLocks noGrp="1"/>
          </p:cNvSpPr>
          <p:nvPr>
            <p:ph type="title"/>
          </p:nvPr>
        </p:nvSpPr>
        <p:spPr>
          <a:xfrm>
            <a:off x="165035" y="98586"/>
            <a:ext cx="10380573" cy="1432273"/>
          </a:xfrm>
        </p:spPr>
        <p:txBody>
          <a:bodyPr/>
          <a:lstStyle/>
          <a:p>
            <a:r>
              <a:rPr lang="en-GB" dirty="0"/>
              <a:t>Pathophysiology of the Breast</a:t>
            </a:r>
          </a:p>
        </p:txBody>
      </p:sp>
      <p:sp>
        <p:nvSpPr>
          <p:cNvPr id="3" name="Content Placeholder 2">
            <a:extLst>
              <a:ext uri="{FF2B5EF4-FFF2-40B4-BE49-F238E27FC236}">
                <a16:creationId xmlns:a16="http://schemas.microsoft.com/office/drawing/2014/main" id="{9071CCDB-775E-76E6-8E41-C838AE17367A}"/>
              </a:ext>
            </a:extLst>
          </p:cNvPr>
          <p:cNvSpPr>
            <a:spLocks noGrp="1"/>
          </p:cNvSpPr>
          <p:nvPr>
            <p:ph idx="1"/>
          </p:nvPr>
        </p:nvSpPr>
        <p:spPr>
          <a:xfrm>
            <a:off x="336018" y="1384937"/>
            <a:ext cx="10381205" cy="4449126"/>
          </a:xfrm>
        </p:spPr>
        <p:txBody>
          <a:bodyPr>
            <a:normAutofit/>
          </a:bodyPr>
          <a:lstStyle/>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The breast undergoes significant changes throughout a person’s life, driven by hormones.</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Puberty- Oestrogen and progesterone stimulate breast development of ducts and the deposition of fat or ductal growth</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Menstrual cycle-hormonal changes can cause breast tissue to retain water and become lumpy before menstruation.</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Pregnancy and lactation- </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Progesterone- promotes the development  of lobules and alveoli, and also plays an important role in gestation      </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        Prolactin-stimulating milk production( Hall and Hall 2020)</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       Oxytocin –Responsible for milk ejection  reflex during breastfeeding (Hall and Hall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85% of breast cancer is found in the ducts of the breast (Tadman, M, et al 2021)</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The main function of the breast is for lactation, which involves the production and secretion of milk to nourish infants.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Blood supply is mainly provided by the internal mammary artery located at the lateral thoracic artery.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 et al,2021) p.81.Lymphatic nodes are commonly the route for the spread to other parts of the body.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Pathological changes within these structures can lead to the development of breast cancer. The disease often originates in the epithelial cells lining the ducts or lobules, where mutations disrupt normal cellular control mechanisms, leading to uncontrolled proliferation or tumour formation.  (Lukasiewicz’s, S, et al 2021)</a:t>
            </a:r>
          </a:p>
          <a:p>
            <a:endParaRPr lang="en-GB" sz="1100" dirty="0">
              <a:latin typeface="Arial" panose="020B0604020202020204" pitchFamily="34" charset="0"/>
              <a:cs typeface="Arial" panose="020B0604020202020204" pitchFamily="34" charset="0"/>
            </a:endParaRPr>
          </a:p>
        </p:txBody>
      </p:sp>
      <p:pic>
        <p:nvPicPr>
          <p:cNvPr id="11" name="Recorded Sound 4">
            <a:hlinkClick r:id="" action="ppaction://media"/>
            <a:extLst>
              <a:ext uri="{FF2B5EF4-FFF2-40B4-BE49-F238E27FC236}">
                <a16:creationId xmlns:a16="http://schemas.microsoft.com/office/drawing/2014/main" id="{8161B0EC-C193-EDFD-A6B5-A71F406726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90536963"/>
      </p:ext>
    </p:extLst>
  </p:cSld>
  <p:clrMapOvr>
    <a:masterClrMapping/>
  </p:clrMapOvr>
  <mc:AlternateContent xmlns:mc="http://schemas.openxmlformats.org/markup-compatibility/2006" xmlns:p14="http://schemas.microsoft.com/office/powerpoint/2010/main">
    <mc:Choice Requires="p14">
      <p:transition spd="slow" p14:dur="2000" advTm="129170"/>
    </mc:Choice>
    <mc:Fallback xmlns="">
      <p:transition spd="slow" advTm="129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79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9442-23AA-9FF8-6043-22F0463E337F}"/>
              </a:ext>
            </a:extLst>
          </p:cNvPr>
          <p:cNvSpPr>
            <a:spLocks noGrp="1"/>
          </p:cNvSpPr>
          <p:nvPr>
            <p:ph type="title"/>
          </p:nvPr>
        </p:nvSpPr>
        <p:spPr/>
        <p:txBody>
          <a:bodyPr/>
          <a:lstStyle/>
          <a:p>
            <a:r>
              <a:rPr lang="en-GB" dirty="0"/>
              <a:t>Breast Cancer</a:t>
            </a:r>
          </a:p>
        </p:txBody>
      </p:sp>
      <p:sp>
        <p:nvSpPr>
          <p:cNvPr id="3" name="Content Placeholder 2">
            <a:extLst>
              <a:ext uri="{FF2B5EF4-FFF2-40B4-BE49-F238E27FC236}">
                <a16:creationId xmlns:a16="http://schemas.microsoft.com/office/drawing/2014/main" id="{A05EF9FB-B875-D066-C275-A9D1A14E7041}"/>
              </a:ext>
            </a:extLst>
          </p:cNvPr>
          <p:cNvSpPr>
            <a:spLocks noGrp="1"/>
          </p:cNvSpPr>
          <p:nvPr>
            <p:ph idx="1"/>
          </p:nvPr>
        </p:nvSpPr>
        <p:spPr>
          <a:xfrm>
            <a:off x="761799" y="1911096"/>
            <a:ext cx="10381205" cy="4100819"/>
          </a:xfrm>
        </p:spPr>
        <p:txBody>
          <a:bodyPr>
            <a:normAutofit/>
          </a:bodyPr>
          <a:lstStyle/>
          <a:p>
            <a:pPr algn="just"/>
            <a:r>
              <a:rPr lang="en-GB" sz="1100" dirty="0">
                <a:latin typeface="Arial" panose="020B0604020202020204" pitchFamily="34" charset="0"/>
                <a:cs typeface="Arial" panose="020B0604020202020204" pitchFamily="34" charset="0"/>
              </a:rPr>
              <a:t>Breast cancer occurs when abnormal cells in the breast tissue grow rapidly and form a tumour. These malignant cells can invade other tissues and spread to other parts of the body through the lymphatic system or bloodstream. (Kori , S,  2018 ). Breast cancer symptoms include a lump in the breast, a change in breast shape, nipple discharge, skin dimpling or redness.80% breast cancer arises in the ducts of the breast ( Tadman, M, et al 2019). Breast cancer is a complex clinical situation. According to the multifactorial disease model, the occurrence of this disease is a combination of genetic, hormonal and environmental factors.</a:t>
            </a:r>
          </a:p>
          <a:p>
            <a:pPr algn="just"/>
            <a:r>
              <a:rPr lang="en-GB" sz="1100" dirty="0">
                <a:latin typeface="Arial" panose="020B0604020202020204" pitchFamily="34" charset="0"/>
                <a:cs typeface="Arial" panose="020B0604020202020204" pitchFamily="34" charset="0"/>
              </a:rPr>
              <a:t>Common types of breast cancer include (Cancer Research UK, 2024)</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Ductal carcinoma –the most common type that starts in the lining of the milk duct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Lobular carcinoma—abnormal cells develop in milk-producing lobules.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Inflammatory  breast cancer-a rare but aggressive type causing redness and swelling</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Triple –negative breast cancer, a subtype lacking oestrogen and progesterone, and difficult to treat</a:t>
            </a:r>
          </a:p>
        </p:txBody>
      </p:sp>
      <p:pic>
        <p:nvPicPr>
          <p:cNvPr id="4" name="Recorded Sound 5">
            <a:hlinkClick r:id="" action="ppaction://media"/>
            <a:extLst>
              <a:ext uri="{FF2B5EF4-FFF2-40B4-BE49-F238E27FC236}">
                <a16:creationId xmlns:a16="http://schemas.microsoft.com/office/drawing/2014/main" id="{AE3124A1-D8B4-44D2-1EC6-05254C4A52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6372799"/>
      </p:ext>
    </p:extLst>
  </p:cSld>
  <p:clrMapOvr>
    <a:masterClrMapping/>
  </p:clrMapOvr>
  <mc:AlternateContent xmlns:mc="http://schemas.openxmlformats.org/markup-compatibility/2006" xmlns:p14="http://schemas.microsoft.com/office/powerpoint/2010/main">
    <mc:Choice Requires="p14">
      <p:transition spd="slow" p14:dur="2000" advTm="44854"/>
    </mc:Choice>
    <mc:Fallback xmlns="">
      <p:transition spd="slow" advTm="4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B4F4-3EC7-FFE4-2D94-0AB4FFB65D7A}"/>
              </a:ext>
            </a:extLst>
          </p:cNvPr>
          <p:cNvSpPr>
            <a:spLocks noGrp="1"/>
          </p:cNvSpPr>
          <p:nvPr>
            <p:ph type="title"/>
          </p:nvPr>
        </p:nvSpPr>
        <p:spPr/>
        <p:txBody>
          <a:bodyPr/>
          <a:lstStyle/>
          <a:p>
            <a:r>
              <a:rPr lang="en-GB" dirty="0"/>
              <a:t>RISK FACTOR</a:t>
            </a:r>
          </a:p>
        </p:txBody>
      </p:sp>
      <p:sp>
        <p:nvSpPr>
          <p:cNvPr id="3" name="Content Placeholder 2">
            <a:extLst>
              <a:ext uri="{FF2B5EF4-FFF2-40B4-BE49-F238E27FC236}">
                <a16:creationId xmlns:a16="http://schemas.microsoft.com/office/drawing/2014/main" id="{C11F7D94-7AAF-03EC-17BB-D63797E9E6C7}"/>
              </a:ext>
            </a:extLst>
          </p:cNvPr>
          <p:cNvSpPr>
            <a:spLocks noGrp="1"/>
          </p:cNvSpPr>
          <p:nvPr>
            <p:ph sz="half" idx="1"/>
          </p:nvPr>
        </p:nvSpPr>
        <p:spPr/>
        <p:txBody>
          <a:bodyPr>
            <a:normAutofit/>
          </a:bodyPr>
          <a:lstStyle/>
          <a:p>
            <a:r>
              <a:rPr lang="en-GB" sz="1100" dirty="0">
                <a:latin typeface="Arial" panose="020B0604020202020204" pitchFamily="34" charset="0"/>
                <a:cs typeface="Arial" panose="020B0604020202020204" pitchFamily="34" charset="0"/>
              </a:rPr>
              <a:t>Modifiable </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Lifestyle choices such as diet, physical inactivity, and alcohol consumption</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Environmental exposure, chemicals, radiation</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Smoking</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Obesity</a:t>
            </a:r>
          </a:p>
          <a:p>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0F1F3FB-575D-5737-F1A3-9EE73F28A110}"/>
              </a:ext>
            </a:extLst>
          </p:cNvPr>
          <p:cNvSpPr>
            <a:spLocks noGrp="1"/>
          </p:cNvSpPr>
          <p:nvPr>
            <p:ph sz="half" idx="2"/>
          </p:nvPr>
        </p:nvSpPr>
        <p:spPr/>
        <p:txBody>
          <a:bodyPr>
            <a:normAutofit/>
          </a:bodyPr>
          <a:lstStyle/>
          <a:p>
            <a:r>
              <a:rPr lang="en-GB" sz="1100" dirty="0">
                <a:latin typeface="Arial" panose="020B0604020202020204" pitchFamily="34" charset="0"/>
                <a:cs typeface="Arial" panose="020B0604020202020204" pitchFamily="34" charset="0"/>
              </a:rPr>
              <a:t>Non-modifiable </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Age</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Sex</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Family history</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genes</a:t>
            </a:r>
          </a:p>
        </p:txBody>
      </p:sp>
      <p:pic>
        <p:nvPicPr>
          <p:cNvPr id="6" name="Recorded Sound 6">
            <a:hlinkClick r:id="" action="ppaction://media"/>
            <a:extLst>
              <a:ext uri="{FF2B5EF4-FFF2-40B4-BE49-F238E27FC236}">
                <a16:creationId xmlns:a16="http://schemas.microsoft.com/office/drawing/2014/main" id="{C03A1A9A-4DC1-34F3-F4FA-6AB8FD4814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95845473"/>
      </p:ext>
    </p:extLst>
  </p:cSld>
  <p:clrMapOvr>
    <a:masterClrMapping/>
  </p:clrMapOvr>
  <mc:AlternateContent xmlns:mc="http://schemas.openxmlformats.org/markup-compatibility/2006" xmlns:p14="http://schemas.microsoft.com/office/powerpoint/2010/main">
    <mc:Choice Requires="p14">
      <p:transition spd="slow" p14:dur="2000" advTm="45868"/>
    </mc:Choice>
    <mc:Fallback xmlns="">
      <p:transition spd="slow" advTm="45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03045-D1FC-B049-98FD-68A876AB01D9}"/>
              </a:ext>
            </a:extLst>
          </p:cNvPr>
          <p:cNvSpPr>
            <a:spLocks noGrp="1"/>
          </p:cNvSpPr>
          <p:nvPr>
            <p:ph type="title"/>
          </p:nvPr>
        </p:nvSpPr>
        <p:spPr/>
        <p:txBody>
          <a:bodyPr>
            <a:normAutofit fontScale="90000"/>
          </a:bodyPr>
          <a:lstStyle/>
          <a:p>
            <a:r>
              <a:rPr lang="en-GB" dirty="0"/>
              <a:t>DIAGNOSIS/PREVENTIVE/AND TREATMENT  OF BREAST CANCER </a:t>
            </a:r>
          </a:p>
        </p:txBody>
      </p:sp>
      <p:sp>
        <p:nvSpPr>
          <p:cNvPr id="3" name="Text Placeholder 2">
            <a:extLst>
              <a:ext uri="{FF2B5EF4-FFF2-40B4-BE49-F238E27FC236}">
                <a16:creationId xmlns:a16="http://schemas.microsoft.com/office/drawing/2014/main" id="{4628D09D-E1AA-5EBE-D465-60725D24D374}"/>
              </a:ext>
            </a:extLst>
          </p:cNvPr>
          <p:cNvSpPr>
            <a:spLocks noGrp="1"/>
          </p:cNvSpPr>
          <p:nvPr>
            <p:ph type="body" idx="1"/>
          </p:nvPr>
        </p:nvSpPr>
        <p:spPr/>
        <p:txBody>
          <a:bodyPr/>
          <a:lstStyle/>
          <a:p>
            <a:r>
              <a:rPr lang="en-GB" dirty="0"/>
              <a:t>Diagnosis</a:t>
            </a:r>
          </a:p>
        </p:txBody>
      </p:sp>
      <p:sp>
        <p:nvSpPr>
          <p:cNvPr id="4" name="Content Placeholder 3">
            <a:extLst>
              <a:ext uri="{FF2B5EF4-FFF2-40B4-BE49-F238E27FC236}">
                <a16:creationId xmlns:a16="http://schemas.microsoft.com/office/drawing/2014/main" id="{4E95AD1F-4ECC-EBB1-8CBF-A5C12F24C2CE}"/>
              </a:ext>
            </a:extLst>
          </p:cNvPr>
          <p:cNvSpPr>
            <a:spLocks noGrp="1"/>
          </p:cNvSpPr>
          <p:nvPr>
            <p:ph sz="half" idx="2"/>
          </p:nvPr>
        </p:nvSpPr>
        <p:spPr/>
        <p:txBody>
          <a:bodyPr>
            <a:normAutofit/>
          </a:bodyPr>
          <a:lstStyle/>
          <a:p>
            <a:r>
              <a:rPr lang="en-GB" sz="1100" dirty="0">
                <a:latin typeface="Arial" panose="020B0604020202020204" pitchFamily="34" charset="0"/>
                <a:cs typeface="Arial" panose="020B0604020202020204" pitchFamily="34" charset="0"/>
              </a:rPr>
              <a:t>Diagnosis of breast cancer is made of </a:t>
            </a:r>
          </a:p>
          <a:p>
            <a:r>
              <a:rPr lang="en-GB" sz="1100" dirty="0">
                <a:latin typeface="Arial" panose="020B0604020202020204" pitchFamily="34" charset="0"/>
                <a:cs typeface="Arial" panose="020B0604020202020204" pitchFamily="34" charset="0"/>
              </a:rPr>
              <a:t>‘triple assessment’(Tadman, M, et al 2021)</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full clinical examination,</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mammography or ultrasound, </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biopsy</a:t>
            </a: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D249691-C4A6-2859-A7A1-5917EB5C3A7A}"/>
              </a:ext>
            </a:extLst>
          </p:cNvPr>
          <p:cNvSpPr>
            <a:spLocks noGrp="1"/>
          </p:cNvSpPr>
          <p:nvPr>
            <p:ph type="body" sz="quarter" idx="3"/>
          </p:nvPr>
        </p:nvSpPr>
        <p:spPr/>
        <p:txBody>
          <a:bodyPr/>
          <a:lstStyle/>
          <a:p>
            <a:r>
              <a:rPr lang="en-GB" dirty="0"/>
              <a:t>Treatment</a:t>
            </a:r>
          </a:p>
        </p:txBody>
      </p:sp>
      <p:sp>
        <p:nvSpPr>
          <p:cNvPr id="6" name="Content Placeholder 5">
            <a:extLst>
              <a:ext uri="{FF2B5EF4-FFF2-40B4-BE49-F238E27FC236}">
                <a16:creationId xmlns:a16="http://schemas.microsoft.com/office/drawing/2014/main" id="{8C7114CC-E14F-2939-AC18-14FF1CB34912}"/>
              </a:ext>
            </a:extLst>
          </p:cNvPr>
          <p:cNvSpPr>
            <a:spLocks noGrp="1"/>
          </p:cNvSpPr>
          <p:nvPr>
            <p:ph sz="quarter" idx="4"/>
          </p:nvPr>
        </p:nvSpPr>
        <p:spPr>
          <a:xfrm>
            <a:off x="6094211" y="3706091"/>
            <a:ext cx="5048163" cy="2609868"/>
          </a:xfrm>
        </p:spPr>
        <p:txBody>
          <a:bodyPr>
            <a:noAutofit/>
          </a:bodyPr>
          <a:lstStyle/>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Treatment depends on the patient ‘s overall health. It requires partnership with other multidisciplinary teams. A care plan often used in breast cancer management is: (Cancer Research 2024)</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Surgery-removal of lump or breast </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Radiotherapy</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Chemotherapy and</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Hormonal therapy</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Targeted therapies </a:t>
            </a:r>
          </a:p>
          <a:p>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pic>
        <p:nvPicPr>
          <p:cNvPr id="8" name="Recorded Sound 7">
            <a:hlinkClick r:id="" action="ppaction://media"/>
            <a:extLst>
              <a:ext uri="{FF2B5EF4-FFF2-40B4-BE49-F238E27FC236}">
                <a16:creationId xmlns:a16="http://schemas.microsoft.com/office/drawing/2014/main" id="{137CB36C-230B-2FEC-D34B-A8FD993934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pic>
        <p:nvPicPr>
          <p:cNvPr id="7" name="Recorded Sound 7">
            <a:hlinkClick r:id="" action="ppaction://media"/>
            <a:extLst>
              <a:ext uri="{FF2B5EF4-FFF2-40B4-BE49-F238E27FC236}">
                <a16:creationId xmlns:a16="http://schemas.microsoft.com/office/drawing/2014/main" id="{001ED4CF-6055-C2F3-61CF-E516D80276B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5826415"/>
      </p:ext>
    </p:extLst>
  </p:cSld>
  <p:clrMapOvr>
    <a:masterClrMapping/>
  </p:clrMapOvr>
  <mc:AlternateContent xmlns:mc="http://schemas.openxmlformats.org/markup-compatibility/2006" xmlns:p14="http://schemas.microsoft.com/office/powerpoint/2010/main">
    <mc:Choice Requires="p14">
      <p:transition spd="slow" p14:dur="2000" advTm="56934"/>
    </mc:Choice>
    <mc:Fallback xmlns="">
      <p:transition spd="slow" advTm="56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913" fill="hold"/>
                                        <p:tgtEl>
                                          <p:spTgt spid="8"/>
                                        </p:tgtEl>
                                      </p:cBhvr>
                                    </p:cmd>
                                  </p:childTnLst>
                                </p:cTn>
                              </p:par>
                            </p:childTnLst>
                          </p:cTn>
                        </p:par>
                        <p:par>
                          <p:cTn id="7" fill="hold">
                            <p:stCondLst>
                              <p:cond delay="66913"/>
                            </p:stCondLst>
                            <p:childTnLst>
                              <p:par>
                                <p:cTn id="8" presetID="1" presetClass="mediacall" presetSubtype="0" fill="hold" nodeType="afterEffect">
                                  <p:stCondLst>
                                    <p:cond delay="0"/>
                                  </p:stCondLst>
                                  <p:childTnLst>
                                    <p:cmd type="call" cmd="playFrom(0.0)">
                                      <p:cBhvr>
                                        <p:cTn id="9" dur="8168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5BAF5-5CD5-A781-8E4F-655FB67AFA51}"/>
              </a:ext>
            </a:extLst>
          </p:cNvPr>
          <p:cNvSpPr>
            <a:spLocks noGrp="1"/>
          </p:cNvSpPr>
          <p:nvPr>
            <p:ph type="title"/>
          </p:nvPr>
        </p:nvSpPr>
        <p:spPr>
          <a:xfrm>
            <a:off x="496983" y="576406"/>
            <a:ext cx="10380574" cy="972994"/>
          </a:xfrm>
        </p:spPr>
        <p:txBody>
          <a:bodyPr>
            <a:normAutofit/>
          </a:bodyPr>
          <a:lstStyle/>
          <a:p>
            <a:r>
              <a:rPr lang="en-GB" dirty="0"/>
              <a:t>Plan of Care </a:t>
            </a:r>
          </a:p>
        </p:txBody>
      </p:sp>
      <p:sp>
        <p:nvSpPr>
          <p:cNvPr id="3" name="Content Placeholder 2">
            <a:extLst>
              <a:ext uri="{FF2B5EF4-FFF2-40B4-BE49-F238E27FC236}">
                <a16:creationId xmlns:a16="http://schemas.microsoft.com/office/drawing/2014/main" id="{A1C74BC4-F0DA-F291-33A1-D15162E47FAD}"/>
              </a:ext>
            </a:extLst>
          </p:cNvPr>
          <p:cNvSpPr>
            <a:spLocks noGrp="1"/>
          </p:cNvSpPr>
          <p:nvPr>
            <p:ph sz="half" idx="1"/>
          </p:nvPr>
        </p:nvSpPr>
        <p:spPr>
          <a:xfrm>
            <a:off x="761800" y="1816101"/>
            <a:ext cx="5045281" cy="4613574"/>
          </a:xfrm>
        </p:spPr>
        <p:txBody>
          <a:bodyPr>
            <a:normAutofit/>
          </a:bodyPr>
          <a:lstStyle/>
          <a:p>
            <a:pPr marL="171450" indent="-171450">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
            </a:pPr>
            <a:r>
              <a:rPr lang="en-GB" sz="1100" dirty="0">
                <a:latin typeface="Arial" panose="020B0604020202020204" pitchFamily="34" charset="0"/>
                <a:cs typeface="Arial" panose="020B0604020202020204" pitchFamily="34" charset="0"/>
              </a:rPr>
              <a:t>A comprehensive care plan is essential to support breast cancer patients physically, emotionally, and psychologically. (Funk, K 2018).p.222. Including assessment, symptom management, psychological support, education and health promotion, multidisciplinary care and follow-up.</a:t>
            </a:r>
          </a:p>
          <a:p>
            <a:pPr marL="171450" indent="-171450">
              <a:buFont typeface="Wingdings" panose="05000000000000000000" pitchFamily="2" charset="2"/>
              <a:buChar char="§"/>
            </a:pPr>
            <a:r>
              <a:rPr lang="en-GB" sz="1100" dirty="0">
                <a:latin typeface="Arial" panose="020B0604020202020204" pitchFamily="34" charset="0"/>
                <a:cs typeface="Arial" panose="020B0604020202020204" pitchFamily="34" charset="0"/>
              </a:rPr>
              <a:t>Patient education  -to help patients cope with their diagnosis, treatment, medication management, and side effects.</a:t>
            </a:r>
          </a:p>
          <a:p>
            <a:pPr marL="171450" indent="-171450">
              <a:buFont typeface="Wingdings" panose="05000000000000000000" pitchFamily="2" charset="2"/>
              <a:buChar char="§"/>
            </a:pPr>
            <a:r>
              <a:rPr lang="en-GB" sz="1100" dirty="0">
                <a:latin typeface="Arial" panose="020B0604020202020204" pitchFamily="34" charset="0"/>
                <a:cs typeface="Arial" panose="020B0604020202020204" pitchFamily="34" charset="0"/>
              </a:rPr>
              <a:t>Supportive care strategies can include psychological counselling, nutritional support, pain management, and rehabilitation to enhance overall quality of life. Patient Involvement in therapeutic strategy after diagnosis of breast cancer can enhance the quality of care and lead to greater adherence to treatment; therefore, patients cope better and improve their quality of life and mental health.</a:t>
            </a:r>
          </a:p>
          <a:p>
            <a:pPr marL="171450" indent="-171450">
              <a:buFont typeface="Wingdings" panose="05000000000000000000" pitchFamily="2" charset="2"/>
              <a:buChar char="§"/>
            </a:pPr>
            <a:r>
              <a:rPr lang="en-GB" sz="1100" dirty="0">
                <a:latin typeface="Arial" panose="020B0604020202020204" pitchFamily="34" charset="0"/>
                <a:cs typeface="Arial" panose="020B0604020202020204" pitchFamily="34" charset="0"/>
              </a:rPr>
              <a:t> Multidisciplinary care –Effective care involves collaboration between surgeons, oncologists, nurses, psychologists, and social workers to ensure holistic patient care. (NICE,2020)  </a:t>
            </a:r>
          </a:p>
          <a:p>
            <a:pPr marL="228600" indent="-228600">
              <a:buFont typeface="Wingdings" panose="05000000000000000000" pitchFamily="2" charset="2"/>
              <a:buChar char="§"/>
            </a:pPr>
            <a:r>
              <a:rPr lang="en-GB" sz="1100" dirty="0">
                <a:latin typeface="Arial" panose="020B0604020202020204" pitchFamily="34" charset="0"/>
                <a:cs typeface="Arial" panose="020B0604020202020204" pitchFamily="34" charset="0"/>
              </a:rPr>
              <a:t> Follow- up care- regular follow-up appointments are essential to monitor recovery, detect recurrence and support long-term well-being</a:t>
            </a: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916A3404-08BB-CE9F-D932-C22BEFACBBCD}"/>
              </a:ext>
            </a:extLst>
          </p:cNvPr>
          <p:cNvSpPr txBox="1">
            <a:spLocks/>
          </p:cNvSpPr>
          <p:nvPr/>
        </p:nvSpPr>
        <p:spPr>
          <a:xfrm>
            <a:off x="6249492" y="1816101"/>
            <a:ext cx="5045281" cy="42972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t>
            </a:r>
          </a:p>
        </p:txBody>
      </p:sp>
      <p:sp>
        <p:nvSpPr>
          <p:cNvPr id="7" name="Content Placeholder 6">
            <a:extLst>
              <a:ext uri="{FF2B5EF4-FFF2-40B4-BE49-F238E27FC236}">
                <a16:creationId xmlns:a16="http://schemas.microsoft.com/office/drawing/2014/main" id="{19553CFD-0277-19B3-94F8-DF4EDEC4C907}"/>
              </a:ext>
            </a:extLst>
          </p:cNvPr>
          <p:cNvSpPr>
            <a:spLocks noGrp="1"/>
          </p:cNvSpPr>
          <p:nvPr>
            <p:ph sz="half" idx="2"/>
          </p:nvPr>
        </p:nvSpPr>
        <p:spPr>
          <a:xfrm flipV="1">
            <a:off x="5832276" y="744681"/>
            <a:ext cx="5862741" cy="1071420"/>
          </a:xfrm>
        </p:spPr>
        <p:txBody>
          <a:bodyPr>
            <a:normAutofit/>
          </a:bodyPr>
          <a:lstStyle/>
          <a:p>
            <a:pPr marL="228600" indent="-228600">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p:txBody>
      </p:sp>
      <p:pic>
        <p:nvPicPr>
          <p:cNvPr id="4" name="Recorded Sound 9">
            <a:hlinkClick r:id="" action="ppaction://media"/>
            <a:extLst>
              <a:ext uri="{FF2B5EF4-FFF2-40B4-BE49-F238E27FC236}">
                <a16:creationId xmlns:a16="http://schemas.microsoft.com/office/drawing/2014/main" id="{2BC42D05-22AC-1812-9570-E4F94F61D9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pic>
        <p:nvPicPr>
          <p:cNvPr id="6" name="Recorded Sound 8">
            <a:hlinkClick r:id="" action="ppaction://media"/>
            <a:extLst>
              <a:ext uri="{FF2B5EF4-FFF2-40B4-BE49-F238E27FC236}">
                <a16:creationId xmlns:a16="http://schemas.microsoft.com/office/drawing/2014/main" id="{EA45A2A4-141D-FBC3-EF08-F98EDC8AE6E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33954430"/>
      </p:ext>
    </p:extLst>
  </p:cSld>
  <p:clrMapOvr>
    <a:masterClrMapping/>
  </p:clrMapOvr>
  <mc:AlternateContent xmlns:mc="http://schemas.openxmlformats.org/markup-compatibility/2006" xmlns:p14="http://schemas.microsoft.com/office/powerpoint/2010/main">
    <mc:Choice Requires="p14">
      <p:transition spd="slow" p14:dur="2000" advTm="96764"/>
    </mc:Choice>
    <mc:Fallback xmlns="">
      <p:transition spd="slow" advTm="96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764" fill="hold"/>
                                        <p:tgtEl>
                                          <p:spTgt spid="4"/>
                                        </p:tgtEl>
                                      </p:cBhvr>
                                    </p:cmd>
                                  </p:childTnLst>
                                </p:cTn>
                              </p:par>
                            </p:childTnLst>
                          </p:cTn>
                        </p:par>
                        <p:par>
                          <p:cTn id="7" fill="hold">
                            <p:stCondLst>
                              <p:cond delay="96764"/>
                            </p:stCondLst>
                            <p:childTnLst>
                              <p:par>
                                <p:cTn id="8" presetID="1" presetClass="mediacall" presetSubtype="0" fill="hold" nodeType="afterEffect">
                                  <p:stCondLst>
                                    <p:cond delay="0"/>
                                  </p:stCondLst>
                                  <p:childTnLst>
                                    <p:cmd type="call" cmd="playFrom(0.0)">
                                      <p:cBhvr>
                                        <p:cTn id="9" dur="1059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F5BD-4511-10C3-A1D8-D650B9A6DDA6}"/>
              </a:ext>
            </a:extLst>
          </p:cNvPr>
          <p:cNvSpPr>
            <a:spLocks noGrp="1"/>
          </p:cNvSpPr>
          <p:nvPr>
            <p:ph type="title"/>
          </p:nvPr>
        </p:nvSpPr>
        <p:spPr>
          <a:xfrm>
            <a:off x="761801" y="858983"/>
            <a:ext cx="10380573" cy="783838"/>
          </a:xfrm>
        </p:spPr>
        <p:txBody>
          <a:bodyPr/>
          <a:lstStyle/>
          <a:p>
            <a:r>
              <a:rPr lang="en-GB" dirty="0"/>
              <a:t>CONCLUSION</a:t>
            </a:r>
          </a:p>
        </p:txBody>
      </p:sp>
      <p:sp>
        <p:nvSpPr>
          <p:cNvPr id="3" name="Content Placeholder 2">
            <a:extLst>
              <a:ext uri="{FF2B5EF4-FFF2-40B4-BE49-F238E27FC236}">
                <a16:creationId xmlns:a16="http://schemas.microsoft.com/office/drawing/2014/main" id="{8E620DEA-9EFB-A937-B158-F983B54E2DB2}"/>
              </a:ext>
            </a:extLst>
          </p:cNvPr>
          <p:cNvSpPr>
            <a:spLocks noGrp="1"/>
          </p:cNvSpPr>
          <p:nvPr>
            <p:ph idx="1"/>
          </p:nvPr>
        </p:nvSpPr>
        <p:spPr>
          <a:xfrm>
            <a:off x="761167" y="1642822"/>
            <a:ext cx="10381205" cy="3077636"/>
          </a:xfrm>
        </p:spPr>
        <p:txBody>
          <a:bodyPr>
            <a:noAutofit/>
          </a:bodyPr>
          <a:lstStyle/>
          <a:p>
            <a:pPr algn="just"/>
            <a:r>
              <a:rPr lang="en-GB" sz="1100" dirty="0">
                <a:latin typeface="Arial" panose="020B0604020202020204" pitchFamily="34" charset="0"/>
                <a:cs typeface="Arial" panose="020B0604020202020204" pitchFamily="34" charset="0"/>
              </a:rPr>
              <a:t> The  Breast is a specialised organ with a complex anatomical and physiological structure that supports lactation and reproductive health.  Breast cancer can develop when abnormal cells in breast tissue grow fast and uncontrollably and spread through the lymphatic system. Several risk factors, including genetics, hormonal, and lifestyle factors, can contribute to developing breast cancer. Early detection and appropriate treatment, including surgery, chemotherapy,  radiotherapy, and hormone therapy, significantly improve survival outcomes. Multiple factors must be taken into consideration when diagnosing the condition and developing a plan of care. Additionally, different types of therapies are required based on different factors and individualised care and therapy. Evidence-based care is essential  in improving patient outcomes such as ,a comprehensive care plan involving multidisciplinary collaboration and psychological support   to ensure holistic care for individuals diagnosed with breast cancer. These care plans must involve effective communication among all members of the healthcare team, through patient education, and the provision of services that enable the patient to lead the most normal life possible and thus enjoy the best possible quality of life while overcoming breast cancer.</a:t>
            </a:r>
          </a:p>
        </p:txBody>
      </p:sp>
      <p:pic>
        <p:nvPicPr>
          <p:cNvPr id="4" name="Recorded Sound10">
            <a:hlinkClick r:id="" action="ppaction://media"/>
            <a:extLst>
              <a:ext uri="{FF2B5EF4-FFF2-40B4-BE49-F238E27FC236}">
                <a16:creationId xmlns:a16="http://schemas.microsoft.com/office/drawing/2014/main" id="{B5F0351A-9A11-8128-F3F6-4C3EE3F7B1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76751432"/>
      </p:ext>
    </p:extLst>
  </p:cSld>
  <p:clrMapOvr>
    <a:masterClrMapping/>
  </p:clrMapOvr>
  <mc:AlternateContent xmlns:mc="http://schemas.openxmlformats.org/markup-compatibility/2006" xmlns:p14="http://schemas.microsoft.com/office/powerpoint/2010/main">
    <mc:Choice Requires="p14">
      <p:transition spd="slow" p14:dur="2000" advTm="126383"/>
    </mc:Choice>
    <mc:Fallback xmlns="">
      <p:transition spd="slow" advTm="126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4FBDD-F4F1-FAF8-5904-96CEA9DDC062}"/>
              </a:ext>
            </a:extLst>
          </p:cNvPr>
          <p:cNvSpPr>
            <a:spLocks noGrp="1"/>
          </p:cNvSpPr>
          <p:nvPr>
            <p:ph type="title"/>
          </p:nvPr>
        </p:nvSpPr>
        <p:spPr>
          <a:xfrm>
            <a:off x="761801" y="858983"/>
            <a:ext cx="10380573" cy="766618"/>
          </a:xfrm>
        </p:spPr>
        <p:txBody>
          <a:bodyPr/>
          <a:lstStyle/>
          <a:p>
            <a:r>
              <a:rPr lang="en-GB" dirty="0"/>
              <a:t>REFERENCES </a:t>
            </a:r>
          </a:p>
        </p:txBody>
      </p:sp>
      <p:sp>
        <p:nvSpPr>
          <p:cNvPr id="3" name="Content Placeholder 2">
            <a:extLst>
              <a:ext uri="{FF2B5EF4-FFF2-40B4-BE49-F238E27FC236}">
                <a16:creationId xmlns:a16="http://schemas.microsoft.com/office/drawing/2014/main" id="{8C0CCF4F-25D7-BBDE-60AE-EC1CC3B4DC9B}"/>
              </a:ext>
            </a:extLst>
          </p:cNvPr>
          <p:cNvSpPr>
            <a:spLocks noGrp="1"/>
          </p:cNvSpPr>
          <p:nvPr>
            <p:ph idx="1"/>
          </p:nvPr>
        </p:nvSpPr>
        <p:spPr>
          <a:xfrm>
            <a:off x="761799" y="1625601"/>
            <a:ext cx="10381205" cy="4961465"/>
          </a:xfrm>
        </p:spPr>
        <p:txBody>
          <a:bodyPr>
            <a:normAutofit/>
          </a:bodyPr>
          <a:lstStyle/>
          <a:p>
            <a:pPr marL="457200" lvl="1" indent="-228600">
              <a:buFont typeface="+mj-lt"/>
              <a:buAutoNum type="arabicPeriod"/>
            </a:pP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Ellis, H. and Mahadevan, V. (2021a). Anatomy and Physiology of the Breast. </a:t>
            </a:r>
            <a:r>
              <a:rPr lang="en-GB" sz="1100" i="1" dirty="0">
                <a:latin typeface="Arial" panose="020B0604020202020204" pitchFamily="34" charset="0"/>
                <a:cs typeface="Arial" panose="020B0604020202020204" pitchFamily="34" charset="0"/>
              </a:rPr>
              <a:t>Surgery (Oxford)</a:t>
            </a:r>
            <a:r>
              <a:rPr lang="en-GB" sz="1100" dirty="0">
                <a:latin typeface="Arial" panose="020B0604020202020204" pitchFamily="34" charset="0"/>
                <a:cs typeface="Arial" panose="020B0604020202020204" pitchFamily="34" charset="0"/>
              </a:rPr>
              <a:t>, 40(2). https://doi.org/10.1016/j.mpsur.2021.11.015.</a:t>
            </a:r>
          </a:p>
          <a:p>
            <a:pPr marL="457200" lvl="1" indent="-228600">
              <a:buFont typeface="+mj-lt"/>
              <a:buAutoNum type="arabicPeriod"/>
            </a:pP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Ellis, H. and Mahadevan, V. (2021b). Anatomy and physiology of the breast. </a:t>
            </a:r>
            <a:r>
              <a:rPr lang="en-GB" sz="1100" i="1" dirty="0">
                <a:latin typeface="Arial" panose="020B0604020202020204" pitchFamily="34" charset="0"/>
                <a:cs typeface="Arial" panose="020B0604020202020204" pitchFamily="34" charset="0"/>
              </a:rPr>
              <a:t>Basic Science</a:t>
            </a:r>
            <a:r>
              <a:rPr lang="en-GB" sz="1100" dirty="0">
                <a:latin typeface="Arial" panose="020B0604020202020204" pitchFamily="34" charset="0"/>
                <a:cs typeface="Arial" panose="020B0604020202020204" pitchFamily="34" charset="0"/>
              </a:rPr>
              <a:t>.</a:t>
            </a:r>
            <a:br>
              <a:rPr lang="en-GB" sz="1100" dirty="0"/>
            </a:br>
            <a:endParaRPr lang="en-GB" sz="1100" dirty="0"/>
          </a:p>
          <a:p>
            <a:pPr marL="457200" lvl="1" indent="-228600">
              <a:buFont typeface="+mj-lt"/>
              <a:buAutoNum type="arabicPeriod"/>
            </a:pPr>
            <a:r>
              <a:rPr lang="en-GB" sz="1100" dirty="0">
                <a:latin typeface="Arial" panose="020B0604020202020204" pitchFamily="34" charset="0"/>
                <a:cs typeface="Arial" panose="020B0604020202020204" pitchFamily="34" charset="0"/>
              </a:rPr>
              <a:t>Cancer Research UK (2024). </a:t>
            </a:r>
            <a:r>
              <a:rPr lang="en-GB" sz="1100" i="1" dirty="0">
                <a:latin typeface="Arial" panose="020B0604020202020204" pitchFamily="34" charset="0"/>
                <a:cs typeface="Arial" panose="020B0604020202020204" pitchFamily="34" charset="0"/>
              </a:rPr>
              <a:t>Types of Breast Cancer</a:t>
            </a:r>
            <a:r>
              <a:rPr lang="en-GB" sz="1100" dirty="0">
                <a:latin typeface="Arial" panose="020B0604020202020204" pitchFamily="34" charset="0"/>
                <a:cs typeface="Arial" panose="020B0604020202020204" pitchFamily="34" charset="0"/>
              </a:rPr>
              <a:t>. [online] Available at: https://cancerresearchuk.org [Accessed 23 Mar. 2026].</a:t>
            </a:r>
          </a:p>
          <a:p>
            <a:pPr marL="457200" lvl="1" indent="-228600">
              <a:buFont typeface="+mj-lt"/>
              <a:buAutoNum type="arabicPeriod"/>
            </a:pPr>
            <a:r>
              <a:rPr lang="en-GB" sz="1100" dirty="0">
                <a:latin typeface="Arial" panose="020B0604020202020204" pitchFamily="34" charset="0"/>
                <a:cs typeface="Arial" panose="020B0604020202020204" pitchFamily="34" charset="0"/>
              </a:rPr>
              <a:t>Funk, K. and Crow, S. (2018). </a:t>
            </a:r>
            <a:r>
              <a:rPr lang="en-GB" sz="1100" i="1" dirty="0">
                <a:latin typeface="Arial" panose="020B0604020202020204" pitchFamily="34" charset="0"/>
                <a:cs typeface="Arial" panose="020B0604020202020204" pitchFamily="34" charset="0"/>
              </a:rPr>
              <a:t>Breasts: the owner’s manual: every woman’s guide to reducing cancer risk, making treatment choices, and optimising outcomes</a:t>
            </a:r>
            <a:r>
              <a:rPr lang="en-GB" sz="1100" dirty="0">
                <a:latin typeface="Arial" panose="020B0604020202020204" pitchFamily="34" charset="0"/>
                <a:cs typeface="Arial" panose="020B0604020202020204" pitchFamily="34" charset="0"/>
              </a:rPr>
              <a:t>. London, England:</a:t>
            </a:r>
          </a:p>
          <a:p>
            <a:pPr marL="457200" lvl="1" indent="-228600">
              <a:buFont typeface="+mj-lt"/>
              <a:buAutoNum type="arabicPeriod"/>
            </a:pPr>
            <a:r>
              <a:rPr lang="en-GB" sz="1100" dirty="0">
                <a:latin typeface="Arial" panose="020B0604020202020204" pitchFamily="34" charset="0"/>
                <a:cs typeface="Arial" panose="020B0604020202020204" pitchFamily="34" charset="0"/>
              </a:rPr>
              <a:t>Hall, J.E. and Hall, M.E. (2020). </a:t>
            </a:r>
            <a:r>
              <a:rPr lang="en-GB" sz="1100" i="1" dirty="0">
                <a:latin typeface="Arial" panose="020B0604020202020204" pitchFamily="34" charset="0"/>
                <a:cs typeface="Arial" panose="020B0604020202020204" pitchFamily="34" charset="0"/>
              </a:rPr>
              <a:t>Guyton and Hall Textbook of Medical Physiology</a:t>
            </a:r>
            <a:r>
              <a:rPr lang="en-GB" sz="1100" dirty="0">
                <a:latin typeface="Arial" panose="020B0604020202020204" pitchFamily="34" charset="0"/>
                <a:cs typeface="Arial" panose="020B0604020202020204" pitchFamily="34" charset="0"/>
              </a:rPr>
              <a:t>. 14th ed. Elsevier.</a:t>
            </a:r>
          </a:p>
          <a:p>
            <a:pPr marL="457200" lvl="1" indent="-228600">
              <a:buFont typeface="+mj-lt"/>
              <a:buAutoNum type="arabicPeriod"/>
            </a:pPr>
            <a:r>
              <a:rPr lang="en-GB" sz="1100" dirty="0">
                <a:latin typeface="Arial" panose="020B0604020202020204" pitchFamily="34" charset="0"/>
                <a:cs typeface="Arial" panose="020B0604020202020204" pitchFamily="34" charset="0"/>
              </a:rPr>
              <a:t>Holen, I., Speirs, V., Morrissey, B. and Blyth, K. (2017). In vivo models in breast cancer research: progress, challenges and future directions. </a:t>
            </a:r>
            <a:r>
              <a:rPr lang="en-GB" sz="1100" i="1" dirty="0">
                <a:latin typeface="Arial" panose="020B0604020202020204" pitchFamily="34" charset="0"/>
                <a:cs typeface="Arial" panose="020B0604020202020204" pitchFamily="34" charset="0"/>
              </a:rPr>
              <a:t>Disease Models &amp; Mechanisms</a:t>
            </a:r>
            <a:r>
              <a:rPr lang="en-GB" sz="1100" dirty="0">
                <a:latin typeface="Arial" panose="020B0604020202020204" pitchFamily="34" charset="0"/>
                <a:cs typeface="Arial" panose="020B0604020202020204" pitchFamily="34" charset="0"/>
              </a:rPr>
              <a:t>, [online] 10(4), pp.359–371. :https ://doi.org/10.1242/dmm.028274.</a:t>
            </a:r>
          </a:p>
          <a:p>
            <a:pPr marL="457200" lvl="1" indent="-228600">
              <a:buFont typeface="+mj-lt"/>
              <a:buAutoNum type="arabicPeriod"/>
            </a:pPr>
            <a:r>
              <a:rPr lang="en-GB" sz="1100" dirty="0">
                <a:latin typeface="Arial" panose="020B0604020202020204" pitchFamily="34" charset="0"/>
                <a:cs typeface="Arial" panose="020B0604020202020204" pitchFamily="34" charset="0"/>
              </a:rPr>
              <a:t>Iwase, T., Wang, X., </a:t>
            </a:r>
            <a:r>
              <a:rPr lang="en-GB" sz="1100" dirty="0" err="1">
                <a:latin typeface="Arial" panose="020B0604020202020204" pitchFamily="34" charset="0"/>
                <a:cs typeface="Arial" panose="020B0604020202020204" pitchFamily="34" charset="0"/>
              </a:rPr>
              <a:t>Shrimanker</a:t>
            </a:r>
            <a:r>
              <a:rPr lang="en-GB" sz="1100" dirty="0">
                <a:latin typeface="Arial" panose="020B0604020202020204" pitchFamily="34" charset="0"/>
                <a:cs typeface="Arial" panose="020B0604020202020204" pitchFamily="34" charset="0"/>
              </a:rPr>
              <a:t>, T.V., </a:t>
            </a:r>
            <a:r>
              <a:rPr lang="en-GB" sz="1100" dirty="0" err="1">
                <a:latin typeface="Arial" panose="020B0604020202020204" pitchFamily="34" charset="0"/>
                <a:cs typeface="Arial" panose="020B0604020202020204" pitchFamily="34" charset="0"/>
              </a:rPr>
              <a:t>Kolonin</a:t>
            </a:r>
            <a:r>
              <a:rPr lang="en-GB" sz="1100" dirty="0">
                <a:latin typeface="Arial" panose="020B0604020202020204" pitchFamily="34" charset="0"/>
                <a:cs typeface="Arial" panose="020B0604020202020204" pitchFamily="34" charset="0"/>
              </a:rPr>
              <a:t>, M.G. and Ueno, N.T. (2021). Body composition and breast cancer risk and treatment: mechanisms and impact. </a:t>
            </a:r>
            <a:r>
              <a:rPr lang="en-GB" sz="1100" i="1" dirty="0">
                <a:latin typeface="Arial" panose="020B0604020202020204" pitchFamily="34" charset="0"/>
                <a:cs typeface="Arial" panose="020B0604020202020204" pitchFamily="34" charset="0"/>
              </a:rPr>
              <a:t>Breast Cancer Research and Treatment</a:t>
            </a:r>
            <a:r>
              <a:rPr lang="en-GB" sz="1100" dirty="0">
                <a:latin typeface="Arial" panose="020B0604020202020204" pitchFamily="34" charset="0"/>
                <a:cs typeface="Arial" panose="020B0604020202020204" pitchFamily="34" charset="0"/>
              </a:rPr>
              <a:t>, 186(2), pp.273–283. https://doi.org/10.1007/s10549-020-06092-5.</a:t>
            </a:r>
          </a:p>
          <a:p>
            <a:pPr marL="457200" lvl="1" indent="-228600">
              <a:buFont typeface="+mj-lt"/>
              <a:buAutoNum type="arabicPeriod"/>
            </a:pPr>
            <a:r>
              <a:rPr lang="en-GB" sz="1100" dirty="0">
                <a:latin typeface="Arial" panose="020B0604020202020204" pitchFamily="34" charset="0"/>
                <a:cs typeface="Arial" panose="020B0604020202020204" pitchFamily="34" charset="0"/>
              </a:rPr>
              <a:t>Kori, S. (2018). An Overview: Several Causes of Breast Cancer. </a:t>
            </a:r>
            <a:r>
              <a:rPr lang="en-GB" sz="1100" i="1" dirty="0">
                <a:latin typeface="Arial" panose="020B0604020202020204" pitchFamily="34" charset="0"/>
                <a:cs typeface="Arial" panose="020B0604020202020204" pitchFamily="34" charset="0"/>
              </a:rPr>
              <a:t>Epidemiology International Journal</a:t>
            </a:r>
            <a:r>
              <a:rPr lang="en-GB" sz="1100" dirty="0">
                <a:latin typeface="Arial" panose="020B0604020202020204" pitchFamily="34" charset="0"/>
                <a:cs typeface="Arial" panose="020B0604020202020204" pitchFamily="34" charset="0"/>
              </a:rPr>
              <a:t>, 2(1). :https ://doi.org/10.23880/eij-16000107.</a:t>
            </a:r>
          </a:p>
          <a:p>
            <a:pPr marL="457200" lvl="1" indent="-228600">
              <a:buFont typeface="+mj-lt"/>
              <a:buAutoNum type="arabicPeriod"/>
            </a:pPr>
            <a:r>
              <a:rPr lang="en-GB" sz="1100" dirty="0">
                <a:latin typeface="Arial" panose="020B0604020202020204" pitchFamily="34" charset="0"/>
                <a:cs typeface="Arial" panose="020B0604020202020204" pitchFamily="34" charset="0"/>
              </a:rPr>
              <a:t>Łukasiewicz, S., </a:t>
            </a:r>
            <a:r>
              <a:rPr lang="en-GB" sz="1100" dirty="0" err="1">
                <a:latin typeface="Arial" panose="020B0604020202020204" pitchFamily="34" charset="0"/>
                <a:cs typeface="Arial" panose="020B0604020202020204" pitchFamily="34" charset="0"/>
              </a:rPr>
              <a:t>Czeczelewski</a:t>
            </a:r>
            <a:r>
              <a:rPr lang="en-GB" sz="1100" dirty="0">
                <a:latin typeface="Arial" panose="020B0604020202020204" pitchFamily="34" charset="0"/>
                <a:cs typeface="Arial" panose="020B0604020202020204" pitchFamily="34" charset="0"/>
              </a:rPr>
              <a:t>, M., Forma, A., Baj, J., Sitarz, R. and </a:t>
            </a:r>
            <a:r>
              <a:rPr lang="en-GB" sz="1100" dirty="0" err="1">
                <a:latin typeface="Arial" panose="020B0604020202020204" pitchFamily="34" charset="0"/>
                <a:cs typeface="Arial" panose="020B0604020202020204" pitchFamily="34" charset="0"/>
              </a:rPr>
              <a:t>Stanislawek</a:t>
            </a:r>
            <a:r>
              <a:rPr lang="en-GB" sz="1100" dirty="0">
                <a:latin typeface="Arial" panose="020B0604020202020204" pitchFamily="34" charset="0"/>
                <a:cs typeface="Arial" panose="020B0604020202020204" pitchFamily="34" charset="0"/>
              </a:rPr>
              <a:t>, A. (2021). Breast cancer—epidemiology, Risk factors, classification, Prognostic markers, and Current Treatment Strategies—an Updated Review. </a:t>
            </a:r>
            <a:r>
              <a:rPr lang="en-GB" sz="1100" i="1" dirty="0">
                <a:latin typeface="Arial" panose="020B0604020202020204" pitchFamily="34" charset="0"/>
                <a:cs typeface="Arial" panose="020B0604020202020204" pitchFamily="34" charset="0"/>
              </a:rPr>
              <a:t>Cancers</a:t>
            </a:r>
            <a:r>
              <a:rPr lang="en-GB" sz="1100" dirty="0">
                <a:latin typeface="Arial" panose="020B0604020202020204" pitchFamily="34" charset="0"/>
                <a:cs typeface="Arial" panose="020B0604020202020204" pitchFamily="34" charset="0"/>
              </a:rPr>
              <a:t>, [online] 13(17), p.4287. Available at: https://pmc.ncbi.nlm.nih.gov/articles/PMC8428369/ [Accessed 17 Mar. 2026].</a:t>
            </a:r>
          </a:p>
          <a:p>
            <a:pPr marL="457200" lvl="1" indent="-228600">
              <a:buFont typeface="+mj-lt"/>
              <a:buAutoNum type="arabicPeriod"/>
            </a:pPr>
            <a:r>
              <a:rPr lang="en-GB" sz="1100" dirty="0">
                <a:latin typeface="Arial" panose="020B0604020202020204" pitchFamily="34" charset="0"/>
                <a:cs typeface="Arial" panose="020B0604020202020204" pitchFamily="34" charset="0"/>
              </a:rPr>
              <a:t>Standring, S. (2021). </a:t>
            </a:r>
            <a:r>
              <a:rPr lang="en-GB" sz="1100" i="1" dirty="0">
                <a:latin typeface="Arial" panose="020B0604020202020204" pitchFamily="34" charset="0"/>
                <a:cs typeface="Arial" panose="020B0604020202020204" pitchFamily="34" charset="0"/>
              </a:rPr>
              <a:t>Grey’s Anatomy: The Anatomical Basis of Clinical Practice</a:t>
            </a:r>
            <a:r>
              <a:rPr lang="en-GB" sz="1100" dirty="0">
                <a:latin typeface="Arial" panose="020B0604020202020204" pitchFamily="34" charset="0"/>
                <a:cs typeface="Arial" panose="020B0604020202020204" pitchFamily="34" charset="0"/>
              </a:rPr>
              <a:t>. 42nd ed. London: Elsevier.</a:t>
            </a:r>
          </a:p>
          <a:p>
            <a:pPr marL="457200" lvl="1" indent="-228600">
              <a:buFont typeface="+mj-lt"/>
              <a:buAutoNum type="arabicPeriod"/>
            </a:pPr>
            <a:r>
              <a:rPr lang="en-GB" sz="1100" dirty="0">
                <a:latin typeface="Arial" panose="020B0604020202020204" pitchFamily="34" charset="0"/>
                <a:cs typeface="Arial" panose="020B0604020202020204" pitchFamily="34" charset="0"/>
              </a:rPr>
              <a:t>Tadman, M., Roberts, D. and Foulkes, M. (2019). </a:t>
            </a:r>
            <a:r>
              <a:rPr lang="en-GB" sz="1100" i="1" dirty="0">
                <a:latin typeface="Arial" panose="020B0604020202020204" pitchFamily="34" charset="0"/>
                <a:cs typeface="Arial" panose="020B0604020202020204" pitchFamily="34" charset="0"/>
              </a:rPr>
              <a:t>OXFORD HANDBOOK Of CANCER NURSING</a:t>
            </a:r>
            <a:r>
              <a:rPr lang="en-GB" sz="1100" dirty="0">
                <a:latin typeface="Arial" panose="020B0604020202020204" pitchFamily="34" charset="0"/>
                <a:cs typeface="Arial" panose="020B0604020202020204" pitchFamily="34" charset="0"/>
              </a:rPr>
              <a:t>. 2nd ed. Oxford University Press, pp.291–307.</a:t>
            </a:r>
          </a:p>
          <a:p>
            <a:pPr marL="457200" lvl="1" indent="-228600">
              <a:buFont typeface="+mj-lt"/>
              <a:buAutoNum type="arabicPeriod"/>
            </a:pPr>
            <a:r>
              <a:rPr lang="en-GB" sz="1100" dirty="0">
                <a:latin typeface="Arial" panose="020B0604020202020204" pitchFamily="34" charset="0"/>
                <a:cs typeface="Arial" panose="020B0604020202020204" pitchFamily="34" charset="0"/>
              </a:rPr>
              <a:t>Tortora, G. and Derrickson, B. (2021). </a:t>
            </a:r>
            <a:r>
              <a:rPr lang="en-GB" sz="1100" i="1" dirty="0">
                <a:latin typeface="Arial" panose="020B0604020202020204" pitchFamily="34" charset="0"/>
                <a:cs typeface="Arial" panose="020B0604020202020204" pitchFamily="34" charset="0"/>
              </a:rPr>
              <a:t>Principles of Anatomy and Physiology</a:t>
            </a:r>
            <a:r>
              <a:rPr lang="en-GB" sz="1100" dirty="0">
                <a:latin typeface="Arial" panose="020B0604020202020204" pitchFamily="34" charset="0"/>
                <a:cs typeface="Arial" panose="020B0604020202020204" pitchFamily="34" charset="0"/>
              </a:rPr>
              <a:t>. 16th ed. Wiley: Hoboken.</a:t>
            </a:r>
          </a:p>
        </p:txBody>
      </p:sp>
      <p:sp>
        <p:nvSpPr>
          <p:cNvPr id="4" name="Rectangle 1">
            <a:extLst>
              <a:ext uri="{FF2B5EF4-FFF2-40B4-BE49-F238E27FC236}">
                <a16:creationId xmlns:a16="http://schemas.microsoft.com/office/drawing/2014/main" id="{EE12DFB6-4540-0712-3AF8-15B0B58910A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(Cancer Research Uk,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F411F7D9-BF33-45B0-9C4E-01EBF68D150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Cancer Research Uk. (2024).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Types of Breast Cancer</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https://cancerresearchuk.org [Accessed 23 Mar. 2026].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07204013"/>
      </p:ext>
    </p:extLst>
  </p:cSld>
  <p:clrMapOvr>
    <a:masterClrMapping/>
  </p:clrMapOvr>
</p:sld>
</file>

<file path=ppt/theme/theme1.xml><?xml version="1.0" encoding="utf-8"?>
<a:theme xmlns:a="http://schemas.openxmlformats.org/drawingml/2006/main" name="BevelVTI">
  <a:themeElements>
    <a:clrScheme name="Custom 148">
      <a:dk1>
        <a:srgbClr val="262626"/>
      </a:dk1>
      <a:lt1>
        <a:sysClr val="window" lastClr="FFFFFF"/>
      </a:lt1>
      <a:dk2>
        <a:srgbClr val="2F333D"/>
      </a:dk2>
      <a:lt2>
        <a:srgbClr val="ECF0F0"/>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8463</TotalTime>
  <Words>1980</Words>
  <Application>Microsoft Office PowerPoint</Application>
  <PresentationFormat>Widescreen</PresentationFormat>
  <Paragraphs>101</Paragraphs>
  <Slides>10</Slides>
  <Notes>2</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Bierstadt</vt:lpstr>
      <vt:lpstr>Times New Roman</vt:lpstr>
      <vt:lpstr>Wingdings</vt:lpstr>
      <vt:lpstr>BevelVTI</vt:lpstr>
      <vt:lpstr>INTRODUCTION TO PHYSIOLOGY</vt:lpstr>
      <vt:lpstr>INTRODUCTION</vt:lpstr>
      <vt:lpstr>ANATOMY OF THE BREAST</vt:lpstr>
      <vt:lpstr>Pathophysiology of the Breast</vt:lpstr>
      <vt:lpstr>Breast Cancer</vt:lpstr>
      <vt:lpstr>RISK FACTOR</vt:lpstr>
      <vt:lpstr>DIAGNOSIS/PREVENTIVE/AND TREATMENT  OF BREAST CANCER </vt:lpstr>
      <vt:lpstr>Plan of Care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Everdina Cera</dc:creator>
  <cp:lastModifiedBy>Everdina Cera</cp:lastModifiedBy>
  <cp:revision>1</cp:revision>
  <dcterms:created xsi:type="dcterms:W3CDTF">2026-03-08T18:50:25Z</dcterms:created>
  <dcterms:modified xsi:type="dcterms:W3CDTF">2026-03-23T01:50:39Z</dcterms:modified>
</cp:coreProperties>
</file>