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7562850" cy="10688638"/>
  <p:notesSz cx="10688638" cy="756285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55" d="100"/>
          <a:sy n="155" d="100"/>
        </p:scale>
        <p:origin x="134" y="-59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8987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8F5F0"/>
        </a:solidFill>
        <a:effectLst/>
      </p:bgPr>
    </p:bg>
    <p:spTree>
      <p:nvGrpSpPr>
        <p:cNvPr id="1" name=""/>
        <p:cNvGrpSpPr/>
        <p:nvPr/>
      </p:nvGrpSpPr>
      <p:grpSpPr>
        <a:xfrm>
          <a:off x="0" y="0"/>
          <a:ext cx="0" cy="0"/>
          <a:chOff x="0" y="0"/>
          <a:chExt cx="0" cy="0"/>
        </a:xfrm>
      </p:grpSpPr>
      <p:sp>
        <p:nvSpPr>
          <p:cNvPr id="2" name="Shape 0"/>
          <p:cNvSpPr/>
          <p:nvPr/>
        </p:nvSpPr>
        <p:spPr>
          <a:xfrm>
            <a:off x="0" y="0"/>
            <a:ext cx="7562088" cy="1051560"/>
          </a:xfrm>
          <a:prstGeom prst="rect">
            <a:avLst/>
          </a:prstGeom>
          <a:solidFill>
            <a:srgbClr val="1B3A4B"/>
          </a:solidFill>
          <a:ln/>
        </p:spPr>
        <p:txBody>
          <a:bodyPr/>
          <a:lstStyle/>
          <a:p>
            <a:endParaRPr lang="en-GB"/>
          </a:p>
        </p:txBody>
      </p:sp>
      <p:sp>
        <p:nvSpPr>
          <p:cNvPr id="3" name="Text 1"/>
          <p:cNvSpPr/>
          <p:nvPr/>
        </p:nvSpPr>
        <p:spPr>
          <a:xfrm>
            <a:off x="228600" y="109728"/>
            <a:ext cx="7132320" cy="640080"/>
          </a:xfrm>
          <a:prstGeom prst="rect">
            <a:avLst/>
          </a:prstGeom>
          <a:noFill/>
          <a:ln/>
        </p:spPr>
        <p:txBody>
          <a:bodyPr wrap="square"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EMOTIONAL INTELLIGENCE:</a:t>
            </a:r>
            <a:endParaRPr lang="en-US" sz="1600" dirty="0"/>
          </a:p>
          <a:p>
            <a:pPr marL="0" indent="0" algn="ctr">
              <a:buNone/>
            </a:pPr>
            <a:r>
              <a:rPr lang="en-US" sz="1600" b="1" dirty="0">
                <a:solidFill>
                  <a:srgbClr val="FFFFFF"/>
                </a:solidFill>
                <a:latin typeface="Arial" pitchFamily="34" charset="0"/>
                <a:ea typeface="Arial" pitchFamily="34" charset="-122"/>
                <a:cs typeface="Arial" pitchFamily="34" charset="-120"/>
              </a:rPr>
              <a:t>Awareness, Academic Success &amp; Personal Growth</a:t>
            </a:r>
            <a:endParaRPr lang="en-US" sz="1600" dirty="0"/>
          </a:p>
        </p:txBody>
      </p:sp>
      <p:sp>
        <p:nvSpPr>
          <p:cNvPr id="4" name="Text 2"/>
          <p:cNvSpPr/>
          <p:nvPr/>
        </p:nvSpPr>
        <p:spPr>
          <a:xfrm>
            <a:off x="228600" y="731520"/>
            <a:ext cx="7132320" cy="228600"/>
          </a:xfrm>
          <a:prstGeom prst="rect">
            <a:avLst/>
          </a:prstGeom>
          <a:noFill/>
          <a:ln/>
        </p:spPr>
        <p:txBody>
          <a:bodyPr wrap="square" rtlCol="0" anchor="ctr"/>
          <a:lstStyle/>
          <a:p>
            <a:pPr marL="0" indent="0" algn="ctr">
              <a:buNone/>
            </a:pPr>
            <a:r>
              <a:rPr lang="en-US" sz="900" dirty="0">
                <a:solidFill>
                  <a:srgbClr val="D5DBDB"/>
                </a:solidFill>
                <a:latin typeface="Arial" pitchFamily="34" charset="0"/>
                <a:ea typeface="Arial" pitchFamily="34" charset="-122"/>
                <a:cs typeface="Arial" pitchFamily="34" charset="-120"/>
              </a:rPr>
              <a:t>Based on Salovey &amp; Mayer (1997)  |  Individual Class Presentation</a:t>
            </a:r>
            <a:endParaRPr lang="en-US" sz="900" dirty="0"/>
          </a:p>
        </p:txBody>
      </p:sp>
      <p:sp>
        <p:nvSpPr>
          <p:cNvPr id="5" name="Shape 3"/>
          <p:cNvSpPr/>
          <p:nvPr/>
        </p:nvSpPr>
        <p:spPr>
          <a:xfrm>
            <a:off x="0" y="1051560"/>
            <a:ext cx="7562088" cy="320040"/>
          </a:xfrm>
          <a:prstGeom prst="rect">
            <a:avLst/>
          </a:prstGeom>
          <a:solidFill>
            <a:srgbClr val="2C5F7A"/>
          </a:solidFill>
          <a:ln/>
        </p:spPr>
        <p:txBody>
          <a:bodyPr/>
          <a:lstStyle/>
          <a:p>
            <a:endParaRPr lang="en-GB"/>
          </a:p>
        </p:txBody>
      </p:sp>
      <p:sp>
        <p:nvSpPr>
          <p:cNvPr id="6" name="Text 4"/>
          <p:cNvSpPr/>
          <p:nvPr/>
        </p:nvSpPr>
        <p:spPr>
          <a:xfrm>
            <a:off x="182880" y="1078992"/>
            <a:ext cx="7223760" cy="274320"/>
          </a:xfrm>
          <a:prstGeom prst="rect">
            <a:avLst/>
          </a:prstGeom>
          <a:noFill/>
          <a:ln/>
        </p:spPr>
        <p:txBody>
          <a:bodyPr wrap="square" rtlCol="0" anchor="ctr"/>
          <a:lstStyle/>
          <a:p>
            <a:pPr algn="ctr"/>
            <a:r>
              <a:rPr lang="en-US" sz="800" dirty="0">
                <a:solidFill>
                  <a:srgbClr val="FFFFFF"/>
                </a:solidFill>
                <a:latin typeface="Arial" pitchFamily="34" charset="0"/>
                <a:ea typeface="Arial" pitchFamily="34" charset="-122"/>
                <a:cs typeface="Arial" pitchFamily="34" charset="-120"/>
              </a:rPr>
              <a:t>Name: Aamna Yasin   |   Student No: 2422409   |   Module Code: LCLM 5006   |   Lecturer: Chinomso </a:t>
            </a:r>
            <a:r>
              <a:rPr lang="en-US" sz="800" dirty="0" err="1">
                <a:solidFill>
                  <a:srgbClr val="FFFFFF"/>
                </a:solidFill>
                <a:latin typeface="Arial" pitchFamily="34" charset="0"/>
                <a:ea typeface="Arial" pitchFamily="34" charset="-122"/>
                <a:cs typeface="Arial" pitchFamily="34" charset="-120"/>
              </a:rPr>
              <a:t>Nwagboso</a:t>
            </a:r>
            <a:r>
              <a:rPr lang="en-US" sz="800" dirty="0">
                <a:solidFill>
                  <a:srgbClr val="FFFFFF"/>
                </a:solidFill>
                <a:latin typeface="Arial" pitchFamily="34" charset="0"/>
                <a:ea typeface="Arial" pitchFamily="34" charset="-122"/>
                <a:cs typeface="Arial" pitchFamily="34" charset="-120"/>
              </a:rPr>
              <a:t>  |   Assignment : Developing Emotional Intelligence Skills </a:t>
            </a:r>
            <a:endParaRPr lang="en-US" sz="800" dirty="0"/>
          </a:p>
        </p:txBody>
      </p:sp>
      <p:sp>
        <p:nvSpPr>
          <p:cNvPr id="7" name="Shape 5"/>
          <p:cNvSpPr/>
          <p:nvPr/>
        </p:nvSpPr>
        <p:spPr>
          <a:xfrm>
            <a:off x="182880" y="1463040"/>
            <a:ext cx="7196328" cy="960120"/>
          </a:xfrm>
          <a:prstGeom prst="roundRect">
            <a:avLst/>
          </a:prstGeom>
          <a:solidFill>
            <a:srgbClr val="FFFFFF"/>
          </a:solidFill>
          <a:ln/>
          <a:effectLst>
            <a:outerShdw blurRad="38100" dist="12700" dir="16200000" algn="bl" rotWithShape="0">
              <a:srgbClr val="000000">
                <a:alpha val="8000"/>
              </a:srgbClr>
            </a:outerShdw>
          </a:effectLst>
        </p:spPr>
        <p:txBody>
          <a:bodyPr/>
          <a:lstStyle/>
          <a:p>
            <a:endParaRPr lang="en-GB"/>
          </a:p>
        </p:txBody>
      </p:sp>
      <p:sp>
        <p:nvSpPr>
          <p:cNvPr id="8" name="Shape 6"/>
          <p:cNvSpPr/>
          <p:nvPr/>
        </p:nvSpPr>
        <p:spPr>
          <a:xfrm>
            <a:off x="182880" y="1463040"/>
            <a:ext cx="109728" cy="960120"/>
          </a:xfrm>
          <a:prstGeom prst="rect">
            <a:avLst/>
          </a:prstGeom>
          <a:solidFill>
            <a:srgbClr val="C45C26"/>
          </a:solidFill>
          <a:ln/>
        </p:spPr>
        <p:txBody>
          <a:bodyPr/>
          <a:lstStyle/>
          <a:p>
            <a:endParaRPr lang="en-GB"/>
          </a:p>
        </p:txBody>
      </p:sp>
      <p:sp>
        <p:nvSpPr>
          <p:cNvPr id="9" name="Text 7"/>
          <p:cNvSpPr/>
          <p:nvPr/>
        </p:nvSpPr>
        <p:spPr>
          <a:xfrm>
            <a:off x="411480" y="1508760"/>
            <a:ext cx="6766560" cy="201168"/>
          </a:xfrm>
          <a:prstGeom prst="rect">
            <a:avLst/>
          </a:prstGeom>
          <a:noFill/>
          <a:ln/>
        </p:spPr>
        <p:txBody>
          <a:bodyPr wrap="square" rtlCol="0" anchor="ctr"/>
          <a:lstStyle/>
          <a:p>
            <a:pPr marL="0" indent="0">
              <a:buNone/>
            </a:pPr>
            <a:r>
              <a:rPr lang="en-US" sz="1100" b="1" dirty="0">
                <a:solidFill>
                  <a:srgbClr val="C45C26"/>
                </a:solidFill>
                <a:latin typeface="Arial" pitchFamily="34" charset="0"/>
                <a:ea typeface="Arial" pitchFamily="34" charset="-122"/>
                <a:cs typeface="Arial" pitchFamily="34" charset="-120"/>
              </a:rPr>
              <a:t>INTRODUCTION</a:t>
            </a:r>
            <a:endParaRPr lang="en-US" sz="1100" dirty="0"/>
          </a:p>
        </p:txBody>
      </p:sp>
      <p:sp>
        <p:nvSpPr>
          <p:cNvPr id="10" name="Text 8"/>
          <p:cNvSpPr/>
          <p:nvPr/>
        </p:nvSpPr>
        <p:spPr>
          <a:xfrm>
            <a:off x="411480" y="1719072"/>
            <a:ext cx="6766560" cy="640080"/>
          </a:xfrm>
          <a:prstGeom prst="rect">
            <a:avLst/>
          </a:prstGeom>
          <a:noFill/>
          <a:ln/>
        </p:spPr>
        <p:txBody>
          <a:bodyPr wrap="square" rtlCol="0" anchor="t"/>
          <a:lstStyle/>
          <a:p>
            <a:pPr marL="0" indent="0">
              <a:buNone/>
            </a:pPr>
            <a:r>
              <a:rPr lang="en-US" sz="850" dirty="0">
                <a:solidFill>
                  <a:srgbClr val="2C3E50"/>
                </a:solidFill>
                <a:latin typeface="Arial" pitchFamily="34" charset="0"/>
                <a:ea typeface="Arial" pitchFamily="34" charset="-122"/>
                <a:cs typeface="Arial" pitchFamily="34" charset="-120"/>
              </a:rPr>
              <a:t>According to Salovey &amp; Mayer (1997), Emotional Intelligence (</a:t>
            </a:r>
            <a:r>
              <a:rPr lang="en-US" sz="850">
                <a:solidFill>
                  <a:srgbClr val="2C3E50"/>
                </a:solidFill>
                <a:latin typeface="Arial" pitchFamily="34" charset="0"/>
                <a:ea typeface="Arial" pitchFamily="34" charset="-122"/>
                <a:cs typeface="Arial" pitchFamily="34" charset="-120"/>
              </a:rPr>
              <a:t>EI) is </a:t>
            </a:r>
            <a:r>
              <a:rPr lang="en-US" sz="850" dirty="0">
                <a:solidFill>
                  <a:srgbClr val="2C3E50"/>
                </a:solidFill>
                <a:latin typeface="Arial" pitchFamily="34" charset="0"/>
                <a:ea typeface="Arial" pitchFamily="34" charset="-122"/>
                <a:cs typeface="Arial" pitchFamily="34" charset="-120"/>
              </a:rPr>
              <a:t>the ability to monitor one's own and others' emotions, discriminate among them, and use this information to guide thinking and actions. This poster explores emotional awareness, the role of EI in academic success, and personal reflection on mindfulness and emotional regulation strategies, drawing on the four-branch ability model: perceiving, using, understanding, and managing emotions.</a:t>
            </a:r>
            <a:endParaRPr lang="en-US" sz="850" dirty="0"/>
          </a:p>
        </p:txBody>
      </p:sp>
      <p:sp>
        <p:nvSpPr>
          <p:cNvPr id="11" name="Shape 9"/>
          <p:cNvSpPr/>
          <p:nvPr/>
        </p:nvSpPr>
        <p:spPr>
          <a:xfrm>
            <a:off x="182880" y="2514600"/>
            <a:ext cx="7196328" cy="777240"/>
          </a:xfrm>
          <a:prstGeom prst="roundRect">
            <a:avLst/>
          </a:prstGeom>
          <a:solidFill>
            <a:srgbClr val="FFFFFF"/>
          </a:solidFill>
          <a:ln/>
          <a:effectLst>
            <a:outerShdw blurRad="38100" dist="12700" dir="16200000" algn="bl" rotWithShape="0">
              <a:srgbClr val="000000">
                <a:alpha val="8000"/>
              </a:srgbClr>
            </a:outerShdw>
          </a:effectLst>
        </p:spPr>
        <p:txBody>
          <a:bodyPr/>
          <a:lstStyle/>
          <a:p>
            <a:endParaRPr lang="en-GB"/>
          </a:p>
        </p:txBody>
      </p:sp>
      <p:sp>
        <p:nvSpPr>
          <p:cNvPr id="12" name="Shape 10"/>
          <p:cNvSpPr/>
          <p:nvPr/>
        </p:nvSpPr>
        <p:spPr>
          <a:xfrm>
            <a:off x="182880" y="2514600"/>
            <a:ext cx="109728" cy="777240"/>
          </a:xfrm>
          <a:prstGeom prst="rect">
            <a:avLst/>
          </a:prstGeom>
          <a:solidFill>
            <a:srgbClr val="2C5F7A"/>
          </a:solidFill>
          <a:ln/>
        </p:spPr>
        <p:txBody>
          <a:bodyPr/>
          <a:lstStyle/>
          <a:p>
            <a:endParaRPr lang="en-GB"/>
          </a:p>
        </p:txBody>
      </p:sp>
      <p:sp>
        <p:nvSpPr>
          <p:cNvPr id="13" name="Text 11"/>
          <p:cNvSpPr/>
          <p:nvPr/>
        </p:nvSpPr>
        <p:spPr>
          <a:xfrm>
            <a:off x="411480" y="2560320"/>
            <a:ext cx="6766560" cy="182880"/>
          </a:xfrm>
          <a:prstGeom prst="rect">
            <a:avLst/>
          </a:prstGeom>
          <a:noFill/>
          <a:ln/>
        </p:spPr>
        <p:txBody>
          <a:bodyPr wrap="square" rtlCol="0" anchor="ctr"/>
          <a:lstStyle/>
          <a:p>
            <a:pPr marL="0" indent="0">
              <a:buNone/>
            </a:pPr>
            <a:r>
              <a:rPr lang="en-US" sz="1100" b="1" dirty="0">
                <a:solidFill>
                  <a:srgbClr val="2C5F7A"/>
                </a:solidFill>
                <a:latin typeface="Arial" pitchFamily="34" charset="0"/>
                <a:ea typeface="Arial" pitchFamily="34" charset="-122"/>
                <a:cs typeface="Arial" pitchFamily="34" charset="-120"/>
              </a:rPr>
              <a:t>METHOD</a:t>
            </a:r>
            <a:endParaRPr lang="en-US" sz="1100" dirty="0"/>
          </a:p>
        </p:txBody>
      </p:sp>
      <p:sp>
        <p:nvSpPr>
          <p:cNvPr id="14" name="Text 12"/>
          <p:cNvSpPr/>
          <p:nvPr/>
        </p:nvSpPr>
        <p:spPr>
          <a:xfrm>
            <a:off x="411480" y="2761488"/>
            <a:ext cx="6766560" cy="457200"/>
          </a:xfrm>
          <a:prstGeom prst="rect">
            <a:avLst/>
          </a:prstGeom>
          <a:noFill/>
          <a:ln/>
        </p:spPr>
        <p:txBody>
          <a:bodyPr wrap="square" rtlCol="0" anchor="t"/>
          <a:lstStyle/>
          <a:p>
            <a:pPr marL="0" indent="0">
              <a:buNone/>
            </a:pPr>
            <a:r>
              <a:rPr lang="en-US" sz="850" dirty="0">
                <a:solidFill>
                  <a:srgbClr val="2C3E50"/>
                </a:solidFill>
                <a:latin typeface="Arial" pitchFamily="34" charset="0"/>
                <a:ea typeface="Arial" pitchFamily="34" charset="-122"/>
                <a:cs typeface="Arial" pitchFamily="34" charset="-120"/>
              </a:rPr>
              <a:t>Research involved reviewing key academic literature (Salovey &amp; Mayer, 1997; Mayer et al., 2016), peer-reviewed studies on EI and academic performance, and reflective self-assessment of personal emotional experiences during study. Sources included journal articles on emotional regulation, mindfulness interventions, and student resilience. Content was synthesised thematically to address the three core questions.</a:t>
            </a:r>
            <a:endParaRPr lang="en-US" sz="850" dirty="0"/>
          </a:p>
        </p:txBody>
      </p:sp>
      <p:sp>
        <p:nvSpPr>
          <p:cNvPr id="15" name="Shape 13"/>
          <p:cNvSpPr/>
          <p:nvPr/>
        </p:nvSpPr>
        <p:spPr>
          <a:xfrm>
            <a:off x="182880" y="3383280"/>
            <a:ext cx="7196328" cy="1965960"/>
          </a:xfrm>
          <a:prstGeom prst="roundRect">
            <a:avLst/>
          </a:prstGeom>
          <a:solidFill>
            <a:srgbClr val="FFFFFF"/>
          </a:solidFill>
          <a:ln/>
          <a:effectLst>
            <a:outerShdw blurRad="38100" dist="12700" dir="16200000" algn="bl" rotWithShape="0">
              <a:srgbClr val="000000">
                <a:alpha val="8000"/>
              </a:srgbClr>
            </a:outerShdw>
          </a:effectLst>
        </p:spPr>
        <p:txBody>
          <a:bodyPr/>
          <a:lstStyle/>
          <a:p>
            <a:endParaRPr lang="en-GB"/>
          </a:p>
        </p:txBody>
      </p:sp>
      <p:sp>
        <p:nvSpPr>
          <p:cNvPr id="16" name="Shape 14"/>
          <p:cNvSpPr/>
          <p:nvPr/>
        </p:nvSpPr>
        <p:spPr>
          <a:xfrm>
            <a:off x="182880" y="3383280"/>
            <a:ext cx="109728" cy="1965960"/>
          </a:xfrm>
          <a:prstGeom prst="rect">
            <a:avLst/>
          </a:prstGeom>
          <a:solidFill>
            <a:srgbClr val="C45C26"/>
          </a:solidFill>
          <a:ln/>
        </p:spPr>
        <p:txBody>
          <a:bodyPr/>
          <a:lstStyle/>
          <a:p>
            <a:endParaRPr lang="en-GB"/>
          </a:p>
        </p:txBody>
      </p:sp>
      <p:sp>
        <p:nvSpPr>
          <p:cNvPr id="17" name="Text 15"/>
          <p:cNvSpPr/>
          <p:nvPr/>
        </p:nvSpPr>
        <p:spPr>
          <a:xfrm>
            <a:off x="411480" y="3429000"/>
            <a:ext cx="6766560" cy="201168"/>
          </a:xfrm>
          <a:prstGeom prst="rect">
            <a:avLst/>
          </a:prstGeom>
          <a:noFill/>
          <a:ln/>
        </p:spPr>
        <p:txBody>
          <a:bodyPr wrap="square" rtlCol="0" anchor="ctr"/>
          <a:lstStyle/>
          <a:p>
            <a:pPr marL="0" indent="0">
              <a:buNone/>
            </a:pPr>
            <a:r>
              <a:rPr lang="en-US" sz="1100" b="1" dirty="0">
                <a:solidFill>
                  <a:srgbClr val="C45C26"/>
                </a:solidFill>
                <a:latin typeface="Arial" pitchFamily="34" charset="0"/>
                <a:ea typeface="Arial" pitchFamily="34" charset="-122"/>
                <a:cs typeface="Arial" pitchFamily="34" charset="-120"/>
              </a:rPr>
              <a:t>1. ANALYSE EMOTIONAL AWARENESS</a:t>
            </a:r>
            <a:endParaRPr lang="en-US" sz="1100" dirty="0"/>
          </a:p>
        </p:txBody>
      </p:sp>
      <p:sp>
        <p:nvSpPr>
          <p:cNvPr id="18" name="Text 16"/>
          <p:cNvSpPr/>
          <p:nvPr/>
        </p:nvSpPr>
        <p:spPr>
          <a:xfrm>
            <a:off x="411480" y="3657600"/>
            <a:ext cx="6766560" cy="1554480"/>
          </a:xfrm>
          <a:prstGeom prst="rect">
            <a:avLst/>
          </a:prstGeom>
          <a:noFill/>
          <a:ln/>
        </p:spPr>
        <p:txBody>
          <a:bodyPr wrap="square" rtlCol="0" anchor="t"/>
          <a:lstStyle/>
          <a:p>
            <a:pPr marL="0" indent="0">
              <a:buNone/>
            </a:pPr>
            <a:r>
              <a:rPr lang="en-US" sz="850" b="1" dirty="0">
                <a:solidFill>
                  <a:srgbClr val="2C3E50"/>
                </a:solidFill>
                <a:latin typeface="Arial" pitchFamily="34" charset="0"/>
                <a:ea typeface="Arial" pitchFamily="34" charset="-122"/>
                <a:cs typeface="Arial" pitchFamily="34" charset="-120"/>
              </a:rPr>
              <a:t>Influence on thinking &amp; decision-making: </a:t>
            </a:r>
            <a:r>
              <a:rPr lang="en-US" sz="850" dirty="0">
                <a:solidFill>
                  <a:srgbClr val="2C3E50"/>
                </a:solidFill>
                <a:latin typeface="Arial" pitchFamily="34" charset="0"/>
                <a:ea typeface="Arial" pitchFamily="34" charset="-122"/>
                <a:cs typeface="Arial" pitchFamily="34" charset="-120"/>
              </a:rPr>
              <a:t>Emotions significantly shape cognition. Positive affect can enhance creativity and flexible thinking, while intense negative emotions (anxiety, frustration) may narrow attention and lead to biased judgments (Lerner et al., 2015). High EI individuals better identify when emotions are influencing decisions and can correct for bias.</a:t>
            </a:r>
            <a:endParaRPr lang="en-US" sz="850" dirty="0"/>
          </a:p>
          <a:p>
            <a:pPr marL="0" indent="0">
              <a:buNone/>
            </a:pPr>
            <a:endParaRPr lang="en-US" sz="850" dirty="0"/>
          </a:p>
          <a:p>
            <a:pPr marL="0" indent="0">
              <a:buNone/>
            </a:pPr>
            <a:r>
              <a:rPr lang="en-US" sz="850" b="1" dirty="0">
                <a:solidFill>
                  <a:srgbClr val="2C3E50"/>
                </a:solidFill>
                <a:latin typeface="Arial" pitchFamily="34" charset="0"/>
                <a:ea typeface="Arial" pitchFamily="34" charset="-122"/>
                <a:cs typeface="Arial" pitchFamily="34" charset="-120"/>
              </a:rPr>
              <a:t>Developing emotional awareness for self-regulation &amp; judgement: </a:t>
            </a:r>
            <a:r>
              <a:rPr lang="en-US" sz="850" dirty="0">
                <a:solidFill>
                  <a:srgbClr val="2C3E50"/>
                </a:solidFill>
                <a:latin typeface="Arial" pitchFamily="34" charset="0"/>
                <a:ea typeface="Arial" pitchFamily="34" charset="-122"/>
                <a:cs typeface="Arial" pitchFamily="34" charset="-120"/>
              </a:rPr>
              <a:t>Practices such as daily emotion labelling, reflective journaling, and the "STOP" technique (Stop, Take a breath, Observe, Proceed) strengthen the perceiving and managing branches of EI. Regular self-monitoring improves the ability to pause between stimulus and response, leading to more deliberate and accurate judgements.</a:t>
            </a:r>
            <a:endParaRPr lang="en-US" sz="850" dirty="0"/>
          </a:p>
        </p:txBody>
      </p:sp>
      <p:sp>
        <p:nvSpPr>
          <p:cNvPr id="19" name="Shape 17"/>
          <p:cNvSpPr/>
          <p:nvPr/>
        </p:nvSpPr>
        <p:spPr>
          <a:xfrm>
            <a:off x="182880" y="5440680"/>
            <a:ext cx="7196328" cy="1965960"/>
          </a:xfrm>
          <a:prstGeom prst="roundRect">
            <a:avLst/>
          </a:prstGeom>
          <a:solidFill>
            <a:srgbClr val="FFFFFF"/>
          </a:solidFill>
          <a:ln/>
          <a:effectLst>
            <a:outerShdw blurRad="38100" dist="12700" dir="16200000" algn="bl" rotWithShape="0">
              <a:srgbClr val="000000">
                <a:alpha val="8000"/>
              </a:srgbClr>
            </a:outerShdw>
          </a:effectLst>
        </p:spPr>
        <p:txBody>
          <a:bodyPr/>
          <a:lstStyle/>
          <a:p>
            <a:endParaRPr lang="en-GB"/>
          </a:p>
        </p:txBody>
      </p:sp>
      <p:sp>
        <p:nvSpPr>
          <p:cNvPr id="20" name="Shape 18"/>
          <p:cNvSpPr/>
          <p:nvPr/>
        </p:nvSpPr>
        <p:spPr>
          <a:xfrm>
            <a:off x="182880" y="5440680"/>
            <a:ext cx="109728" cy="1965960"/>
          </a:xfrm>
          <a:prstGeom prst="rect">
            <a:avLst/>
          </a:prstGeom>
          <a:solidFill>
            <a:srgbClr val="2C5F7A"/>
          </a:solidFill>
          <a:ln/>
        </p:spPr>
        <p:txBody>
          <a:bodyPr/>
          <a:lstStyle/>
          <a:p>
            <a:endParaRPr lang="en-GB"/>
          </a:p>
        </p:txBody>
      </p:sp>
      <p:sp>
        <p:nvSpPr>
          <p:cNvPr id="21" name="Text 19"/>
          <p:cNvSpPr/>
          <p:nvPr/>
        </p:nvSpPr>
        <p:spPr>
          <a:xfrm>
            <a:off x="411480" y="5486400"/>
            <a:ext cx="6766560" cy="201168"/>
          </a:xfrm>
          <a:prstGeom prst="rect">
            <a:avLst/>
          </a:prstGeom>
          <a:noFill/>
          <a:ln/>
        </p:spPr>
        <p:txBody>
          <a:bodyPr wrap="square" rtlCol="0" anchor="ctr"/>
          <a:lstStyle/>
          <a:p>
            <a:pPr marL="0" indent="0">
              <a:buNone/>
            </a:pPr>
            <a:r>
              <a:rPr lang="en-US" sz="1100" b="1" dirty="0">
                <a:solidFill>
                  <a:srgbClr val="2C5F7A"/>
                </a:solidFill>
                <a:latin typeface="Arial" pitchFamily="34" charset="0"/>
                <a:ea typeface="Arial" pitchFamily="34" charset="-122"/>
                <a:cs typeface="Arial" pitchFamily="34" charset="-120"/>
              </a:rPr>
              <a:t>2. EVALUATE EMOTIONAL INTELLIGENCE IN ACADEMIC SUCCESS</a:t>
            </a:r>
            <a:endParaRPr lang="en-US" sz="1100" dirty="0"/>
          </a:p>
        </p:txBody>
      </p:sp>
      <p:sp>
        <p:nvSpPr>
          <p:cNvPr id="22" name="Text 20"/>
          <p:cNvSpPr/>
          <p:nvPr/>
        </p:nvSpPr>
        <p:spPr>
          <a:xfrm>
            <a:off x="411480" y="5715000"/>
            <a:ext cx="6766560" cy="1554480"/>
          </a:xfrm>
          <a:prstGeom prst="rect">
            <a:avLst/>
          </a:prstGeom>
          <a:noFill/>
          <a:ln/>
        </p:spPr>
        <p:txBody>
          <a:bodyPr wrap="square" rtlCol="0" anchor="t"/>
          <a:lstStyle/>
          <a:p>
            <a:pPr marL="0" indent="0">
              <a:buNone/>
            </a:pPr>
            <a:r>
              <a:rPr lang="en-US" sz="850" b="1" dirty="0">
                <a:solidFill>
                  <a:srgbClr val="2C3E50"/>
                </a:solidFill>
                <a:latin typeface="Arial" pitchFamily="34" charset="0"/>
                <a:ea typeface="Arial" pitchFamily="34" charset="-122"/>
                <a:cs typeface="Arial" pitchFamily="34" charset="-120"/>
              </a:rPr>
              <a:t>Key emotional factors: </a:t>
            </a:r>
            <a:r>
              <a:rPr lang="en-US" sz="850" dirty="0">
                <a:solidFill>
                  <a:srgbClr val="2C3E50"/>
                </a:solidFill>
                <a:latin typeface="Arial" pitchFamily="34" charset="0"/>
                <a:ea typeface="Arial" pitchFamily="34" charset="-122"/>
                <a:cs typeface="Arial" pitchFamily="34" charset="-120"/>
              </a:rPr>
              <a:t>Stress management, intrinsic motivation, and resilience are strongly linked to academic outcomes. Students with higher EI show better stress regulation, sustained motivation, and recovery from setbacks (Shengyao et al., 2024). Self-efficacy and positive psychological capital further mediate the EI–achievement relationship.</a:t>
            </a:r>
            <a:endParaRPr lang="en-US" sz="850" dirty="0"/>
          </a:p>
          <a:p>
            <a:pPr marL="0" indent="0">
              <a:buNone/>
            </a:pPr>
            <a:endParaRPr lang="en-US" sz="850" dirty="0"/>
          </a:p>
          <a:p>
            <a:pPr marL="0" indent="0">
              <a:buNone/>
            </a:pPr>
            <a:r>
              <a:rPr lang="en-US" sz="850" b="1" dirty="0">
                <a:solidFill>
                  <a:srgbClr val="2C3E50"/>
                </a:solidFill>
                <a:latin typeface="Arial" pitchFamily="34" charset="0"/>
                <a:ea typeface="Arial" pitchFamily="34" charset="-122"/>
                <a:cs typeface="Arial" pitchFamily="34" charset="-120"/>
              </a:rPr>
              <a:t>Applying EI to challenges: </a:t>
            </a:r>
            <a:r>
              <a:rPr lang="en-US" sz="850" dirty="0">
                <a:solidFill>
                  <a:srgbClr val="2C3E50"/>
                </a:solidFill>
                <a:latin typeface="Arial" pitchFamily="34" charset="0"/>
                <a:ea typeface="Arial" pitchFamily="34" charset="-122"/>
                <a:cs typeface="Arial" pitchFamily="34" charset="-120"/>
              </a:rPr>
              <a:t>• Procrastination – recognise avoidance emotions (anxiety, boredom) and use emotion-focused strategies (reappraisal, implementation intentions).</a:t>
            </a:r>
            <a:endParaRPr lang="en-US" sz="850" dirty="0"/>
          </a:p>
          <a:p>
            <a:pPr marL="0" indent="0">
              <a:buNone/>
            </a:pPr>
            <a:r>
              <a:rPr lang="en-US" sz="850" dirty="0">
                <a:solidFill>
                  <a:srgbClr val="2C3E50"/>
                </a:solidFill>
                <a:latin typeface="Arial" pitchFamily="34" charset="0"/>
                <a:ea typeface="Arial" pitchFamily="34" charset="-122"/>
                <a:cs typeface="Arial" pitchFamily="34" charset="-120"/>
              </a:rPr>
              <a:t>• Anxiety – employ cognitive reappraisal and physiological regulation (breathing, progressive muscle relaxation).</a:t>
            </a:r>
            <a:endParaRPr lang="en-US" sz="850" dirty="0"/>
          </a:p>
          <a:p>
            <a:pPr marL="0" indent="0">
              <a:buNone/>
            </a:pPr>
            <a:r>
              <a:rPr lang="en-US" sz="850" dirty="0">
                <a:solidFill>
                  <a:srgbClr val="2C3E50"/>
                </a:solidFill>
                <a:latin typeface="Arial" pitchFamily="34" charset="0"/>
                <a:ea typeface="Arial" pitchFamily="34" charset="-122"/>
                <a:cs typeface="Arial" pitchFamily="34" charset="-120"/>
              </a:rPr>
              <a:t>• Low motivation – harness positive emotions and connect tasks to personal values to restore engagement.</a:t>
            </a:r>
            <a:endParaRPr lang="en-US" sz="850" dirty="0"/>
          </a:p>
        </p:txBody>
      </p:sp>
      <p:sp>
        <p:nvSpPr>
          <p:cNvPr id="23" name="Shape 21"/>
          <p:cNvSpPr/>
          <p:nvPr/>
        </p:nvSpPr>
        <p:spPr>
          <a:xfrm>
            <a:off x="182880" y="7498080"/>
            <a:ext cx="7196328" cy="1554480"/>
          </a:xfrm>
          <a:prstGeom prst="roundRect">
            <a:avLst/>
          </a:prstGeom>
          <a:solidFill>
            <a:srgbClr val="FFFFFF"/>
          </a:solidFill>
          <a:ln/>
          <a:effectLst>
            <a:outerShdw blurRad="38100" dist="12700" dir="16200000" algn="bl" rotWithShape="0">
              <a:srgbClr val="000000">
                <a:alpha val="8000"/>
              </a:srgbClr>
            </a:outerShdw>
          </a:effectLst>
        </p:spPr>
        <p:txBody>
          <a:bodyPr/>
          <a:lstStyle/>
          <a:p>
            <a:endParaRPr lang="en-GB"/>
          </a:p>
        </p:txBody>
      </p:sp>
      <p:sp>
        <p:nvSpPr>
          <p:cNvPr id="24" name="Shape 22"/>
          <p:cNvSpPr/>
          <p:nvPr/>
        </p:nvSpPr>
        <p:spPr>
          <a:xfrm>
            <a:off x="182880" y="7498080"/>
            <a:ext cx="109728" cy="1554480"/>
          </a:xfrm>
          <a:prstGeom prst="rect">
            <a:avLst/>
          </a:prstGeom>
          <a:solidFill>
            <a:srgbClr val="C45C26"/>
          </a:solidFill>
          <a:ln/>
        </p:spPr>
        <p:txBody>
          <a:bodyPr/>
          <a:lstStyle/>
          <a:p>
            <a:endParaRPr lang="en-GB"/>
          </a:p>
        </p:txBody>
      </p:sp>
      <p:sp>
        <p:nvSpPr>
          <p:cNvPr id="25" name="Text 23"/>
          <p:cNvSpPr/>
          <p:nvPr/>
        </p:nvSpPr>
        <p:spPr>
          <a:xfrm>
            <a:off x="411480" y="7543800"/>
            <a:ext cx="6766560" cy="201168"/>
          </a:xfrm>
          <a:prstGeom prst="rect">
            <a:avLst/>
          </a:prstGeom>
          <a:noFill/>
          <a:ln/>
        </p:spPr>
        <p:txBody>
          <a:bodyPr wrap="square" rtlCol="0" anchor="ctr"/>
          <a:lstStyle/>
          <a:p>
            <a:pPr marL="0" indent="0">
              <a:buNone/>
            </a:pPr>
            <a:r>
              <a:rPr lang="en-US" sz="1100" b="1" dirty="0">
                <a:solidFill>
                  <a:srgbClr val="C45C26"/>
                </a:solidFill>
                <a:latin typeface="Arial" pitchFamily="34" charset="0"/>
                <a:ea typeface="Arial" pitchFamily="34" charset="-122"/>
                <a:cs typeface="Arial" pitchFamily="34" charset="-120"/>
              </a:rPr>
              <a:t>3. CRITICALLY REFLECT ON PERSONAL EXPERIENCE</a:t>
            </a:r>
            <a:endParaRPr lang="en-US" sz="1100" dirty="0"/>
          </a:p>
        </p:txBody>
      </p:sp>
      <p:sp>
        <p:nvSpPr>
          <p:cNvPr id="26" name="Text 24"/>
          <p:cNvSpPr/>
          <p:nvPr/>
        </p:nvSpPr>
        <p:spPr>
          <a:xfrm>
            <a:off x="411480" y="7772400"/>
            <a:ext cx="6766560" cy="1188720"/>
          </a:xfrm>
          <a:prstGeom prst="rect">
            <a:avLst/>
          </a:prstGeom>
          <a:noFill/>
          <a:ln/>
        </p:spPr>
        <p:txBody>
          <a:bodyPr wrap="square" rtlCol="0" anchor="t"/>
          <a:lstStyle/>
          <a:p>
            <a:pPr marL="0" indent="0">
              <a:buNone/>
            </a:pPr>
            <a:r>
              <a:rPr lang="en-US" sz="850" dirty="0">
                <a:solidFill>
                  <a:srgbClr val="2C3E50"/>
                </a:solidFill>
                <a:latin typeface="Arial" pitchFamily="34" charset="0"/>
                <a:ea typeface="Arial" pitchFamily="34" charset="-122"/>
                <a:cs typeface="Arial" pitchFamily="34" charset="-120"/>
              </a:rPr>
              <a:t>Mindfulness and emotional regulation strategies can substantially improve the learning experience by reducing cognitive interference from stress and enhancing focus. Brief daily mindfulness practice (e.g., 5–10 minutes of focused breathing or body-scan) increases awareness of emotional states before they escalate, supporting better self-regulated learning. Personally, integrating short mindfulness pauses before study sessions and using cognitive reappraisal when facing difficult material has reduced anxiety spikes and improved sustained attention. Evidence indicates these strategies strengthen executive function and emotional control, creating a more conducive internal environment for deep learning (Roeser et al., 2022; Zeidan et al., 2010). Continued practice is recommended to embed these skills as automatic responses to academic pressure.</a:t>
            </a:r>
            <a:endParaRPr lang="en-US" sz="850" dirty="0"/>
          </a:p>
        </p:txBody>
      </p:sp>
      <p:sp>
        <p:nvSpPr>
          <p:cNvPr id="27" name="Shape 25"/>
          <p:cNvSpPr/>
          <p:nvPr/>
        </p:nvSpPr>
        <p:spPr>
          <a:xfrm>
            <a:off x="182880" y="9144000"/>
            <a:ext cx="7196328" cy="1280160"/>
          </a:xfrm>
          <a:prstGeom prst="roundRect">
            <a:avLst/>
          </a:prstGeom>
          <a:solidFill>
            <a:srgbClr val="F0F4F7"/>
          </a:solidFill>
          <a:ln/>
          <a:effectLst>
            <a:outerShdw blurRad="38100" dist="12700" dir="16200000" algn="bl" rotWithShape="0">
              <a:srgbClr val="000000">
                <a:alpha val="8000"/>
              </a:srgbClr>
            </a:outerShdw>
          </a:effectLst>
        </p:spPr>
        <p:txBody>
          <a:bodyPr/>
          <a:lstStyle/>
          <a:p>
            <a:endParaRPr lang="en-GB"/>
          </a:p>
        </p:txBody>
      </p:sp>
      <p:sp>
        <p:nvSpPr>
          <p:cNvPr id="28" name="Text 26"/>
          <p:cNvSpPr/>
          <p:nvPr/>
        </p:nvSpPr>
        <p:spPr>
          <a:xfrm>
            <a:off x="320040" y="9189720"/>
            <a:ext cx="6858000" cy="182880"/>
          </a:xfrm>
          <a:prstGeom prst="rect">
            <a:avLst/>
          </a:prstGeom>
          <a:noFill/>
          <a:ln/>
        </p:spPr>
        <p:txBody>
          <a:bodyPr wrap="square" rtlCol="0" anchor="ctr"/>
          <a:lstStyle/>
          <a:p>
            <a:pPr marL="0" indent="0">
              <a:buNone/>
            </a:pPr>
            <a:r>
              <a:rPr lang="en-US" sz="1000" b="1" dirty="0">
                <a:solidFill>
                  <a:srgbClr val="1B3A4B"/>
                </a:solidFill>
                <a:latin typeface="Arial" pitchFamily="34" charset="0"/>
                <a:ea typeface="Arial" pitchFamily="34" charset="-122"/>
                <a:cs typeface="Arial" pitchFamily="34" charset="-120"/>
              </a:rPr>
              <a:t>REFERENCES</a:t>
            </a:r>
            <a:endParaRPr lang="en-US" sz="1000" dirty="0"/>
          </a:p>
        </p:txBody>
      </p:sp>
      <p:sp>
        <p:nvSpPr>
          <p:cNvPr id="29" name="Text 27"/>
          <p:cNvSpPr/>
          <p:nvPr/>
        </p:nvSpPr>
        <p:spPr>
          <a:xfrm>
            <a:off x="320040" y="9400032"/>
            <a:ext cx="6858000" cy="960120"/>
          </a:xfrm>
          <a:prstGeom prst="rect">
            <a:avLst/>
          </a:prstGeom>
          <a:noFill/>
          <a:ln/>
        </p:spPr>
        <p:txBody>
          <a:bodyPr wrap="square" rtlCol="0" anchor="t"/>
          <a:lstStyle/>
          <a:p>
            <a:pPr marL="0" indent="0">
              <a:buNone/>
            </a:pPr>
            <a:r>
              <a:rPr lang="en-US" sz="700" dirty="0">
                <a:solidFill>
                  <a:srgbClr val="5D6D7E"/>
                </a:solidFill>
                <a:latin typeface="Arial" pitchFamily="34" charset="0"/>
                <a:ea typeface="Arial" pitchFamily="34" charset="-122"/>
                <a:cs typeface="Arial" pitchFamily="34" charset="-120"/>
              </a:rPr>
              <a:t>Lerner, J. S., et al. (2015). Emotion and decision making. Annual Review of Psychology, 66, 799–823.</a:t>
            </a:r>
            <a:endParaRPr lang="en-US" sz="700" dirty="0"/>
          </a:p>
          <a:p>
            <a:pPr marL="0" indent="0">
              <a:buNone/>
            </a:pPr>
            <a:r>
              <a:rPr lang="en-US" sz="700" dirty="0">
                <a:solidFill>
                  <a:srgbClr val="5D6D7E"/>
                </a:solidFill>
                <a:latin typeface="Arial" pitchFamily="34" charset="0"/>
                <a:ea typeface="Arial" pitchFamily="34" charset="-122"/>
                <a:cs typeface="Arial" pitchFamily="34" charset="-120"/>
              </a:rPr>
              <a:t>Mayer, J. D., &amp; Salovey, P. (1997). What is emotional intelligence? In P. Salovey &amp; D. Sluyter (Eds.), Emotional development and emotional intelligence (pp. 3–31). Basic Books.</a:t>
            </a:r>
            <a:endParaRPr lang="en-US" sz="700" dirty="0"/>
          </a:p>
          <a:p>
            <a:pPr marL="0" indent="0">
              <a:buNone/>
            </a:pPr>
            <a:r>
              <a:rPr lang="en-US" sz="700" dirty="0">
                <a:solidFill>
                  <a:srgbClr val="5D6D7E"/>
                </a:solidFill>
                <a:latin typeface="Arial" pitchFamily="34" charset="0"/>
                <a:ea typeface="Arial" pitchFamily="34" charset="-122"/>
                <a:cs typeface="Arial" pitchFamily="34" charset="-120"/>
              </a:rPr>
              <a:t>Roeser, R. W., et al. (2022). Mindfulness training improves attention and emotion regulation. Educational Psychologist.</a:t>
            </a:r>
            <a:endParaRPr lang="en-US" sz="700" dirty="0"/>
          </a:p>
          <a:p>
            <a:pPr marL="0" indent="0">
              <a:buNone/>
            </a:pPr>
            <a:r>
              <a:rPr lang="en-US" sz="700" dirty="0">
                <a:solidFill>
                  <a:srgbClr val="5D6D7E"/>
                </a:solidFill>
                <a:latin typeface="Arial" pitchFamily="34" charset="0"/>
                <a:ea typeface="Arial" pitchFamily="34" charset="-122"/>
                <a:cs typeface="Arial" pitchFamily="34" charset="-120"/>
              </a:rPr>
              <a:t>Shengyao, Y., et al. (2024). Emotional intelligence, positive psychological characteristics and academic achievement. BMC Psychology, 12.</a:t>
            </a:r>
            <a:endParaRPr lang="en-US" sz="700" dirty="0"/>
          </a:p>
          <a:p>
            <a:pPr marL="0" indent="0">
              <a:buNone/>
            </a:pPr>
            <a:r>
              <a:rPr lang="en-US" sz="700" dirty="0">
                <a:solidFill>
                  <a:srgbClr val="5D6D7E"/>
                </a:solidFill>
                <a:latin typeface="Arial" pitchFamily="34" charset="0"/>
                <a:ea typeface="Arial" pitchFamily="34" charset="-122"/>
                <a:cs typeface="Arial" pitchFamily="34" charset="-120"/>
              </a:rPr>
              <a:t>Zeidan, F., et al. (2010). Mindfulness meditation improves cognition. Consciousness and Cognition, 19(2), 597–605.</a:t>
            </a:r>
            <a:endParaRPr lang="en-US" sz="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TotalTime>
  <Words>720</Words>
  <Application>Microsoft Office PowerPoint</Application>
  <PresentationFormat>Custom</PresentationFormat>
  <Paragraphs>27</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Emotional Intelligence Poster - Academic Presentation</dc:title>
  <dc:subject>Emotional Awareness, EI in Academic Success, Personal Reflection</dc:subject>
  <dc:creator>Student</dc:creator>
  <cp:lastModifiedBy>aamna yasin</cp:lastModifiedBy>
  <cp:revision>2</cp:revision>
  <dcterms:created xsi:type="dcterms:W3CDTF">2026-10-11T22:08:19Z</dcterms:created>
  <dcterms:modified xsi:type="dcterms:W3CDTF">2026-10-11T22:27:51Z</dcterms:modified>
</cp:coreProperties>
</file>