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notesMasterIdLst>
    <p:notesMasterId r:id="rId14"/>
  </p:notesMasterIdLst>
  <p:sldIdLst>
    <p:sldId id="256" r:id="rId2"/>
    <p:sldId id="259" r:id="rId3"/>
    <p:sldId id="260" r:id="rId4"/>
    <p:sldId id="264" r:id="rId5"/>
    <p:sldId id="269" r:id="rId6"/>
    <p:sldId id="262" r:id="rId7"/>
    <p:sldId id="265" r:id="rId8"/>
    <p:sldId id="266" r:id="rId9"/>
    <p:sldId id="270" r:id="rId10"/>
    <p:sldId id="263" r:id="rId11"/>
    <p:sldId id="267" r:id="rId12"/>
    <p:sldId id="26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22"/>
    <p:restoredTop sz="71408"/>
  </p:normalViewPr>
  <p:slideViewPr>
    <p:cSldViewPr snapToGrid="0">
      <p:cViewPr>
        <p:scale>
          <a:sx n="88" d="100"/>
          <a:sy n="88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87C384-5BDD-E944-92F9-A512A43FFE02}" type="datetimeFigureOut">
              <a:rPr lang="en-US" smtClean="0"/>
              <a:t>5/15/25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1BCB47-1BDC-8144-9326-0D16B2246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080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105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144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025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DB5B8A-0D01-5D9D-5E54-0125609E15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C37838-D117-D459-7B62-8EA3D16BCE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7B0995-2CE3-9E9D-0326-E351BAC870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0994B6-E8F6-A25E-6B2B-CF07E21FE0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1822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B9278-6076-3792-0AF8-1100125D0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1ED5E4-C908-937E-EB88-A146BBAF4D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EC5474-1CA9-295A-C9AA-243C3DCDD3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FEFE17-5FE7-E1D9-88AA-4D2AE5C4B8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857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681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C565A0-9BC3-4E0E-8B11-B38826F67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DEF965-6EFA-526A-2C37-8A64266B20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31AD60-1361-D693-BB6A-1B8173B9EE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CA768-B5DF-4E78-01AD-DD36F1B148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729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879EE-6DA2-85FB-5960-A4808D5914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CBC91F-4143-32CA-10B5-2CCD3DBC04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9C7181-78A1-EF94-9123-A4DF277D36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8C2D9A-8490-295C-3C1B-903272BB8F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692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24959C-5921-7C72-A70A-654057CFE8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B71C8E-564F-A45B-05CF-A517656B1D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5EA1F4-276B-2F49-837F-94D2C57DD0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691EBE-0A04-5F03-0C99-F44481EA42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3739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Nesaf</a:t>
            </a:r>
            <a:r>
              <a:rPr lang="en-US" dirty="0"/>
              <a:t> </a:t>
            </a: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rol</a:t>
            </a:r>
            <a:r>
              <a:rPr lang="en-US" dirty="0"/>
              <a:t> </a:t>
            </a:r>
            <a:r>
              <a:rPr lang="en-US" dirty="0" err="1"/>
              <a:t>cydlynnydd</a:t>
            </a:r>
            <a:r>
              <a:rPr lang="en-US" dirty="0"/>
              <a:t> </a:t>
            </a:r>
            <a:r>
              <a:rPr lang="en-US" dirty="0" err="1"/>
              <a:t>mathemateg</a:t>
            </a:r>
            <a:r>
              <a:rPr lang="en-US" dirty="0"/>
              <a:t> a </a:t>
            </a:r>
            <a:r>
              <a:rPr lang="en-US" dirty="0" err="1"/>
              <a:t>rhufedd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mi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ystyried</a:t>
            </a:r>
            <a:r>
              <a:rPr lang="en-US" dirty="0"/>
              <a:t> y </a:t>
            </a:r>
            <a:r>
              <a:rPr lang="en-US" dirty="0" err="1"/>
              <a:t>canfyddiadau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cwestiynu</a:t>
            </a:r>
            <a:r>
              <a:rPr lang="en-US" dirty="0"/>
              <a:t> a </a:t>
            </a:r>
            <a:r>
              <a:rPr lang="en-US" dirty="0" err="1"/>
              <a:t>damcaniaethu</a:t>
            </a:r>
            <a:r>
              <a:rPr lang="en-US" dirty="0"/>
              <a:t> </a:t>
            </a:r>
            <a:r>
              <a:rPr lang="en-US" dirty="0" err="1"/>
              <a:t>blaenorol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maslow</a:t>
            </a:r>
            <a:r>
              <a:rPr lang="en-US" dirty="0"/>
              <a:t>, </a:t>
            </a:r>
            <a:r>
              <a:rPr lang="en-US" dirty="0" err="1"/>
              <a:t>bonfennbrenner</a:t>
            </a:r>
            <a:r>
              <a:rPr lang="en-US" dirty="0"/>
              <a:t> a </a:t>
            </a:r>
            <a:r>
              <a:rPr lang="en-US" dirty="0" err="1"/>
              <a:t>dogfennau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9229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08C7C-71F0-2FE7-9567-0D2BF6EC4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830CFD-E5F5-7246-35F6-0C99B535EC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9869E7-3988-3057-F91C-9679149554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A84EA8-BF63-65A4-F95B-DD0A965491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0588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BCB47-1BDC-8144-9326-0D16B224679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93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146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873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640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62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153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865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674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09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739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083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04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5/15/25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539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api/storage/401ca334-e52b-4ef5-bde8-725f5c8a7820/numeracy-and-mathematics-leaders-handbook.pdf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igitalcommons.liberty.edu/cgi/viewcontent.cgi?article=4163&amp;context=doctoral" TargetMode="External"/><Relationship Id="rId12" Type="http://schemas.openxmlformats.org/officeDocument/2006/relationships/hyperlink" Target="https://www.gov.uk/government/publications/subject-report-series-maths/coordinating-mathematical-success-the-mathematics-subject-report#discussion-of-the-findings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library.oapen.org/bitstream/handle/20.500.12657/76247/1/978-3-031-38762-3.pdf#page=100" TargetMode="External"/><Relationship Id="rId11" Type="http://schemas.openxmlformats.org/officeDocument/2006/relationships/hyperlink" Target="https://www.simplypsychology.org/maslow.html" TargetMode="External"/><Relationship Id="rId5" Type="http://schemas.openxmlformats.org/officeDocument/2006/relationships/hyperlink" Target="https://educationendowmentfoundation.org.uk/cy-gb/education-evidence/teaching-learning-toolkit/parental-engagement" TargetMode="External"/><Relationship Id="rId10" Type="http://schemas.openxmlformats.org/officeDocument/2006/relationships/hyperlink" Target="https://www.simplypsychology.org/Bronfenbrenner.html" TargetMode="External"/><Relationship Id="rId4" Type="http://schemas.openxmlformats.org/officeDocument/2006/relationships/notesSlide" Target="../notesSlides/notesSlide12.xml"/><Relationship Id="rId9" Type="http://schemas.openxmlformats.org/officeDocument/2006/relationships/hyperlink" Target="https://www.ncetm.org.uk/features/taking-on-the-role-of-maths-lead-in-a-primary-schoo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0DD544-57FF-9E01-9B5A-C964083C82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 err="1">
                <a:effectLst/>
                <a:latin typeface="ArialMT"/>
              </a:rPr>
              <a:t>Cydran</a:t>
            </a:r>
            <a:r>
              <a:rPr lang="en-GB" sz="2600" dirty="0">
                <a:effectLst/>
                <a:latin typeface="ArialMT"/>
              </a:rPr>
              <a:t> </a:t>
            </a:r>
            <a:r>
              <a:rPr lang="en-GB" sz="2600" dirty="0" err="1">
                <a:effectLst/>
                <a:latin typeface="ArialMT"/>
              </a:rPr>
              <a:t>Asesu</a:t>
            </a:r>
            <a:r>
              <a:rPr lang="en-GB" sz="2600" dirty="0">
                <a:effectLst/>
                <a:latin typeface="ArialMT"/>
              </a:rPr>
              <a:t> 2:</a:t>
            </a:r>
            <a:br>
              <a:rPr lang="en-GB" sz="2600" dirty="0">
                <a:effectLst/>
                <a:latin typeface="ArialMT"/>
              </a:rPr>
            </a:br>
            <a:r>
              <a:rPr lang="en-GB" sz="2600" dirty="0" err="1">
                <a:effectLst/>
                <a:latin typeface="ArialMT"/>
              </a:rPr>
              <a:t>Ymatebwch</a:t>
            </a:r>
            <a:r>
              <a:rPr lang="en-GB" sz="2600" dirty="0">
                <a:effectLst/>
                <a:latin typeface="ArialMT"/>
              </a:rPr>
              <a:t> </a:t>
            </a:r>
            <a:r>
              <a:rPr lang="en-GB" sz="2600" dirty="0" err="1">
                <a:effectLst/>
                <a:latin typeface="ArialMT"/>
              </a:rPr>
              <a:t>i</a:t>
            </a:r>
            <a:r>
              <a:rPr lang="en-GB" sz="2600" dirty="0">
                <a:effectLst/>
                <a:latin typeface="ArialMT"/>
              </a:rPr>
              <a:t> </a:t>
            </a:r>
            <a:r>
              <a:rPr lang="en-GB" sz="2600" dirty="0" err="1">
                <a:effectLst/>
                <a:latin typeface="ArialMT"/>
              </a:rPr>
              <a:t>gwestiynau</a:t>
            </a:r>
            <a:r>
              <a:rPr lang="en-GB" sz="2600" dirty="0">
                <a:effectLst/>
                <a:latin typeface="ArialMT"/>
              </a:rPr>
              <a:t> </a:t>
            </a:r>
            <a:r>
              <a:rPr lang="en-GB" sz="2600" dirty="0" err="1">
                <a:effectLst/>
                <a:latin typeface="ArialMT"/>
              </a:rPr>
              <a:t>arddull</a:t>
            </a:r>
            <a:r>
              <a:rPr lang="en-GB" sz="2600" dirty="0">
                <a:effectLst/>
                <a:latin typeface="ArialMT"/>
              </a:rPr>
              <a:t> </a:t>
            </a:r>
            <a:r>
              <a:rPr lang="en-GB" sz="2600" dirty="0" err="1">
                <a:effectLst/>
                <a:latin typeface="ArialMT"/>
              </a:rPr>
              <a:t>cyfweliad</a:t>
            </a:r>
            <a:r>
              <a:rPr lang="en-GB" sz="2600" dirty="0">
                <a:effectLst/>
                <a:latin typeface="ArialMT"/>
              </a:rPr>
              <a:t> </a:t>
            </a:r>
            <a:r>
              <a:rPr lang="en-GB" sz="2600" dirty="0" err="1">
                <a:effectLst/>
                <a:latin typeface="ArialMT"/>
              </a:rPr>
              <a:t>ynghylch</a:t>
            </a:r>
            <a:r>
              <a:rPr lang="en-GB" sz="2600" dirty="0">
                <a:effectLst/>
                <a:latin typeface="ArialMT"/>
              </a:rPr>
              <a:t> </a:t>
            </a:r>
            <a:r>
              <a:rPr lang="en-GB" sz="2600" dirty="0" err="1">
                <a:effectLst/>
                <a:latin typeface="ArialMT"/>
              </a:rPr>
              <a:t>rôl</a:t>
            </a:r>
            <a:r>
              <a:rPr lang="en-GB" sz="2600" dirty="0">
                <a:effectLst/>
                <a:latin typeface="ArialMT"/>
              </a:rPr>
              <a:t> y </a:t>
            </a:r>
            <a:r>
              <a:rPr lang="en-GB" sz="2600" dirty="0" err="1">
                <a:effectLst/>
                <a:latin typeface="ArialMT"/>
              </a:rPr>
              <a:t>Cydlynydd</a:t>
            </a:r>
            <a:r>
              <a:rPr lang="en-GB" sz="2600" dirty="0">
                <a:effectLst/>
                <a:latin typeface="ArialMT"/>
              </a:rPr>
              <a:t> </a:t>
            </a:r>
            <a:r>
              <a:rPr lang="en-GB" sz="2600" dirty="0" err="1">
                <a:effectLst/>
                <a:latin typeface="ArialMT"/>
              </a:rPr>
              <a:t>Mathemateg</a:t>
            </a:r>
            <a:r>
              <a:rPr lang="en-GB" sz="2600" dirty="0">
                <a:effectLst/>
                <a:latin typeface="ArialMT"/>
              </a:rPr>
              <a:t> a </a:t>
            </a:r>
            <a:r>
              <a:rPr lang="en-GB" sz="2600" dirty="0" err="1">
                <a:effectLst/>
                <a:latin typeface="ArialMT"/>
              </a:rPr>
              <a:t>Rhifedd</a:t>
            </a:r>
            <a:r>
              <a:rPr lang="en-GB" sz="2600" dirty="0">
                <a:effectLst/>
                <a:latin typeface="ArialMT"/>
              </a:rPr>
              <a:t>. </a:t>
            </a:r>
            <a:br>
              <a:rPr lang="en-GB" sz="2600" dirty="0">
                <a:effectLst/>
              </a:rPr>
            </a:br>
            <a:endParaRPr lang="en-US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5BC7A7-19AF-66CE-3C23-542BA67D80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r>
              <a:rPr lang="en-US" dirty="0"/>
              <a:t>Emily Price</a:t>
            </a:r>
          </a:p>
          <a:p>
            <a:r>
              <a:rPr lang="en-US" dirty="0"/>
              <a:t>2200392</a:t>
            </a:r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9F657B"/>
          </a:solidFill>
          <a:ln w="38100" cap="rnd">
            <a:solidFill>
              <a:srgbClr val="9F657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E5F048-96BB-35BF-BD30-C7E8AF3A4BF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142" r="1414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31" name="Audio 30">
            <a:extLst>
              <a:ext uri="{FF2B5EF4-FFF2-40B4-BE49-F238E27FC236}">
                <a16:creationId xmlns:a16="http://schemas.microsoft.com/office/drawing/2014/main" id="{ACEAD325-E2FF-E2BD-3360-6A167958BE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466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09"/>
    </mc:Choice>
    <mc:Fallback>
      <p:transition spd="slow" advTm="62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C0C071-1D69-8FE6-A8EB-97CF899D7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515C71-AFA4-F3DF-3467-D77B949C79E5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t="15157" r="-1" b="6151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8F51725E-A483-43B2-A6F2-C44F502FE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0B7F8-6633-7A7C-6816-6DFD25B9B6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0952" y="2694297"/>
            <a:ext cx="9144000" cy="306324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7200" dirty="0">
                <a:solidFill>
                  <a:schemeClr val="bg1"/>
                </a:solidFill>
              </a:rPr>
              <a:t>Sut </a:t>
            </a:r>
            <a:r>
              <a:rPr lang="en-US" sz="7200" dirty="0" err="1">
                <a:solidFill>
                  <a:schemeClr val="bg1"/>
                </a:solidFill>
              </a:rPr>
              <a:t>mae’r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ysgol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yn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gallu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ymgysylltu</a:t>
            </a:r>
            <a:r>
              <a:rPr lang="en-US" sz="7200" dirty="0">
                <a:solidFill>
                  <a:schemeClr val="bg1"/>
                </a:solidFill>
              </a:rPr>
              <a:t> a </a:t>
            </a:r>
            <a:r>
              <a:rPr lang="en-US" sz="7200" dirty="0" err="1">
                <a:solidFill>
                  <a:schemeClr val="bg1"/>
                </a:solidFill>
              </a:rPr>
              <a:t>rhieni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i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ddatblygu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positifrwydd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yn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fathemateg</a:t>
            </a:r>
            <a:br>
              <a:rPr lang="en-US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  <a:effectLst/>
              </a:rPr>
            </a:b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020E46-F2CF-BA32-47A4-297698A0FE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algn="ctr"/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40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8A089C22-B96D-31BE-B748-5419C198F4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791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53"/>
    </mc:Choice>
    <mc:Fallback>
      <p:transition spd="slow" advTm="73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 nodePh="1">
                                  <p:stCondLst>
                                    <p:cond delay="200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651669-9EFA-AEE6-1899-A25470478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B72DE4C0-EE12-4CAC-98CF-A89349319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029CF03F-5E6E-4B23-89A5-81548BA4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9F65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1BA77-9956-433C-073F-1C5B62B585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329184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4000"/>
            </a:br>
            <a:br>
              <a:rPr lang="en-US" sz="4000">
                <a:effectLst/>
              </a:rPr>
            </a:br>
            <a:endParaRPr lang="en-US" sz="4000"/>
          </a:p>
        </p:txBody>
      </p:sp>
      <p:sp>
        <p:nvSpPr>
          <p:cNvPr id="7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832AD6-BBCC-3F68-5E39-79330A49B63D}"/>
              </a:ext>
            </a:extLst>
          </p:cNvPr>
          <p:cNvSpPr txBox="1"/>
          <p:nvPr/>
        </p:nvSpPr>
        <p:spPr>
          <a:xfrm>
            <a:off x="4654296" y="-507492"/>
            <a:ext cx="6894576" cy="5861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3600" dirty="0" err="1"/>
              <a:t>Ymgysylltiad</a:t>
            </a:r>
            <a:r>
              <a:rPr lang="en-US" sz="3600" dirty="0"/>
              <a:t> </a:t>
            </a:r>
            <a:r>
              <a:rPr lang="en-US" sz="3600" dirty="0" err="1"/>
              <a:t>rhieni</a:t>
            </a:r>
            <a:r>
              <a:rPr lang="en-US" sz="3600" dirty="0"/>
              <a:t>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dirty="0"/>
              <a:t>Mae </a:t>
            </a:r>
            <a:r>
              <a:rPr lang="en-US" dirty="0" err="1"/>
              <a:t>ymgysylltiad</a:t>
            </a:r>
            <a:r>
              <a:rPr lang="en-US" dirty="0"/>
              <a:t> </a:t>
            </a:r>
            <a:r>
              <a:rPr lang="en-US" dirty="0" err="1"/>
              <a:t>rhieni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effaith</a:t>
            </a:r>
            <a:r>
              <a:rPr lang="en-US" dirty="0"/>
              <a:t> </a:t>
            </a:r>
            <a:r>
              <a:rPr lang="en-US" dirty="0" err="1"/>
              <a:t>gadarnhaol</a:t>
            </a:r>
            <a:r>
              <a:rPr lang="en-US" dirty="0"/>
              <a:t> </a:t>
            </a:r>
            <a:r>
              <a:rPr lang="en-US" dirty="0" err="1"/>
              <a:t>sef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</a:t>
            </a:r>
            <a:r>
              <a:rPr lang="en-US" dirty="0" err="1"/>
              <a:t>ychwanegol</a:t>
            </a:r>
            <a:r>
              <a:rPr lang="en-US" dirty="0"/>
              <a:t> o 4 mis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gyfartaledd</a:t>
            </a:r>
            <a:r>
              <a:rPr lang="en-US" dirty="0"/>
              <a:t> (EEF, 2021)..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dirty="0"/>
              <a:t>Beth all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dirty="0" err="1"/>
              <a:t>Cynnal</a:t>
            </a:r>
            <a:r>
              <a:rPr lang="en-US" dirty="0"/>
              <a:t> </a:t>
            </a:r>
            <a:r>
              <a:rPr lang="en-US" dirty="0" err="1"/>
              <a:t>nosweithu</a:t>
            </a:r>
            <a:r>
              <a:rPr lang="en-US" dirty="0"/>
              <a:t> </a:t>
            </a:r>
            <a:r>
              <a:rPr lang="en-US" dirty="0" err="1"/>
              <a:t>mathemateg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rieni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fagu</a:t>
            </a:r>
            <a:r>
              <a:rPr lang="en-US" dirty="0"/>
              <a:t> </a:t>
            </a:r>
            <a:r>
              <a:rPr lang="en-US" dirty="0" err="1"/>
              <a:t>hyder</a:t>
            </a:r>
            <a:r>
              <a:rPr lang="en-US" dirty="0"/>
              <a:t> y </a:t>
            </a:r>
            <a:r>
              <a:rPr lang="en-US" dirty="0" err="1"/>
              <a:t>rhieni</a:t>
            </a:r>
            <a:r>
              <a:rPr lang="en-US" dirty="0"/>
              <a:t>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dirty="0" err="1"/>
              <a:t>Sicrhau</a:t>
            </a:r>
            <a:r>
              <a:rPr lang="en-US" dirty="0"/>
              <a:t> bod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rieni</a:t>
            </a:r>
            <a:r>
              <a:rPr lang="en-US" dirty="0"/>
              <a:t> </a:t>
            </a:r>
            <a:r>
              <a:rPr lang="en-US" dirty="0" err="1"/>
              <a:t>mynediad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phlant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rhaglenni</a:t>
            </a:r>
            <a:r>
              <a:rPr lang="en-US" dirty="0"/>
              <a:t> TGCH.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dirty="0" err="1"/>
              <a:t>Nosweithiau</a:t>
            </a:r>
            <a:r>
              <a:rPr lang="en-US" dirty="0"/>
              <a:t> </a:t>
            </a:r>
            <a:r>
              <a:rPr lang="en-US" dirty="0" err="1"/>
              <a:t>rhieni</a:t>
            </a:r>
            <a:r>
              <a:rPr lang="en-US" dirty="0"/>
              <a:t>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Picture 3" descr="A collection of different shapes&#10;&#10;Description automatically generated">
            <a:extLst>
              <a:ext uri="{FF2B5EF4-FFF2-40B4-BE49-F238E27FC236}">
                <a16:creationId xmlns:a16="http://schemas.microsoft.com/office/drawing/2014/main" id="{B3E101B8-C37E-573A-466A-7AD92CE7E2D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869" r="28869"/>
          <a:stretch>
            <a:fillRect/>
          </a:stretch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  <p:pic>
        <p:nvPicPr>
          <p:cNvPr id="17" name="Audio 16">
            <a:extLst>
              <a:ext uri="{FF2B5EF4-FFF2-40B4-BE49-F238E27FC236}">
                <a16:creationId xmlns:a16="http://schemas.microsoft.com/office/drawing/2014/main" id="{72F92FB1-83FA-784F-D065-0A81FF6E7C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9154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8131"/>
    </mc:Choice>
    <mc:Fallback>
      <p:transition spd="slow" advTm="88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7FCAE9-E30D-74B0-6F45-5EA2DD300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7FFE73D5-0B83-2E19-A688-68710A529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D62CD9EF-5F7A-131C-90C4-688C1BDCF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089F373-A1B9-B255-8FFA-11E332F42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9F65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A0E2F5-3447-622B-26B4-277056F201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263" y="507492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4000" dirty="0"/>
            </a:br>
            <a:br>
              <a:rPr lang="en-US" sz="4000" dirty="0">
                <a:effectLst/>
              </a:rPr>
            </a:br>
            <a:endParaRPr lang="en-US" sz="4000" dirty="0"/>
          </a:p>
        </p:txBody>
      </p:sp>
      <p:sp>
        <p:nvSpPr>
          <p:cNvPr id="71" name="Rectangle 6">
            <a:extLst>
              <a:ext uri="{FF2B5EF4-FFF2-40B4-BE49-F238E27FC236}">
                <a16:creationId xmlns:a16="http://schemas.microsoft.com/office/drawing/2014/main" id="{45DF1BB1-3469-AF83-0E42-7272CB165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138F81-4E5F-43CB-6CE7-17157AC6D365}"/>
              </a:ext>
            </a:extLst>
          </p:cNvPr>
          <p:cNvSpPr txBox="1"/>
          <p:nvPr/>
        </p:nvSpPr>
        <p:spPr>
          <a:xfrm>
            <a:off x="4654296" y="1103086"/>
            <a:ext cx="4243589" cy="5247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Picture 3" descr="A collection of different shapes&#10;&#10;Description automatically generated">
            <a:extLst>
              <a:ext uri="{FF2B5EF4-FFF2-40B4-BE49-F238E27FC236}">
                <a16:creationId xmlns:a16="http://schemas.microsoft.com/office/drawing/2014/main" id="{55076481-0348-AA49-4EC2-704D0D1CF34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869" r="28869"/>
          <a:stretch>
            <a:fillRect/>
          </a:stretch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F9B37D-2194-21E1-3269-E973808A3E6B}"/>
              </a:ext>
            </a:extLst>
          </p:cNvPr>
          <p:cNvSpPr txBox="1"/>
          <p:nvPr/>
        </p:nvSpPr>
        <p:spPr>
          <a:xfrm>
            <a:off x="4654296" y="1387929"/>
            <a:ext cx="617154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/>
              <a:t>Bonfennbrenner</a:t>
            </a:r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sz="3200" dirty="0"/>
              <a:t>System Micro (</a:t>
            </a:r>
            <a:r>
              <a:rPr lang="en-US" sz="3200" dirty="0" err="1"/>
              <a:t>rhieni</a:t>
            </a:r>
            <a:r>
              <a:rPr lang="en-US" sz="3200" dirty="0"/>
              <a:t> ac </a:t>
            </a:r>
            <a:r>
              <a:rPr lang="en-US" sz="3200" dirty="0" err="1"/>
              <a:t>ysgolion</a:t>
            </a:r>
            <a:r>
              <a:rPr lang="en-US" sz="3200" dirty="0"/>
              <a:t>) </a:t>
            </a:r>
          </a:p>
          <a:p>
            <a:r>
              <a:rPr lang="en-US" sz="3200" dirty="0" err="1"/>
              <a:t>Cydweithredu</a:t>
            </a:r>
            <a:r>
              <a:rPr lang="en-US" sz="3200" dirty="0"/>
              <a:t> </a:t>
            </a:r>
            <a:r>
              <a:rPr lang="en-US" sz="3200" dirty="0" err="1"/>
              <a:t>rhwng</a:t>
            </a:r>
            <a:r>
              <a:rPr lang="en-US" sz="3200" dirty="0"/>
              <a:t> </a:t>
            </a:r>
            <a:r>
              <a:rPr lang="en-US" sz="3200" dirty="0" err="1"/>
              <a:t>ysgolion</a:t>
            </a:r>
            <a:r>
              <a:rPr lang="en-US" sz="3200" dirty="0"/>
              <a:t> a </a:t>
            </a:r>
            <a:r>
              <a:rPr lang="en-US" sz="3200" dirty="0" err="1"/>
              <a:t>rhieni</a:t>
            </a:r>
            <a:endParaRPr lang="en-US" sz="3200" dirty="0"/>
          </a:p>
          <a:p>
            <a:r>
              <a:rPr lang="en-US" sz="3200" dirty="0" err="1"/>
              <a:t>Boddhad</a:t>
            </a:r>
            <a:r>
              <a:rPr lang="en-US" sz="3200" dirty="0"/>
              <a:t> </a:t>
            </a:r>
            <a:r>
              <a:rPr lang="en-US" sz="3200" dirty="0" err="1"/>
              <a:t>rhieni</a:t>
            </a:r>
            <a:r>
              <a:rPr lang="en-US" sz="3200" dirty="0"/>
              <a:t> </a:t>
            </a:r>
            <a:r>
              <a:rPr lang="en-US" sz="3200" dirty="0" err="1"/>
              <a:t>a’r</a:t>
            </a:r>
            <a:r>
              <a:rPr lang="en-US" sz="3200" dirty="0"/>
              <a:t> </a:t>
            </a:r>
            <a:r>
              <a:rPr lang="en-US" sz="3200" dirty="0" err="1"/>
              <a:t>ysgol</a:t>
            </a:r>
            <a:r>
              <a:rPr lang="en-US" sz="3200" dirty="0"/>
              <a:t> </a:t>
            </a:r>
          </a:p>
          <a:p>
            <a:endParaRPr lang="en-US" sz="3200" dirty="0"/>
          </a:p>
          <a:p>
            <a:r>
              <a:rPr lang="en-US" sz="3200" dirty="0"/>
              <a:t>(</a:t>
            </a:r>
            <a:r>
              <a:rPr lang="en-US" sz="3200" dirty="0" err="1"/>
              <a:t>Sadownik</a:t>
            </a:r>
            <a:r>
              <a:rPr lang="en-US" sz="3200" dirty="0"/>
              <a:t>, </a:t>
            </a:r>
            <a:r>
              <a:rPr lang="en-US" sz="3200" dirty="0" err="1"/>
              <a:t>d.d</a:t>
            </a:r>
            <a:r>
              <a:rPr lang="en-US" sz="3200" dirty="0"/>
              <a:t>)</a:t>
            </a:r>
          </a:p>
          <a:p>
            <a:endParaRPr lang="en-US" sz="3200" dirty="0"/>
          </a:p>
          <a:p>
            <a:endParaRPr lang="en-US" dirty="0"/>
          </a:p>
        </p:txBody>
      </p:sp>
      <p:pic>
        <p:nvPicPr>
          <p:cNvPr id="12" name="Audio 11">
            <a:extLst>
              <a:ext uri="{FF2B5EF4-FFF2-40B4-BE49-F238E27FC236}">
                <a16:creationId xmlns:a16="http://schemas.microsoft.com/office/drawing/2014/main" id="{4807E83D-0953-9895-8EF9-4ED98FD331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8E2360-46C5-1E17-1FD7-22F9DB5AEFD5}"/>
              </a:ext>
            </a:extLst>
          </p:cNvPr>
          <p:cNvSpPr txBox="1"/>
          <p:nvPr/>
        </p:nvSpPr>
        <p:spPr>
          <a:xfrm>
            <a:off x="9747959" y="3001156"/>
            <a:ext cx="4835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(Guy-Evans, 2025)</a:t>
            </a:r>
            <a:endParaRPr lang="en-US" dirty="0"/>
          </a:p>
        </p:txBody>
      </p:sp>
      <p:pic>
        <p:nvPicPr>
          <p:cNvPr id="16" name="Picture 2" descr="Bronfenbrenner's Ecological Systems Theory">
            <a:extLst>
              <a:ext uri="{FF2B5EF4-FFF2-40B4-BE49-F238E27FC236}">
                <a16:creationId xmlns:a16="http://schemas.microsoft.com/office/drawing/2014/main" id="{8752156B-94F3-1920-DDB3-7AB2B7A354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8741" y="576424"/>
            <a:ext cx="2239056" cy="22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129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5605"/>
    </mc:Choice>
    <mc:Fallback>
      <p:transition spd="slow" advTm="356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967C70-C845-2A5B-A74E-944A3BB17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0C0195C1-9F90-3F0C-3BAA-599776C20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DBD9F535-2FF4-1B16-8184-9F4370659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E1255AE4-5775-76E7-28E0-391EF64D3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9F65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113C79-2B1A-C2B4-9BAB-9D93CCDC6C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263" y="507492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4000" dirty="0"/>
            </a:br>
            <a:br>
              <a:rPr lang="en-US" sz="4000" dirty="0">
                <a:effectLst/>
              </a:rPr>
            </a:br>
            <a:endParaRPr lang="en-US" sz="4000" dirty="0"/>
          </a:p>
        </p:txBody>
      </p:sp>
      <p:sp>
        <p:nvSpPr>
          <p:cNvPr id="71" name="Rectangle 6">
            <a:extLst>
              <a:ext uri="{FF2B5EF4-FFF2-40B4-BE49-F238E27FC236}">
                <a16:creationId xmlns:a16="http://schemas.microsoft.com/office/drawing/2014/main" id="{DCAF7F45-6134-FA3A-F20F-997161A05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945AA4-A8F3-710F-593E-61A67E3587CE}"/>
              </a:ext>
            </a:extLst>
          </p:cNvPr>
          <p:cNvSpPr txBox="1"/>
          <p:nvPr/>
        </p:nvSpPr>
        <p:spPr>
          <a:xfrm>
            <a:off x="4654296" y="0"/>
            <a:ext cx="6894576" cy="5861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Picture 3" descr="A collection of different shapes&#10;&#10;Description automatically generated">
            <a:extLst>
              <a:ext uri="{FF2B5EF4-FFF2-40B4-BE49-F238E27FC236}">
                <a16:creationId xmlns:a16="http://schemas.microsoft.com/office/drawing/2014/main" id="{C0340D8D-B9CA-ACC4-89C2-5ED6D487975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869" r="28869"/>
          <a:stretch>
            <a:fillRect/>
          </a:stretch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503EA56-F35D-8C56-6EFF-2CE19212F16C}"/>
              </a:ext>
            </a:extLst>
          </p:cNvPr>
          <p:cNvSpPr txBox="1"/>
          <p:nvPr/>
        </p:nvSpPr>
        <p:spPr>
          <a:xfrm>
            <a:off x="4654296" y="1567543"/>
            <a:ext cx="689457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Maslow</a:t>
            </a:r>
          </a:p>
          <a:p>
            <a:endParaRPr lang="en-US" sz="4000" dirty="0"/>
          </a:p>
          <a:p>
            <a:r>
              <a:rPr lang="en-US" sz="2400" dirty="0"/>
              <a:t>Maslow (1970) - </a:t>
            </a:r>
            <a:r>
              <a:rPr lang="en-US" sz="2400" dirty="0" err="1"/>
              <a:t>hanfodol</a:t>
            </a:r>
            <a:r>
              <a:rPr lang="en-US" sz="2400" dirty="0"/>
              <a:t> </a:t>
            </a:r>
            <a:r>
              <a:rPr lang="en-US" sz="2400" dirty="0" err="1"/>
              <a:t>ystyried</a:t>
            </a:r>
            <a:r>
              <a:rPr lang="en-US" sz="2400" dirty="0"/>
              <a:t> </a:t>
            </a:r>
            <a:r>
              <a:rPr lang="en-US" sz="2400" dirty="0" err="1"/>
              <a:t>lefelau</a:t>
            </a:r>
            <a:r>
              <a:rPr lang="en-US" sz="2400" dirty="0"/>
              <a:t> parch a </a:t>
            </a:r>
            <a:r>
              <a:rPr lang="en-US" sz="2400" dirty="0" err="1"/>
              <a:t>chariad</a:t>
            </a:r>
            <a:r>
              <a:rPr lang="en-US" sz="2400" dirty="0"/>
              <a:t>/</a:t>
            </a:r>
            <a:r>
              <a:rPr lang="en-US" sz="2400" dirty="0" err="1"/>
              <a:t>perthynas</a:t>
            </a:r>
            <a:r>
              <a:rPr lang="en-US" sz="2400" dirty="0"/>
              <a:t> (Taylor, 2021).</a:t>
            </a:r>
          </a:p>
          <a:p>
            <a:endParaRPr lang="en-US" sz="2400" dirty="0"/>
          </a:p>
          <a:p>
            <a:r>
              <a:rPr lang="en-US" sz="2400" dirty="0"/>
              <a:t>Pan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rhieni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dangos</a:t>
            </a:r>
            <a:r>
              <a:rPr lang="en-US" sz="2400" dirty="0"/>
              <a:t> </a:t>
            </a:r>
            <a:r>
              <a:rPr lang="en-US" sz="2400" dirty="0" err="1"/>
              <a:t>diddordeb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addysg</a:t>
            </a:r>
            <a:r>
              <a:rPr lang="en-US" sz="2400" dirty="0"/>
              <a:t> y plant </a:t>
            </a:r>
            <a:r>
              <a:rPr lang="en-US" sz="2400" dirty="0" err="1"/>
              <a:t>mae’r</a:t>
            </a:r>
            <a:r>
              <a:rPr lang="en-US" sz="2400" dirty="0"/>
              <a:t> plant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ymdeimlad</a:t>
            </a:r>
            <a:r>
              <a:rPr lang="en-US" sz="2400" dirty="0"/>
              <a:t> o </a:t>
            </a:r>
            <a:r>
              <a:rPr lang="en-US" sz="2400" dirty="0" err="1"/>
              <a:t>berthynas</a:t>
            </a:r>
            <a:r>
              <a:rPr lang="en-US" sz="2400" dirty="0"/>
              <a:t> a </a:t>
            </a:r>
            <a:r>
              <a:rPr lang="en-US" sz="2400" dirty="0" err="1"/>
              <a:t>chariad</a:t>
            </a:r>
            <a:r>
              <a:rPr lang="en-US" sz="2400" dirty="0"/>
              <a:t>.  </a:t>
            </a:r>
          </a:p>
          <a:p>
            <a:endParaRPr lang="en-US" sz="2000" dirty="0"/>
          </a:p>
          <a:p>
            <a:endParaRPr lang="en-US" sz="4000" dirty="0"/>
          </a:p>
          <a:p>
            <a:endParaRPr lang="en-US" sz="3600" dirty="0"/>
          </a:p>
        </p:txBody>
      </p:sp>
      <p:pic>
        <p:nvPicPr>
          <p:cNvPr id="16" name="Audio 15">
            <a:extLst>
              <a:ext uri="{FF2B5EF4-FFF2-40B4-BE49-F238E27FC236}">
                <a16:creationId xmlns:a16="http://schemas.microsoft.com/office/drawing/2014/main" id="{A54FD766-99B8-0C27-5C7F-65EB92AD87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2050" name="Picture 2" descr="Maslow's Hierarchy of Needs">
            <a:extLst>
              <a:ext uri="{FF2B5EF4-FFF2-40B4-BE49-F238E27FC236}">
                <a16:creationId xmlns:a16="http://schemas.microsoft.com/office/drawing/2014/main" id="{96852FCE-4D44-5F9F-9CEF-08326A590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715" y="4295139"/>
            <a:ext cx="2346961" cy="2346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370F61C-419A-F6F4-DEA1-74C50A8C7D74}"/>
              </a:ext>
            </a:extLst>
          </p:cNvPr>
          <p:cNvSpPr txBox="1"/>
          <p:nvPr/>
        </p:nvSpPr>
        <p:spPr>
          <a:xfrm>
            <a:off x="8892249" y="6303736"/>
            <a:ext cx="1630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(McLeod, 2025)</a:t>
            </a:r>
          </a:p>
        </p:txBody>
      </p:sp>
    </p:spTree>
    <p:extLst>
      <p:ext uri="{BB962C8B-B14F-4D97-AF65-F5344CB8AC3E}">
        <p14:creationId xmlns:p14="http://schemas.microsoft.com/office/powerpoint/2010/main" val="3609442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0535"/>
    </mc:Choice>
    <mc:Fallback>
      <p:transition spd="slow" advTm="205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5EBC6F-D6F9-D296-FEB6-E424DF27CA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172C850-A25A-7F64-BBFC-F3927892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2D235D-6437-D3E7-6E5F-4C80DD0D175A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t="15157" r="-1" b="6151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F27E12A8-7A92-9F0A-C71F-82E2B3147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870C6-77A2-D0B1-9893-10B3FA186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476" y="3694176"/>
            <a:ext cx="9144000" cy="3063240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8000" dirty="0">
                <a:solidFill>
                  <a:schemeClr val="bg1"/>
                </a:solidFill>
              </a:rPr>
              <a:t>Sut </a:t>
            </a:r>
            <a:r>
              <a:rPr lang="en-US" sz="8000" dirty="0" err="1">
                <a:solidFill>
                  <a:schemeClr val="bg1"/>
                </a:solidFill>
              </a:rPr>
              <a:t>fyddech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chi’n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cefnogi</a:t>
            </a:r>
            <a:r>
              <a:rPr lang="en-US" sz="8000" dirty="0">
                <a:solidFill>
                  <a:schemeClr val="bg1"/>
                </a:solidFill>
              </a:rPr>
              <a:t> ac </a:t>
            </a:r>
            <a:r>
              <a:rPr lang="en-US" sz="8000" dirty="0" err="1">
                <a:solidFill>
                  <a:schemeClr val="bg1"/>
                </a:solidFill>
              </a:rPr>
              <a:t>yn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arwain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eich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cydweithwyr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i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wella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ei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haddysgu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  <a:r>
              <a:rPr lang="en-US" sz="8000" dirty="0" err="1">
                <a:solidFill>
                  <a:schemeClr val="bg1"/>
                </a:solidFill>
              </a:rPr>
              <a:t>mathemateg</a:t>
            </a:r>
            <a:r>
              <a:rPr lang="en-US" sz="8000" dirty="0">
                <a:solidFill>
                  <a:schemeClr val="bg1"/>
                </a:solidFill>
              </a:rPr>
              <a:t>?</a:t>
            </a:r>
            <a:br>
              <a:rPr lang="en-US" sz="4300" dirty="0">
                <a:solidFill>
                  <a:schemeClr val="bg1"/>
                </a:solidFill>
              </a:rPr>
            </a:br>
            <a:br>
              <a:rPr lang="en-GB" sz="4300" dirty="0">
                <a:solidFill>
                  <a:schemeClr val="bg1"/>
                </a:solidFill>
                <a:effectLst/>
              </a:rPr>
            </a:br>
            <a:endParaRPr lang="en-US" sz="43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1D24B1-C778-2A68-F1A8-5352303259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1160" y="5770973"/>
            <a:ext cx="9144000" cy="1536192"/>
          </a:xfrm>
        </p:spPr>
        <p:txBody>
          <a:bodyPr>
            <a:normAutofit/>
          </a:bodyPr>
          <a:lstStyle/>
          <a:p>
            <a:pPr algn="ctr"/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40" name="Rectangle 6">
            <a:extLst>
              <a:ext uri="{FF2B5EF4-FFF2-40B4-BE49-F238E27FC236}">
                <a16:creationId xmlns:a16="http://schemas.microsoft.com/office/drawing/2014/main" id="{52CBAB52-DFA7-9612-5DE2-BAB8D6298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E7018299-2CDD-5ABD-1F5F-762CC5C050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069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13"/>
    </mc:Choice>
    <mc:Fallback>
      <p:transition spd="slow" advTm="13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 nodePh="1">
                                  <p:stCondLst>
                                    <p:cond delay="200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AC7FD8-08B9-C216-7DF2-3A397FFB6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EA1A5793-6760-9E8A-288A-1BDDF8667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46F4369B-1CA8-F6BB-BA5F-FEE8658B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A1DD3C0-DF09-9BFA-FD29-EEF1CC5C4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9F65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87A35-0777-8EEF-CDFB-9F147455D1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263" y="507492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4000" dirty="0"/>
            </a:br>
            <a:br>
              <a:rPr lang="en-US" sz="4000" dirty="0">
                <a:effectLst/>
              </a:rPr>
            </a:br>
            <a:endParaRPr lang="en-US" sz="4000" dirty="0"/>
          </a:p>
        </p:txBody>
      </p:sp>
      <p:sp>
        <p:nvSpPr>
          <p:cNvPr id="71" name="Rectangle 6">
            <a:extLst>
              <a:ext uri="{FF2B5EF4-FFF2-40B4-BE49-F238E27FC236}">
                <a16:creationId xmlns:a16="http://schemas.microsoft.com/office/drawing/2014/main" id="{574C4CBE-F844-E2AE-C591-0882CF4A9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01DA5F-B389-6813-F9B3-8C0718E36338}"/>
              </a:ext>
            </a:extLst>
          </p:cNvPr>
          <p:cNvSpPr txBox="1"/>
          <p:nvPr/>
        </p:nvSpPr>
        <p:spPr>
          <a:xfrm>
            <a:off x="4654296" y="0"/>
            <a:ext cx="6894576" cy="5861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Picture 3" descr="A collection of different shapes&#10;&#10;Description automatically generated">
            <a:extLst>
              <a:ext uri="{FF2B5EF4-FFF2-40B4-BE49-F238E27FC236}">
                <a16:creationId xmlns:a16="http://schemas.microsoft.com/office/drawing/2014/main" id="{68338FC2-ED83-D078-9536-FDCD742A8E9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869" r="28869"/>
          <a:stretch>
            <a:fillRect/>
          </a:stretch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4CC5D1-5BDF-209A-DD85-6215508AD77E}"/>
              </a:ext>
            </a:extLst>
          </p:cNvPr>
          <p:cNvSpPr txBox="1"/>
          <p:nvPr/>
        </p:nvSpPr>
        <p:spPr>
          <a:xfrm>
            <a:off x="4654296" y="1208314"/>
            <a:ext cx="701954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/>
              <a:t>Profiad</a:t>
            </a:r>
            <a:r>
              <a:rPr lang="en-US" sz="4400" dirty="0"/>
              <a:t> </a:t>
            </a:r>
            <a:r>
              <a:rPr lang="en-US" sz="4400" dirty="0" err="1"/>
              <a:t>personol</a:t>
            </a:r>
            <a:r>
              <a:rPr lang="en-US" sz="44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B500B8-C386-1F25-7F01-7F47417285E1}"/>
              </a:ext>
            </a:extLst>
          </p:cNvPr>
          <p:cNvSpPr txBox="1"/>
          <p:nvPr/>
        </p:nvSpPr>
        <p:spPr>
          <a:xfrm>
            <a:off x="4779263" y="2710543"/>
            <a:ext cx="591595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awdit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bod staff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mynediad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ddigon</a:t>
            </a:r>
            <a:r>
              <a:rPr lang="en-US" dirty="0"/>
              <a:t> o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gefnogi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plant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ac </a:t>
            </a:r>
            <a:r>
              <a:rPr lang="en-US" dirty="0" err="1"/>
              <a:t>addysgu</a:t>
            </a:r>
            <a:r>
              <a:rPr lang="en-US" dirty="0"/>
              <a:t>. </a:t>
            </a: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archebu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a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cysondeb</a:t>
            </a:r>
            <a:r>
              <a:rPr lang="en-US" dirty="0"/>
              <a:t> try </a:t>
            </a:r>
            <a:r>
              <a:rPr lang="en-US" dirty="0" err="1"/>
              <a:t>gydol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. </a:t>
            </a:r>
          </a:p>
          <a:p>
            <a:endParaRPr lang="en-US" dirty="0"/>
          </a:p>
          <a:p>
            <a:r>
              <a:rPr lang="en-US" dirty="0" err="1"/>
              <a:t>Sicrhau</a:t>
            </a:r>
            <a:r>
              <a:rPr lang="en-US" dirty="0"/>
              <a:t> bod </a:t>
            </a:r>
            <a:r>
              <a:rPr lang="en-US" dirty="0" err="1"/>
              <a:t>amrywiaeth</a:t>
            </a:r>
            <a:r>
              <a:rPr lang="en-US" dirty="0"/>
              <a:t> o staff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y </a:t>
            </a: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fynegi</a:t>
            </a:r>
            <a:r>
              <a:rPr lang="en-US" dirty="0"/>
              <a:t> </a:t>
            </a:r>
            <a:r>
              <a:rPr lang="en-US" dirty="0" err="1"/>
              <a:t>cyrsiau</a:t>
            </a:r>
            <a:r>
              <a:rPr lang="en-US" dirty="0"/>
              <a:t> </a:t>
            </a:r>
            <a:r>
              <a:rPr lang="en-US" dirty="0" err="1"/>
              <a:t>achlursrol</a:t>
            </a:r>
            <a:r>
              <a:rPr lang="en-US" dirty="0"/>
              <a:t> </a:t>
            </a:r>
            <a:r>
              <a:rPr lang="en-US" dirty="0" err="1"/>
              <a:t>mathemateg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proffesiynol</a:t>
            </a:r>
            <a:r>
              <a:rPr lang="en-US" dirty="0"/>
              <a:t>. </a:t>
            </a:r>
          </a:p>
          <a:p>
            <a:endParaRPr lang="en-US" dirty="0"/>
          </a:p>
          <a:p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casglu</a:t>
            </a:r>
            <a:r>
              <a:rPr lang="en-US" dirty="0"/>
              <a:t> </a:t>
            </a:r>
            <a:r>
              <a:rPr lang="en-US" dirty="0" err="1"/>
              <a:t>digon</a:t>
            </a:r>
            <a:r>
              <a:rPr lang="en-US" dirty="0"/>
              <a:t> o </a:t>
            </a:r>
            <a:r>
              <a:rPr lang="en-US" dirty="0" err="1"/>
              <a:t>wybodaeth</a:t>
            </a:r>
            <a:r>
              <a:rPr lang="en-US" dirty="0"/>
              <a:t> am </a:t>
            </a:r>
            <a:r>
              <a:rPr lang="en-US" dirty="0" err="1"/>
              <a:t>wahanol</a:t>
            </a:r>
            <a:r>
              <a:rPr lang="en-US" dirty="0"/>
              <a:t> </a:t>
            </a:r>
            <a:r>
              <a:rPr lang="en-US" dirty="0" err="1"/>
              <a:t>adnoddau</a:t>
            </a:r>
            <a:r>
              <a:rPr lang="en-US" dirty="0"/>
              <a:t> a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ddefnyddiol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staff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bod </a:t>
            </a:r>
            <a:r>
              <a:rPr lang="en-US" dirty="0" err="1"/>
              <a:t>gwersi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ddigon</a:t>
            </a:r>
            <a:r>
              <a:rPr lang="en-US" dirty="0"/>
              <a:t> </a:t>
            </a:r>
            <a:r>
              <a:rPr lang="en-US" dirty="0" err="1"/>
              <a:t>hwylus</a:t>
            </a:r>
            <a:r>
              <a:rPr lang="en-US" dirty="0"/>
              <a:t>.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F92D5161-769F-968A-BD6A-29669FFB0E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19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3737"/>
    </mc:Choice>
    <mc:Fallback>
      <p:transition spd="slow" advTm="73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1A0770-834F-9905-EB54-BED2CC8958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4AA821C4-FD22-BEEF-B06C-DD542153A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CEDFE40D-727B-38DD-2404-ECE991CE3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7BA0D16C-65A0-B8B7-BB50-9BB0F950C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9F65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258A2-B922-D4AF-27B4-BE9413ACE3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263" y="507492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4000" dirty="0"/>
            </a:br>
            <a:br>
              <a:rPr lang="en-US" sz="4000" dirty="0">
                <a:effectLst/>
              </a:rPr>
            </a:br>
            <a:endParaRPr lang="en-US" sz="4000" dirty="0"/>
          </a:p>
        </p:txBody>
      </p:sp>
      <p:sp>
        <p:nvSpPr>
          <p:cNvPr id="71" name="Rectangle 6">
            <a:extLst>
              <a:ext uri="{FF2B5EF4-FFF2-40B4-BE49-F238E27FC236}">
                <a16:creationId xmlns:a16="http://schemas.microsoft.com/office/drawing/2014/main" id="{8234384C-2EFC-73D9-E4E3-56D3A23EF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A8BCA0-3947-E513-48EF-FBCAFD81643C}"/>
              </a:ext>
            </a:extLst>
          </p:cNvPr>
          <p:cNvSpPr txBox="1"/>
          <p:nvPr/>
        </p:nvSpPr>
        <p:spPr>
          <a:xfrm>
            <a:off x="4654296" y="0"/>
            <a:ext cx="6894576" cy="5861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Picture 3" descr="A collection of different shapes&#10;&#10;Description automatically generated">
            <a:extLst>
              <a:ext uri="{FF2B5EF4-FFF2-40B4-BE49-F238E27FC236}">
                <a16:creationId xmlns:a16="http://schemas.microsoft.com/office/drawing/2014/main" id="{3B5C1760-0F93-CFEF-BCCB-155D8D8591E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869" r="28869"/>
          <a:stretch>
            <a:fillRect/>
          </a:stretch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52A00E-F187-3D1B-3A9F-09490712BBB8}"/>
              </a:ext>
            </a:extLst>
          </p:cNvPr>
          <p:cNvSpPr txBox="1"/>
          <p:nvPr/>
        </p:nvSpPr>
        <p:spPr>
          <a:xfrm>
            <a:off x="4499429" y="1407886"/>
            <a:ext cx="673462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Y </a:t>
            </a:r>
            <a:r>
              <a:rPr lang="en-US" sz="4800" dirty="0" err="1"/>
              <a:t>pum</a:t>
            </a:r>
            <a:r>
              <a:rPr lang="en-US" sz="4800" dirty="0"/>
              <a:t> </a:t>
            </a:r>
            <a:r>
              <a:rPr lang="en-US" sz="4800" dirty="0" err="1"/>
              <a:t>ysgogiad</a:t>
            </a:r>
            <a:r>
              <a:rPr lang="en-US" sz="4800" dirty="0"/>
              <a:t> </a:t>
            </a:r>
            <a:r>
              <a:rPr lang="en-US" sz="4800" dirty="0" err="1"/>
              <a:t>allweddol</a:t>
            </a:r>
            <a:endParaRPr lang="en-US" sz="4800" dirty="0"/>
          </a:p>
          <a:p>
            <a:endParaRPr lang="en-US" sz="4800" dirty="0"/>
          </a:p>
          <a:p>
            <a:r>
              <a:rPr lang="cy-GB" sz="2800" dirty="0"/>
              <a:t>1. Sefydlu diwylliant o gyflawniad uchel i bawb </a:t>
            </a:r>
          </a:p>
          <a:p>
            <a:r>
              <a:rPr lang="cy-GB" sz="2800" dirty="0"/>
              <a:t>2. Darparu cwricwlwm heriol a deniadol i bawb </a:t>
            </a:r>
          </a:p>
          <a:p>
            <a:r>
              <a:rPr lang="cy-GB" sz="2800" dirty="0"/>
              <a:t>3. Asesu ac olrhain cynnydd dysgwyr yn drylwyr </a:t>
            </a:r>
          </a:p>
          <a:p>
            <a:r>
              <a:rPr lang="cy-GB" sz="2800" dirty="0"/>
              <a:t>4. Profiad dysgu ac addysgu o ansawdd uchel yn yr ystafell ddosbarth</a:t>
            </a:r>
          </a:p>
          <a:p>
            <a:r>
              <a:rPr lang="cy-GB" sz="2800" dirty="0"/>
              <a:t>5. Datblygiad athrawon rheolaidd o ansawdd uchel ar lefel ysgol gyfan ac unigol</a:t>
            </a:r>
          </a:p>
          <a:p>
            <a:endParaRPr lang="cy-GB" sz="2800" dirty="0"/>
          </a:p>
          <a:p>
            <a:r>
              <a:rPr lang="cy-GB" sz="2800" dirty="0"/>
              <a:t>(Llywodraeth Cymru, d.d)</a:t>
            </a:r>
            <a:endParaRPr lang="en-US" sz="2800" dirty="0"/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C08A60BD-CF2D-CEDE-4914-3A0E02C7FF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0315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3193"/>
    </mc:Choice>
    <mc:Fallback>
      <p:transition spd="slow" advTm="33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A6C273-B836-F2EB-579D-2DD4337CB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C5EAEFA5-C412-0A8B-E5F5-538A685ED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023F87D6-B977-23C2-DBC1-65C583922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B323008-96EA-EAC6-D3A9-6CDAF24C1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9F65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780B9F-6077-8696-7DD0-014D16BDF6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263" y="507492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4000" dirty="0"/>
            </a:br>
            <a:br>
              <a:rPr lang="en-US" sz="4000" dirty="0">
                <a:effectLst/>
              </a:rPr>
            </a:br>
            <a:endParaRPr lang="en-US" sz="4000" dirty="0"/>
          </a:p>
        </p:txBody>
      </p:sp>
      <p:sp>
        <p:nvSpPr>
          <p:cNvPr id="71" name="Rectangle 6">
            <a:extLst>
              <a:ext uri="{FF2B5EF4-FFF2-40B4-BE49-F238E27FC236}">
                <a16:creationId xmlns:a16="http://schemas.microsoft.com/office/drawing/2014/main" id="{E48BCF09-AA9A-DA2A-9828-90D849E66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30E36-FA6C-05C2-B6FE-98FBB17126B6}"/>
              </a:ext>
            </a:extLst>
          </p:cNvPr>
          <p:cNvSpPr txBox="1"/>
          <p:nvPr/>
        </p:nvSpPr>
        <p:spPr>
          <a:xfrm>
            <a:off x="4654296" y="0"/>
            <a:ext cx="6894576" cy="5861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Picture 3" descr="A collection of different shapes&#10;&#10;Description automatically generated">
            <a:extLst>
              <a:ext uri="{FF2B5EF4-FFF2-40B4-BE49-F238E27FC236}">
                <a16:creationId xmlns:a16="http://schemas.microsoft.com/office/drawing/2014/main" id="{7B18D25F-7BB3-B3FD-A83A-DAD7BFD12D7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869" r="28869"/>
          <a:stretch>
            <a:fillRect/>
          </a:stretch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3C1863-A143-BBBF-3B62-42111EA53AC4}"/>
              </a:ext>
            </a:extLst>
          </p:cNvPr>
          <p:cNvSpPr txBox="1"/>
          <p:nvPr/>
        </p:nvSpPr>
        <p:spPr>
          <a:xfrm>
            <a:off x="4489757" y="1689718"/>
            <a:ext cx="673462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Beth </a:t>
            </a:r>
            <a:r>
              <a:rPr lang="en-US" sz="3600" dirty="0" err="1"/>
              <a:t>mae’r</a:t>
            </a:r>
            <a:r>
              <a:rPr lang="en-US" sz="3600" dirty="0"/>
              <a:t> </a:t>
            </a:r>
            <a:r>
              <a:rPr lang="en-US" sz="3600" dirty="0" err="1"/>
              <a:t>rôl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cynnwys</a:t>
            </a:r>
            <a:r>
              <a:rPr lang="en-US" sz="3600" dirty="0"/>
              <a:t> </a:t>
            </a:r>
          </a:p>
          <a:p>
            <a:endParaRPr lang="en-US" sz="3600" dirty="0"/>
          </a:p>
          <a:p>
            <a:r>
              <a:rPr lang="en-US" sz="3600" dirty="0"/>
              <a:t>Creu </a:t>
            </a:r>
            <a:r>
              <a:rPr lang="en-US" sz="3600" dirty="0" err="1"/>
              <a:t>llinell</a:t>
            </a:r>
            <a:r>
              <a:rPr lang="en-US" sz="3600" dirty="0"/>
              <a:t> </a:t>
            </a:r>
            <a:r>
              <a:rPr lang="en-US" sz="3600" dirty="0" err="1"/>
              <a:t>sylfaenol</a:t>
            </a:r>
            <a:r>
              <a:rPr lang="en-US" sz="3600" dirty="0"/>
              <a:t> </a:t>
            </a:r>
          </a:p>
          <a:p>
            <a:r>
              <a:rPr lang="en-US" sz="3600" dirty="0" err="1"/>
              <a:t>Gwneud</a:t>
            </a:r>
            <a:r>
              <a:rPr lang="en-US" sz="3600" dirty="0"/>
              <a:t> </a:t>
            </a:r>
            <a:r>
              <a:rPr lang="en-US" sz="3600" dirty="0" err="1"/>
              <a:t>cynllun</a:t>
            </a:r>
            <a:r>
              <a:rPr lang="en-US" sz="3600" dirty="0"/>
              <a:t> </a:t>
            </a:r>
            <a:r>
              <a:rPr lang="en-US" sz="3600" dirty="0" err="1"/>
              <a:t>ar</a:t>
            </a:r>
            <a:r>
              <a:rPr lang="en-US" sz="3600" dirty="0"/>
              <a:t> </a:t>
            </a:r>
            <a:r>
              <a:rPr lang="en-US" sz="3600" dirty="0" err="1"/>
              <a:t>gyfer</a:t>
            </a:r>
            <a:r>
              <a:rPr lang="en-US" sz="3600" dirty="0"/>
              <a:t> y </a:t>
            </a:r>
            <a:r>
              <a:rPr lang="en-US" sz="3600" dirty="0" err="1"/>
              <a:t>flwyddyn</a:t>
            </a:r>
            <a:endParaRPr lang="en-US" sz="3600" dirty="0"/>
          </a:p>
          <a:p>
            <a:r>
              <a:rPr lang="en-US" sz="3600" dirty="0" err="1"/>
              <a:t>Llais</a:t>
            </a:r>
            <a:r>
              <a:rPr lang="en-US" sz="3600" dirty="0"/>
              <a:t> </a:t>
            </a:r>
            <a:r>
              <a:rPr lang="en-US" sz="3600" dirty="0" err="1"/>
              <a:t>athrawon</a:t>
            </a:r>
            <a:r>
              <a:rPr lang="en-US" sz="3600" dirty="0"/>
              <a:t>/</a:t>
            </a:r>
            <a:r>
              <a:rPr lang="en-US" sz="3600" dirty="0" err="1"/>
              <a:t>cynorthwyydd</a:t>
            </a:r>
            <a:endParaRPr lang="en-US" sz="3600" dirty="0"/>
          </a:p>
          <a:p>
            <a:r>
              <a:rPr lang="en-US" sz="3600" dirty="0" err="1"/>
              <a:t>Ymweld</a:t>
            </a:r>
            <a:r>
              <a:rPr lang="en-US" sz="3600" dirty="0"/>
              <a:t> </a:t>
            </a:r>
            <a:r>
              <a:rPr lang="en-US" sz="3600" dirty="0" err="1"/>
              <a:t>â</a:t>
            </a:r>
            <a:r>
              <a:rPr lang="en-US" sz="3600" dirty="0"/>
              <a:t> </a:t>
            </a:r>
            <a:r>
              <a:rPr lang="en-US" sz="3600" dirty="0" err="1"/>
              <a:t>gwersi</a:t>
            </a:r>
            <a:r>
              <a:rPr lang="en-US" sz="3600" dirty="0"/>
              <a:t> </a:t>
            </a:r>
          </a:p>
          <a:p>
            <a:r>
              <a:rPr lang="en-US" sz="3600" dirty="0"/>
              <a:t>(NCETM, </a:t>
            </a:r>
            <a:r>
              <a:rPr lang="en-US" sz="3600" dirty="0" err="1"/>
              <a:t>d.d.</a:t>
            </a:r>
            <a:r>
              <a:rPr lang="en-US" sz="3600" dirty="0"/>
              <a:t>)</a:t>
            </a:r>
          </a:p>
          <a:p>
            <a:endParaRPr lang="en-US" sz="4800" dirty="0"/>
          </a:p>
          <a:p>
            <a:endParaRPr lang="en-US" sz="2000" dirty="0"/>
          </a:p>
          <a:p>
            <a:endParaRPr lang="en-US" sz="4800" dirty="0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3F66CEBD-0306-B896-AA4F-3520E705DF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953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5029"/>
    </mc:Choice>
    <mc:Fallback>
      <p:transition spd="slow" advTm="650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40FDBE-63B2-9B00-96E0-A1B11D733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D3082CC7-1625-839C-FB0E-2C43D03675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1CC4DD-7D8E-1E34-A5A1-48D8059D8621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t="15157" r="-1" b="6151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0D7ED5F5-A9C6-8AFA-A92E-8CAE58A65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8DEAAA-AB6A-0DC6-16C6-925381F3AC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40" y="2864435"/>
            <a:ext cx="9144000" cy="306324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dirty="0"/>
              <a:t>Beth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cydlynnydd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chi? chi </a:t>
            </a:r>
            <a:br>
              <a:rPr lang="en-GB" dirty="0">
                <a:solidFill>
                  <a:schemeClr val="bg1"/>
                </a:solidFill>
                <a:effectLst/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C482D3-1E23-A046-7993-10DA0498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1160" y="5770973"/>
            <a:ext cx="9144000" cy="1536192"/>
          </a:xfrm>
        </p:spPr>
        <p:txBody>
          <a:bodyPr>
            <a:normAutofit/>
          </a:bodyPr>
          <a:lstStyle/>
          <a:p>
            <a:pPr algn="ctr"/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40" name="Rectangle 6">
            <a:extLst>
              <a:ext uri="{FF2B5EF4-FFF2-40B4-BE49-F238E27FC236}">
                <a16:creationId xmlns:a16="http://schemas.microsoft.com/office/drawing/2014/main" id="{940CBF0E-423D-CF95-146D-C5A2DB09E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3B4947FA-544A-899A-675C-168E5F90CD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630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310"/>
    </mc:Choice>
    <mc:Fallback>
      <p:transition spd="slow" advTm="16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 nodePh="1">
                                  <p:stCondLst>
                                    <p:cond delay="200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198A6D-DAEE-484B-AE2A-6CD0BC44A5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F3E54579-52C8-A4D0-6E2D-F985422B0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556BF0FB-B78F-FF97-C889-3CC381189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8FB3E370-8F58-C3C3-8CAB-8DF028A21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9F65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28EC39-4B17-D88F-D722-48F4BD72C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263" y="507492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4000" dirty="0"/>
            </a:br>
            <a:br>
              <a:rPr lang="en-US" sz="4000" dirty="0">
                <a:effectLst/>
              </a:rPr>
            </a:br>
            <a:endParaRPr lang="en-US" sz="4000" dirty="0"/>
          </a:p>
        </p:txBody>
      </p:sp>
      <p:sp>
        <p:nvSpPr>
          <p:cNvPr id="71" name="Rectangle 6">
            <a:extLst>
              <a:ext uri="{FF2B5EF4-FFF2-40B4-BE49-F238E27FC236}">
                <a16:creationId xmlns:a16="http://schemas.microsoft.com/office/drawing/2014/main" id="{BF5F724F-5850-8BEE-748A-64687D3AB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3CD706-1AF0-7021-825A-75C4605989DB}"/>
              </a:ext>
            </a:extLst>
          </p:cNvPr>
          <p:cNvSpPr txBox="1"/>
          <p:nvPr/>
        </p:nvSpPr>
        <p:spPr>
          <a:xfrm>
            <a:off x="4654296" y="0"/>
            <a:ext cx="6894576" cy="5861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Picture 3" descr="A collection of different shapes&#10;&#10;Description automatically generated">
            <a:extLst>
              <a:ext uri="{FF2B5EF4-FFF2-40B4-BE49-F238E27FC236}">
                <a16:creationId xmlns:a16="http://schemas.microsoft.com/office/drawing/2014/main" id="{883413E6-51B9-5AD5-FE9C-11A012535A3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869" r="28869"/>
          <a:stretch>
            <a:fillRect/>
          </a:stretch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AF9376-9B99-4F20-AC71-079B87672DDE}"/>
              </a:ext>
            </a:extLst>
          </p:cNvPr>
          <p:cNvSpPr txBox="1"/>
          <p:nvPr/>
        </p:nvSpPr>
        <p:spPr>
          <a:xfrm>
            <a:off x="4521707" y="1737360"/>
            <a:ext cx="689457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Beth </a:t>
            </a:r>
            <a:r>
              <a:rPr lang="en-US" sz="4000" dirty="0" err="1"/>
              <a:t>yw’r</a:t>
            </a:r>
            <a:r>
              <a:rPr lang="en-US" sz="4000" dirty="0"/>
              <a:t> </a:t>
            </a:r>
            <a:r>
              <a:rPr lang="en-US" sz="4000" dirty="0" err="1"/>
              <a:t>rôl</a:t>
            </a:r>
            <a:r>
              <a:rPr lang="en-US" sz="4000" dirty="0"/>
              <a:t> </a:t>
            </a:r>
          </a:p>
          <a:p>
            <a:endParaRPr lang="en-US" sz="2800" dirty="0"/>
          </a:p>
          <a:p>
            <a:r>
              <a:rPr lang="en-US" sz="2800" dirty="0" err="1"/>
              <a:t>Cefnogi</a:t>
            </a:r>
            <a:r>
              <a:rPr lang="en-US" sz="2800" dirty="0"/>
              <a:t> </a:t>
            </a:r>
            <a:r>
              <a:rPr lang="en-US" sz="2800" dirty="0" err="1"/>
              <a:t>eraill</a:t>
            </a:r>
            <a:r>
              <a:rPr lang="en-US" sz="2800" dirty="0"/>
              <a:t> </a:t>
            </a:r>
          </a:p>
          <a:p>
            <a:r>
              <a:rPr lang="en-US" sz="2800" dirty="0" err="1"/>
              <a:t>Ymchwilio</a:t>
            </a:r>
            <a:r>
              <a:rPr lang="en-US" sz="2800" dirty="0"/>
              <a:t> </a:t>
            </a:r>
            <a:r>
              <a:rPr lang="en-US" sz="2800" dirty="0" err="1"/>
              <a:t>technegau</a:t>
            </a:r>
            <a:r>
              <a:rPr lang="en-US" sz="2800" dirty="0"/>
              <a:t> </a:t>
            </a:r>
            <a:r>
              <a:rPr lang="en-US" sz="2800" dirty="0" err="1"/>
              <a:t>newydd</a:t>
            </a:r>
            <a:endParaRPr lang="en-US" sz="2800" dirty="0"/>
          </a:p>
          <a:p>
            <a:r>
              <a:rPr lang="en-US" sz="2800" dirty="0" err="1"/>
              <a:t>Sicrhau</a:t>
            </a:r>
            <a:r>
              <a:rPr lang="en-US" sz="2800" dirty="0"/>
              <a:t> bod </a:t>
            </a:r>
            <a:r>
              <a:rPr lang="en-US" sz="2800" dirty="0" err="1"/>
              <a:t>adnoddau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gael</a:t>
            </a:r>
            <a:r>
              <a:rPr lang="en-US" sz="2800" dirty="0"/>
              <a:t> </a:t>
            </a:r>
            <a:r>
              <a:rPr lang="en-US" sz="2800" dirty="0" err="1"/>
              <a:t>trwy</a:t>
            </a:r>
            <a:r>
              <a:rPr lang="en-US" sz="2800" dirty="0"/>
              <a:t> </a:t>
            </a:r>
            <a:r>
              <a:rPr lang="en-US" sz="2800" dirty="0" err="1"/>
              <a:t>gydol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ysgol</a:t>
            </a:r>
            <a:endParaRPr lang="en-US" sz="2800" dirty="0"/>
          </a:p>
          <a:p>
            <a:r>
              <a:rPr lang="en-US" sz="2800" dirty="0" err="1"/>
              <a:t>Asesu</a:t>
            </a:r>
            <a:r>
              <a:rPr lang="en-US" sz="2800" dirty="0"/>
              <a:t> a </a:t>
            </a:r>
            <a:r>
              <a:rPr lang="en-US" sz="2800" dirty="0" err="1"/>
              <a:t>monitro</a:t>
            </a:r>
            <a:r>
              <a:rPr lang="en-US" sz="2800" dirty="0"/>
              <a:t> </a:t>
            </a:r>
            <a:r>
              <a:rPr lang="en-US" sz="2800" dirty="0" err="1"/>
              <a:t>cynnydd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MDaPh</a:t>
            </a:r>
            <a:r>
              <a:rPr lang="en-US" sz="2800" dirty="0"/>
              <a:t> </a:t>
            </a:r>
          </a:p>
          <a:p>
            <a:endParaRPr lang="en-US" sz="2800" dirty="0"/>
          </a:p>
          <a:p>
            <a:r>
              <a:rPr lang="en-US" sz="2800" dirty="0"/>
              <a:t>‘</a:t>
            </a:r>
            <a:r>
              <a:rPr lang="en-US" sz="2800" dirty="0" err="1"/>
              <a:t>Cydgysylltu</a:t>
            </a:r>
            <a:r>
              <a:rPr lang="en-US" sz="2800" dirty="0"/>
              <a:t> </a:t>
            </a:r>
            <a:r>
              <a:rPr lang="en-US" sz="2800" dirty="0" err="1"/>
              <a:t>llwyddiant</a:t>
            </a:r>
            <a:r>
              <a:rPr lang="en-US" sz="2800" dirty="0"/>
              <a:t> </a:t>
            </a:r>
            <a:r>
              <a:rPr lang="en-US" sz="2800" dirty="0" err="1"/>
              <a:t>mathemategol</a:t>
            </a:r>
            <a:r>
              <a:rPr lang="en-US" sz="2800" dirty="0"/>
              <a:t>’ (OFSTED, 2023)</a:t>
            </a:r>
          </a:p>
          <a:p>
            <a:r>
              <a:rPr lang="en-US" sz="4000" dirty="0"/>
              <a:t> </a:t>
            </a:r>
          </a:p>
          <a:p>
            <a:endParaRPr lang="en-US" sz="4000" dirty="0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EA02E1A1-AFA3-76A4-4C71-0F574D2646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789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8647"/>
    </mc:Choice>
    <mc:Fallback>
      <p:transition spd="slow" advTm="88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7A858-9151-EC8B-C5D4-B990D4541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66FAA-B1BD-D9CF-4751-0CFA58276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EEF. (2021). </a:t>
            </a:r>
            <a:r>
              <a:rPr lang="en-GB" sz="1400" b="0" i="1" u="none" strike="noStrike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Ymgysylltiad</a:t>
            </a:r>
            <a:r>
              <a:rPr lang="en-GB" sz="1400" b="0" i="1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1" u="none" strike="noStrike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https://educationendowmentfoundation.org.uk/cy-gb/education-evidence/teaching-learning-toolkit/parental-engagement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400" b="0" i="0" u="none" strike="noStrike" dirty="0">
              <a:solidFill>
                <a:srgbClr val="2C3E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Sadownik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A  (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d.d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Perspectives on Early Childhood Education and Development 40.  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https://library.oapen.org/bitstream/handle/20.500.12657/76247/1/978-3-031-38762-3.pdf#page=100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0" i="0" u="none" strike="noStrike" dirty="0">
              <a:solidFill>
                <a:srgbClr val="2C3E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Taylor, J (2021). FAMILY MATTERS: A PHENOMENOLOGICAL STUDY OF TEACHERS’ EXPERIENCES IN A TITLE I SCHOOL WITH LOW PARENTAL INVOLVEMENT. 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https://digitalcommons.liberty.edu/cgi/viewcontent.cgi?article=4163&amp;context=doctoral</a:t>
            </a: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1400" b="0" i="0" u="none" strike="noStrike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u="none" strike="noStrike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400" b="0" i="0" u="none" strike="noStrike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d.d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 Numeracy and mathematics leaders’ handbook. 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https://hwb.gov.wales/api/storage/401ca334-e52b-4ef5-bde8-725f5c8a7820/numeracy-and-mathematics-leaders-handbook.pdf</a:t>
            </a:r>
            <a:r>
              <a:rPr lang="en-GB" sz="14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NCETM. (</a:t>
            </a:r>
            <a:r>
              <a:rPr lang="en-GB" sz="1400" dirty="0" err="1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d.d.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 Taking on the role of maths lead in a primary school. 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https://www.ncetm.org.uk/features/taking-on-the-role-of-maths-lead-in-a-primary-school/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Guy-Evans, O. (2025). Bronfenbrenner’s Ecological Systems Theory. 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https://www.simplypsychology.org/Bronfenbrenner.html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S. (2025). Maslow’s hierarchy of needs. 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https://www.simplypsychology.org/maslow.html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OFSTED (2023). Coordinating mathematical success: the mathematics subject report. [online] GOV.UK. Available at: 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https://www.gov.uk/government/publications/subject-report-series-maths/coordinating-mathematical-success-the-mathematics-subject-report#discussion-of-the-findings</a:t>
            </a:r>
            <a:r>
              <a:rPr lang="en-GB" sz="14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100" b="0" i="0" u="none" strike="noStrike" dirty="0">
              <a:solidFill>
                <a:srgbClr val="2C3E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50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US" sz="1400" dirty="0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CD5D48EC-C2FA-D7BB-AA22-814ADF8E95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70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375"/>
    </mc:Choice>
    <mc:Fallback>
      <p:transition spd="slow" advTm="23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736</Words>
  <Application>Microsoft Macintosh PowerPoint</Application>
  <PresentationFormat>Widescreen</PresentationFormat>
  <Paragraphs>135</Paragraphs>
  <Slides>12</Slides>
  <Notes>12</Notes>
  <HiddenSlides>0</HiddenSlides>
  <MMClips>12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Arial</vt:lpstr>
      <vt:lpstr>ArialMT</vt:lpstr>
      <vt:lpstr>Calibri</vt:lpstr>
      <vt:lpstr>Roboto</vt:lpstr>
      <vt:lpstr>The Hand Bold</vt:lpstr>
      <vt:lpstr>The Serif Hand Black</vt:lpstr>
      <vt:lpstr>SketchyVTI</vt:lpstr>
      <vt:lpstr>Cydran Asesu 2: Ymatebwch i gwestiynau arddull cyfweliad ynghylch rôl y Cydlynydd Mathemateg a Rhifedd.  </vt:lpstr>
      <vt:lpstr>Sut mae’r ysgol yn gallu ymgysylltu a rhieni i ddatblygu positifrwydd yn fathemateg  </vt:lpstr>
      <vt:lpstr>  </vt:lpstr>
      <vt:lpstr>  </vt:lpstr>
      <vt:lpstr>  </vt:lpstr>
      <vt:lpstr>Sut fyddech chi’n cefnogi ac yn arwain eich cydweithwyr i wella ei haddysgu mathemateg?  </vt:lpstr>
      <vt:lpstr>  </vt:lpstr>
      <vt:lpstr>  </vt:lpstr>
      <vt:lpstr>  </vt:lpstr>
      <vt:lpstr>Beth mae’r rôl cydlynnydd mathemateg yn golygu i chi? chi  </vt:lpstr>
      <vt:lpstr>  </vt:lpstr>
      <vt:lpstr>Rhestr Cyfeirnodi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Price</dc:creator>
  <cp:lastModifiedBy>Emily Price</cp:lastModifiedBy>
  <cp:revision>4</cp:revision>
  <dcterms:created xsi:type="dcterms:W3CDTF">2025-05-15T16:22:22Z</dcterms:created>
  <dcterms:modified xsi:type="dcterms:W3CDTF">2025-05-15T21:13:59Z</dcterms:modified>
</cp:coreProperties>
</file>