
<file path=[Content_Types].xml><?xml version="1.0" encoding="utf-8"?>
<Types xmlns="http://schemas.openxmlformats.org/package/2006/content-types">
  <Default ContentType="image/jpeg" Extension="jpg"/>
  <Default ContentType="application/xml" Extension="xml"/>
  <Default ContentType="image/png" Extension="png"/>
  <Default ContentType="image/jpeg" Extension="jpeg"/>
  <Default ContentType="application/vnd.openxmlformats-package.relationships+xml" Extension="rels"/>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xml" PartName="/ppt/slides/slide12.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48" r:id="rId3"/>
  </p:sld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Lst>
  <p:sldSz cy="6858000" cx="12192000"/>
  <p:notesSz cx="6858000" cy="9144000"/>
  <p:defaultTextStyle>
    <a:defPPr lvl="0">
      <a:defRPr lang="en-US"/>
    </a:defPPr>
    <a:lvl1pPr defTabSz="457200" eaLnBrk="1" hangingPunct="1" latinLnBrk="0" lvl="0" marL="0" rtl="0" algn="l">
      <a:defRPr kern="1200" sz="1800">
        <a:solidFill>
          <a:schemeClr val="tx1"/>
        </a:solidFill>
        <a:latin typeface="+mn-lt"/>
        <a:ea typeface="+mn-ea"/>
        <a:cs typeface="+mn-cs"/>
      </a:defRPr>
    </a:lvl1pPr>
    <a:lvl2pPr defTabSz="457200" eaLnBrk="1" hangingPunct="1" latinLnBrk="0" lvl="1" marL="457200" rtl="0" algn="l">
      <a:defRPr kern="1200" sz="1800">
        <a:solidFill>
          <a:schemeClr val="tx1"/>
        </a:solidFill>
        <a:latin typeface="+mn-lt"/>
        <a:ea typeface="+mn-ea"/>
        <a:cs typeface="+mn-cs"/>
      </a:defRPr>
    </a:lvl2pPr>
    <a:lvl3pPr defTabSz="457200" eaLnBrk="1" hangingPunct="1" latinLnBrk="0" lvl="2" marL="914400" rtl="0" algn="l">
      <a:defRPr kern="1200" sz="1800">
        <a:solidFill>
          <a:schemeClr val="tx1"/>
        </a:solidFill>
        <a:latin typeface="+mn-lt"/>
        <a:ea typeface="+mn-ea"/>
        <a:cs typeface="+mn-cs"/>
      </a:defRPr>
    </a:lvl3pPr>
    <a:lvl4pPr defTabSz="457200" eaLnBrk="1" hangingPunct="1" latinLnBrk="0" lvl="3" marL="1371600" rtl="0" algn="l">
      <a:defRPr kern="1200" sz="1800">
        <a:solidFill>
          <a:schemeClr val="tx1"/>
        </a:solidFill>
        <a:latin typeface="+mn-lt"/>
        <a:ea typeface="+mn-ea"/>
        <a:cs typeface="+mn-cs"/>
      </a:defRPr>
    </a:lvl4pPr>
    <a:lvl5pPr defTabSz="457200" eaLnBrk="1" hangingPunct="1" latinLnBrk="0" lvl="4" marL="1828800" rtl="0" algn="l">
      <a:defRPr kern="1200" sz="1800">
        <a:solidFill>
          <a:schemeClr val="tx1"/>
        </a:solidFill>
        <a:latin typeface="+mn-lt"/>
        <a:ea typeface="+mn-ea"/>
        <a:cs typeface="+mn-cs"/>
      </a:defRPr>
    </a:lvl5pPr>
    <a:lvl6pPr defTabSz="457200" eaLnBrk="1" hangingPunct="1" latinLnBrk="0" lvl="5" marL="2286000" rtl="0" algn="l">
      <a:defRPr kern="1200" sz="1800">
        <a:solidFill>
          <a:schemeClr val="tx1"/>
        </a:solidFill>
        <a:latin typeface="+mn-lt"/>
        <a:ea typeface="+mn-ea"/>
        <a:cs typeface="+mn-cs"/>
      </a:defRPr>
    </a:lvl6pPr>
    <a:lvl7pPr defTabSz="457200" eaLnBrk="1" hangingPunct="1" latinLnBrk="0" lvl="6" marL="2743200" rtl="0" algn="l">
      <a:defRPr kern="1200" sz="1800">
        <a:solidFill>
          <a:schemeClr val="tx1"/>
        </a:solidFill>
        <a:latin typeface="+mn-lt"/>
        <a:ea typeface="+mn-ea"/>
        <a:cs typeface="+mn-cs"/>
      </a:defRPr>
    </a:lvl7pPr>
    <a:lvl8pPr defTabSz="457200" eaLnBrk="1" hangingPunct="1" latinLnBrk="0" lvl="7" marL="3200400" rtl="0" algn="l">
      <a:defRPr kern="1200" sz="1800">
        <a:solidFill>
          <a:schemeClr val="tx1"/>
        </a:solidFill>
        <a:latin typeface="+mn-lt"/>
        <a:ea typeface="+mn-ea"/>
        <a:cs typeface="+mn-cs"/>
      </a:defRPr>
    </a:lvl8pPr>
    <a:lvl9pPr defTabSz="457200" eaLnBrk="1" hangingPunct="1" latinLnBrk="0" lvl="8" marL="3657600" rtl="0" algn="l">
      <a:defRPr kern="1200" sz="1800">
        <a:solidFill>
          <a:schemeClr val="tx1"/>
        </a:solidFill>
        <a:latin typeface="+mn-lt"/>
        <a:ea typeface="+mn-ea"/>
        <a:cs typeface="+mn-cs"/>
      </a:defRPr>
    </a:lvl9pPr>
  </p:defaultTextStyle>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11" Type="http://schemas.openxmlformats.org/officeDocument/2006/relationships/slide" Target="slides/slide8.xml"/><Relationship Id="rId10" Type="http://schemas.openxmlformats.org/officeDocument/2006/relationships/slide" Target="slides/slide7.xml"/><Relationship Id="rId13" Type="http://schemas.openxmlformats.org/officeDocument/2006/relationships/slide" Target="slides/slide10.xml"/><Relationship Id="rId12" Type="http://schemas.openxmlformats.org/officeDocument/2006/relationships/slide" Target="slides/slide9.xml"/><Relationship Id="rId1" Type="http://schemas.openxmlformats.org/officeDocument/2006/relationships/theme" Target="theme/theme1.xml"/><Relationship Id="rId2" Type="http://schemas.openxmlformats.org/officeDocument/2006/relationships/presProps" Target="presProps1.xml"/><Relationship Id="rId3" Type="http://schemas.openxmlformats.org/officeDocument/2006/relationships/slideMaster" Target="slideMasters/slideMaster1.xml"/><Relationship Id="rId4" Type="http://schemas.openxmlformats.org/officeDocument/2006/relationships/slide" Target="slides/slide1.xml"/><Relationship Id="rId9" Type="http://schemas.openxmlformats.org/officeDocument/2006/relationships/slide" Target="slides/slide6.xml"/><Relationship Id="rId15" Type="http://schemas.openxmlformats.org/officeDocument/2006/relationships/slide" Target="slides/slide12.xml"/><Relationship Id="rId14" Type="http://schemas.openxmlformats.org/officeDocument/2006/relationships/slide" Target="slides/slide1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80C5FA6-F86E-4271-866D-1903EA9827BF}" type="datetimeFigureOut">
              <a:rPr lang="en-GB" smtClean="0"/>
              <a:t>13/11/2020</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2278133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0C5FA6-F86E-4271-866D-1903EA9827BF}"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2316465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0C5FA6-F86E-4271-866D-1903EA9827BF}"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36327918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638345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0C5FA6-F86E-4271-866D-1903EA9827BF}" type="datetimeFigureOut">
              <a:rPr lang="en-GB" smtClean="0"/>
              <a:t>13/11/2020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4141557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0C5FA6-F86E-4271-866D-1903EA9827BF}" type="datetimeFigureOut">
              <a:rPr lang="en-GB" smtClean="0"/>
              <a:t>13/11/2020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2201245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0C5FA6-F86E-4271-866D-1903EA9827BF}" type="datetimeFigureOut">
              <a:rPr lang="en-GB" smtClean="0"/>
              <a:t>13/11/2020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2058209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1984340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13896535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32764881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784284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14364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80C5FA6-F86E-4271-866D-1903EA9827BF}" type="datetimeFigureOut">
              <a:rPr lang="en-GB" smtClean="0"/>
              <a:t>13/11/2020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28258656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80C5FA6-F86E-4271-866D-1903EA9827BF}" type="datetimeFigureOut">
              <a:rPr lang="en-GB" smtClean="0"/>
              <a:t>13/11/2020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30769811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80C5FA6-F86E-4271-866D-1903EA9827BF}" type="datetimeFigureOut">
              <a:rPr lang="en-GB" smtClean="0"/>
              <a:t>13/11/2020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12201109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0C5FA6-F86E-4271-866D-1903EA9827BF}"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35138028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0C5FA6-F86E-4271-866D-1903EA9827BF}" type="datetimeFigureOut">
              <a:rPr lang="en-GB" smtClean="0"/>
              <a:t>13/11/2020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A8DB5B-B63B-4E57-B43C-1F4E763376F8}" type="slidenum">
              <a:rPr lang="en-GB" smtClean="0"/>
              <a:t>‹#›</a:t>
            </a:fld>
            <a:endParaRPr lang="en-GB"/>
          </a:p>
        </p:txBody>
      </p:sp>
    </p:spTree>
    <p:extLst>
      <p:ext uri="{BB962C8B-B14F-4D97-AF65-F5344CB8AC3E}">
        <p14:creationId xmlns:p14="http://schemas.microsoft.com/office/powerpoint/2010/main" val="90121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80C5FA6-F86E-4271-866D-1903EA9827BF}" type="datetimeFigureOut">
              <a:rPr lang="en-GB" smtClean="0"/>
              <a:t>13/11/2020</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2A8DB5B-B63B-4E57-B43C-1F4E763376F8}" type="slidenum">
              <a:rPr lang="en-GB" smtClean="0"/>
              <a:t>‹#›</a:t>
            </a:fld>
            <a:endParaRPr lang="en-GB"/>
          </a:p>
        </p:txBody>
      </p:sp>
    </p:spTree>
    <p:extLst>
      <p:ext uri="{BB962C8B-B14F-4D97-AF65-F5344CB8AC3E}">
        <p14:creationId xmlns:p14="http://schemas.microsoft.com/office/powerpoint/2010/main" val="4104997847"/>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BEBB0-F8FA-4848-9906-35DA1C785B04}"/>
              </a:ext>
            </a:extLst>
          </p:cNvPr>
          <p:cNvSpPr>
            <a:spLocks noGrp="1"/>
          </p:cNvSpPr>
          <p:nvPr>
            <p:ph type="ctrTitle"/>
          </p:nvPr>
        </p:nvSpPr>
        <p:spPr>
          <a:xfrm>
            <a:off x="684211" y="181485"/>
            <a:ext cx="9806957" cy="5575848"/>
          </a:xfrm>
        </p:spPr>
        <p:txBody>
          <a:bodyPr>
            <a:normAutofit/>
          </a:bodyPr>
          <a:lstStyle/>
          <a:p>
            <a:pPr algn="ctr"/>
            <a:r>
              <a:rPr lang="en-GB" sz="2800" dirty="0"/>
              <a:t>Group </a:t>
            </a:r>
            <a:r>
              <a:rPr lang="en-GB" sz="2800" dirty="0" err="1"/>
              <a:t>presentation:EE</a:t>
            </a:r>
            <a:r>
              <a:rPr lang="en-GB" sz="2800"/>
              <a:t> Limited </a:t>
            </a:r>
            <a:br>
              <a:rPr lang="en-GB" sz="2800" dirty="0"/>
            </a:br>
            <a:r>
              <a:rPr lang="en-GB" sz="2800" dirty="0"/>
              <a:t>LCBB4000</a:t>
            </a:r>
            <a:br>
              <a:rPr lang="en-GB" sz="2800" dirty="0"/>
            </a:br>
            <a:r>
              <a:rPr lang="en-GB" sz="2800" dirty="0" err="1"/>
              <a:t>Coordinator:dr</a:t>
            </a:r>
            <a:r>
              <a:rPr lang="en-GB" sz="2800" dirty="0"/>
              <a:t> </a:t>
            </a:r>
            <a:r>
              <a:rPr lang="en-GB" sz="2800" dirty="0" err="1"/>
              <a:t>Tarila</a:t>
            </a:r>
            <a:r>
              <a:rPr lang="en-GB" sz="2800" dirty="0"/>
              <a:t> </a:t>
            </a:r>
            <a:r>
              <a:rPr lang="en-GB" sz="2800" dirty="0" err="1"/>
              <a:t>Zoufa</a:t>
            </a:r>
            <a:br>
              <a:rPr lang="en-GB" sz="2800" dirty="0"/>
            </a:br>
            <a:r>
              <a:rPr lang="en-GB" sz="2800" dirty="0"/>
              <a:t>                                                                   </a:t>
            </a:r>
            <a:br>
              <a:rPr lang="en-GB" sz="2800" dirty="0"/>
            </a:br>
            <a:r>
              <a:rPr lang="en-GB" sz="2800" dirty="0"/>
              <a:t>                                                              Ana-Maria </a:t>
            </a:r>
            <a:r>
              <a:rPr lang="en-GB" sz="2800" dirty="0" err="1"/>
              <a:t>Hasu</a:t>
            </a:r>
            <a:br>
              <a:rPr lang="en-GB" sz="2800" dirty="0"/>
            </a:br>
            <a:r>
              <a:rPr lang="en-GB" sz="2800" dirty="0"/>
              <a:t>                                                    Alexandru Csaba Eros</a:t>
            </a:r>
            <a:br>
              <a:rPr lang="en-GB" sz="2800" dirty="0"/>
            </a:br>
            <a:r>
              <a:rPr lang="en-GB" sz="2800" dirty="0"/>
              <a:t>                                                     Emili </a:t>
            </a:r>
            <a:r>
              <a:rPr lang="en-GB" sz="2800" dirty="0" err="1"/>
              <a:t>Petrova</a:t>
            </a:r>
            <a:r>
              <a:rPr lang="en-GB" sz="2800" dirty="0"/>
              <a:t> </a:t>
            </a:r>
            <a:r>
              <a:rPr lang="en-GB" sz="2800" dirty="0" err="1"/>
              <a:t>Yankova</a:t>
            </a:r>
            <a:br>
              <a:rPr lang="en-GB" sz="2800" dirty="0"/>
            </a:br>
            <a:r>
              <a:rPr lang="en-GB" sz="2800" dirty="0"/>
              <a:t>                                                                         Maria ion</a:t>
            </a:r>
            <a:br>
              <a:rPr lang="en-GB" sz="2800" dirty="0"/>
            </a:br>
            <a:r>
              <a:rPr lang="en-GB" sz="2800" dirty="0"/>
              <a:t>                                                                          </a:t>
            </a:r>
            <a:r>
              <a:rPr lang="en-GB" sz="2800" dirty="0" err="1"/>
              <a:t>Vasile</a:t>
            </a:r>
            <a:r>
              <a:rPr lang="en-GB" sz="2800" dirty="0"/>
              <a:t> Ion</a:t>
            </a:r>
            <a:br>
              <a:rPr lang="en-GB" dirty="0"/>
            </a:br>
            <a:endParaRPr lang="en-GB" dirty="0"/>
          </a:p>
        </p:txBody>
      </p:sp>
    </p:spTree>
    <p:extLst>
      <p:ext uri="{BB962C8B-B14F-4D97-AF65-F5344CB8AC3E}">
        <p14:creationId xmlns:p14="http://schemas.microsoft.com/office/powerpoint/2010/main" val="25807068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F36C1-CA62-47D2-BCE6-79A79D08EA42}"/>
              </a:ext>
            </a:extLst>
          </p:cNvPr>
          <p:cNvSpPr>
            <a:spLocks noGrp="1"/>
          </p:cNvSpPr>
          <p:nvPr>
            <p:ph type="title"/>
          </p:nvPr>
        </p:nvSpPr>
        <p:spPr/>
        <p:txBody>
          <a:bodyPr/>
          <a:lstStyle/>
          <a:p>
            <a:r>
              <a:rPr lang="en-GB" dirty="0"/>
              <a:t>What is EE?</a:t>
            </a:r>
          </a:p>
        </p:txBody>
      </p:sp>
      <p:sp>
        <p:nvSpPr>
          <p:cNvPr id="3" name="Content Placeholder 2">
            <a:extLst>
              <a:ext uri="{FF2B5EF4-FFF2-40B4-BE49-F238E27FC236}">
                <a16:creationId xmlns:a16="http://schemas.microsoft.com/office/drawing/2014/main" id="{BD1AEF24-D510-4B2E-BCE5-EE5FE325CDCE}"/>
              </a:ext>
            </a:extLst>
          </p:cNvPr>
          <p:cNvSpPr>
            <a:spLocks noGrp="1"/>
          </p:cNvSpPr>
          <p:nvPr>
            <p:ph idx="1"/>
          </p:nvPr>
        </p:nvSpPr>
        <p:spPr/>
        <p:txBody>
          <a:bodyPr/>
          <a:lstStyle/>
          <a:p>
            <a:r>
              <a:rPr lang="en-US" dirty="0"/>
              <a:t>Established in 2010, EE, part of the BT Group, is the UK's largest and most developed mobile communications company, providing customers with mobile and fixed communications services.</a:t>
            </a:r>
          </a:p>
          <a:p>
            <a:r>
              <a:rPr lang="en-US" dirty="0"/>
              <a:t>EE (formerly Everything Everywhere) is a British mobile network operator and internet service provider</a:t>
            </a:r>
          </a:p>
          <a:p>
            <a:r>
              <a:rPr lang="en-US" dirty="0"/>
              <a:t>As of May 2020 it is the largest mobile network operator in the United Kingdom, with 29.2 million customers</a:t>
            </a:r>
          </a:p>
          <a:p>
            <a:endParaRPr lang="en-GB" dirty="0"/>
          </a:p>
        </p:txBody>
      </p:sp>
    </p:spTree>
    <p:extLst>
      <p:ext uri="{BB962C8B-B14F-4D97-AF65-F5344CB8AC3E}">
        <p14:creationId xmlns:p14="http://schemas.microsoft.com/office/powerpoint/2010/main" val="478791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98E5E-DC4E-401F-9E48-0361A5C8A241}"/>
              </a:ext>
            </a:extLst>
          </p:cNvPr>
          <p:cNvSpPr>
            <a:spLocks noGrp="1"/>
          </p:cNvSpPr>
          <p:nvPr>
            <p:ph type="title"/>
          </p:nvPr>
        </p:nvSpPr>
        <p:spPr/>
        <p:txBody>
          <a:bodyPr/>
          <a:lstStyle/>
          <a:p>
            <a:r>
              <a:rPr lang="en-GB" dirty="0"/>
              <a:t>Operations</a:t>
            </a:r>
          </a:p>
        </p:txBody>
      </p:sp>
      <p:sp>
        <p:nvSpPr>
          <p:cNvPr id="3" name="Content Placeholder 2">
            <a:extLst>
              <a:ext uri="{FF2B5EF4-FFF2-40B4-BE49-F238E27FC236}">
                <a16:creationId xmlns:a16="http://schemas.microsoft.com/office/drawing/2014/main" id="{1F6C7924-FBE9-4E2A-A57C-4ED3D9E1E23C}"/>
              </a:ext>
            </a:extLst>
          </p:cNvPr>
          <p:cNvSpPr>
            <a:spLocks noGrp="1"/>
          </p:cNvSpPr>
          <p:nvPr>
            <p:ph idx="1"/>
          </p:nvPr>
        </p:nvSpPr>
        <p:spPr/>
        <p:txBody>
          <a:bodyPr/>
          <a:lstStyle/>
          <a:p>
            <a:r>
              <a:rPr lang="en-US" dirty="0"/>
              <a:t>EE was the first in the UK to launch 4 G in October 2012, and also the first in May 2019 to launch 5G</a:t>
            </a:r>
          </a:p>
          <a:p>
            <a:r>
              <a:rPr lang="en-US" dirty="0"/>
              <a:t>EE owns and operates national 2G, 3G and 4G mobile phone networks (and a partial but expanding 5G network) in the UK. It also has around 700 retail outlets across the country</a:t>
            </a:r>
          </a:p>
          <a:p>
            <a:r>
              <a:rPr lang="en-US" dirty="0"/>
              <a:t>The company operates more than 409 sites across the UK and employs more than 14,000 people.</a:t>
            </a:r>
          </a:p>
          <a:p>
            <a:endParaRPr lang="en-GB" dirty="0"/>
          </a:p>
        </p:txBody>
      </p:sp>
    </p:spTree>
    <p:extLst>
      <p:ext uri="{BB962C8B-B14F-4D97-AF65-F5344CB8AC3E}">
        <p14:creationId xmlns:p14="http://schemas.microsoft.com/office/powerpoint/2010/main" val="843922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5557C-0B48-4D1C-B470-112B299F4A6E}"/>
              </a:ext>
            </a:extLst>
          </p:cNvPr>
          <p:cNvSpPr>
            <a:spLocks noGrp="1"/>
          </p:cNvSpPr>
          <p:nvPr>
            <p:ph type="title"/>
          </p:nvPr>
        </p:nvSpPr>
        <p:spPr/>
        <p:txBody>
          <a:bodyPr/>
          <a:lstStyle/>
          <a:p>
            <a:r>
              <a:rPr lang="en-GB" dirty="0"/>
              <a:t>Main offices</a:t>
            </a:r>
          </a:p>
        </p:txBody>
      </p:sp>
      <p:sp>
        <p:nvSpPr>
          <p:cNvPr id="3" name="Content Placeholder 2">
            <a:extLst>
              <a:ext uri="{FF2B5EF4-FFF2-40B4-BE49-F238E27FC236}">
                <a16:creationId xmlns:a16="http://schemas.microsoft.com/office/drawing/2014/main" id="{146882D2-BBA8-467A-AB73-3427E90F3A32}"/>
              </a:ext>
            </a:extLst>
          </p:cNvPr>
          <p:cNvSpPr>
            <a:spLocks noGrp="1"/>
          </p:cNvSpPr>
          <p:nvPr>
            <p:ph idx="1"/>
          </p:nvPr>
        </p:nvSpPr>
        <p:spPr/>
        <p:txBody>
          <a:bodyPr/>
          <a:lstStyle/>
          <a:p>
            <a:r>
              <a:rPr lang="en-US" dirty="0"/>
              <a:t>EE has its headquarters in Hatfield, England, and has main offices in London, Bristol, Darlington, </a:t>
            </a:r>
            <a:r>
              <a:rPr lang="en-US" dirty="0" err="1"/>
              <a:t>Doxford</a:t>
            </a:r>
            <a:r>
              <a:rPr lang="en-US" dirty="0"/>
              <a:t>, Greenock, , North Tyneside, Plymouth and Leeds.</a:t>
            </a:r>
          </a:p>
          <a:p>
            <a:endParaRPr lang="en-GB" dirty="0"/>
          </a:p>
        </p:txBody>
      </p:sp>
    </p:spTree>
    <p:extLst>
      <p:ext uri="{BB962C8B-B14F-4D97-AF65-F5344CB8AC3E}">
        <p14:creationId xmlns:p14="http://schemas.microsoft.com/office/powerpoint/2010/main" val="3846846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9EA17-7CE0-4609-BC57-502F2179011A}"/>
              </a:ext>
            </a:extLst>
          </p:cNvPr>
          <p:cNvSpPr>
            <a:spLocks noGrp="1"/>
          </p:cNvSpPr>
          <p:nvPr>
            <p:ph type="title"/>
          </p:nvPr>
        </p:nvSpPr>
        <p:spPr/>
        <p:txBody>
          <a:bodyPr/>
          <a:lstStyle/>
          <a:p>
            <a:r>
              <a:rPr lang="en-GB" dirty="0"/>
              <a:t>EE Coverage and network</a:t>
            </a:r>
          </a:p>
        </p:txBody>
      </p:sp>
      <p:pic>
        <p:nvPicPr>
          <p:cNvPr id="7" name="Content Placeholder 6">
            <a:extLst>
              <a:ext uri="{FF2B5EF4-FFF2-40B4-BE49-F238E27FC236}">
                <a16:creationId xmlns:a16="http://schemas.microsoft.com/office/drawing/2014/main" id="{CD7F69C4-A8A9-47F8-996C-F2DE96D68FEF}"/>
              </a:ext>
            </a:extLst>
          </p:cNvPr>
          <p:cNvPicPr>
            <a:picLocks noGrp="1" noChangeAspect="1"/>
          </p:cNvPicPr>
          <p:nvPr>
            <p:ph idx="1"/>
          </p:nvPr>
        </p:nvPicPr>
        <p:blipFill>
          <a:blip r:embed="rId2"/>
          <a:stretch>
            <a:fillRect/>
          </a:stretch>
        </p:blipFill>
        <p:spPr>
          <a:xfrm>
            <a:off x="7028240" y="4468161"/>
            <a:ext cx="5163760" cy="2389839"/>
          </a:xfrm>
        </p:spPr>
      </p:pic>
      <p:pic>
        <p:nvPicPr>
          <p:cNvPr id="5" name="Content Placeholder 6" descr="A picture containing diagram&#10;&#10;Description automatically generated">
            <a:extLst>
              <a:ext uri="{FF2B5EF4-FFF2-40B4-BE49-F238E27FC236}">
                <a16:creationId xmlns:a16="http://schemas.microsoft.com/office/drawing/2014/main" id="{5BE17B51-E76B-4440-8266-DDBDD8794BD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28240" y="1920234"/>
            <a:ext cx="5165356" cy="2547927"/>
          </a:xfrm>
          <a:prstGeom prst="rect">
            <a:avLst/>
          </a:prstGeom>
        </p:spPr>
      </p:pic>
      <p:sp>
        <p:nvSpPr>
          <p:cNvPr id="9" name="TextBox 8">
            <a:extLst>
              <a:ext uri="{FF2B5EF4-FFF2-40B4-BE49-F238E27FC236}">
                <a16:creationId xmlns:a16="http://schemas.microsoft.com/office/drawing/2014/main" id="{35EADC61-1A91-479C-AC71-5C6EC4597023}"/>
              </a:ext>
            </a:extLst>
          </p:cNvPr>
          <p:cNvSpPr txBox="1"/>
          <p:nvPr/>
        </p:nvSpPr>
        <p:spPr>
          <a:xfrm>
            <a:off x="751840" y="2097088"/>
            <a:ext cx="6276400" cy="3139321"/>
          </a:xfrm>
          <a:prstGeom prst="rect">
            <a:avLst/>
          </a:prstGeom>
          <a:noFill/>
        </p:spPr>
        <p:txBody>
          <a:bodyPr wrap="square">
            <a:spAutoFit/>
          </a:bodyPr>
          <a:lstStyle/>
          <a:p>
            <a:r>
              <a:rPr lang="en-US" dirty="0"/>
              <a:t>*Thanks to their roots as two separate operators, T-Mobile and Orange, EE have the widest UK coverage in both population and geographical terms. That's for both 4G, and the older 2G and 3G signals.</a:t>
            </a:r>
          </a:p>
          <a:p>
            <a:r>
              <a:rPr lang="en-US" dirty="0"/>
              <a:t>*As the graphic below shows, in 2016 EE's 4G network already covered 97% of the population and about two thirds of the UK geographically. EE are aiming to cover just under 100% of the population and 95% of the UK's landmass by 2020</a:t>
            </a:r>
          </a:p>
          <a:p>
            <a:r>
              <a:rPr lang="en-US" dirty="0"/>
              <a:t>*This ambition to expand is made possible by the fact that EE can use BT's infrastructure as well as their own. That's because they've been owned and operated by BT since 2016. </a:t>
            </a:r>
          </a:p>
        </p:txBody>
      </p:sp>
    </p:spTree>
    <p:extLst>
      <p:ext uri="{BB962C8B-B14F-4D97-AF65-F5344CB8AC3E}">
        <p14:creationId xmlns:p14="http://schemas.microsoft.com/office/powerpoint/2010/main" val="131319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75E076-6572-4262-B352-F8A9F7D34DB0}"/>
              </a:ext>
            </a:extLst>
          </p:cNvPr>
          <p:cNvSpPr>
            <a:spLocks noGrp="1"/>
          </p:cNvSpPr>
          <p:nvPr>
            <p:ph idx="1"/>
          </p:nvPr>
        </p:nvSpPr>
        <p:spPr>
          <a:xfrm>
            <a:off x="663787" y="0"/>
            <a:ext cx="4840676" cy="6333067"/>
          </a:xfrm>
        </p:spPr>
        <p:txBody>
          <a:bodyPr>
            <a:normAutofit fontScale="70000" lnSpcReduction="20000"/>
          </a:bodyPr>
          <a:lstStyle/>
          <a:p>
            <a:r>
              <a:rPr lang="en-US" dirty="0"/>
              <a:t>*EE has switched on 5G in nine new locations across the UK, bringing its next-generation mobile service to a total of 50 towns and cities.</a:t>
            </a:r>
          </a:p>
          <a:p>
            <a:r>
              <a:rPr lang="en-US" dirty="0"/>
              <a:t>*Fellow operators Vodafone and 02 and have since begun their own introductions of 5G, but EE have more 5G sites than both of its main 5G rivals.</a:t>
            </a:r>
          </a:p>
          <a:p>
            <a:r>
              <a:rPr lang="en-US" dirty="0"/>
              <a:t>*Potential uses for 5g include: </a:t>
            </a:r>
          </a:p>
          <a:p>
            <a:r>
              <a:rPr lang="en-US" dirty="0"/>
              <a:t>Simultaneous translation of several languages in a party conference call </a:t>
            </a:r>
          </a:p>
          <a:p>
            <a:r>
              <a:rPr lang="en-US" dirty="0"/>
              <a:t>Self-driving cars can stream movies, music and navigation information from the cloud</a:t>
            </a:r>
          </a:p>
          <a:p>
            <a:r>
              <a:rPr lang="en-US" dirty="0"/>
              <a:t>A full length 8GB film can be downloaded in six seconds. </a:t>
            </a:r>
          </a:p>
          <a:p>
            <a:r>
              <a:rPr lang="en-US" dirty="0"/>
              <a:t>5G is expected to be so quick and efficient it is possible it could start the end of wired connections.  </a:t>
            </a:r>
          </a:p>
          <a:p>
            <a:r>
              <a:rPr lang="en-US" dirty="0"/>
              <a:t>By the end of 2020, industry estimates claim 50 billion devices will be connected to 5G.</a:t>
            </a:r>
          </a:p>
          <a:p>
            <a:endParaRPr lang="en-GB" dirty="0"/>
          </a:p>
        </p:txBody>
      </p:sp>
      <p:pic>
        <p:nvPicPr>
          <p:cNvPr id="5" name="Picture 4">
            <a:extLst>
              <a:ext uri="{FF2B5EF4-FFF2-40B4-BE49-F238E27FC236}">
                <a16:creationId xmlns:a16="http://schemas.microsoft.com/office/drawing/2014/main" id="{50F7A4EB-56C4-4589-9AC4-A79E76322A65}"/>
              </a:ext>
            </a:extLst>
          </p:cNvPr>
          <p:cNvPicPr>
            <a:picLocks noChangeAspect="1"/>
          </p:cNvPicPr>
          <p:nvPr/>
        </p:nvPicPr>
        <p:blipFill>
          <a:blip r:embed="rId2"/>
          <a:stretch>
            <a:fillRect/>
          </a:stretch>
        </p:blipFill>
        <p:spPr>
          <a:xfrm>
            <a:off x="5504462" y="0"/>
            <a:ext cx="6687538" cy="6784708"/>
          </a:xfrm>
          <a:prstGeom prst="rect">
            <a:avLst/>
          </a:prstGeom>
        </p:spPr>
      </p:pic>
    </p:spTree>
    <p:extLst>
      <p:ext uri="{BB962C8B-B14F-4D97-AF65-F5344CB8AC3E}">
        <p14:creationId xmlns:p14="http://schemas.microsoft.com/office/powerpoint/2010/main" val="20976871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2E10C0A6-A7B0-4523-831B-23E9CA93A9CD}"/>
              </a:ext>
            </a:extLst>
          </p:cNvPr>
          <p:cNvPicPr>
            <a:picLocks noChangeAspect="1"/>
          </p:cNvPicPr>
          <p:nvPr/>
        </p:nvPicPr>
        <p:blipFill>
          <a:blip r:embed="rId2"/>
          <a:stretch>
            <a:fillRect/>
          </a:stretch>
        </p:blipFill>
        <p:spPr>
          <a:xfrm>
            <a:off x="8476659" y="-100959"/>
            <a:ext cx="3840813" cy="6892492"/>
          </a:xfrm>
          <a:prstGeom prst="rect">
            <a:avLst/>
          </a:prstGeom>
        </p:spPr>
      </p:pic>
      <p:sp>
        <p:nvSpPr>
          <p:cNvPr id="9" name="Content Placeholder 8">
            <a:extLst>
              <a:ext uri="{FF2B5EF4-FFF2-40B4-BE49-F238E27FC236}">
                <a16:creationId xmlns:a16="http://schemas.microsoft.com/office/drawing/2014/main" id="{100721B3-7A70-481C-B255-B43ADD5006C8}"/>
              </a:ext>
            </a:extLst>
          </p:cNvPr>
          <p:cNvSpPr>
            <a:spLocks noGrp="1"/>
          </p:cNvSpPr>
          <p:nvPr>
            <p:ph idx="1"/>
          </p:nvPr>
        </p:nvSpPr>
        <p:spPr>
          <a:xfrm>
            <a:off x="1141412" y="474650"/>
            <a:ext cx="3646847" cy="5316551"/>
          </a:xfrm>
        </p:spPr>
        <p:txBody>
          <a:bodyPr/>
          <a:lstStyle/>
          <a:p>
            <a:r>
              <a:rPr lang="en-US" dirty="0" err="1"/>
              <a:t>Ee</a:t>
            </a:r>
            <a:r>
              <a:rPr lang="en-US" dirty="0"/>
              <a:t> has been awarded the UK’s no.1 network for seven years in a row. RootMetrics tested the four UK networks (EE, Vodafone, O2 and Three) and we came out fastest and more reliable than all of them, with the best data performance.</a:t>
            </a:r>
          </a:p>
          <a:p>
            <a:endParaRPr lang="en-GB" dirty="0"/>
          </a:p>
        </p:txBody>
      </p:sp>
      <p:pic>
        <p:nvPicPr>
          <p:cNvPr id="11" name="Picture 10">
            <a:extLst>
              <a:ext uri="{FF2B5EF4-FFF2-40B4-BE49-F238E27FC236}">
                <a16:creationId xmlns:a16="http://schemas.microsoft.com/office/drawing/2014/main" id="{CE99FA34-4C64-4138-92D6-F526AAE66EB1}"/>
              </a:ext>
            </a:extLst>
          </p:cNvPr>
          <p:cNvPicPr>
            <a:picLocks noChangeAspect="1"/>
          </p:cNvPicPr>
          <p:nvPr/>
        </p:nvPicPr>
        <p:blipFill>
          <a:blip r:embed="rId3"/>
          <a:stretch>
            <a:fillRect/>
          </a:stretch>
        </p:blipFill>
        <p:spPr>
          <a:xfrm>
            <a:off x="4788259" y="0"/>
            <a:ext cx="3688400" cy="6791533"/>
          </a:xfrm>
          <a:prstGeom prst="rect">
            <a:avLst/>
          </a:prstGeom>
        </p:spPr>
      </p:pic>
    </p:spTree>
    <p:extLst>
      <p:ext uri="{BB962C8B-B14F-4D97-AF65-F5344CB8AC3E}">
        <p14:creationId xmlns:p14="http://schemas.microsoft.com/office/powerpoint/2010/main" val="32128308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EF269-BE69-48D8-986C-A6CB9A84E563}"/>
              </a:ext>
            </a:extLst>
          </p:cNvPr>
          <p:cNvSpPr>
            <a:spLocks noGrp="1"/>
          </p:cNvSpPr>
          <p:nvPr>
            <p:ph type="title"/>
          </p:nvPr>
        </p:nvSpPr>
        <p:spPr/>
        <p:txBody>
          <a:bodyPr/>
          <a:lstStyle/>
          <a:p>
            <a:r>
              <a:rPr lang="en-GB" dirty="0"/>
              <a:t>Internet, WI-FI, Broadband?</a:t>
            </a:r>
          </a:p>
        </p:txBody>
      </p:sp>
      <p:sp>
        <p:nvSpPr>
          <p:cNvPr id="3" name="Content Placeholder 2">
            <a:extLst>
              <a:ext uri="{FF2B5EF4-FFF2-40B4-BE49-F238E27FC236}">
                <a16:creationId xmlns:a16="http://schemas.microsoft.com/office/drawing/2014/main" id="{511800E1-CCD7-418E-8DF2-A2669E7D98DE}"/>
              </a:ext>
            </a:extLst>
          </p:cNvPr>
          <p:cNvSpPr>
            <a:spLocks noGrp="1"/>
          </p:cNvSpPr>
          <p:nvPr>
            <p:ph idx="1"/>
          </p:nvPr>
        </p:nvSpPr>
        <p:spPr/>
        <p:txBody>
          <a:bodyPr/>
          <a:lstStyle/>
          <a:p>
            <a:r>
              <a:rPr lang="en-US" dirty="0"/>
              <a:t>What is internet? – this is a huge networks, including computers, servers and other devices. WWW  World Web Wide, describes most precisely what internet is, a vast of interconnected devices all over the world. </a:t>
            </a:r>
          </a:p>
          <a:p>
            <a:r>
              <a:rPr lang="en-US" dirty="0"/>
              <a:t>What is Wi-Fi? – wireless connection. Allows devices like phones, laptops, watches, tv, and etc. ,  to connects to your router which is connected to internet. </a:t>
            </a:r>
          </a:p>
          <a:p>
            <a:r>
              <a:rPr lang="en-US" dirty="0"/>
              <a:t>What is broadband? – technology which is connect you to internet.  This connection is made through </a:t>
            </a:r>
            <a:r>
              <a:rPr lang="en-US" dirty="0" err="1"/>
              <a:t>Fibre</a:t>
            </a:r>
            <a:r>
              <a:rPr lang="en-US" dirty="0"/>
              <a:t> Optic or Cooper Cables</a:t>
            </a:r>
            <a:endParaRPr lang="en-GB" dirty="0"/>
          </a:p>
        </p:txBody>
      </p:sp>
    </p:spTree>
    <p:extLst>
      <p:ext uri="{BB962C8B-B14F-4D97-AF65-F5344CB8AC3E}">
        <p14:creationId xmlns:p14="http://schemas.microsoft.com/office/powerpoint/2010/main" val="1290737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89E5F-1ADF-4269-8988-6D9EAA600DF4}"/>
              </a:ext>
            </a:extLst>
          </p:cNvPr>
          <p:cNvSpPr>
            <a:spLocks noGrp="1"/>
          </p:cNvSpPr>
          <p:nvPr>
            <p:ph type="title"/>
          </p:nvPr>
        </p:nvSpPr>
        <p:spPr/>
        <p:txBody>
          <a:bodyPr/>
          <a:lstStyle/>
          <a:p>
            <a:r>
              <a:rPr lang="en-GB" dirty="0"/>
              <a:t>5G and EE </a:t>
            </a:r>
          </a:p>
        </p:txBody>
      </p:sp>
      <p:sp>
        <p:nvSpPr>
          <p:cNvPr id="3" name="Content Placeholder 2">
            <a:extLst>
              <a:ext uri="{FF2B5EF4-FFF2-40B4-BE49-F238E27FC236}">
                <a16:creationId xmlns:a16="http://schemas.microsoft.com/office/drawing/2014/main" id="{2A08499C-B903-41C6-9003-62ED36D86ECB}"/>
              </a:ext>
            </a:extLst>
          </p:cNvPr>
          <p:cNvSpPr>
            <a:spLocks noGrp="1"/>
          </p:cNvSpPr>
          <p:nvPr>
            <p:ph idx="1"/>
          </p:nvPr>
        </p:nvSpPr>
        <p:spPr/>
        <p:txBody>
          <a:bodyPr>
            <a:normAutofit fontScale="92500" lnSpcReduction="20000"/>
          </a:bodyPr>
          <a:lstStyle/>
          <a:p>
            <a:r>
              <a:rPr lang="en-US" dirty="0"/>
              <a:t>What is 5G?-  this is fifth generation technology for broadband. It is planned 5G to completely displace the current and very common 4G.  This will put end to many problems related with the internet speed, connection and service. </a:t>
            </a:r>
          </a:p>
          <a:p>
            <a:r>
              <a:rPr lang="en-US" dirty="0"/>
              <a:t>5G into EE:</a:t>
            </a:r>
          </a:p>
          <a:p>
            <a:r>
              <a:rPr lang="en-US" dirty="0"/>
              <a:t>At the moment EE are one of the very few companies offering 5G network in UK. </a:t>
            </a:r>
          </a:p>
          <a:p>
            <a:r>
              <a:rPr lang="en-US" dirty="0"/>
              <a:t>Is it expensive to developing 5G network? </a:t>
            </a:r>
          </a:p>
          <a:p>
            <a:r>
              <a:rPr lang="en-US" dirty="0"/>
              <a:t>Advantage of using and offering 5G.</a:t>
            </a:r>
          </a:p>
          <a:p>
            <a:r>
              <a:rPr lang="en-US" dirty="0"/>
              <a:t>How this could help their customer satisfaction?</a:t>
            </a:r>
          </a:p>
          <a:p>
            <a:endParaRPr lang="en-GB" dirty="0"/>
          </a:p>
        </p:txBody>
      </p:sp>
    </p:spTree>
    <p:extLst>
      <p:ext uri="{BB962C8B-B14F-4D97-AF65-F5344CB8AC3E}">
        <p14:creationId xmlns:p14="http://schemas.microsoft.com/office/powerpoint/2010/main" val="19119289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CE339-A9F5-477F-8F10-679B961D58D4}"/>
              </a:ext>
            </a:extLst>
          </p:cNvPr>
          <p:cNvSpPr>
            <a:spLocks noGrp="1"/>
          </p:cNvSpPr>
          <p:nvPr>
            <p:ph type="title"/>
          </p:nvPr>
        </p:nvSpPr>
        <p:spPr>
          <a:xfrm>
            <a:off x="1225973" y="223521"/>
            <a:ext cx="9821438" cy="914400"/>
          </a:xfrm>
        </p:spPr>
        <p:txBody>
          <a:bodyPr/>
          <a:lstStyle/>
          <a:p>
            <a:r>
              <a:rPr lang="en-GB" dirty="0"/>
              <a:t>EE – Customer Service</a:t>
            </a:r>
          </a:p>
        </p:txBody>
      </p:sp>
      <p:sp>
        <p:nvSpPr>
          <p:cNvPr id="3" name="Content Placeholder 2">
            <a:extLst>
              <a:ext uri="{FF2B5EF4-FFF2-40B4-BE49-F238E27FC236}">
                <a16:creationId xmlns:a16="http://schemas.microsoft.com/office/drawing/2014/main" id="{DCBFC38D-7BB9-4ADE-9686-D2D9C13F83FB}"/>
              </a:ext>
            </a:extLst>
          </p:cNvPr>
          <p:cNvSpPr>
            <a:spLocks noGrp="1"/>
          </p:cNvSpPr>
          <p:nvPr>
            <p:ph idx="1"/>
          </p:nvPr>
        </p:nvSpPr>
        <p:spPr>
          <a:xfrm>
            <a:off x="1144589" y="961812"/>
            <a:ext cx="7050110" cy="5672667"/>
          </a:xfrm>
        </p:spPr>
        <p:txBody>
          <a:bodyPr>
            <a:normAutofit fontScale="32500" lnSpcReduction="20000"/>
          </a:bodyPr>
          <a:lstStyle/>
          <a:p>
            <a:r>
              <a:rPr lang="en-US" sz="5000" dirty="0"/>
              <a:t>The EE is part of the private sector so therefore their main aim is to make a profit. They are achieving this aim buy selling and providing products and services to customers. </a:t>
            </a:r>
          </a:p>
          <a:p>
            <a:r>
              <a:rPr lang="en-US" sz="5000" dirty="0"/>
              <a:t>Like any other business on operations, EE want its customers to be satisfied with the products and services they receive. The company is doing well, however there are still some products and services which they can improve to gain additional customer satisfaction. </a:t>
            </a:r>
          </a:p>
          <a:p>
            <a:r>
              <a:rPr lang="en-US" sz="5000" dirty="0"/>
              <a:t>An example can be the customer service they provide. Over the time EE had so many bad reviews from the customers that used and purchased their products and services. </a:t>
            </a:r>
          </a:p>
          <a:p>
            <a:r>
              <a:rPr lang="en-US" sz="5000" dirty="0"/>
              <a:t>Customer service is the relationship between the employee and the customers. All employees must provide excellent customer service to the customers in order to be a successful company as this is very important for the company image. It is also important for the company to provide excellent customer service in order to meet and exceed the needs and expectation of the customers.</a:t>
            </a:r>
          </a:p>
          <a:p>
            <a:r>
              <a:rPr lang="en-US" sz="5000" dirty="0"/>
              <a:t>As EE has not a very good customer service review, the company can improve their customer service by spending more time and money into staff training and focusing more on customer service training. </a:t>
            </a:r>
          </a:p>
          <a:p>
            <a:r>
              <a:rPr lang="en-US" sz="5000" dirty="0"/>
              <a:t>Also they can improve their customer service by employing better qualified staff and with previous customer service experience.</a:t>
            </a:r>
          </a:p>
          <a:p>
            <a:pPr marL="0" indent="0">
              <a:buNone/>
            </a:pPr>
            <a:endParaRPr lang="en-GB" dirty="0"/>
          </a:p>
        </p:txBody>
      </p:sp>
      <p:pic>
        <p:nvPicPr>
          <p:cNvPr id="5" name="Picture 4">
            <a:extLst>
              <a:ext uri="{FF2B5EF4-FFF2-40B4-BE49-F238E27FC236}">
                <a16:creationId xmlns:a16="http://schemas.microsoft.com/office/drawing/2014/main" id="{207CAE69-B86F-4EFA-AE4D-D33FC819BCFD}"/>
              </a:ext>
            </a:extLst>
          </p:cNvPr>
          <p:cNvPicPr>
            <a:picLocks noChangeAspect="1"/>
          </p:cNvPicPr>
          <p:nvPr/>
        </p:nvPicPr>
        <p:blipFill>
          <a:blip r:embed="rId2"/>
          <a:stretch>
            <a:fillRect/>
          </a:stretch>
        </p:blipFill>
        <p:spPr>
          <a:xfrm>
            <a:off x="8592457" y="5030018"/>
            <a:ext cx="3466920" cy="1816727"/>
          </a:xfrm>
          <a:prstGeom prst="rect">
            <a:avLst/>
          </a:prstGeom>
        </p:spPr>
      </p:pic>
      <p:pic>
        <p:nvPicPr>
          <p:cNvPr id="7" name="Picture 6">
            <a:extLst>
              <a:ext uri="{FF2B5EF4-FFF2-40B4-BE49-F238E27FC236}">
                <a16:creationId xmlns:a16="http://schemas.microsoft.com/office/drawing/2014/main" id="{F624A90C-DE4B-4601-81EE-98FF89A3FF45}"/>
              </a:ext>
            </a:extLst>
          </p:cNvPr>
          <p:cNvPicPr>
            <a:picLocks noChangeAspect="1"/>
          </p:cNvPicPr>
          <p:nvPr/>
        </p:nvPicPr>
        <p:blipFill>
          <a:blip r:embed="rId3"/>
          <a:stretch>
            <a:fillRect/>
          </a:stretch>
        </p:blipFill>
        <p:spPr>
          <a:xfrm>
            <a:off x="8592457" y="2705725"/>
            <a:ext cx="3127219" cy="2203424"/>
          </a:xfrm>
          <a:prstGeom prst="rect">
            <a:avLst/>
          </a:prstGeom>
        </p:spPr>
      </p:pic>
    </p:spTree>
    <p:extLst>
      <p:ext uri="{BB962C8B-B14F-4D97-AF65-F5344CB8AC3E}">
        <p14:creationId xmlns:p14="http://schemas.microsoft.com/office/powerpoint/2010/main" val="41052831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a:extLst>
              <a:ext uri="{FF2B5EF4-FFF2-40B4-BE49-F238E27FC236}">
                <a16:creationId xmlns:a16="http://schemas.microsoft.com/office/drawing/2014/main" id="{7E933749-0609-4D9D-8B1C-ACCAB0E84327}"/>
              </a:ext>
            </a:extLst>
          </p:cNvPr>
          <p:cNvSpPr>
            <a:spLocks noGrp="1"/>
          </p:cNvSpPr>
          <p:nvPr>
            <p:ph type="title"/>
          </p:nvPr>
        </p:nvSpPr>
        <p:spPr>
          <a:xfrm>
            <a:off x="4996697" y="139604"/>
            <a:ext cx="6050713" cy="1243110"/>
          </a:xfrm>
        </p:spPr>
        <p:txBody>
          <a:bodyPr>
            <a:normAutofit/>
          </a:bodyPr>
          <a:lstStyle/>
          <a:p>
            <a:r>
              <a:rPr lang="en-GB" dirty="0"/>
              <a:t>Conclusion</a:t>
            </a:r>
          </a:p>
        </p:txBody>
      </p:sp>
      <p:pic>
        <p:nvPicPr>
          <p:cNvPr id="5" name="Picture 4">
            <a:extLst>
              <a:ext uri="{FF2B5EF4-FFF2-40B4-BE49-F238E27FC236}">
                <a16:creationId xmlns:a16="http://schemas.microsoft.com/office/drawing/2014/main" id="{2843B7A8-2F1C-4A2E-A236-074BB361351C}"/>
              </a:ext>
            </a:extLst>
          </p:cNvPr>
          <p:cNvPicPr>
            <a:picLocks noChangeAspect="1"/>
          </p:cNvPicPr>
          <p:nvPr/>
        </p:nvPicPr>
        <p:blipFill rotWithShape="1">
          <a:blip r:embed="rId4"/>
          <a:srcRect t="24" r="1" b="116"/>
          <a:stretch/>
        </p:blipFill>
        <p:spPr>
          <a:xfrm>
            <a:off x="-5596" y="10"/>
            <a:ext cx="3223446" cy="6857990"/>
          </a:xfrm>
          <a:prstGeom prst="rect">
            <a:avLst/>
          </a:prstGeom>
        </p:spPr>
      </p:pic>
      <p:grpSp>
        <p:nvGrpSpPr>
          <p:cNvPr id="14" name="Group 13">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5" name="Rectangle 14">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6"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 name="Rectangle 17">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9"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3" name="Rectangle 42">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4"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3"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5" name="Rectangle 54">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6"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6"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7"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8"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7FC3946C-216F-4A09-9AD6-86CBD2520CBF}"/>
              </a:ext>
            </a:extLst>
          </p:cNvPr>
          <p:cNvSpPr>
            <a:spLocks noGrp="1"/>
          </p:cNvSpPr>
          <p:nvPr>
            <p:ph idx="1"/>
          </p:nvPr>
        </p:nvSpPr>
        <p:spPr>
          <a:xfrm>
            <a:off x="3457574" y="1158704"/>
            <a:ext cx="7589837" cy="5559692"/>
          </a:xfrm>
        </p:spPr>
        <p:txBody>
          <a:bodyPr>
            <a:normAutofit fontScale="85000" lnSpcReduction="10000"/>
          </a:bodyPr>
          <a:lstStyle/>
          <a:p>
            <a:pPr>
              <a:lnSpc>
                <a:spcPct val="110000"/>
              </a:lnSpc>
            </a:pPr>
            <a:r>
              <a:rPr lang="en-US" sz="2000" dirty="0"/>
              <a:t>To conclude EE as a company has both good and bad parts. The company is responding very well to its competitors as EE has been awarded as the UK’s no one network for seven years in a row, however there are also  products and services where the company needs to improve its self in order to  gain additional customer satisfaction.</a:t>
            </a:r>
          </a:p>
          <a:p>
            <a:pPr>
              <a:lnSpc>
                <a:spcPct val="110000"/>
              </a:lnSpc>
            </a:pPr>
            <a:r>
              <a:rPr lang="en-US" sz="2000" dirty="0"/>
              <a:t>The company was struggling and having problems with the slow internet speed, which obviously upset the customer, however the company responded well to this issue as it launched new products, The 5G network which made customer satisfied and this have a good impact on the </a:t>
            </a:r>
            <a:r>
              <a:rPr lang="en-US" sz="2000" dirty="0" err="1"/>
              <a:t>organisation</a:t>
            </a:r>
            <a:r>
              <a:rPr lang="en-US" sz="2000" dirty="0"/>
              <a:t> as it will reduce the bad reviews and the number of complaints, it also meet and exceed the needs and expectation of existing customers and finally I will lead to an increase on the number of new customers.</a:t>
            </a:r>
          </a:p>
          <a:p>
            <a:pPr>
              <a:lnSpc>
                <a:spcPct val="110000"/>
              </a:lnSpc>
            </a:pPr>
            <a:r>
              <a:rPr lang="en-US" sz="2000" dirty="0"/>
              <a:t>Another area where the company has been struggling is the Customer Service provided by the employees where the company really need to be careful and take action as this will have negative impact on the company. They should consider further staff training in order to be able to solve this issue.</a:t>
            </a:r>
          </a:p>
          <a:p>
            <a:pPr>
              <a:lnSpc>
                <a:spcPct val="110000"/>
              </a:lnSpc>
            </a:pPr>
            <a:r>
              <a:rPr lang="en-US" sz="2000" dirty="0"/>
              <a:t>Overall, the company EE, is doing well as it has few areas where they needs to do improvements, and those improvements  are easy achievable.</a:t>
            </a:r>
          </a:p>
          <a:p>
            <a:pPr>
              <a:lnSpc>
                <a:spcPct val="110000"/>
              </a:lnSpc>
            </a:pPr>
            <a:endParaRPr lang="en-US" sz="1100" dirty="0"/>
          </a:p>
          <a:p>
            <a:pPr>
              <a:lnSpc>
                <a:spcPct val="110000"/>
              </a:lnSpc>
            </a:pPr>
            <a:endParaRPr lang="en-US" sz="1100" dirty="0"/>
          </a:p>
          <a:p>
            <a:pPr>
              <a:lnSpc>
                <a:spcPct val="110000"/>
              </a:lnSpc>
            </a:pPr>
            <a:endParaRPr lang="en-GB" sz="1100" dirty="0"/>
          </a:p>
        </p:txBody>
      </p:sp>
    </p:spTree>
    <p:extLst>
      <p:ext uri="{BB962C8B-B14F-4D97-AF65-F5344CB8AC3E}">
        <p14:creationId xmlns:p14="http://schemas.microsoft.com/office/powerpoint/2010/main" val="28503118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42E6E-8A97-45A5-AB8E-E8A44B10FF52}"/>
              </a:ext>
            </a:extLst>
          </p:cNvPr>
          <p:cNvSpPr>
            <a:spLocks noGrp="1"/>
          </p:cNvSpPr>
          <p:nvPr>
            <p:ph type="title"/>
          </p:nvPr>
        </p:nvSpPr>
        <p:spPr>
          <a:xfrm>
            <a:off x="1141413" y="618518"/>
            <a:ext cx="9905998" cy="851295"/>
          </a:xfrm>
        </p:spPr>
        <p:txBody>
          <a:bodyPr/>
          <a:lstStyle/>
          <a:p>
            <a:r>
              <a:rPr lang="en-GB" dirty="0"/>
              <a:t>references</a:t>
            </a:r>
          </a:p>
        </p:txBody>
      </p:sp>
      <p:sp>
        <p:nvSpPr>
          <p:cNvPr id="3" name="Content Placeholder 2">
            <a:extLst>
              <a:ext uri="{FF2B5EF4-FFF2-40B4-BE49-F238E27FC236}">
                <a16:creationId xmlns:a16="http://schemas.microsoft.com/office/drawing/2014/main" id="{2B0340FA-7551-4979-891C-3F441434C4E7}"/>
              </a:ext>
            </a:extLst>
          </p:cNvPr>
          <p:cNvSpPr>
            <a:spLocks noGrp="1"/>
          </p:cNvSpPr>
          <p:nvPr>
            <p:ph idx="1"/>
          </p:nvPr>
        </p:nvSpPr>
        <p:spPr>
          <a:xfrm>
            <a:off x="1141412" y="1618827"/>
            <a:ext cx="9905999" cy="4172374"/>
          </a:xfrm>
        </p:spPr>
        <p:txBody>
          <a:bodyPr>
            <a:normAutofit fontScale="92500" lnSpcReduction="20000"/>
          </a:bodyPr>
          <a:lstStyle/>
          <a:p>
            <a:r>
              <a:rPr lang="en-US" sz="1900" dirty="0"/>
              <a:t> Definition of Internet, Wi-Fi, Broadband- (https://www.hns-berks.co.uk/blogs/what-is-the-difference-between-broadband-internet-and-wifi#)</a:t>
            </a:r>
          </a:p>
          <a:p>
            <a:r>
              <a:rPr lang="en-US" sz="1900" dirty="0"/>
              <a:t>5G and EE- (https://www.t-systems.com/gb/en/connectivity/5g-campus-networks?wt_ga=102007329580_435279680395&amp;wt_kw=b_102007329580_%2B5%20%2Bg&amp;wt_mc=102007329580.435279680395.b.%2B5%20%2Bg) and </a:t>
            </a:r>
          </a:p>
          <a:p>
            <a:r>
              <a:rPr lang="en-US" sz="1900" dirty="0"/>
              <a:t>(https://ee.co.uk/why-ee/5g-on-ee)</a:t>
            </a:r>
          </a:p>
          <a:p>
            <a:r>
              <a:rPr lang="en-US" sz="1900" dirty="0"/>
              <a:t>Definition of 5G- (https://en.wikipedia.org/wiki/5G)</a:t>
            </a:r>
          </a:p>
          <a:p>
            <a:r>
              <a:rPr lang="en-US" sz="1900" dirty="0"/>
              <a:t>EE. (n.d.). About Us. [online] Available at: https://ee.co.uk/our-company/about-us.</a:t>
            </a:r>
          </a:p>
          <a:p>
            <a:r>
              <a:rPr lang="en-US" sz="1900" dirty="0"/>
              <a:t>EE. (n.d.). UK &amp; Ireland Call </a:t>
            </a:r>
            <a:r>
              <a:rPr lang="en-US" sz="1900" dirty="0" err="1"/>
              <a:t>Centres</a:t>
            </a:r>
            <a:r>
              <a:rPr lang="en-US" sz="1900" dirty="0"/>
              <a:t>. [online] Available at: https://ee.co.uk/why-ee/uk-call-centres.</a:t>
            </a:r>
          </a:p>
          <a:p>
            <a:r>
              <a:rPr lang="en-US" sz="1900" dirty="0"/>
              <a:t>Wikipedia Contributors (2019). EE Limited. [online] Wikipedia. Available at: https://en.wikipedia.org/wiki/EE_Limited.</a:t>
            </a:r>
          </a:p>
          <a:p>
            <a:endParaRPr lang="en-GB" dirty="0"/>
          </a:p>
        </p:txBody>
      </p:sp>
    </p:spTree>
    <p:extLst>
      <p:ext uri="{BB962C8B-B14F-4D97-AF65-F5344CB8AC3E}">
        <p14:creationId xmlns:p14="http://schemas.microsoft.com/office/powerpoint/2010/main" val="16176037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