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6858000" cx="12192000"/>
  <p:notesSz cx="6858000" cy="9144000"/>
  <p:embeddedFontLst>
    <p:embeddedFont>
      <p:font typeface="Play"/>
      <p:regular r:id="rId19"/>
      <p:bold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Play-bold.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Play-regular.fntdata"/><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 name="Google Shape;8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Good morning. This presentation concentrates on dementia in the United Kingdom as a long-term condition. Community nurses and social care professionals have been selected as the audience, as these are the individuals who frequently have direct contact with people with dementia in the community, in care homes and at home. Dementia is not just a medical diagnosis; it impacts memory, independence, communication, identity, family relationships and planning for long-term care. Therefore, this presentation will address aspects of the definition, symptoms, causes, prevalence, burden, diagnosis, assessment, treatment, management, prevention, comorbidities and co-productive care. It will also seek to explore the potential for personalised care and self-management support to enhance the lives of people living with dementia and their carers.</a:t>
            </a:r>
            <a:endParaRPr/>
          </a:p>
        </p:txBody>
      </p:sp>
      <p:sp>
        <p:nvSpPr>
          <p:cNvPr id="87" name="Google Shape;8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7" name="Google Shape;9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Dementia is a condition which is progressive and results from diseases or injuries in the brain. It is important to note that dementia is not a normal part of ageing, although the biggest risk factor is age. Dementia impacts on memory, thinking, communication, reasoning, behaviour and functioning. Dementia is a significant cause of disability and dependency in older people around the world, according to the World Health Organisation (World Health Organisation, 2025). NICE also notes that the care for dementia should involve assessment, management and support for the person as well as their carers (NICE, 2018). The most frequent is Alzheimer's disease, but other types include vascular dementia, Lewy body dementia, frontotemporal dementia and mixed dementia. Each type of exercise has a different impact on each person, and care should be tailored for the person. </a:t>
            </a:r>
            <a:endParaRPr/>
          </a:p>
        </p:txBody>
      </p:sp>
      <p:sp>
        <p:nvSpPr>
          <p:cNvPr id="98" name="Google Shape;9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The signs and symptoms of dementia tend to come on slowly over time, but some forms of dementia, like vascular dementia, can have a more step-wise onset. It often manifests as forgetfulness, confusion, disorientation, trouble with word-finding, impaired judgment and trouble planning/performing everyday activities. Someone might have difficulty with medication, money, preparing meals, appointments or self-care. However, behavioural and psychological symptoms may also happen, such as anxiety, suspicion, depression, irritability, wandering or withdrawal. Memory problems, confusion and trouble talking are all common early signs (NHS, 2023). These can be due to neurodegenerative disease, vascular damage, abnormal protein accumulation or damage to brain cells. Risk factors are age, family history, cardiovascular disease, diabetes, hypertension, smoking, obesity, hearing loss and social isolation.</a:t>
            </a:r>
            <a:endParaRPr/>
          </a:p>
        </p:txBody>
      </p:sp>
      <p:sp>
        <p:nvSpPr>
          <p:cNvPr id="113" name="Google Shape;113;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Dementia is a significant public health problem in the world and in the country. In 2021, there were approximately 57 million people globally suffering from dementia, and almost 10 million new cases were added annually (World Health Organization, 2025). Today there are almost a million people with dementia in the UK, and as the population ages, this number will increase. This places a significant burden on the NHS, social care systems, families and communities when it comes to dealing with dementia. Another important factor is that dementia not only impacts the person living with it. It has an impact on carers, housing, employment, safeguarding, community services and end-of-life care. For this reason, it is not enough to respond clinically after the diagnosis of dementia; a coordinated public health response is needed. </a:t>
            </a:r>
            <a:endParaRPr/>
          </a:p>
        </p:txBody>
      </p:sp>
      <p:sp>
        <p:nvSpPr>
          <p:cNvPr id="126" name="Google Shape;12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Dementia and its economic and social impact are a significant problem. The UK's economic burden of dementia is estimated to be around £42 billion per year by the Alzheimer's Society (2024) and is projected to be substantially higher by 2040. These costs include health care, social care and unpaid care provided by families and friends. Socially, dementia might lead to loss of independence and greater isolation, and impact on dignity, safety and identity. Families could be dealing with emotional problems, carer burnout and financial strain. Carers frequently assist with medicines, feeding, hygiene, appointments, behaviour and safety risks. This burden highlights the need for care for the person with dementia and the family to be integrated. Proper community care can minimise crisis admissions, postpone unnecessary institutional care, and enhance quality of life.</a:t>
            </a:r>
            <a:endParaRPr/>
          </a:p>
        </p:txBody>
      </p:sp>
      <p:sp>
        <p:nvSpPr>
          <p:cNvPr id="139" name="Google Shape;13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Early diagnosis would be useful as it would help individuals and families to become familiar with symptoms, seek medical advice and treatment, and plan for future care and legal/financial assistance. A structured approach to dementia assessment and management is recommended by NICE (2018). The first evaluations are typically undertaken in primary care. It should include medical history, family history, cognitive assessment, mood assessment, medication review and review of daily functioning. Laboratory tests can help rule out treatable causes of confusion, including infection, thyroid disorders, vitamin deficiencies or side effects of medication. According to the NHS, a referral to a specialist memory service might be necessary if dementia is suspected (NHS, 2023). While brain imaging can help in diagnosis, imaging should not be the sole means of diagnosis. Risk, safeguarding, carer needs and consent needs to be considered within assessment as well.</a:t>
            </a:r>
            <a:endParaRPr/>
          </a:p>
        </p:txBody>
      </p:sp>
      <p:sp>
        <p:nvSpPr>
          <p:cNvPr id="152" name="Google Shape;15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At present, there is no cure for dementia, but treatment and support can help to alleviate the symptoms and enhance independence and quality of life. In the UK, medicines like donepezil, rivastigmine and galantamine might be used for Alzheimer's disease, and memantine might be used for moderate or severe Alzheimer's disease if they are clinically appropriate (NICE, 2018). But therapy should not be restricted to drugs. Other measures are also very important, non-drug measures. Cognitive stimulation therapy can benefit memory, communication and confidence. Routine, home safety, meaningful activity and independence can be supported by occupational therapy. Carer education can enhance learning about behaviour, communication and risk management. Person-centred care is critical as dementia impacts differently on all individuals, and treatment should be based on individual needs, culture, preferences and the stage of the disease the individual is at.</a:t>
            </a:r>
            <a:endParaRPr/>
          </a:p>
        </p:txBody>
      </p:sp>
      <p:sp>
        <p:nvSpPr>
          <p:cNvPr id="181" name="Google Shape;18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Dementia management should be holistic, proactive and co-ordinated. It is useful because it takes into account the biological, psychological and social needs rather than just symptoms or medication (Engel, 1977). This is important because dementia impacts the brain, emotions, relationships, identity and day-to-day life. The House of Care model also helps with long-term management of conditions, which involves partnership working between informed people, carers and health care professionals. The Chronic Care Model encourages planned and integrated care as opposed to crisis management. Personalised care planning and co-ordinated services and carer involvement are also supported by NICE guidance (NICE, 2018). This, for community nurses and social care professionals, will involve working across boundaries, sharing information appropriately and supporting continuity of care.</a:t>
            </a:r>
            <a:endParaRPr/>
          </a:p>
        </p:txBody>
      </p:sp>
      <p:sp>
        <p:nvSpPr>
          <p:cNvPr id="209" name="Google Shape;20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5" name="Google Shape;23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Prevention is a key component of dementia care. It is estimated that about 45% of dementia cases could be postponed or prevented by addressing modifiable risk factors throughout the course of life, as found in the Lancet Commission (Livingston et al., 2024). These include hearing loss, hypertension, smoking, obesity, depression, physical inactivity, diabetes, social isolation, excessive alcohol use and air pollution. A healthy diet, exercise, controlling blood pressure, quitting smoking, hearing aids and social interaction should therefore form part of prevention. Dementia is also frequently accompanied by other conditions like depression, diabetes, stroke, frailty, falls and cardiovascular disease. Co-productive care is working with the person and family, rather than 'doing care to' the person and family. There is a need to respect dignity, autonomy, culture, identity, consent and lived experience by professionals.</a:t>
            </a:r>
            <a:endParaRPr/>
          </a:p>
        </p:txBody>
      </p:sp>
      <p:sp>
        <p:nvSpPr>
          <p:cNvPr id="236" name="Google Shape;23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4" name="Google Shape;27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a:solidFill>
                  <a:schemeClr val="dk1"/>
                </a:solidFill>
                <a:latin typeface="Arial"/>
                <a:ea typeface="Arial"/>
                <a:cs typeface="Arial"/>
                <a:sym typeface="Arial"/>
              </a:rPr>
              <a:t>Finally, dementia is a complex long-term condition which needs early diagnosis, person-centred treatment, coordinated management and public health action focused on prevention. The first is that there is a need to enhance early diagnosis – via GP pathways and memory clinics. The second is the use of personalised care planning and support for self-management, for which NHS England (2019) provides six elements of NHS personalised care: shared decision-making, personal care and support planning, supported self-management, social prescribing, patient choice and personal health budgets, where applicable. Thirdly, carers need to be supported by education and respite and local services. Fourth, staff in community nursing and social care should have dementia specific communication and safeguarding training. Lastly, planning for the care of the future should start early in life, ensuring the person's wishes, dignity and preferences are paramount as their dementia worsens.</a:t>
            </a:r>
            <a:endParaRPr/>
          </a:p>
        </p:txBody>
      </p:sp>
      <p:sp>
        <p:nvSpPr>
          <p:cNvPr id="275" name="Google Shape;27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0" name="Google Shape;31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1" name="Shape 321"/>
        <p:cNvGrpSpPr/>
        <p:nvPr/>
      </p:nvGrpSpPr>
      <p:grpSpPr>
        <a:xfrm>
          <a:off x="0" y="0"/>
          <a:ext cx="0" cy="0"/>
          <a:chOff x="0" y="0"/>
          <a:chExt cx="0" cy="0"/>
        </a:xfrm>
      </p:grpSpPr>
      <p:sp>
        <p:nvSpPr>
          <p:cNvPr id="322" name="Google Shape;322;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3" name="Google Shape;32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6" name="Google Shape;33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9" name="Google Shape;349;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4" name="Google Shape;34;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0"/>
          <p:cNvSpPr/>
          <p:nvPr>
            <p:ph idx="2" type="pic"/>
          </p:nvPr>
        </p:nvSpPr>
        <p:spPr>
          <a:xfrm>
            <a:off x="5183188" y="987425"/>
            <a:ext cx="6172200" cy="4873625"/>
          </a:xfrm>
          <a:prstGeom prst="rect">
            <a:avLst/>
          </a:prstGeom>
          <a:noFill/>
          <a:ln>
            <a:noFill/>
          </a:ln>
        </p:spPr>
      </p:sp>
      <p:sp>
        <p:nvSpPr>
          <p:cNvPr id="68" name="Google Shape;68;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8" name="Shape 88"/>
        <p:cNvGrpSpPr/>
        <p:nvPr/>
      </p:nvGrpSpPr>
      <p:grpSpPr>
        <a:xfrm>
          <a:off x="0" y="0"/>
          <a:ext cx="0" cy="0"/>
          <a:chOff x="0" y="0"/>
          <a:chExt cx="0" cy="0"/>
        </a:xfrm>
      </p:grpSpPr>
      <p:sp>
        <p:nvSpPr>
          <p:cNvPr id="89" name="Google Shape;89;p13"/>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0" name="Google Shape;90;p13"/>
          <p:cNvSpPr/>
          <p:nvPr/>
        </p:nvSpPr>
        <p:spPr>
          <a:xfrm>
            <a:off x="0" y="2"/>
            <a:ext cx="12192000" cy="4412583"/>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1" name="Google Shape;91;p13"/>
          <p:cNvSpPr/>
          <p:nvPr/>
        </p:nvSpPr>
        <p:spPr>
          <a:xfrm>
            <a:off x="596464" y="551962"/>
            <a:ext cx="10999072" cy="4618549"/>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2" name="Google Shape;92;p13"/>
          <p:cNvSpPr txBox="1"/>
          <p:nvPr>
            <p:ph type="ctrTitle"/>
          </p:nvPr>
        </p:nvSpPr>
        <p:spPr>
          <a:xfrm>
            <a:off x="1524000" y="1293338"/>
            <a:ext cx="9144000" cy="3274592"/>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5600"/>
              <a:buFont typeface="Arial"/>
              <a:buNone/>
            </a:pPr>
            <a:r>
              <a:rPr lang="en-GB" sz="5600">
                <a:latin typeface="Arial"/>
                <a:ea typeface="Arial"/>
                <a:cs typeface="Arial"/>
                <a:sym typeface="Arial"/>
              </a:rPr>
              <a:t>Dementia diagnosis, assessment, treatment, management and prevention.</a:t>
            </a:r>
            <a:endParaRPr sz="5600"/>
          </a:p>
        </p:txBody>
      </p:sp>
      <p:sp>
        <p:nvSpPr>
          <p:cNvPr id="93" name="Google Shape;93;p13"/>
          <p:cNvSpPr txBox="1"/>
          <p:nvPr>
            <p:ph idx="1" type="subTitle"/>
          </p:nvPr>
        </p:nvSpPr>
        <p:spPr>
          <a:xfrm>
            <a:off x="1524000" y="5514052"/>
            <a:ext cx="9144000" cy="65191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2000"/>
              <a:buNone/>
            </a:pPr>
            <a:r>
              <a:rPr lang="en-GB" sz="2000"/>
              <a:t>Student Name: Nadia Jabeen</a:t>
            </a:r>
            <a:br>
              <a:rPr lang="en-GB" sz="2000"/>
            </a:br>
            <a:r>
              <a:rPr lang="en-GB" sz="2000"/>
              <a:t>Student ID: 2234873</a:t>
            </a:r>
            <a:endParaRPr sz="2000"/>
          </a:p>
        </p:txBody>
      </p:sp>
      <p:cxnSp>
        <p:nvCxnSpPr>
          <p:cNvPr id="94" name="Google Shape;94;p13"/>
          <p:cNvCxnSpPr/>
          <p:nvPr/>
        </p:nvCxnSpPr>
        <p:spPr>
          <a:xfrm rot="10800000">
            <a:off x="596464" y="6354708"/>
            <a:ext cx="11000232" cy="0"/>
          </a:xfrm>
          <a:prstGeom prst="straightConnector1">
            <a:avLst/>
          </a:prstGeom>
          <a:noFill/>
          <a:ln cap="flat" cmpd="sng" w="101600">
            <a:solidFill>
              <a:schemeClr val="accent4"/>
            </a:solidFill>
            <a:prstDash val="solid"/>
            <a:miter lim="8000"/>
            <a:headEnd len="sm" w="sm" type="none"/>
            <a:tailEnd len="sm" w="sm" type="none"/>
          </a:ln>
        </p:spPr>
      </p:cxn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4"/>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1" name="Google Shape;101;p14"/>
          <p:cNvSpPr txBox="1"/>
          <p:nvPr/>
        </p:nvSpPr>
        <p:spPr>
          <a:xfrm>
            <a:off x="589560" y="856180"/>
            <a:ext cx="4560584" cy="1021885"/>
          </a:xfrm>
          <a:prstGeom prst="rect">
            <a:avLst/>
          </a:prstGeom>
          <a:noFill/>
          <a:ln>
            <a:noFill/>
          </a:ln>
        </p:spPr>
        <p:txBody>
          <a:bodyPr anchorCtr="0" anchor="ctr" bIns="45700" lIns="91425" spcFirstLastPara="1" rIns="91425" wrap="square" tIns="45700">
            <a:normAutofit fontScale="92500"/>
          </a:bodyPr>
          <a:lstStyle/>
          <a:p>
            <a:pPr indent="0" lvl="0" marL="0" marR="0" rtl="0" algn="l">
              <a:lnSpc>
                <a:spcPct val="90000"/>
              </a:lnSpc>
              <a:spcBef>
                <a:spcPts val="0"/>
              </a:spcBef>
              <a:spcAft>
                <a:spcPts val="0"/>
              </a:spcAft>
              <a:buNone/>
            </a:pPr>
            <a:r>
              <a:rPr b="1" i="0" lang="en-GB" sz="4000" u="none" cap="none" strike="noStrike">
                <a:solidFill>
                  <a:schemeClr val="dk1"/>
                </a:solidFill>
                <a:latin typeface="Arial"/>
                <a:ea typeface="Arial"/>
                <a:cs typeface="Arial"/>
                <a:sym typeface="Arial"/>
              </a:rPr>
              <a:t>What is Dementia?</a:t>
            </a:r>
            <a:endParaRPr b="0" i="0" sz="4000" u="none" cap="none" strike="noStrike">
              <a:solidFill>
                <a:schemeClr val="dk1"/>
              </a:solidFill>
              <a:latin typeface="Arial"/>
              <a:ea typeface="Arial"/>
              <a:cs typeface="Arial"/>
              <a:sym typeface="Arial"/>
            </a:endParaRPr>
          </a:p>
        </p:txBody>
      </p:sp>
      <p:grpSp>
        <p:nvGrpSpPr>
          <p:cNvPr id="102" name="Google Shape;102;p14"/>
          <p:cNvGrpSpPr/>
          <p:nvPr/>
        </p:nvGrpSpPr>
        <p:grpSpPr>
          <a:xfrm>
            <a:off x="0" y="1083484"/>
            <a:ext cx="355196" cy="673460"/>
            <a:chOff x="0" y="823811"/>
            <a:chExt cx="355196" cy="673460"/>
          </a:xfrm>
        </p:grpSpPr>
        <p:sp>
          <p:nvSpPr>
            <p:cNvPr id="103" name="Google Shape;103;p14"/>
            <p:cNvSpPr/>
            <p:nvPr/>
          </p:nvSpPr>
          <p:spPr>
            <a:xfrm>
              <a:off x="0" y="823811"/>
              <a:ext cx="87363" cy="67346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4" name="Google Shape;104;p14"/>
            <p:cNvSpPr/>
            <p:nvPr/>
          </p:nvSpPr>
          <p:spPr>
            <a:xfrm>
              <a:off x="159341" y="823811"/>
              <a:ext cx="195855" cy="67346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id="105" name="Google Shape;105;p14"/>
          <p:cNvSpPr/>
          <p:nvPr/>
        </p:nvSpPr>
        <p:spPr>
          <a:xfrm flipH="1">
            <a:off x="665085" y="2090569"/>
            <a:ext cx="4297680" cy="2743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6" name="Google Shape;106;p14"/>
          <p:cNvSpPr txBox="1"/>
          <p:nvPr/>
        </p:nvSpPr>
        <p:spPr>
          <a:xfrm>
            <a:off x="355196" y="2330505"/>
            <a:ext cx="5131203" cy="4299341"/>
          </a:xfrm>
          <a:prstGeom prst="rect">
            <a:avLst/>
          </a:prstGeom>
          <a:noFill/>
          <a:ln>
            <a:noFill/>
          </a:ln>
        </p:spPr>
        <p:txBody>
          <a:bodyPr anchorCtr="0" anchor="t" bIns="12700" lIns="25400" spcFirstLastPara="1" rIns="25400" wrap="square" tIns="12700">
            <a:normAutofit fontScale="92500" lnSpcReduction="10000"/>
          </a:bodyPr>
          <a:lstStyle/>
          <a:p>
            <a:pPr indent="-171450" lvl="0" marL="171450" marR="0" rtl="0" algn="l">
              <a:lnSpc>
                <a:spcPct val="110000"/>
              </a:lnSpc>
              <a:spcBef>
                <a:spcPts val="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Dementia is a clinical syndrome (not ageing) that is associated with brain disease and progressively affects independence (WHO, 2025).</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The effects are on memory, language, attention, judgment and problem-solving, which make everyday living difficult (NHS, 2023).</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The most common types of dementia are Alzheimer's disease, vascular dementia, Lewy body dementia and frontotemporal dementia (Alzheimer's Society, 2024a).</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Understanding dementia as disability, a change of identity and a disruption of family rather than neurological decline (ADI, 2022).</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Person-centred assessment takes into account cognition, behaviour, communication, culture, life history and the person's preferred routines (NICE, 2018).</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Community nurses will also be aware of functional decline at an early stage as they will be able to see medicines, nutrition, hygiene and safety (GOV.UK, 2022).</a:t>
            </a:r>
            <a:endParaRPr/>
          </a:p>
          <a:p>
            <a:pPr indent="-171450" lvl="0" marL="171450" marR="0" rtl="0" algn="l">
              <a:lnSpc>
                <a:spcPct val="110000"/>
              </a:lnSpc>
              <a:spcBef>
                <a:spcPts val="200"/>
              </a:spcBef>
              <a:spcAft>
                <a:spcPts val="0"/>
              </a:spcAft>
              <a:buClr>
                <a:srgbClr val="000000"/>
              </a:buClr>
              <a:buSzPct val="100000"/>
              <a:buFont typeface="Arial"/>
              <a:buChar char="•"/>
            </a:pPr>
            <a:r>
              <a:rPr b="0" i="0" lang="en-GB" sz="1400" u="none" cap="none" strike="noStrike">
                <a:solidFill>
                  <a:srgbClr val="000000"/>
                </a:solidFill>
                <a:latin typeface="Arial"/>
                <a:ea typeface="Arial"/>
                <a:cs typeface="Arial"/>
                <a:sym typeface="Arial"/>
              </a:rPr>
              <a:t>Public understanding helps to decrease stigma and increase the likelihood of seeking support at an early stage, diagnosing and planning support for people and their families and communities (Alzheimer's Research UK, 2024a).</a:t>
            </a:r>
            <a:endParaRPr b="0" i="0" sz="1400" u="none" cap="none" strike="noStrike">
              <a:solidFill>
                <a:srgbClr val="000000"/>
              </a:solidFill>
              <a:latin typeface="Arial"/>
              <a:ea typeface="Arial"/>
              <a:cs typeface="Arial"/>
              <a:sym typeface="Arial"/>
            </a:endParaRPr>
          </a:p>
        </p:txBody>
      </p:sp>
      <p:sp>
        <p:nvSpPr>
          <p:cNvPr id="107" name="Google Shape;107;p14"/>
          <p:cNvSpPr/>
          <p:nvPr/>
        </p:nvSpPr>
        <p:spPr>
          <a:xfrm flipH="1">
            <a:off x="10697670" y="0"/>
            <a:ext cx="1494330" cy="68580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8" name="Google Shape;108;p14"/>
          <p:cNvSpPr/>
          <p:nvPr/>
        </p:nvSpPr>
        <p:spPr>
          <a:xfrm>
            <a:off x="5685810" y="513853"/>
            <a:ext cx="6009366" cy="5834577"/>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What Causes Dementia and Know Early Signs and Stages" id="109" name="Google Shape;109;p14"/>
          <p:cNvPicPr preferRelativeResize="0"/>
          <p:nvPr/>
        </p:nvPicPr>
        <p:blipFill rotWithShape="1">
          <a:blip r:embed="rId3">
            <a:alphaModFix/>
          </a:blip>
          <a:srcRect b="1" l="4087" r="6166" t="0"/>
          <a:stretch/>
        </p:blipFill>
        <p:spPr>
          <a:xfrm>
            <a:off x="5977788" y="799352"/>
            <a:ext cx="5425410" cy="525929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4" name="Shape 114"/>
        <p:cNvGrpSpPr/>
        <p:nvPr/>
      </p:nvGrpSpPr>
      <p:grpSpPr>
        <a:xfrm>
          <a:off x="0" y="0"/>
          <a:ext cx="0" cy="0"/>
          <a:chOff x="0" y="0"/>
          <a:chExt cx="0" cy="0"/>
        </a:xfrm>
      </p:grpSpPr>
      <p:sp>
        <p:nvSpPr>
          <p:cNvPr id="115" name="Google Shape;115;p15"/>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6" name="Google Shape;116;p15"/>
          <p:cNvSpPr txBox="1"/>
          <p:nvPr/>
        </p:nvSpPr>
        <p:spPr>
          <a:xfrm>
            <a:off x="446050" y="525982"/>
            <a:ext cx="4481998" cy="1200361"/>
          </a:xfrm>
          <a:prstGeom prst="rect">
            <a:avLst/>
          </a:prstGeom>
          <a:noFill/>
          <a:ln>
            <a:noFill/>
          </a:ln>
        </p:spPr>
        <p:txBody>
          <a:bodyPr anchorCtr="0" anchor="b" bIns="45700" lIns="91425" spcFirstLastPara="1" rIns="91425" wrap="square" tIns="45700">
            <a:normAutofit/>
          </a:bodyPr>
          <a:lstStyle/>
          <a:p>
            <a:pPr indent="0" lvl="0" marL="0" marR="0" rtl="0" algn="l">
              <a:lnSpc>
                <a:spcPct val="90000"/>
              </a:lnSpc>
              <a:spcBef>
                <a:spcPts val="0"/>
              </a:spcBef>
              <a:spcAft>
                <a:spcPts val="0"/>
              </a:spcAft>
              <a:buNone/>
            </a:pPr>
            <a:r>
              <a:rPr b="1" i="0" lang="en-GB" sz="3600" u="none" cap="none" strike="noStrike">
                <a:solidFill>
                  <a:schemeClr val="dk1"/>
                </a:solidFill>
                <a:latin typeface="Arial"/>
                <a:ea typeface="Arial"/>
                <a:cs typeface="Arial"/>
                <a:sym typeface="Arial"/>
              </a:rPr>
              <a:t>Symptoms and Causes</a:t>
            </a:r>
            <a:endParaRPr b="0" i="0" sz="3600" u="none" cap="none" strike="noStrike">
              <a:solidFill>
                <a:schemeClr val="dk1"/>
              </a:solidFill>
              <a:latin typeface="Arial"/>
              <a:ea typeface="Arial"/>
              <a:cs typeface="Arial"/>
              <a:sym typeface="Arial"/>
            </a:endParaRPr>
          </a:p>
        </p:txBody>
      </p:sp>
      <p:sp>
        <p:nvSpPr>
          <p:cNvPr id="117" name="Google Shape;117;p15"/>
          <p:cNvSpPr/>
          <p:nvPr/>
        </p:nvSpPr>
        <p:spPr>
          <a:xfrm flipH="1">
            <a:off x="616533" y="1944913"/>
            <a:ext cx="4023360" cy="2743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8" name="Google Shape;118;p15"/>
          <p:cNvSpPr txBox="1"/>
          <p:nvPr/>
        </p:nvSpPr>
        <p:spPr>
          <a:xfrm>
            <a:off x="221551" y="2031101"/>
            <a:ext cx="5298303" cy="3701557"/>
          </a:xfrm>
          <a:prstGeom prst="rect">
            <a:avLst/>
          </a:prstGeom>
          <a:noFill/>
          <a:ln>
            <a:noFill/>
          </a:ln>
        </p:spPr>
        <p:txBody>
          <a:bodyPr anchorCtr="0" anchor="t" bIns="12700" lIns="25400" spcFirstLastPara="1" rIns="25400" wrap="square" tIns="12700">
            <a:noAutofit/>
          </a:bodyPr>
          <a:lstStyle/>
          <a:p>
            <a:pPr indent="-171450" lvl="0" marL="171450" marR="0" rtl="0" algn="l">
              <a:spcBef>
                <a:spcPts val="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Early symptoms include memory loss, a problem finding words, confusion, mood changes and getting lost when performing familiar tasks (NHS, 2023a).</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Onset, speed and neurological signs (SIGN, 2023) should be taken into account, as symptoms manifest differently depending on the type of dementia.</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Across the lifespan, vascular risk factors like hypertension and diabetes, stroke, smoking and obesity are associated with an increased risk of developing dementia (Livingston et al., 2024).</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Hallucinations, variable attention, Parkinsonism and disturbed sleep, which may require careful management, may be experienced in Lewy body dementia (NICE, 2018).</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Pain, infections, delirium and unmet needs/environmental triggers can all cause behavioural distress, not necessarily dementia (BGS, 2022).</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Cognitive symptoms may be mistaken for or aggravated by depression, sensory impairment, and medicines; all of which can be reversed and need to be reviewed (NHS, 2023b).</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Before being formally diagnosed (ADI, 2021), families may experience lost trust, isolation, financial mistakes and safety risks.</a:t>
            </a:r>
            <a:endParaRPr b="0" i="0" sz="1200" u="none" cap="none" strike="noStrike">
              <a:solidFill>
                <a:srgbClr val="000000"/>
              </a:solidFill>
              <a:latin typeface="Arial"/>
              <a:ea typeface="Arial"/>
              <a:cs typeface="Arial"/>
              <a:sym typeface="Arial"/>
            </a:endParaRPr>
          </a:p>
        </p:txBody>
      </p:sp>
      <p:sp>
        <p:nvSpPr>
          <p:cNvPr id="119" name="Google Shape;119;p15"/>
          <p:cNvSpPr/>
          <p:nvPr/>
        </p:nvSpPr>
        <p:spPr>
          <a:xfrm rot="5400000">
            <a:off x="-225843" y="6053360"/>
            <a:ext cx="740664" cy="154124"/>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0" name="Google Shape;120;p15"/>
          <p:cNvSpPr/>
          <p:nvPr/>
        </p:nvSpPr>
        <p:spPr>
          <a:xfrm rot="5400000">
            <a:off x="5904923" y="215201"/>
            <a:ext cx="740664" cy="11833491"/>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1" name="Google Shape;121;p15"/>
          <p:cNvSpPr/>
          <p:nvPr/>
        </p:nvSpPr>
        <p:spPr>
          <a:xfrm>
            <a:off x="5696793" y="354959"/>
            <a:ext cx="6184973" cy="591521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Do you know the early signs of dementia? In the beginning, dementia symptoms  can be subtle, easy to miss, and sometimes hard to distinguish from normal  age-related changes or other conditions. Because" id="122" name="Google Shape;122;p15"/>
          <p:cNvPicPr preferRelativeResize="0"/>
          <p:nvPr/>
        </p:nvPicPr>
        <p:blipFill rotWithShape="1">
          <a:blip r:embed="rId3">
            <a:alphaModFix/>
          </a:blip>
          <a:srcRect b="8687" l="0" r="3" t="14006"/>
          <a:stretch/>
        </p:blipFill>
        <p:spPr>
          <a:xfrm>
            <a:off x="6055635" y="650494"/>
            <a:ext cx="5492224" cy="532414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7" name="Shape 127"/>
        <p:cNvGrpSpPr/>
        <p:nvPr/>
      </p:nvGrpSpPr>
      <p:grpSpPr>
        <a:xfrm>
          <a:off x="0" y="0"/>
          <a:ext cx="0" cy="0"/>
          <a:chOff x="0" y="0"/>
          <a:chExt cx="0" cy="0"/>
        </a:xfrm>
      </p:grpSpPr>
      <p:sp>
        <p:nvSpPr>
          <p:cNvPr id="128" name="Google Shape;128;p16"/>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9" name="Google Shape;129;p16"/>
          <p:cNvSpPr txBox="1"/>
          <p:nvPr/>
        </p:nvSpPr>
        <p:spPr>
          <a:xfrm>
            <a:off x="645064" y="525982"/>
            <a:ext cx="4282983" cy="1200361"/>
          </a:xfrm>
          <a:prstGeom prst="rect">
            <a:avLst/>
          </a:prstGeom>
          <a:noFill/>
          <a:ln>
            <a:noFill/>
          </a:ln>
        </p:spPr>
        <p:txBody>
          <a:bodyPr anchorCtr="0" anchor="b" bIns="45700" lIns="91425" spcFirstLastPara="1" rIns="91425" wrap="square" tIns="45700">
            <a:normAutofit fontScale="92500" lnSpcReduction="20000"/>
          </a:bodyPr>
          <a:lstStyle/>
          <a:p>
            <a:pPr indent="0" lvl="0" marL="0" marR="0" rtl="0" algn="l">
              <a:lnSpc>
                <a:spcPct val="90000"/>
              </a:lnSpc>
              <a:spcBef>
                <a:spcPts val="0"/>
              </a:spcBef>
              <a:spcAft>
                <a:spcPts val="0"/>
              </a:spcAft>
              <a:buNone/>
            </a:pPr>
            <a:r>
              <a:rPr b="1" i="0" lang="en-GB" sz="3300" u="none" cap="none" strike="noStrike">
                <a:solidFill>
                  <a:schemeClr val="dk1"/>
                </a:solidFill>
                <a:latin typeface="Arial"/>
                <a:ea typeface="Arial"/>
                <a:cs typeface="Arial"/>
                <a:sym typeface="Arial"/>
              </a:rPr>
              <a:t>Prevalence and Public Health Importance</a:t>
            </a:r>
            <a:endParaRPr b="0" i="0" sz="3300" u="none" cap="none" strike="noStrike">
              <a:solidFill>
                <a:schemeClr val="dk1"/>
              </a:solidFill>
              <a:latin typeface="Arial"/>
              <a:ea typeface="Arial"/>
              <a:cs typeface="Arial"/>
              <a:sym typeface="Arial"/>
            </a:endParaRPr>
          </a:p>
        </p:txBody>
      </p:sp>
      <p:sp>
        <p:nvSpPr>
          <p:cNvPr id="130" name="Google Shape;130;p16"/>
          <p:cNvSpPr/>
          <p:nvPr/>
        </p:nvSpPr>
        <p:spPr>
          <a:xfrm flipH="1">
            <a:off x="616533" y="1944913"/>
            <a:ext cx="4023360" cy="2743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1" name="Google Shape;131;p16"/>
          <p:cNvSpPr txBox="1"/>
          <p:nvPr/>
        </p:nvSpPr>
        <p:spPr>
          <a:xfrm>
            <a:off x="358509" y="2064554"/>
            <a:ext cx="5072274" cy="3617438"/>
          </a:xfrm>
          <a:prstGeom prst="rect">
            <a:avLst/>
          </a:prstGeom>
          <a:noFill/>
          <a:ln>
            <a:noFill/>
          </a:ln>
        </p:spPr>
        <p:txBody>
          <a:bodyPr anchorCtr="0" anchor="t" bIns="12700" lIns="25400" spcFirstLastPara="1" rIns="25400" wrap="square" tIns="12700">
            <a:normAutofit/>
          </a:bodyPr>
          <a:lstStyle/>
          <a:p>
            <a:pPr indent="-171450" lvl="0" marL="171450" marR="0" rtl="0" algn="l">
              <a:spcBef>
                <a:spcPts val="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About 57 million people had dementia in 2021, on a global scale (WHO, 2025).</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Almost 10 million people develop dementia each year (WHO, 2025) and is a key public health challenge to identify the condition early.</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Nearly 1 million people in the UK suffer from dementia, and this number is increasing due to a growing older population (Alzheimer’s Society, 2024b).</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Diagnosis is still inconsistent, with missed cases (RCPsych, 2024) to be minimised in memory services and primary care pathways.</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NHS England (2026) found that the rate of people diagnosed with dementia affects their ability to access treatment, benefits, carer advice and advance planning.</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 Local dementia profiles support commissioners to identify inequalities, gaps in services and communities to target support locally (OHID, 2024).</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The focus for diagnosis is on practical support, not abandonment following disclosure (ADI, 2022).</a:t>
            </a:r>
            <a:endParaRPr b="0" i="0" sz="1200" u="none" cap="none" strike="noStrike">
              <a:solidFill>
                <a:srgbClr val="000000"/>
              </a:solidFill>
              <a:latin typeface="Arial"/>
              <a:ea typeface="Arial"/>
              <a:cs typeface="Arial"/>
              <a:sym typeface="Arial"/>
            </a:endParaRPr>
          </a:p>
        </p:txBody>
      </p:sp>
      <p:sp>
        <p:nvSpPr>
          <p:cNvPr id="132" name="Google Shape;132;p16"/>
          <p:cNvSpPr/>
          <p:nvPr/>
        </p:nvSpPr>
        <p:spPr>
          <a:xfrm rot="5400000">
            <a:off x="-225843" y="6053360"/>
            <a:ext cx="740664" cy="154124"/>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3" name="Google Shape;133;p16"/>
          <p:cNvSpPr/>
          <p:nvPr/>
        </p:nvSpPr>
        <p:spPr>
          <a:xfrm rot="5400000">
            <a:off x="5904923" y="215201"/>
            <a:ext cx="740664" cy="11833491"/>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4" name="Google Shape;134;p16"/>
          <p:cNvSpPr/>
          <p:nvPr/>
        </p:nvSpPr>
        <p:spPr>
          <a:xfrm>
            <a:off x="5696793" y="354959"/>
            <a:ext cx="6184973" cy="591521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id="135" name="Google Shape;135;p16"/>
          <p:cNvPicPr preferRelativeResize="0"/>
          <p:nvPr/>
        </p:nvPicPr>
        <p:blipFill rotWithShape="1">
          <a:blip r:embed="rId3">
            <a:alphaModFix/>
          </a:blip>
          <a:srcRect b="0" l="0" r="0" t="0"/>
          <a:stretch/>
        </p:blipFill>
        <p:spPr>
          <a:xfrm>
            <a:off x="5987738" y="1574915"/>
            <a:ext cx="5628018" cy="3475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17"/>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2" name="Google Shape;142;p17"/>
          <p:cNvSpPr txBox="1"/>
          <p:nvPr/>
        </p:nvSpPr>
        <p:spPr>
          <a:xfrm>
            <a:off x="793662" y="386930"/>
            <a:ext cx="10066122" cy="1298448"/>
          </a:xfrm>
          <a:prstGeom prst="rect">
            <a:avLst/>
          </a:prstGeom>
          <a:noFill/>
          <a:ln>
            <a:noFill/>
          </a:ln>
        </p:spPr>
        <p:txBody>
          <a:bodyPr anchorCtr="0" anchor="b" bIns="45700" lIns="91425" spcFirstLastPara="1" rIns="91425" wrap="square" tIns="45700">
            <a:normAutofit/>
          </a:bodyPr>
          <a:lstStyle/>
          <a:p>
            <a:pPr indent="0" lvl="0" marL="0" marR="0" rtl="0" algn="l">
              <a:lnSpc>
                <a:spcPct val="90000"/>
              </a:lnSpc>
              <a:spcBef>
                <a:spcPts val="0"/>
              </a:spcBef>
              <a:spcAft>
                <a:spcPts val="0"/>
              </a:spcAft>
              <a:buNone/>
            </a:pPr>
            <a:r>
              <a:rPr b="1" i="0" lang="en-GB" sz="4800" u="none" cap="none" strike="noStrike">
                <a:solidFill>
                  <a:schemeClr val="dk1"/>
                </a:solidFill>
                <a:latin typeface="Arial"/>
                <a:ea typeface="Arial"/>
                <a:cs typeface="Arial"/>
                <a:sym typeface="Arial"/>
              </a:rPr>
              <a:t>Economic and Social Burden</a:t>
            </a:r>
            <a:endParaRPr b="0" i="0" sz="4800" u="none" cap="none" strike="noStrike">
              <a:solidFill>
                <a:schemeClr val="dk1"/>
              </a:solidFill>
              <a:latin typeface="Arial"/>
              <a:ea typeface="Arial"/>
              <a:cs typeface="Arial"/>
              <a:sym typeface="Arial"/>
            </a:endParaRPr>
          </a:p>
        </p:txBody>
      </p:sp>
      <p:sp>
        <p:nvSpPr>
          <p:cNvPr id="143" name="Google Shape;143;p17"/>
          <p:cNvSpPr/>
          <p:nvPr/>
        </p:nvSpPr>
        <p:spPr>
          <a:xfrm rot="10800000">
            <a:off x="-2" y="1998845"/>
            <a:ext cx="11454595" cy="78169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4" name="Google Shape;144;p17"/>
          <p:cNvSpPr/>
          <p:nvPr/>
        </p:nvSpPr>
        <p:spPr>
          <a:xfrm>
            <a:off x="0" y="2203079"/>
            <a:ext cx="11383362" cy="4267991"/>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5" name="Google Shape;145;p17"/>
          <p:cNvSpPr txBox="1"/>
          <p:nvPr/>
        </p:nvSpPr>
        <p:spPr>
          <a:xfrm>
            <a:off x="367990" y="2386361"/>
            <a:ext cx="5150277" cy="3852598"/>
          </a:xfrm>
          <a:prstGeom prst="rect">
            <a:avLst/>
          </a:prstGeom>
          <a:noFill/>
          <a:ln>
            <a:noFill/>
          </a:ln>
        </p:spPr>
        <p:txBody>
          <a:bodyPr anchorCtr="0" anchor="t" bIns="12700" lIns="25400" spcFirstLastPara="1" rIns="25400" wrap="square" tIns="12700">
            <a:normAutofit/>
          </a:bodyPr>
          <a:lstStyle/>
          <a:p>
            <a:pPr indent="-171450" lvl="0" marL="171450" marR="0" rtl="0" algn="l">
              <a:spcBef>
                <a:spcPts val="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The cost of dementia to the UK is estimated to be £42 billion per year, of which around £27 billion is spent on health services, £7.5 billion on social care, and £11.5 billion on unpaid care (Alzheimer’s Society, 2024b).</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Without improved prevention, diagnosis and support, costs could increase to £90 billion by 2040 (Alzheimer's Society, 2024b).</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Unpaid carers provide a great deal of practical and emotional care, which can have a significant impact on their wellbeing, work and finances (Carers UK, 2024).</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Assessment, training, respite and emotional support for carers should enable them to continue to provide safe care in the community for longer (NICE, 2020).</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NICE (2018a) identifies dignity, choice, continuity and respectful relationships with professionals in all settings as key factors in social care quality.</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The need to avoid crisis admissions across all care settings also highlights the importance of integrated dementia support, where adult social care pressures are a factor (CQC, 2024).</a:t>
            </a:r>
            <a:endParaRPr/>
          </a:p>
          <a:p>
            <a:pPr indent="-171450" lvl="0" marL="171450" marR="0" rtl="0" algn="l">
              <a:spcBef>
                <a:spcPts val="200"/>
              </a:spcBef>
              <a:spcAft>
                <a:spcPts val="0"/>
              </a:spcAft>
              <a:buClr>
                <a:srgbClr val="000000"/>
              </a:buClr>
              <a:buSzPts val="1200"/>
              <a:buFont typeface="Arial"/>
              <a:buChar char="•"/>
            </a:pPr>
            <a:r>
              <a:rPr b="0" i="0" lang="en-GB" sz="1200" u="none" cap="none" strike="noStrike">
                <a:solidFill>
                  <a:srgbClr val="000000"/>
                </a:solidFill>
                <a:latin typeface="Arial"/>
                <a:ea typeface="Arial"/>
                <a:cs typeface="Arial"/>
                <a:sym typeface="Arial"/>
              </a:rPr>
              <a:t>Age-friendly community support can alleviate feelings of isolation and help families to find trusted local support (Age UK, 2026).</a:t>
            </a:r>
            <a:endParaRPr b="0" i="0" sz="1200" u="none" cap="none" strike="noStrike">
              <a:solidFill>
                <a:srgbClr val="000000"/>
              </a:solidFill>
              <a:latin typeface="Arial"/>
              <a:ea typeface="Arial"/>
              <a:cs typeface="Arial"/>
              <a:sym typeface="Arial"/>
            </a:endParaRPr>
          </a:p>
        </p:txBody>
      </p:sp>
      <p:pic>
        <p:nvPicPr>
          <p:cNvPr id="146" name="Google Shape;146;p17"/>
          <p:cNvPicPr preferRelativeResize="0"/>
          <p:nvPr/>
        </p:nvPicPr>
        <p:blipFill rotWithShape="1">
          <a:blip r:embed="rId3">
            <a:alphaModFix/>
          </a:blip>
          <a:srcRect b="0" l="0" r="0" t="0"/>
          <a:stretch/>
        </p:blipFill>
        <p:spPr>
          <a:xfrm>
            <a:off x="5911532" y="2751229"/>
            <a:ext cx="5150277" cy="3180295"/>
          </a:xfrm>
          <a:prstGeom prst="rect">
            <a:avLst/>
          </a:prstGeom>
          <a:noFill/>
          <a:ln>
            <a:noFill/>
          </a:ln>
        </p:spPr>
      </p:pic>
      <p:sp>
        <p:nvSpPr>
          <p:cNvPr id="147" name="Google Shape;147;p17"/>
          <p:cNvSpPr/>
          <p:nvPr/>
        </p:nvSpPr>
        <p:spPr>
          <a:xfrm rot="5400000">
            <a:off x="11228040" y="2313027"/>
            <a:ext cx="781700" cy="1523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8" name="Google Shape;148;p17"/>
          <p:cNvSpPr txBox="1"/>
          <p:nvPr/>
        </p:nvSpPr>
        <p:spPr>
          <a:xfrm>
            <a:off x="3048000" y="3244334"/>
            <a:ext cx="60960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53" name="Shape 153"/>
        <p:cNvGrpSpPr/>
        <p:nvPr/>
      </p:nvGrpSpPr>
      <p:grpSpPr>
        <a:xfrm>
          <a:off x="0" y="0"/>
          <a:ext cx="0" cy="0"/>
          <a:chOff x="0" y="0"/>
          <a:chExt cx="0" cy="0"/>
        </a:xfrm>
      </p:grpSpPr>
      <p:sp>
        <p:nvSpPr>
          <p:cNvPr id="154" name="Google Shape;154;p18"/>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55" name="Google Shape;155;p18"/>
          <p:cNvSpPr/>
          <p:nvPr/>
        </p:nvSpPr>
        <p:spPr>
          <a:xfrm>
            <a:off x="305" y="30095"/>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800">
              <a:solidFill>
                <a:schemeClr val="lt1"/>
              </a:solidFill>
              <a:latin typeface="Arial"/>
              <a:ea typeface="Arial"/>
              <a:cs typeface="Arial"/>
              <a:sym typeface="Arial"/>
            </a:endParaRPr>
          </a:p>
        </p:txBody>
      </p:sp>
      <p:grpSp>
        <p:nvGrpSpPr>
          <p:cNvPr id="156" name="Google Shape;156;p18"/>
          <p:cNvGrpSpPr/>
          <p:nvPr/>
        </p:nvGrpSpPr>
        <p:grpSpPr>
          <a:xfrm>
            <a:off x="305" y="-11219"/>
            <a:ext cx="5646974" cy="6483075"/>
            <a:chOff x="-19221" y="0"/>
            <a:chExt cx="5646974" cy="6483075"/>
          </a:xfrm>
        </p:grpSpPr>
        <p:sp>
          <p:nvSpPr>
            <p:cNvPr id="157" name="Google Shape;157;p18"/>
            <p:cNvSpPr/>
            <p:nvPr/>
          </p:nvSpPr>
          <p:spPr>
            <a:xfrm>
              <a:off x="-19220" y="116610"/>
              <a:ext cx="5535001" cy="6250127"/>
            </a:xfrm>
            <a:custGeom>
              <a:rect b="b" l="l" r="r" t="t"/>
              <a:pathLst>
                <a:path extrusionOk="0" h="6250127" w="5535001">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58" name="Google Shape;158;p18"/>
            <p:cNvSpPr/>
            <p:nvPr/>
          </p:nvSpPr>
          <p:spPr>
            <a:xfrm>
              <a:off x="-19221" y="176241"/>
              <a:ext cx="5646908" cy="6130481"/>
            </a:xfrm>
            <a:custGeom>
              <a:rect b="b" l="l" r="r" t="t"/>
              <a:pathLst>
                <a:path extrusionOk="0" h="6130481" w="5646908">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59" name="Google Shape;159;p18"/>
            <p:cNvSpPr/>
            <p:nvPr/>
          </p:nvSpPr>
          <p:spPr>
            <a:xfrm>
              <a:off x="-19221" y="176241"/>
              <a:ext cx="5517522" cy="6130481"/>
            </a:xfrm>
            <a:custGeom>
              <a:rect b="b" l="l" r="r" t="t"/>
              <a:pathLst>
                <a:path extrusionOk="0" h="6130481" w="5517522">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60" name="Google Shape;160;p18"/>
            <p:cNvSpPr/>
            <p:nvPr/>
          </p:nvSpPr>
          <p:spPr>
            <a:xfrm>
              <a:off x="-19220" y="176241"/>
              <a:ext cx="5517475" cy="6130481"/>
            </a:xfrm>
            <a:custGeom>
              <a:rect b="b" l="l" r="r" t="t"/>
              <a:pathLst>
                <a:path extrusionOk="0" h="6130481" w="5517475">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61" name="Google Shape;161;p18"/>
            <p:cNvSpPr/>
            <p:nvPr/>
          </p:nvSpPr>
          <p:spPr>
            <a:xfrm>
              <a:off x="-19221" y="0"/>
              <a:ext cx="5646974" cy="6483075"/>
            </a:xfrm>
            <a:custGeom>
              <a:rect b="b" l="l" r="r" t="t"/>
              <a:pathLst>
                <a:path extrusionOk="0" h="6483075" w="5646974">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sp>
        <p:nvSpPr>
          <p:cNvPr id="162" name="Google Shape;162;p18"/>
          <p:cNvSpPr txBox="1"/>
          <p:nvPr/>
        </p:nvSpPr>
        <p:spPr>
          <a:xfrm>
            <a:off x="804672" y="2023236"/>
            <a:ext cx="3659777" cy="2820908"/>
          </a:xfrm>
          <a:prstGeom prst="rect">
            <a:avLst/>
          </a:prstGeom>
          <a:noFill/>
          <a:ln>
            <a:noFill/>
          </a:ln>
        </p:spPr>
        <p:txBody>
          <a:bodyPr anchorCtr="0" anchor="ctr" bIns="45700" lIns="91425" spcFirstLastPara="1" rIns="91425" wrap="square" tIns="45700">
            <a:normAutofit/>
          </a:bodyPr>
          <a:lstStyle/>
          <a:p>
            <a:pPr indent="0" lvl="0" marL="0" marR="0" rtl="0" algn="l">
              <a:lnSpc>
                <a:spcPct val="90000"/>
              </a:lnSpc>
              <a:spcBef>
                <a:spcPts val="0"/>
              </a:spcBef>
              <a:spcAft>
                <a:spcPts val="0"/>
              </a:spcAft>
              <a:buNone/>
            </a:pPr>
            <a:r>
              <a:rPr b="1" lang="en-GB" sz="4000">
                <a:solidFill>
                  <a:schemeClr val="dk2"/>
                </a:solidFill>
                <a:latin typeface="Arial"/>
                <a:ea typeface="Arial"/>
                <a:cs typeface="Arial"/>
                <a:sym typeface="Arial"/>
              </a:rPr>
              <a:t>Diagnosis and Initial Assessment</a:t>
            </a:r>
            <a:endParaRPr sz="4000">
              <a:solidFill>
                <a:schemeClr val="dk2"/>
              </a:solidFill>
              <a:latin typeface="Arial"/>
              <a:ea typeface="Arial"/>
              <a:cs typeface="Arial"/>
              <a:sym typeface="Arial"/>
            </a:endParaRPr>
          </a:p>
        </p:txBody>
      </p:sp>
      <p:grpSp>
        <p:nvGrpSpPr>
          <p:cNvPr id="163" name="Google Shape;163;p18"/>
          <p:cNvGrpSpPr/>
          <p:nvPr/>
        </p:nvGrpSpPr>
        <p:grpSpPr>
          <a:xfrm>
            <a:off x="5790154" y="587530"/>
            <a:ext cx="5918625" cy="5787449"/>
            <a:chOff x="0" y="163783"/>
            <a:chExt cx="5918625" cy="5787449"/>
          </a:xfrm>
        </p:grpSpPr>
        <p:sp>
          <p:nvSpPr>
            <p:cNvPr id="164" name="Google Shape;164;p18"/>
            <p:cNvSpPr/>
            <p:nvPr/>
          </p:nvSpPr>
          <p:spPr>
            <a:xfrm>
              <a:off x="0" y="163783"/>
              <a:ext cx="5918625" cy="789750"/>
            </a:xfrm>
            <a:prstGeom prst="roundRect">
              <a:avLst>
                <a:gd fmla="val 16667" name="adj"/>
              </a:avLst>
            </a:prstGeom>
            <a:solidFill>
              <a:schemeClr val="accent5"/>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8"/>
            <p:cNvSpPr txBox="1"/>
            <p:nvPr/>
          </p:nvSpPr>
          <p:spPr>
            <a:xfrm>
              <a:off x="38552" y="20233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Early diagnosis enables individuals to make legal/financial arrangements, access support services and understand symptoms (NICE, 2018).</a:t>
              </a:r>
              <a:endParaRPr sz="1500">
                <a:solidFill>
                  <a:schemeClr val="lt1"/>
                </a:solidFill>
                <a:latin typeface="Arial"/>
                <a:ea typeface="Arial"/>
                <a:cs typeface="Arial"/>
                <a:sym typeface="Arial"/>
              </a:endParaRPr>
            </a:p>
          </p:txBody>
        </p:sp>
        <p:sp>
          <p:nvSpPr>
            <p:cNvPr id="166" name="Google Shape;166;p18"/>
            <p:cNvSpPr/>
            <p:nvPr/>
          </p:nvSpPr>
          <p:spPr>
            <a:xfrm>
              <a:off x="0" y="996733"/>
              <a:ext cx="5918625" cy="789750"/>
            </a:xfrm>
            <a:prstGeom prst="roundRect">
              <a:avLst>
                <a:gd fmla="val 16667" name="adj"/>
              </a:avLst>
            </a:prstGeom>
            <a:solidFill>
              <a:srgbClr val="6A2BA0"/>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8"/>
            <p:cNvSpPr txBox="1"/>
            <p:nvPr/>
          </p:nvSpPr>
          <p:spPr>
            <a:xfrm>
              <a:off x="38552" y="103528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History, cognition, mood, medicines, function, risk and carer concerns should be reviewed as part of GP assessment (NHS, 2023b).</a:t>
              </a:r>
              <a:endParaRPr sz="1500">
                <a:solidFill>
                  <a:schemeClr val="lt1"/>
                </a:solidFill>
                <a:latin typeface="Arial"/>
                <a:ea typeface="Arial"/>
                <a:cs typeface="Arial"/>
                <a:sym typeface="Arial"/>
              </a:endParaRPr>
            </a:p>
          </p:txBody>
        </p:sp>
        <p:sp>
          <p:nvSpPr>
            <p:cNvPr id="168" name="Google Shape;168;p18"/>
            <p:cNvSpPr/>
            <p:nvPr/>
          </p:nvSpPr>
          <p:spPr>
            <a:xfrm>
              <a:off x="0" y="1829683"/>
              <a:ext cx="5918625" cy="789750"/>
            </a:xfrm>
            <a:prstGeom prst="roundRect">
              <a:avLst>
                <a:gd fmla="val 16667" name="adj"/>
              </a:avLst>
            </a:prstGeom>
            <a:solidFill>
              <a:srgbClr val="2B2CA1"/>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18"/>
            <p:cNvSpPr txBox="1"/>
            <p:nvPr/>
          </p:nvSpPr>
          <p:spPr>
            <a:xfrm>
              <a:off x="38552" y="186823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Blood tests and physical examination can rule out infection, thyroid conditions, vitamin deficiencies or side effects of medications (NHS, 2023b).</a:t>
              </a:r>
              <a:endParaRPr sz="1500">
                <a:solidFill>
                  <a:schemeClr val="lt1"/>
                </a:solidFill>
                <a:latin typeface="Arial"/>
                <a:ea typeface="Arial"/>
                <a:cs typeface="Arial"/>
                <a:sym typeface="Arial"/>
              </a:endParaRPr>
            </a:p>
          </p:txBody>
        </p:sp>
        <p:sp>
          <p:nvSpPr>
            <p:cNvPr id="170" name="Google Shape;170;p18"/>
            <p:cNvSpPr/>
            <p:nvPr/>
          </p:nvSpPr>
          <p:spPr>
            <a:xfrm>
              <a:off x="0" y="2662633"/>
              <a:ext cx="5918625" cy="789750"/>
            </a:xfrm>
            <a:prstGeom prst="roundRect">
              <a:avLst>
                <a:gd fmla="val 16667" name="adj"/>
              </a:avLst>
            </a:prstGeom>
            <a:solidFill>
              <a:srgbClr val="2C6FA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8"/>
            <p:cNvSpPr txBox="1"/>
            <p:nvPr/>
          </p:nvSpPr>
          <p:spPr>
            <a:xfrm>
              <a:off x="38552" y="270118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Memory assessment services help to diagnose the condition and identify the subtype and post-diagnostic planning (Alzheimer's Research UK, 2024b).</a:t>
              </a:r>
              <a:endParaRPr sz="1500">
                <a:solidFill>
                  <a:schemeClr val="lt1"/>
                </a:solidFill>
                <a:latin typeface="Arial"/>
                <a:ea typeface="Arial"/>
                <a:cs typeface="Arial"/>
                <a:sym typeface="Arial"/>
              </a:endParaRPr>
            </a:p>
          </p:txBody>
        </p:sp>
        <p:sp>
          <p:nvSpPr>
            <p:cNvPr id="172" name="Google Shape;172;p18"/>
            <p:cNvSpPr/>
            <p:nvPr/>
          </p:nvSpPr>
          <p:spPr>
            <a:xfrm>
              <a:off x="0" y="3495583"/>
              <a:ext cx="5918625" cy="789750"/>
            </a:xfrm>
            <a:prstGeom prst="roundRect">
              <a:avLst>
                <a:gd fmla="val 16667" name="adj"/>
              </a:avLst>
            </a:prstGeom>
            <a:solidFill>
              <a:srgbClr val="2CA49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8"/>
            <p:cNvSpPr txBox="1"/>
            <p:nvPr/>
          </p:nvSpPr>
          <p:spPr>
            <a:xfrm>
              <a:off x="38552" y="353413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Imaging can be used to assist diagnosis but should be used alongside history taking and cognitive assessment (NICE, 2018).</a:t>
              </a:r>
              <a:endParaRPr sz="1500">
                <a:solidFill>
                  <a:schemeClr val="lt1"/>
                </a:solidFill>
                <a:latin typeface="Arial"/>
                <a:ea typeface="Arial"/>
                <a:cs typeface="Arial"/>
                <a:sym typeface="Arial"/>
              </a:endParaRPr>
            </a:p>
          </p:txBody>
        </p:sp>
        <p:sp>
          <p:nvSpPr>
            <p:cNvPr id="174" name="Google Shape;174;p18"/>
            <p:cNvSpPr/>
            <p:nvPr/>
          </p:nvSpPr>
          <p:spPr>
            <a:xfrm>
              <a:off x="0" y="4328533"/>
              <a:ext cx="5918625" cy="789750"/>
            </a:xfrm>
            <a:prstGeom prst="roundRect">
              <a:avLst>
                <a:gd fmla="val 16667" name="adj"/>
              </a:avLst>
            </a:prstGeom>
            <a:solidFill>
              <a:srgbClr val="2CA550"/>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8"/>
            <p:cNvSpPr txBox="1"/>
            <p:nvPr/>
          </p:nvSpPr>
          <p:spPr>
            <a:xfrm>
              <a:off x="38552" y="4367085"/>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Delirium, depression and pain are all risk factors for impaired cognition and safety and should be assessed (NICE, 2010).</a:t>
              </a:r>
              <a:endParaRPr sz="1500">
                <a:solidFill>
                  <a:schemeClr val="lt1"/>
                </a:solidFill>
                <a:latin typeface="Arial"/>
                <a:ea typeface="Arial"/>
                <a:cs typeface="Arial"/>
                <a:sym typeface="Arial"/>
              </a:endParaRPr>
            </a:p>
          </p:txBody>
        </p:sp>
        <p:sp>
          <p:nvSpPr>
            <p:cNvPr id="176" name="Google Shape;176;p18"/>
            <p:cNvSpPr/>
            <p:nvPr/>
          </p:nvSpPr>
          <p:spPr>
            <a:xfrm>
              <a:off x="0" y="5161482"/>
              <a:ext cx="5918625" cy="789750"/>
            </a:xfrm>
            <a:prstGeom prst="roundRect">
              <a:avLst>
                <a:gd fmla="val 16667" name="adj"/>
              </a:avLst>
            </a:prstGeom>
            <a:solidFill>
              <a:srgbClr val="4CA62D"/>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8"/>
            <p:cNvSpPr txBox="1"/>
            <p:nvPr/>
          </p:nvSpPr>
          <p:spPr>
            <a:xfrm>
              <a:off x="38552" y="5200034"/>
              <a:ext cx="5841521" cy="712646"/>
            </a:xfrm>
            <a:prstGeom prst="rect">
              <a:avLst/>
            </a:prstGeom>
            <a:noFill/>
            <a:ln>
              <a:noFill/>
            </a:ln>
          </p:spPr>
          <p:txBody>
            <a:bodyPr anchorCtr="0" anchor="ctr" bIns="57150" lIns="57150" spcFirstLastPara="1" rIns="57150" wrap="square" tIns="57150">
              <a:noAutofit/>
            </a:bodyPr>
            <a:lstStyle/>
            <a:p>
              <a:pPr indent="0" lvl="0" marL="0" marR="0" rtl="0" algn="ctr">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Assessment and disclosure should take into account consent, capacity, safeguarding and carer needs (SIGN, 2023).</a:t>
              </a:r>
              <a:endParaRPr sz="1500">
                <a:solidFill>
                  <a:schemeClr val="lt1"/>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2" name="Shape 182"/>
        <p:cNvGrpSpPr/>
        <p:nvPr/>
      </p:nvGrpSpPr>
      <p:grpSpPr>
        <a:xfrm>
          <a:off x="0" y="0"/>
          <a:ext cx="0" cy="0"/>
          <a:chOff x="0" y="0"/>
          <a:chExt cx="0" cy="0"/>
        </a:xfrm>
      </p:grpSpPr>
      <p:sp>
        <p:nvSpPr>
          <p:cNvPr id="183" name="Google Shape;183;p1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84" name="Google Shape;184;p19"/>
          <p:cNvSpPr/>
          <p:nvPr/>
        </p:nvSpPr>
        <p:spPr>
          <a:xfrm>
            <a:off x="558209" y="260019"/>
            <a:ext cx="11167447" cy="5933012"/>
          </a:xfrm>
          <a:prstGeom prst="rect">
            <a:avLst/>
          </a:prstGeom>
          <a:solidFill>
            <a:schemeClr val="lt1"/>
          </a:solidFill>
          <a:ln cap="flat" cmpd="sng" w="12700">
            <a:solidFill>
              <a:srgbClr val="DEDEDE"/>
            </a:solidFill>
            <a:prstDash val="solid"/>
            <a:miter lim="8000"/>
            <a:headEnd len="sm" w="sm" type="none"/>
            <a:tailEnd len="sm" w="sm" type="none"/>
          </a:ln>
          <a:effectLst>
            <a:outerShdw blurRad="50800" rotWithShape="0" algn="tl" dir="2700000" dist="38100">
              <a:srgbClr val="C5C5C5">
                <a:alpha val="50196"/>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85" name="Google Shape;185;p19"/>
          <p:cNvSpPr txBox="1"/>
          <p:nvPr/>
        </p:nvSpPr>
        <p:spPr>
          <a:xfrm>
            <a:off x="1115568" y="509521"/>
            <a:ext cx="10232136" cy="1014984"/>
          </a:xfrm>
          <a:prstGeom prst="rect">
            <a:avLst/>
          </a:prstGeom>
          <a:noFill/>
          <a:ln>
            <a:noFill/>
          </a:ln>
        </p:spPr>
        <p:txBody>
          <a:bodyPr anchorCtr="0" anchor="ctr" bIns="45700" lIns="91425" spcFirstLastPara="1" rIns="91425" wrap="square" tIns="45700">
            <a:normAutofit/>
          </a:bodyPr>
          <a:lstStyle/>
          <a:p>
            <a:pPr indent="0" lvl="0" marL="0" marR="0" rtl="0" algn="ctr">
              <a:lnSpc>
                <a:spcPct val="90000"/>
              </a:lnSpc>
              <a:spcBef>
                <a:spcPts val="0"/>
              </a:spcBef>
              <a:spcAft>
                <a:spcPts val="0"/>
              </a:spcAft>
              <a:buNone/>
            </a:pPr>
            <a:r>
              <a:rPr b="1" lang="en-GB" sz="4400">
                <a:solidFill>
                  <a:schemeClr val="dk1"/>
                </a:solidFill>
                <a:latin typeface="Arial"/>
                <a:ea typeface="Arial"/>
                <a:cs typeface="Arial"/>
                <a:sym typeface="Arial"/>
              </a:rPr>
              <a:t>Treatment Options in the UK</a:t>
            </a:r>
            <a:endParaRPr sz="4400">
              <a:solidFill>
                <a:schemeClr val="dk1"/>
              </a:solidFill>
              <a:latin typeface="Arial"/>
              <a:ea typeface="Arial"/>
              <a:cs typeface="Arial"/>
              <a:sym typeface="Arial"/>
            </a:endParaRPr>
          </a:p>
        </p:txBody>
      </p:sp>
      <p:sp>
        <p:nvSpPr>
          <p:cNvPr id="186" name="Google Shape;186;p19"/>
          <p:cNvSpPr/>
          <p:nvPr/>
        </p:nvSpPr>
        <p:spPr>
          <a:xfrm>
            <a:off x="498834" y="658327"/>
            <a:ext cx="128016" cy="704088"/>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grpSp>
        <p:nvGrpSpPr>
          <p:cNvPr id="187" name="Google Shape;187;p19"/>
          <p:cNvGrpSpPr/>
          <p:nvPr/>
        </p:nvGrpSpPr>
        <p:grpSpPr>
          <a:xfrm>
            <a:off x="1115568" y="1762077"/>
            <a:ext cx="10232135" cy="4156805"/>
            <a:chOff x="0" y="88725"/>
            <a:chExt cx="10232135" cy="4156805"/>
          </a:xfrm>
        </p:grpSpPr>
        <p:sp>
          <p:nvSpPr>
            <p:cNvPr id="188" name="Google Shape;188;p19"/>
            <p:cNvSpPr/>
            <p:nvPr/>
          </p:nvSpPr>
          <p:spPr>
            <a:xfrm>
              <a:off x="0" y="88725"/>
              <a:ext cx="3197542" cy="1918525"/>
            </a:xfrm>
            <a:prstGeom prst="rect">
              <a:avLst/>
            </a:prstGeom>
            <a:solidFill>
              <a:srgbClr val="E7713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19"/>
            <p:cNvSpPr txBox="1"/>
            <p:nvPr/>
          </p:nvSpPr>
          <p:spPr>
            <a:xfrm>
              <a:off x="0" y="88725"/>
              <a:ext cx="3197542" cy="1918525"/>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There is no cure for dementia, but treatment can help to manage its symptoms (NHS, 2023).</a:t>
              </a:r>
              <a:endParaRPr sz="2100">
                <a:solidFill>
                  <a:schemeClr val="lt1"/>
                </a:solidFill>
                <a:latin typeface="Arial"/>
                <a:ea typeface="Arial"/>
                <a:cs typeface="Arial"/>
                <a:sym typeface="Arial"/>
              </a:endParaRPr>
            </a:p>
          </p:txBody>
        </p:sp>
        <p:sp>
          <p:nvSpPr>
            <p:cNvPr id="190" name="Google Shape;190;p19"/>
            <p:cNvSpPr/>
            <p:nvPr/>
          </p:nvSpPr>
          <p:spPr>
            <a:xfrm>
              <a:off x="3517296" y="88725"/>
              <a:ext cx="3197542" cy="1918525"/>
            </a:xfrm>
            <a:prstGeom prst="rect">
              <a:avLst/>
            </a:prstGeom>
            <a:solidFill>
              <a:schemeClr val="accent3"/>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9"/>
            <p:cNvSpPr txBox="1"/>
            <p:nvPr/>
          </p:nvSpPr>
          <p:spPr>
            <a:xfrm>
              <a:off x="3517296" y="88725"/>
              <a:ext cx="3197542" cy="1918525"/>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Medicines are available to help include donepezil, rivastigmine, galantamine and memantine (NICE, 2018).</a:t>
              </a:r>
              <a:endParaRPr sz="2100">
                <a:solidFill>
                  <a:schemeClr val="lt1"/>
                </a:solidFill>
                <a:latin typeface="Arial"/>
                <a:ea typeface="Arial"/>
                <a:cs typeface="Arial"/>
                <a:sym typeface="Arial"/>
              </a:endParaRPr>
            </a:p>
          </p:txBody>
        </p:sp>
        <p:sp>
          <p:nvSpPr>
            <p:cNvPr id="192" name="Google Shape;192;p19"/>
            <p:cNvSpPr/>
            <p:nvPr/>
          </p:nvSpPr>
          <p:spPr>
            <a:xfrm>
              <a:off x="7034593" y="88725"/>
              <a:ext cx="3197542" cy="1918525"/>
            </a:xfrm>
            <a:prstGeom prst="rect">
              <a:avLst/>
            </a:prstGeom>
            <a:solidFill>
              <a:srgbClr val="0F9BD4"/>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9"/>
            <p:cNvSpPr txBox="1"/>
            <p:nvPr/>
          </p:nvSpPr>
          <p:spPr>
            <a:xfrm>
              <a:off x="7034593" y="88725"/>
              <a:ext cx="3197542" cy="1918525"/>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Cognitive stimulation therapy could aid memory and confidence.</a:t>
              </a:r>
              <a:endParaRPr sz="2100">
                <a:solidFill>
                  <a:schemeClr val="lt1"/>
                </a:solidFill>
                <a:latin typeface="Arial"/>
                <a:ea typeface="Arial"/>
                <a:cs typeface="Arial"/>
                <a:sym typeface="Arial"/>
              </a:endParaRPr>
            </a:p>
          </p:txBody>
        </p:sp>
        <p:sp>
          <p:nvSpPr>
            <p:cNvPr id="194" name="Google Shape;194;p19"/>
            <p:cNvSpPr/>
            <p:nvPr/>
          </p:nvSpPr>
          <p:spPr>
            <a:xfrm>
              <a:off x="1758648" y="2327005"/>
              <a:ext cx="3197542" cy="1918525"/>
            </a:xfrm>
            <a:prstGeom prst="rect">
              <a:avLst/>
            </a:prstGeom>
            <a:solidFill>
              <a:schemeClr val="accent5"/>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9"/>
            <p:cNvSpPr txBox="1"/>
            <p:nvPr/>
          </p:nvSpPr>
          <p:spPr>
            <a:xfrm>
              <a:off x="1758648" y="2327005"/>
              <a:ext cx="3197542" cy="1918525"/>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Occupational therapy is used to help maintain independence, routines and home safety.</a:t>
              </a:r>
              <a:endParaRPr sz="2100">
                <a:solidFill>
                  <a:schemeClr val="lt1"/>
                </a:solidFill>
                <a:latin typeface="Arial"/>
                <a:ea typeface="Arial"/>
                <a:cs typeface="Arial"/>
                <a:sym typeface="Arial"/>
              </a:endParaRPr>
            </a:p>
          </p:txBody>
        </p:sp>
        <p:sp>
          <p:nvSpPr>
            <p:cNvPr id="196" name="Google Shape;196;p19"/>
            <p:cNvSpPr/>
            <p:nvPr/>
          </p:nvSpPr>
          <p:spPr>
            <a:xfrm>
              <a:off x="5275945" y="2327005"/>
              <a:ext cx="3197542" cy="1918525"/>
            </a:xfrm>
            <a:prstGeom prst="rect">
              <a:avLst/>
            </a:prstGeom>
            <a:solidFill>
              <a:schemeClr val="accent6"/>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9"/>
            <p:cNvSpPr txBox="1"/>
            <p:nvPr/>
          </p:nvSpPr>
          <p:spPr>
            <a:xfrm>
              <a:off x="5275945" y="2327005"/>
              <a:ext cx="3197542" cy="1918525"/>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Parents and carers are supported in managing behaviour and communication issues through carer education.</a:t>
              </a:r>
              <a:endParaRPr sz="2100">
                <a:solidFill>
                  <a:schemeClr val="lt1"/>
                </a:solidFill>
                <a:latin typeface="Arial"/>
                <a:ea typeface="Arial"/>
                <a:cs typeface="Arial"/>
                <a:sym typeface="Arial"/>
              </a:endParaRPr>
            </a:p>
          </p:txBody>
        </p:sp>
      </p:grpSp>
      <p:sp>
        <p:nvSpPr>
          <p:cNvPr id="198" name="Google Shape;198;p19"/>
          <p:cNvSpPr/>
          <p:nvPr/>
        </p:nvSpPr>
        <p:spPr>
          <a:xfrm>
            <a:off x="804672" y="1536192"/>
            <a:ext cx="10789920" cy="4480560"/>
          </a:xfrm>
          <a:prstGeom prst="rect">
            <a:avLst/>
          </a:prstGeom>
          <a:solidFill>
            <a:srgbClr val="FFFFFF"/>
          </a:solidFill>
          <a:ln cap="flat" cmpd="sng" w="12700">
            <a:solidFill>
              <a:srgbClr val="FFFFFF"/>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99" name="Google Shape;199;p19"/>
          <p:cNvSpPr/>
          <p:nvPr/>
        </p:nvSpPr>
        <p:spPr>
          <a:xfrm>
            <a:off x="896112" y="1874519"/>
            <a:ext cx="3383280" cy="877824"/>
          </a:xfrm>
          <a:prstGeom prst="roundRect">
            <a:avLst>
              <a:gd fmla="val 16667" name="adj"/>
            </a:avLst>
          </a:prstGeom>
          <a:solidFill>
            <a:srgbClr val="F1702F"/>
          </a:solidFill>
          <a:ln cap="flat" cmpd="sng" w="12700">
            <a:solidFill>
              <a:srgbClr val="F1702F"/>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There is no cure, but treatment can relieve symptoms and support independence, dignity and quality of life (NHS, 2023c).</a:t>
            </a:r>
            <a:endParaRPr/>
          </a:p>
        </p:txBody>
      </p:sp>
      <p:sp>
        <p:nvSpPr>
          <p:cNvPr id="200" name="Google Shape;200;p19"/>
          <p:cNvSpPr/>
          <p:nvPr/>
        </p:nvSpPr>
        <p:spPr>
          <a:xfrm>
            <a:off x="4434840" y="1874519"/>
            <a:ext cx="3383280" cy="877824"/>
          </a:xfrm>
          <a:prstGeom prst="roundRect">
            <a:avLst>
              <a:gd fmla="val 16667" name="adj"/>
            </a:avLst>
          </a:prstGeom>
          <a:solidFill>
            <a:srgbClr val="177022"/>
          </a:solidFill>
          <a:ln cap="flat" cmpd="sng" w="12700">
            <a:solidFill>
              <a:srgbClr val="17702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Donepezil, rivastigmine, galantamine and memantine may be considered for Alzheimer’s symptoms after assessment (NICE, 2018).</a:t>
            </a:r>
            <a:endParaRPr/>
          </a:p>
        </p:txBody>
      </p:sp>
      <p:sp>
        <p:nvSpPr>
          <p:cNvPr id="201" name="Google Shape;201;p19"/>
          <p:cNvSpPr/>
          <p:nvPr/>
        </p:nvSpPr>
        <p:spPr>
          <a:xfrm>
            <a:off x="7973568" y="1874519"/>
            <a:ext cx="3383280" cy="877824"/>
          </a:xfrm>
          <a:prstGeom prst="roundRect">
            <a:avLst>
              <a:gd fmla="val 16667" name="adj"/>
            </a:avLst>
          </a:prstGeom>
          <a:solidFill>
            <a:srgbClr val="18A1C4"/>
          </a:solidFill>
          <a:ln cap="flat" cmpd="sng" w="12700">
            <a:solidFill>
              <a:srgbClr val="18A1C4"/>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Cognitive stimulation therapy can provide small cognitive benefits and support communication in mild-to-moderate dementia (Cochrane, 2023).</a:t>
            </a:r>
            <a:endParaRPr/>
          </a:p>
        </p:txBody>
      </p:sp>
      <p:sp>
        <p:nvSpPr>
          <p:cNvPr id="202" name="Google Shape;202;p19"/>
          <p:cNvSpPr/>
          <p:nvPr/>
        </p:nvSpPr>
        <p:spPr>
          <a:xfrm>
            <a:off x="1920240" y="3154680"/>
            <a:ext cx="3383280" cy="877824"/>
          </a:xfrm>
          <a:prstGeom prst="roundRect">
            <a:avLst>
              <a:gd fmla="val 16667" name="adj"/>
            </a:avLst>
          </a:prstGeom>
          <a:solidFill>
            <a:srgbClr val="A02B93"/>
          </a:solidFill>
          <a:ln cap="flat" cmpd="sng" w="12700">
            <a:solidFill>
              <a:srgbClr val="A02B93"/>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Occupational therapy supports routines, home safety, meaningful activity, falls prevention and confidence for people living at home (Alzheimer’s Society, 2024c).</a:t>
            </a:r>
            <a:endParaRPr/>
          </a:p>
        </p:txBody>
      </p:sp>
      <p:sp>
        <p:nvSpPr>
          <p:cNvPr id="203" name="Google Shape;203;p19"/>
          <p:cNvSpPr/>
          <p:nvPr/>
        </p:nvSpPr>
        <p:spPr>
          <a:xfrm>
            <a:off x="6199632" y="3154680"/>
            <a:ext cx="3383280" cy="877824"/>
          </a:xfrm>
          <a:prstGeom prst="roundRect">
            <a:avLst>
              <a:gd fmla="val 16667" name="adj"/>
            </a:avLst>
          </a:prstGeom>
          <a:solidFill>
            <a:srgbClr val="3DA02D"/>
          </a:solidFill>
          <a:ln cap="flat" cmpd="sng" w="12700">
            <a:solidFill>
              <a:srgbClr val="3DA02D"/>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Non-drug approaches should explore triggers, communication, pain, environment and unmet needs before medication (Alzheimer’s Society, 2024d).</a:t>
            </a:r>
            <a:endParaRPr/>
          </a:p>
        </p:txBody>
      </p:sp>
      <p:sp>
        <p:nvSpPr>
          <p:cNvPr id="204" name="Google Shape;204;p19"/>
          <p:cNvSpPr/>
          <p:nvPr/>
        </p:nvSpPr>
        <p:spPr>
          <a:xfrm>
            <a:off x="1920240" y="4462272"/>
            <a:ext cx="3383280" cy="768096"/>
          </a:xfrm>
          <a:prstGeom prst="roundRect">
            <a:avLst>
              <a:gd fmla="val 16667" name="adj"/>
            </a:avLst>
          </a:prstGeom>
          <a:solidFill>
            <a:srgbClr val="26A1C4"/>
          </a:solidFill>
          <a:ln cap="flat" cmpd="sng" w="12700">
            <a:solidFill>
              <a:srgbClr val="26A1C4"/>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Anti-amyloid medicines remain debated and require realistic discussions about benefits, harms and service capacity (Cochrane, 2026).</a:t>
            </a:r>
            <a:endParaRPr/>
          </a:p>
        </p:txBody>
      </p:sp>
      <p:sp>
        <p:nvSpPr>
          <p:cNvPr id="205" name="Google Shape;205;p19"/>
          <p:cNvSpPr/>
          <p:nvPr/>
        </p:nvSpPr>
        <p:spPr>
          <a:xfrm>
            <a:off x="6199632" y="4462272"/>
            <a:ext cx="3383280" cy="768096"/>
          </a:xfrm>
          <a:prstGeom prst="roundRect">
            <a:avLst>
              <a:gd fmla="val 16667" name="adj"/>
            </a:avLst>
          </a:prstGeom>
          <a:solidFill>
            <a:srgbClr val="7B1FA2"/>
          </a:solidFill>
          <a:ln cap="flat" cmpd="sng" w="12700">
            <a:solidFill>
              <a:srgbClr val="7B1FA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100">
                <a:solidFill>
                  <a:srgbClr val="FFFFFF"/>
                </a:solidFill>
                <a:latin typeface="Arial"/>
                <a:ea typeface="Arial"/>
                <a:cs typeface="Arial"/>
                <a:sym typeface="Arial"/>
              </a:rPr>
              <a:t>Treatment plans should address comorbid illness, polypharmacy, frailty and carer training in shared reviews (NICE, 2018).</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0" name="Shape 210"/>
        <p:cNvGrpSpPr/>
        <p:nvPr/>
      </p:nvGrpSpPr>
      <p:grpSpPr>
        <a:xfrm>
          <a:off x="0" y="0"/>
          <a:ext cx="0" cy="0"/>
          <a:chOff x="0" y="0"/>
          <a:chExt cx="0" cy="0"/>
        </a:xfrm>
      </p:grpSpPr>
      <p:sp>
        <p:nvSpPr>
          <p:cNvPr id="211" name="Google Shape;211;p20"/>
          <p:cNvSpPr/>
          <p:nvPr/>
        </p:nvSpPr>
        <p:spPr>
          <a:xfrm>
            <a:off x="0" y="8313"/>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212" name="Google Shape;212;p20"/>
          <p:cNvSpPr txBox="1"/>
          <p:nvPr/>
        </p:nvSpPr>
        <p:spPr>
          <a:xfrm>
            <a:off x="479394" y="1070800"/>
            <a:ext cx="3939688" cy="5583126"/>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None/>
            </a:pPr>
            <a:r>
              <a:rPr b="1" lang="en-GB" sz="4800">
                <a:solidFill>
                  <a:schemeClr val="dk1"/>
                </a:solidFill>
                <a:latin typeface="Arial"/>
                <a:ea typeface="Arial"/>
                <a:cs typeface="Arial"/>
                <a:sym typeface="Arial"/>
              </a:rPr>
              <a:t>Management Models and Frameworks</a:t>
            </a:r>
            <a:endParaRPr sz="4800">
              <a:solidFill>
                <a:schemeClr val="dk1"/>
              </a:solidFill>
              <a:latin typeface="Arial"/>
              <a:ea typeface="Arial"/>
              <a:cs typeface="Arial"/>
              <a:sym typeface="Arial"/>
            </a:endParaRPr>
          </a:p>
        </p:txBody>
      </p:sp>
      <p:cxnSp>
        <p:nvCxnSpPr>
          <p:cNvPr id="213" name="Google Shape;213;p20"/>
          <p:cNvCxnSpPr/>
          <p:nvPr/>
        </p:nvCxnSpPr>
        <p:spPr>
          <a:xfrm>
            <a:off x="4728053" y="1132114"/>
            <a:ext cx="0" cy="5717573"/>
          </a:xfrm>
          <a:prstGeom prst="straightConnector1">
            <a:avLst/>
          </a:prstGeom>
          <a:noFill/>
          <a:ln cap="sq" cmpd="sng" w="25400">
            <a:solidFill>
              <a:schemeClr val="accent1"/>
            </a:solidFill>
            <a:prstDash val="solid"/>
            <a:bevel/>
            <a:headEnd len="sm" w="sm" type="none"/>
            <a:tailEnd len="sm" w="sm" type="none"/>
          </a:ln>
        </p:spPr>
      </p:cxnSp>
      <p:grpSp>
        <p:nvGrpSpPr>
          <p:cNvPr id="214" name="Google Shape;214;p20"/>
          <p:cNvGrpSpPr/>
          <p:nvPr/>
        </p:nvGrpSpPr>
        <p:grpSpPr>
          <a:xfrm>
            <a:off x="5108535" y="1445643"/>
            <a:ext cx="6245265" cy="4839660"/>
            <a:chOff x="0" y="374843"/>
            <a:chExt cx="6245265" cy="4839660"/>
          </a:xfrm>
        </p:grpSpPr>
        <p:sp>
          <p:nvSpPr>
            <p:cNvPr id="215" name="Google Shape;215;p20"/>
            <p:cNvSpPr/>
            <p:nvPr/>
          </p:nvSpPr>
          <p:spPr>
            <a:xfrm>
              <a:off x="0" y="374843"/>
              <a:ext cx="6245265" cy="914940"/>
            </a:xfrm>
            <a:prstGeom prst="roundRect">
              <a:avLst>
                <a:gd fmla="val 16667" name="adj"/>
              </a:avLst>
            </a:prstGeom>
            <a:solidFill>
              <a:schemeClr val="accent5"/>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20"/>
            <p:cNvSpPr txBox="1"/>
            <p:nvPr/>
          </p:nvSpPr>
          <p:spPr>
            <a:xfrm>
              <a:off x="44664" y="419507"/>
              <a:ext cx="6155937" cy="825612"/>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Arial"/>
                <a:buNone/>
              </a:pPr>
              <a:r>
                <a:rPr lang="en-GB" sz="2300">
                  <a:solidFill>
                    <a:schemeClr val="lt1"/>
                  </a:solidFill>
                  <a:latin typeface="Arial"/>
                  <a:ea typeface="Arial"/>
                  <a:cs typeface="Arial"/>
                  <a:sym typeface="Arial"/>
                </a:rPr>
                <a:t>• Dementia care should be person-centred and coordinated (NICE, 2018).</a:t>
              </a:r>
              <a:endParaRPr/>
            </a:p>
          </p:txBody>
        </p:sp>
        <p:sp>
          <p:nvSpPr>
            <p:cNvPr id="217" name="Google Shape;217;p20"/>
            <p:cNvSpPr/>
            <p:nvPr/>
          </p:nvSpPr>
          <p:spPr>
            <a:xfrm>
              <a:off x="0" y="1356023"/>
              <a:ext cx="6245265" cy="914940"/>
            </a:xfrm>
            <a:prstGeom prst="roundRect">
              <a:avLst>
                <a:gd fmla="val 16667" name="adj"/>
              </a:avLst>
            </a:prstGeom>
            <a:solidFill>
              <a:srgbClr val="4A2BA0"/>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0"/>
            <p:cNvSpPr txBox="1"/>
            <p:nvPr/>
          </p:nvSpPr>
          <p:spPr>
            <a:xfrm>
              <a:off x="44664" y="1400687"/>
              <a:ext cx="6155937" cy="825612"/>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Arial"/>
                <a:buNone/>
              </a:pPr>
              <a:r>
                <a:rPr lang="en-GB" sz="2300">
                  <a:solidFill>
                    <a:schemeClr val="lt1"/>
                  </a:solidFill>
                  <a:latin typeface="Arial"/>
                  <a:ea typeface="Arial"/>
                  <a:cs typeface="Arial"/>
                  <a:sym typeface="Arial"/>
                </a:rPr>
                <a:t>• Biopsychosocial care considers physical, psychological and social needs (Bolton, 2023).</a:t>
              </a:r>
              <a:endParaRPr/>
            </a:p>
          </p:txBody>
        </p:sp>
        <p:sp>
          <p:nvSpPr>
            <p:cNvPr id="219" name="Google Shape;219;p20"/>
            <p:cNvSpPr/>
            <p:nvPr/>
          </p:nvSpPr>
          <p:spPr>
            <a:xfrm>
              <a:off x="0" y="2337203"/>
              <a:ext cx="6245265" cy="914940"/>
            </a:xfrm>
            <a:prstGeom prst="roundRect">
              <a:avLst>
                <a:gd fmla="val 16667" name="adj"/>
              </a:avLst>
            </a:prstGeom>
            <a:solidFill>
              <a:srgbClr val="2C6FA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20"/>
            <p:cNvSpPr txBox="1"/>
            <p:nvPr/>
          </p:nvSpPr>
          <p:spPr>
            <a:xfrm>
              <a:off x="44664" y="2381867"/>
              <a:ext cx="6155937" cy="825612"/>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Arial"/>
                <a:buNone/>
              </a:pPr>
              <a:r>
                <a:rPr lang="en-GB" sz="2300">
                  <a:solidFill>
                    <a:schemeClr val="lt1"/>
                  </a:solidFill>
                  <a:latin typeface="Arial"/>
                  <a:ea typeface="Arial"/>
                  <a:cs typeface="Arial"/>
                  <a:sym typeface="Arial"/>
                </a:rPr>
                <a:t>• The House of Care model supports shared care planning.</a:t>
              </a:r>
              <a:endParaRPr/>
            </a:p>
          </p:txBody>
        </p:sp>
        <p:sp>
          <p:nvSpPr>
            <p:cNvPr id="221" name="Google Shape;221;p20"/>
            <p:cNvSpPr/>
            <p:nvPr/>
          </p:nvSpPr>
          <p:spPr>
            <a:xfrm>
              <a:off x="0" y="3318383"/>
              <a:ext cx="6245265" cy="914940"/>
            </a:xfrm>
            <a:prstGeom prst="roundRect">
              <a:avLst>
                <a:gd fmla="val 16667" name="adj"/>
              </a:avLst>
            </a:prstGeom>
            <a:solidFill>
              <a:srgbClr val="2CA471"/>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20"/>
            <p:cNvSpPr txBox="1"/>
            <p:nvPr/>
          </p:nvSpPr>
          <p:spPr>
            <a:xfrm>
              <a:off x="44664" y="3363047"/>
              <a:ext cx="6155937" cy="825612"/>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Arial"/>
                <a:buNone/>
              </a:pPr>
              <a:r>
                <a:rPr lang="en-GB" sz="2300">
                  <a:solidFill>
                    <a:schemeClr val="lt1"/>
                  </a:solidFill>
                  <a:latin typeface="Arial"/>
                  <a:ea typeface="Arial"/>
                  <a:cs typeface="Arial"/>
                  <a:sym typeface="Arial"/>
                </a:rPr>
                <a:t>• The Chronic Care Model supports proactive long-term condition management.</a:t>
              </a:r>
              <a:endParaRPr/>
            </a:p>
          </p:txBody>
        </p:sp>
        <p:sp>
          <p:nvSpPr>
            <p:cNvPr id="223" name="Google Shape;223;p20"/>
            <p:cNvSpPr/>
            <p:nvPr/>
          </p:nvSpPr>
          <p:spPr>
            <a:xfrm>
              <a:off x="0" y="4299563"/>
              <a:ext cx="6245265" cy="914940"/>
            </a:xfrm>
            <a:prstGeom prst="roundRect">
              <a:avLst>
                <a:gd fmla="val 16667" name="adj"/>
              </a:avLst>
            </a:prstGeom>
            <a:solidFill>
              <a:srgbClr val="4CA62D"/>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0"/>
            <p:cNvSpPr txBox="1"/>
            <p:nvPr/>
          </p:nvSpPr>
          <p:spPr>
            <a:xfrm>
              <a:off x="44664" y="4344227"/>
              <a:ext cx="6155937" cy="825612"/>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Arial"/>
                <a:buNone/>
              </a:pPr>
              <a:r>
                <a:rPr lang="en-GB" sz="2300">
                  <a:solidFill>
                    <a:schemeClr val="lt1"/>
                  </a:solidFill>
                  <a:latin typeface="Arial"/>
                  <a:ea typeface="Arial"/>
                  <a:cs typeface="Arial"/>
                  <a:sym typeface="Arial"/>
                </a:rPr>
                <a:t>• Integrated care reduces fragmentation between health and social services.</a:t>
              </a:r>
              <a:endParaRPr/>
            </a:p>
          </p:txBody>
        </p:sp>
      </p:grpSp>
      <p:sp>
        <p:nvSpPr>
          <p:cNvPr id="225" name="Google Shape;225;p20"/>
          <p:cNvSpPr/>
          <p:nvPr/>
        </p:nvSpPr>
        <p:spPr>
          <a:xfrm>
            <a:off x="4754880" y="713232"/>
            <a:ext cx="7040880" cy="5532120"/>
          </a:xfrm>
          <a:prstGeom prst="rect">
            <a:avLst/>
          </a:prstGeom>
          <a:solidFill>
            <a:srgbClr val="FFFFFF"/>
          </a:solidFill>
          <a:ln cap="flat" cmpd="sng" w="12700">
            <a:solidFill>
              <a:srgbClr val="FFFFFF"/>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600">
              <a:solidFill>
                <a:schemeClr val="lt1"/>
              </a:solidFill>
              <a:latin typeface="Arial"/>
              <a:ea typeface="Arial"/>
              <a:cs typeface="Arial"/>
              <a:sym typeface="Arial"/>
            </a:endParaRPr>
          </a:p>
        </p:txBody>
      </p:sp>
      <p:sp>
        <p:nvSpPr>
          <p:cNvPr id="226" name="Google Shape;226;p20"/>
          <p:cNvSpPr/>
          <p:nvPr/>
        </p:nvSpPr>
        <p:spPr>
          <a:xfrm>
            <a:off x="5074920" y="941832"/>
            <a:ext cx="6309360" cy="603504"/>
          </a:xfrm>
          <a:prstGeom prst="roundRect">
            <a:avLst>
              <a:gd fmla="val 16667" name="adj"/>
            </a:avLst>
          </a:prstGeom>
          <a:solidFill>
            <a:srgbClr val="A62797"/>
          </a:solidFill>
          <a:ln cap="flat" cmpd="sng" w="12700">
            <a:solidFill>
              <a:srgbClr val="A62797"/>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Dementia care should be coordinated around personal goals, risk, strengths and family context over time (NICE, 2018).</a:t>
            </a:r>
            <a:endParaRPr/>
          </a:p>
        </p:txBody>
      </p:sp>
      <p:sp>
        <p:nvSpPr>
          <p:cNvPr id="227" name="Google Shape;227;p20"/>
          <p:cNvSpPr/>
          <p:nvPr/>
        </p:nvSpPr>
        <p:spPr>
          <a:xfrm>
            <a:off x="5074920" y="1655064"/>
            <a:ext cx="6309360" cy="603504"/>
          </a:xfrm>
          <a:prstGeom prst="roundRect">
            <a:avLst>
              <a:gd fmla="val 16667" name="adj"/>
            </a:avLst>
          </a:prstGeom>
          <a:solidFill>
            <a:srgbClr val="5233A6"/>
          </a:solidFill>
          <a:ln cap="flat" cmpd="sng" w="12700">
            <a:solidFill>
              <a:srgbClr val="5233A6"/>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The biopsychosocial model connects brain disease, emotions, relationships, housing, identity and social participation (Bolton, 2023).</a:t>
            </a:r>
            <a:endParaRPr/>
          </a:p>
        </p:txBody>
      </p:sp>
      <p:sp>
        <p:nvSpPr>
          <p:cNvPr id="228" name="Google Shape;228;p20"/>
          <p:cNvSpPr/>
          <p:nvPr/>
        </p:nvSpPr>
        <p:spPr>
          <a:xfrm>
            <a:off x="5074920" y="2368296"/>
            <a:ext cx="6309360" cy="603504"/>
          </a:xfrm>
          <a:prstGeom prst="roundRect">
            <a:avLst>
              <a:gd fmla="val 16667" name="adj"/>
            </a:avLst>
          </a:prstGeom>
          <a:solidFill>
            <a:srgbClr val="347CAA"/>
          </a:solidFill>
          <a:ln cap="flat" cmpd="sng" w="12700">
            <a:solidFill>
              <a:srgbClr val="347CAA"/>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Personalised care uses shared decision-making, personal support planning and supported self-management where possible (NHS England, 2019).</a:t>
            </a:r>
            <a:endParaRPr/>
          </a:p>
        </p:txBody>
      </p:sp>
      <p:sp>
        <p:nvSpPr>
          <p:cNvPr id="229" name="Google Shape;229;p20"/>
          <p:cNvSpPr/>
          <p:nvPr/>
        </p:nvSpPr>
        <p:spPr>
          <a:xfrm>
            <a:off x="5074920" y="3081528"/>
            <a:ext cx="6309360" cy="603504"/>
          </a:xfrm>
          <a:prstGeom prst="roundRect">
            <a:avLst>
              <a:gd fmla="val 16667" name="adj"/>
            </a:avLst>
          </a:prstGeom>
          <a:solidFill>
            <a:srgbClr val="2FA370"/>
          </a:solidFill>
          <a:ln cap="flat" cmpd="sng" w="12700">
            <a:solidFill>
              <a:srgbClr val="2FA370"/>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House of Care principles encourage prepared professionals and informed people to plan care together (NHS England, 2019).</a:t>
            </a:r>
            <a:endParaRPr/>
          </a:p>
        </p:txBody>
      </p:sp>
      <p:sp>
        <p:nvSpPr>
          <p:cNvPr id="230" name="Google Shape;230;p20"/>
          <p:cNvSpPr/>
          <p:nvPr/>
        </p:nvSpPr>
        <p:spPr>
          <a:xfrm>
            <a:off x="5074920" y="3794760"/>
            <a:ext cx="6309360" cy="603504"/>
          </a:xfrm>
          <a:prstGeom prst="roundRect">
            <a:avLst>
              <a:gd fmla="val 16667" name="adj"/>
            </a:avLst>
          </a:prstGeom>
          <a:solidFill>
            <a:srgbClr val="45A32B"/>
          </a:solidFill>
          <a:ln cap="flat" cmpd="sng" w="12700">
            <a:solidFill>
              <a:srgbClr val="45A32B"/>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Shared decision-making requires accessible communication about options, benefits, risks and uncertainty with family involvement when appropriate (NICE, 2021).</a:t>
            </a:r>
            <a:endParaRPr/>
          </a:p>
        </p:txBody>
      </p:sp>
      <p:sp>
        <p:nvSpPr>
          <p:cNvPr id="231" name="Google Shape;231;p20"/>
          <p:cNvSpPr/>
          <p:nvPr/>
        </p:nvSpPr>
        <p:spPr>
          <a:xfrm>
            <a:off x="5074920" y="4507992"/>
            <a:ext cx="6309360" cy="603504"/>
          </a:xfrm>
          <a:prstGeom prst="roundRect">
            <a:avLst>
              <a:gd fmla="val 16667" name="adj"/>
            </a:avLst>
          </a:prstGeom>
          <a:solidFill>
            <a:srgbClr val="3498DB"/>
          </a:solidFill>
          <a:ln cap="flat" cmpd="sng" w="12700">
            <a:solidFill>
              <a:srgbClr val="3498DB"/>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Integrated care reduces fragmented pathways between GPs, memory services, community nursing and social care (NHS England, 2026).</a:t>
            </a:r>
            <a:endParaRPr/>
          </a:p>
        </p:txBody>
      </p:sp>
      <p:sp>
        <p:nvSpPr>
          <p:cNvPr id="232" name="Google Shape;232;p20"/>
          <p:cNvSpPr/>
          <p:nvPr/>
        </p:nvSpPr>
        <p:spPr>
          <a:xfrm>
            <a:off x="5074920" y="5221224"/>
            <a:ext cx="6309360" cy="603504"/>
          </a:xfrm>
          <a:prstGeom prst="roundRect">
            <a:avLst>
              <a:gd fmla="val 16667" name="adj"/>
            </a:avLst>
          </a:prstGeom>
          <a:solidFill>
            <a:srgbClr val="229954"/>
          </a:solidFill>
          <a:ln cap="flat" cmpd="sng" w="12700">
            <a:solidFill>
              <a:srgbClr val="229954"/>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Workforce training should include dementia communication, safeguarding, equality, cultural humility and end-of-life planning (CQC, 2024).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7" name="Shape 237"/>
        <p:cNvGrpSpPr/>
        <p:nvPr/>
      </p:nvGrpSpPr>
      <p:grpSpPr>
        <a:xfrm>
          <a:off x="0" y="0"/>
          <a:ext cx="0" cy="0"/>
          <a:chOff x="0" y="0"/>
          <a:chExt cx="0" cy="0"/>
        </a:xfrm>
      </p:grpSpPr>
      <p:sp>
        <p:nvSpPr>
          <p:cNvPr id="238" name="Google Shape;238;p21"/>
          <p:cNvSpPr/>
          <p:nvPr/>
        </p:nvSpPr>
        <p:spPr>
          <a:xfrm>
            <a:off x="0" y="0"/>
            <a:ext cx="12192000" cy="6858000"/>
          </a:xfrm>
          <a:prstGeom prst="rect">
            <a:avLst/>
          </a:prstGeom>
          <a:solidFill>
            <a:srgbClr val="C1F0C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grpSp>
        <p:nvGrpSpPr>
          <p:cNvPr id="239" name="Google Shape;239;p21"/>
          <p:cNvGrpSpPr/>
          <p:nvPr/>
        </p:nvGrpSpPr>
        <p:grpSpPr>
          <a:xfrm>
            <a:off x="-1" y="-1"/>
            <a:ext cx="12191999" cy="4267200"/>
            <a:chOff x="7467600" y="0"/>
            <a:chExt cx="4724400" cy="6858000"/>
          </a:xfrm>
        </p:grpSpPr>
        <p:sp>
          <p:nvSpPr>
            <p:cNvPr id="240" name="Google Shape;240;p21"/>
            <p:cNvSpPr/>
            <p:nvPr/>
          </p:nvSpPr>
          <p:spPr>
            <a:xfrm>
              <a:off x="7467600" y="0"/>
              <a:ext cx="4724400" cy="6858000"/>
            </a:xfrm>
            <a:prstGeom prst="rect">
              <a:avLst/>
            </a:prstGeom>
            <a:solidFill>
              <a:schemeClr val="accent5">
                <a:alpha val="60000"/>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3600"/>
                <a:buFont typeface="Arial"/>
                <a:buNone/>
              </a:pPr>
              <a:r>
                <a:t/>
              </a:r>
              <a:endParaRPr b="0" i="0" sz="3600" u="none" cap="none" strike="noStrike">
                <a:solidFill>
                  <a:srgbClr val="FFFFFF"/>
                </a:solidFill>
                <a:latin typeface="Arial"/>
                <a:ea typeface="Arial"/>
                <a:cs typeface="Arial"/>
                <a:sym typeface="Arial"/>
              </a:endParaRPr>
            </a:p>
          </p:txBody>
        </p:sp>
        <p:sp>
          <p:nvSpPr>
            <p:cNvPr id="241" name="Google Shape;241;p21"/>
            <p:cNvSpPr/>
            <p:nvPr/>
          </p:nvSpPr>
          <p:spPr>
            <a:xfrm>
              <a:off x="7467600" y="0"/>
              <a:ext cx="4724400" cy="6858000"/>
            </a:xfrm>
            <a:prstGeom prst="rect">
              <a:avLst/>
            </a:prstGeom>
            <a:solidFill>
              <a:srgbClr val="D8F2CF">
                <a:alpha val="40000"/>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3600"/>
                <a:buFont typeface="Arial"/>
                <a:buNone/>
              </a:pPr>
              <a:r>
                <a:t/>
              </a:r>
              <a:endParaRPr b="0" i="0" sz="3600" u="none" cap="none" strike="noStrike">
                <a:solidFill>
                  <a:srgbClr val="FFFFFF"/>
                </a:solidFill>
                <a:latin typeface="Arial"/>
                <a:ea typeface="Arial"/>
                <a:cs typeface="Arial"/>
                <a:sym typeface="Arial"/>
              </a:endParaRPr>
            </a:p>
          </p:txBody>
        </p:sp>
      </p:grpSp>
      <p:sp>
        <p:nvSpPr>
          <p:cNvPr id="242" name="Google Shape;242;p21"/>
          <p:cNvSpPr/>
          <p:nvPr/>
        </p:nvSpPr>
        <p:spPr>
          <a:xfrm>
            <a:off x="0" y="0"/>
            <a:ext cx="12192000" cy="4267200"/>
          </a:xfrm>
          <a:custGeom>
            <a:rect b="b" l="l" r="r" t="t"/>
            <a:pathLst>
              <a:path extrusionOk="0" h="4267200" w="121920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rgbClr val="C1F0C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243" name="Google Shape;243;p21"/>
          <p:cNvSpPr/>
          <p:nvPr/>
        </p:nvSpPr>
        <p:spPr>
          <a:xfrm>
            <a:off x="457200" y="457201"/>
            <a:ext cx="11277600" cy="5943598"/>
          </a:xfrm>
          <a:prstGeom prst="rect">
            <a:avLst/>
          </a:prstGeom>
          <a:solidFill>
            <a:schemeClr val="lt1"/>
          </a:solidFill>
          <a:ln>
            <a:noFill/>
          </a:ln>
          <a:effectLst>
            <a:outerShdw blurRad="317500" rotWithShape="0" algn="ctr">
              <a:schemeClr val="dk1">
                <a:alpha val="25098"/>
              </a:scheme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244" name="Google Shape;244;p21"/>
          <p:cNvSpPr txBox="1"/>
          <p:nvPr/>
        </p:nvSpPr>
        <p:spPr>
          <a:xfrm>
            <a:off x="1143000" y="990599"/>
            <a:ext cx="9906000" cy="68580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None/>
            </a:pPr>
            <a:r>
              <a:rPr b="1" lang="en-GB" sz="3200">
                <a:solidFill>
                  <a:schemeClr val="dk1"/>
                </a:solidFill>
                <a:latin typeface="Arial"/>
                <a:ea typeface="Arial"/>
                <a:cs typeface="Arial"/>
                <a:sym typeface="Arial"/>
              </a:rPr>
              <a:t>Prevention, Comorbidity and Co-productive Care</a:t>
            </a:r>
            <a:endParaRPr sz="3200">
              <a:solidFill>
                <a:schemeClr val="dk1"/>
              </a:solidFill>
              <a:latin typeface="Arial"/>
              <a:ea typeface="Arial"/>
              <a:cs typeface="Arial"/>
              <a:sym typeface="Arial"/>
            </a:endParaRPr>
          </a:p>
        </p:txBody>
      </p:sp>
      <p:grpSp>
        <p:nvGrpSpPr>
          <p:cNvPr id="245" name="Google Shape;245;p21"/>
          <p:cNvGrpSpPr/>
          <p:nvPr/>
        </p:nvGrpSpPr>
        <p:grpSpPr>
          <a:xfrm>
            <a:off x="685800" y="2137228"/>
            <a:ext cx="10820400" cy="3733798"/>
            <a:chOff x="0" y="0"/>
            <a:chExt cx="10820400" cy="3733798"/>
          </a:xfrm>
        </p:grpSpPr>
        <p:sp>
          <p:nvSpPr>
            <p:cNvPr id="246" name="Google Shape;246;p21"/>
            <p:cNvSpPr/>
            <p:nvPr/>
          </p:nvSpPr>
          <p:spPr>
            <a:xfrm>
              <a:off x="0" y="0"/>
              <a:ext cx="8331708" cy="672083"/>
            </a:xfrm>
            <a:prstGeom prst="roundRect">
              <a:avLst>
                <a:gd fmla="val 10000" name="adj"/>
              </a:avLst>
            </a:prstGeom>
            <a:solidFill>
              <a:srgbClr val="E7713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21"/>
            <p:cNvSpPr txBox="1"/>
            <p:nvPr/>
          </p:nvSpPr>
          <p:spPr>
            <a:xfrm>
              <a:off x="19685" y="19685"/>
              <a:ext cx="7527842" cy="632713"/>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Arial"/>
                <a:buNone/>
              </a:pPr>
              <a:r>
                <a:rPr lang="en-GB" sz="1700">
                  <a:solidFill>
                    <a:schemeClr val="lt1"/>
                  </a:solidFill>
                  <a:latin typeface="Arial"/>
                  <a:ea typeface="Arial"/>
                  <a:cs typeface="Arial"/>
                  <a:sym typeface="Arial"/>
                </a:rPr>
                <a:t>Approximately 45% of dementia cases can be avoided (Livingston et al., 2024).</a:t>
              </a:r>
              <a:endParaRPr sz="1700">
                <a:solidFill>
                  <a:schemeClr val="lt1"/>
                </a:solidFill>
                <a:latin typeface="Arial"/>
                <a:ea typeface="Arial"/>
                <a:cs typeface="Arial"/>
                <a:sym typeface="Arial"/>
              </a:endParaRPr>
            </a:p>
          </p:txBody>
        </p:sp>
        <p:sp>
          <p:nvSpPr>
            <p:cNvPr id="248" name="Google Shape;248;p21"/>
            <p:cNvSpPr/>
            <p:nvPr/>
          </p:nvSpPr>
          <p:spPr>
            <a:xfrm>
              <a:off x="622173" y="765428"/>
              <a:ext cx="8331708" cy="672083"/>
            </a:xfrm>
            <a:prstGeom prst="roundRect">
              <a:avLst>
                <a:gd fmla="val 10000" name="adj"/>
              </a:avLst>
            </a:prstGeom>
            <a:solidFill>
              <a:srgbClr val="D4AE1E"/>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21"/>
            <p:cNvSpPr txBox="1"/>
            <p:nvPr/>
          </p:nvSpPr>
          <p:spPr>
            <a:xfrm>
              <a:off x="641858" y="785113"/>
              <a:ext cx="7233310" cy="632713"/>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Arial"/>
                <a:buNone/>
              </a:pPr>
              <a:r>
                <a:rPr lang="en-GB" sz="1700">
                  <a:solidFill>
                    <a:schemeClr val="lt1"/>
                  </a:solidFill>
                  <a:latin typeface="Arial"/>
                  <a:ea typeface="Arial"/>
                  <a:cs typeface="Arial"/>
                  <a:sym typeface="Arial"/>
                </a:rPr>
                <a:t>Prevention measures include: exercise, hearing support and blood pressure control (Livingston et al., 2024).</a:t>
              </a:r>
              <a:endParaRPr sz="1700">
                <a:solidFill>
                  <a:schemeClr val="lt1"/>
                </a:solidFill>
                <a:latin typeface="Arial"/>
                <a:ea typeface="Arial"/>
                <a:cs typeface="Arial"/>
                <a:sym typeface="Arial"/>
              </a:endParaRPr>
            </a:p>
          </p:txBody>
        </p:sp>
        <p:sp>
          <p:nvSpPr>
            <p:cNvPr id="250" name="Google Shape;250;p21"/>
            <p:cNvSpPr/>
            <p:nvPr/>
          </p:nvSpPr>
          <p:spPr>
            <a:xfrm>
              <a:off x="1244346" y="1530857"/>
              <a:ext cx="8331708" cy="672083"/>
            </a:xfrm>
            <a:prstGeom prst="roundRect">
              <a:avLst>
                <a:gd fmla="val 10000" name="adj"/>
              </a:avLst>
            </a:prstGeom>
            <a:solidFill>
              <a:srgbClr val="8CAE1E"/>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21"/>
            <p:cNvSpPr txBox="1"/>
            <p:nvPr/>
          </p:nvSpPr>
          <p:spPr>
            <a:xfrm>
              <a:off x="1264031" y="1550542"/>
              <a:ext cx="7233310" cy="632713"/>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Arial"/>
                <a:buNone/>
              </a:pPr>
              <a:r>
                <a:rPr lang="en-GB" sz="1700">
                  <a:solidFill>
                    <a:schemeClr val="lt1"/>
                  </a:solidFill>
                  <a:latin typeface="Arial"/>
                  <a:ea typeface="Arial"/>
                  <a:cs typeface="Arial"/>
                  <a:sym typeface="Arial"/>
                </a:rPr>
                <a:t>Common comorbidities are depression, diabetes, stroke and cardiovascular disease.</a:t>
              </a:r>
              <a:endParaRPr sz="1700">
                <a:solidFill>
                  <a:schemeClr val="lt1"/>
                </a:solidFill>
                <a:latin typeface="Arial"/>
                <a:ea typeface="Arial"/>
                <a:cs typeface="Arial"/>
                <a:sym typeface="Arial"/>
              </a:endParaRPr>
            </a:p>
          </p:txBody>
        </p:sp>
        <p:sp>
          <p:nvSpPr>
            <p:cNvPr id="252" name="Google Shape;252;p21"/>
            <p:cNvSpPr/>
            <p:nvPr/>
          </p:nvSpPr>
          <p:spPr>
            <a:xfrm>
              <a:off x="1866518" y="2296286"/>
              <a:ext cx="8331708" cy="672083"/>
            </a:xfrm>
            <a:prstGeom prst="roundRect">
              <a:avLst>
                <a:gd fmla="val 10000" name="adj"/>
              </a:avLst>
            </a:prstGeom>
            <a:solidFill>
              <a:srgbClr val="3E8B1C"/>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21"/>
            <p:cNvSpPr txBox="1"/>
            <p:nvPr/>
          </p:nvSpPr>
          <p:spPr>
            <a:xfrm>
              <a:off x="1886203" y="2315971"/>
              <a:ext cx="7233310" cy="632713"/>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Arial"/>
                <a:buNone/>
              </a:pPr>
              <a:r>
                <a:rPr lang="en-GB" sz="1700">
                  <a:solidFill>
                    <a:schemeClr val="lt1"/>
                  </a:solidFill>
                  <a:latin typeface="Arial"/>
                  <a:ea typeface="Arial"/>
                  <a:cs typeface="Arial"/>
                  <a:sym typeface="Arial"/>
                </a:rPr>
                <a:t>Co-productive care is non-prescriptive and upholds identity, dignity, choice and lived experience.</a:t>
              </a:r>
              <a:endParaRPr sz="1700">
                <a:solidFill>
                  <a:schemeClr val="lt1"/>
                </a:solidFill>
                <a:latin typeface="Arial"/>
                <a:ea typeface="Arial"/>
                <a:cs typeface="Arial"/>
                <a:sym typeface="Arial"/>
              </a:endParaRPr>
            </a:p>
          </p:txBody>
        </p:sp>
        <p:sp>
          <p:nvSpPr>
            <p:cNvPr id="254" name="Google Shape;254;p21"/>
            <p:cNvSpPr/>
            <p:nvPr/>
          </p:nvSpPr>
          <p:spPr>
            <a:xfrm>
              <a:off x="2488692" y="3061715"/>
              <a:ext cx="8331708" cy="672083"/>
            </a:xfrm>
            <a:prstGeom prst="roundRect">
              <a:avLst>
                <a:gd fmla="val 10000" name="adj"/>
              </a:avLst>
            </a:prstGeom>
            <a:solidFill>
              <a:srgbClr val="196823"/>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21"/>
            <p:cNvSpPr txBox="1"/>
            <p:nvPr/>
          </p:nvSpPr>
          <p:spPr>
            <a:xfrm>
              <a:off x="2508377" y="3081400"/>
              <a:ext cx="7233310" cy="632713"/>
            </a:xfrm>
            <a:prstGeom prst="rect">
              <a:avLst/>
            </a:prstGeom>
            <a:noFill/>
            <a:ln>
              <a:noFill/>
            </a:ln>
          </p:spPr>
          <p:txBody>
            <a:bodyPr anchorCtr="0" anchor="ctr" bIns="64750" lIns="64750" spcFirstLastPara="1" rIns="64750" wrap="square" tIns="64750">
              <a:noAutofit/>
            </a:bodyPr>
            <a:lstStyle/>
            <a:p>
              <a:pPr indent="0" lvl="0" marL="0" marR="0" rtl="0" algn="l">
                <a:lnSpc>
                  <a:spcPct val="90000"/>
                </a:lnSpc>
                <a:spcBef>
                  <a:spcPts val="0"/>
                </a:spcBef>
                <a:spcAft>
                  <a:spcPts val="0"/>
                </a:spcAft>
                <a:buClr>
                  <a:schemeClr val="lt1"/>
                </a:buClr>
                <a:buSzPts val="1700"/>
                <a:buFont typeface="Arial"/>
                <a:buNone/>
              </a:pPr>
              <a:r>
                <a:rPr lang="en-GB" sz="1700">
                  <a:solidFill>
                    <a:schemeClr val="lt1"/>
                  </a:solidFill>
                  <a:latin typeface="Arial"/>
                  <a:ea typeface="Arial"/>
                  <a:cs typeface="Arial"/>
                  <a:sym typeface="Arial"/>
                </a:rPr>
                <a:t>Professional should engage families with respect to autonomy and consent.</a:t>
              </a:r>
              <a:endParaRPr sz="1700">
                <a:solidFill>
                  <a:schemeClr val="lt1"/>
                </a:solidFill>
                <a:latin typeface="Arial"/>
                <a:ea typeface="Arial"/>
                <a:cs typeface="Arial"/>
                <a:sym typeface="Arial"/>
              </a:endParaRPr>
            </a:p>
          </p:txBody>
        </p:sp>
        <p:sp>
          <p:nvSpPr>
            <p:cNvPr id="256" name="Google Shape;256;p21"/>
            <p:cNvSpPr/>
            <p:nvPr/>
          </p:nvSpPr>
          <p:spPr>
            <a:xfrm>
              <a:off x="7894853" y="490994"/>
              <a:ext cx="436854" cy="436854"/>
            </a:xfrm>
            <a:prstGeom prst="downArrow">
              <a:avLst>
                <a:gd fmla="val 55000" name="adj1"/>
                <a:gd fmla="val 45000" name="adj2"/>
              </a:avLst>
            </a:prstGeom>
            <a:solidFill>
              <a:srgbClr val="F6D2CA">
                <a:alpha val="90196"/>
              </a:srgbClr>
            </a:solidFill>
            <a:ln cap="flat" cmpd="sng" w="19050">
              <a:solidFill>
                <a:srgbClr val="F6D2CA">
                  <a:alpha val="90196"/>
                </a:srgbClr>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21"/>
            <p:cNvSpPr txBox="1"/>
            <p:nvPr/>
          </p:nvSpPr>
          <p:spPr>
            <a:xfrm>
              <a:off x="7993145" y="490994"/>
              <a:ext cx="240270" cy="328733"/>
            </a:xfrm>
            <a:prstGeom prst="rect">
              <a:avLst/>
            </a:prstGeom>
            <a:noFill/>
            <a:ln>
              <a:noFill/>
            </a:ln>
          </p:spPr>
          <p:txBody>
            <a:bodyPr anchorCtr="0" anchor="ctr" bIns="24125" lIns="24125" spcFirstLastPara="1" rIns="24125" wrap="square" tIns="24125">
              <a:noAutofit/>
            </a:bodyPr>
            <a:lstStyle/>
            <a:p>
              <a:pPr indent="0" lvl="0" marL="0" marR="0" rtl="0" algn="ctr">
                <a:lnSpc>
                  <a:spcPct val="90000"/>
                </a:lnSpc>
                <a:spcBef>
                  <a:spcPts val="0"/>
                </a:spcBef>
                <a:spcAft>
                  <a:spcPts val="0"/>
                </a:spcAft>
                <a:buClr>
                  <a:schemeClr val="dk1"/>
                </a:buClr>
                <a:buSzPts val="1900"/>
                <a:buFont typeface="Arial"/>
                <a:buNone/>
              </a:pPr>
              <a:r>
                <a:t/>
              </a:r>
              <a:endParaRPr sz="1900">
                <a:solidFill>
                  <a:schemeClr val="dk1"/>
                </a:solidFill>
                <a:latin typeface="Arial"/>
                <a:ea typeface="Arial"/>
                <a:cs typeface="Arial"/>
                <a:sym typeface="Arial"/>
              </a:endParaRPr>
            </a:p>
          </p:txBody>
        </p:sp>
        <p:sp>
          <p:nvSpPr>
            <p:cNvPr id="258" name="Google Shape;258;p21"/>
            <p:cNvSpPr/>
            <p:nvPr/>
          </p:nvSpPr>
          <p:spPr>
            <a:xfrm>
              <a:off x="8517026" y="1256423"/>
              <a:ext cx="436854" cy="436854"/>
            </a:xfrm>
            <a:prstGeom prst="downArrow">
              <a:avLst>
                <a:gd fmla="val 55000" name="adj1"/>
                <a:gd fmla="val 45000" name="adj2"/>
              </a:avLst>
            </a:prstGeom>
            <a:solidFill>
              <a:srgbClr val="EBE5C8">
                <a:alpha val="90196"/>
              </a:srgbClr>
            </a:solidFill>
            <a:ln cap="flat" cmpd="sng" w="19050">
              <a:solidFill>
                <a:srgbClr val="EBE5C8">
                  <a:alpha val="90196"/>
                </a:srgbClr>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21"/>
            <p:cNvSpPr txBox="1"/>
            <p:nvPr/>
          </p:nvSpPr>
          <p:spPr>
            <a:xfrm>
              <a:off x="8615318" y="1256423"/>
              <a:ext cx="240270" cy="328733"/>
            </a:xfrm>
            <a:prstGeom prst="rect">
              <a:avLst/>
            </a:prstGeom>
            <a:noFill/>
            <a:ln>
              <a:noFill/>
            </a:ln>
          </p:spPr>
          <p:txBody>
            <a:bodyPr anchorCtr="0" anchor="ctr" bIns="24125" lIns="24125" spcFirstLastPara="1" rIns="24125" wrap="square" tIns="24125">
              <a:noAutofit/>
            </a:bodyPr>
            <a:lstStyle/>
            <a:p>
              <a:pPr indent="0" lvl="0" marL="0" marR="0" rtl="0" algn="ctr">
                <a:lnSpc>
                  <a:spcPct val="90000"/>
                </a:lnSpc>
                <a:spcBef>
                  <a:spcPts val="0"/>
                </a:spcBef>
                <a:spcAft>
                  <a:spcPts val="0"/>
                </a:spcAft>
                <a:buClr>
                  <a:schemeClr val="dk1"/>
                </a:buClr>
                <a:buSzPts val="1900"/>
                <a:buFont typeface="Arial"/>
                <a:buNone/>
              </a:pPr>
              <a:r>
                <a:t/>
              </a:r>
              <a:endParaRPr sz="1900">
                <a:solidFill>
                  <a:schemeClr val="dk1"/>
                </a:solidFill>
                <a:latin typeface="Arial"/>
                <a:ea typeface="Arial"/>
                <a:cs typeface="Arial"/>
                <a:sym typeface="Arial"/>
              </a:endParaRPr>
            </a:p>
          </p:txBody>
        </p:sp>
        <p:sp>
          <p:nvSpPr>
            <p:cNvPr id="260" name="Google Shape;260;p21"/>
            <p:cNvSpPr/>
            <p:nvPr/>
          </p:nvSpPr>
          <p:spPr>
            <a:xfrm>
              <a:off x="9139199" y="2010650"/>
              <a:ext cx="436854" cy="436854"/>
            </a:xfrm>
            <a:prstGeom prst="downArrow">
              <a:avLst>
                <a:gd fmla="val 55000" name="adj1"/>
                <a:gd fmla="val 45000" name="adj2"/>
              </a:avLst>
            </a:prstGeom>
            <a:solidFill>
              <a:srgbClr val="D5E0C7">
                <a:alpha val="90196"/>
              </a:srgbClr>
            </a:solidFill>
            <a:ln cap="flat" cmpd="sng" w="19050">
              <a:solidFill>
                <a:srgbClr val="D5E0C7">
                  <a:alpha val="90196"/>
                </a:srgbClr>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21"/>
            <p:cNvSpPr txBox="1"/>
            <p:nvPr/>
          </p:nvSpPr>
          <p:spPr>
            <a:xfrm>
              <a:off x="9237491" y="2010650"/>
              <a:ext cx="240270" cy="328733"/>
            </a:xfrm>
            <a:prstGeom prst="rect">
              <a:avLst/>
            </a:prstGeom>
            <a:noFill/>
            <a:ln>
              <a:noFill/>
            </a:ln>
          </p:spPr>
          <p:txBody>
            <a:bodyPr anchorCtr="0" anchor="ctr" bIns="24125" lIns="24125" spcFirstLastPara="1" rIns="24125" wrap="square" tIns="24125">
              <a:noAutofit/>
            </a:bodyPr>
            <a:lstStyle/>
            <a:p>
              <a:pPr indent="0" lvl="0" marL="0" marR="0" rtl="0" algn="ctr">
                <a:lnSpc>
                  <a:spcPct val="90000"/>
                </a:lnSpc>
                <a:spcBef>
                  <a:spcPts val="0"/>
                </a:spcBef>
                <a:spcAft>
                  <a:spcPts val="0"/>
                </a:spcAft>
                <a:buClr>
                  <a:schemeClr val="dk1"/>
                </a:buClr>
                <a:buSzPts val="1900"/>
                <a:buFont typeface="Arial"/>
                <a:buNone/>
              </a:pPr>
              <a:r>
                <a:t/>
              </a:r>
              <a:endParaRPr sz="1900">
                <a:solidFill>
                  <a:schemeClr val="dk1"/>
                </a:solidFill>
                <a:latin typeface="Arial"/>
                <a:ea typeface="Arial"/>
                <a:cs typeface="Arial"/>
                <a:sym typeface="Arial"/>
              </a:endParaRPr>
            </a:p>
          </p:txBody>
        </p:sp>
        <p:sp>
          <p:nvSpPr>
            <p:cNvPr id="262" name="Google Shape;262;p21"/>
            <p:cNvSpPr/>
            <p:nvPr/>
          </p:nvSpPr>
          <p:spPr>
            <a:xfrm>
              <a:off x="9761372" y="2783547"/>
              <a:ext cx="436854" cy="436854"/>
            </a:xfrm>
            <a:prstGeom prst="downArrow">
              <a:avLst>
                <a:gd fmla="val 55000" name="adj1"/>
                <a:gd fmla="val 45000" name="adj2"/>
              </a:avLst>
            </a:prstGeom>
            <a:solidFill>
              <a:srgbClr val="C9D2CA">
                <a:alpha val="90196"/>
              </a:srgbClr>
            </a:solidFill>
            <a:ln cap="flat" cmpd="sng" w="19050">
              <a:solidFill>
                <a:srgbClr val="C9D2CA">
                  <a:alpha val="90196"/>
                </a:srgbClr>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21"/>
            <p:cNvSpPr txBox="1"/>
            <p:nvPr/>
          </p:nvSpPr>
          <p:spPr>
            <a:xfrm>
              <a:off x="9859664" y="2783547"/>
              <a:ext cx="240270" cy="328733"/>
            </a:xfrm>
            <a:prstGeom prst="rect">
              <a:avLst/>
            </a:prstGeom>
            <a:noFill/>
            <a:ln>
              <a:noFill/>
            </a:ln>
          </p:spPr>
          <p:txBody>
            <a:bodyPr anchorCtr="0" anchor="ctr" bIns="24125" lIns="24125" spcFirstLastPara="1" rIns="24125" wrap="square" tIns="24125">
              <a:noAutofit/>
            </a:bodyPr>
            <a:lstStyle/>
            <a:p>
              <a:pPr indent="0" lvl="0" marL="0" marR="0" rtl="0" algn="ctr">
                <a:lnSpc>
                  <a:spcPct val="90000"/>
                </a:lnSpc>
                <a:spcBef>
                  <a:spcPts val="0"/>
                </a:spcBef>
                <a:spcAft>
                  <a:spcPts val="0"/>
                </a:spcAft>
                <a:buClr>
                  <a:schemeClr val="dk1"/>
                </a:buClr>
                <a:buSzPts val="1900"/>
                <a:buFont typeface="Arial"/>
                <a:buNone/>
              </a:pPr>
              <a:r>
                <a:t/>
              </a:r>
              <a:endParaRPr sz="1900">
                <a:solidFill>
                  <a:schemeClr val="dk1"/>
                </a:solidFill>
                <a:latin typeface="Arial"/>
                <a:ea typeface="Arial"/>
                <a:cs typeface="Arial"/>
                <a:sym typeface="Arial"/>
              </a:endParaRPr>
            </a:p>
          </p:txBody>
        </p:sp>
      </p:grpSp>
      <p:sp>
        <p:nvSpPr>
          <p:cNvPr id="264" name="Google Shape;264;p21"/>
          <p:cNvSpPr/>
          <p:nvPr/>
        </p:nvSpPr>
        <p:spPr>
          <a:xfrm>
            <a:off x="566928" y="1874519"/>
            <a:ext cx="11064240" cy="4160520"/>
          </a:xfrm>
          <a:prstGeom prst="rect">
            <a:avLst/>
          </a:prstGeom>
          <a:solidFill>
            <a:srgbClr val="FFFFFF"/>
          </a:solidFill>
          <a:ln cap="flat" cmpd="sng" w="12700">
            <a:solidFill>
              <a:srgbClr val="FFFFFF"/>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600">
              <a:solidFill>
                <a:schemeClr val="lt1"/>
              </a:solidFill>
              <a:latin typeface="Arial"/>
              <a:ea typeface="Arial"/>
              <a:cs typeface="Arial"/>
              <a:sym typeface="Arial"/>
            </a:endParaRPr>
          </a:p>
        </p:txBody>
      </p:sp>
      <p:sp>
        <p:nvSpPr>
          <p:cNvPr id="265" name="Google Shape;265;p21"/>
          <p:cNvSpPr/>
          <p:nvPr/>
        </p:nvSpPr>
        <p:spPr>
          <a:xfrm>
            <a:off x="731520" y="2121408"/>
            <a:ext cx="9966960" cy="429768"/>
          </a:xfrm>
          <a:prstGeom prst="roundRect">
            <a:avLst>
              <a:gd fmla="val 16667" name="adj"/>
            </a:avLst>
          </a:prstGeom>
          <a:solidFill>
            <a:srgbClr val="F1702F"/>
          </a:solidFill>
          <a:ln cap="flat" cmpd="sng" w="12700">
            <a:solidFill>
              <a:srgbClr val="F1702F"/>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About 45% of dementia cases could be delayed or prevented by addressing modifiable risk factors (Livingston et al., 2024).</a:t>
            </a:r>
            <a:endParaRPr/>
          </a:p>
        </p:txBody>
      </p:sp>
      <p:sp>
        <p:nvSpPr>
          <p:cNvPr id="266" name="Google Shape;266;p21"/>
          <p:cNvSpPr/>
          <p:nvPr/>
        </p:nvSpPr>
        <p:spPr>
          <a:xfrm>
            <a:off x="1325880" y="2596896"/>
            <a:ext cx="9555480" cy="429768"/>
          </a:xfrm>
          <a:prstGeom prst="roundRect">
            <a:avLst>
              <a:gd fmla="val 16667" name="adj"/>
            </a:avLst>
          </a:prstGeom>
          <a:solidFill>
            <a:srgbClr val="DBB914"/>
          </a:solidFill>
          <a:ln cap="flat" cmpd="sng" w="12700">
            <a:solidFill>
              <a:srgbClr val="DBB914"/>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Risk reduction includes hearing support, blood pressure control, physical activity, smoking cessation and social connection (WHO, 2019).</a:t>
            </a:r>
            <a:endParaRPr/>
          </a:p>
        </p:txBody>
      </p:sp>
      <p:sp>
        <p:nvSpPr>
          <p:cNvPr id="267" name="Google Shape;267;p21"/>
          <p:cNvSpPr/>
          <p:nvPr/>
        </p:nvSpPr>
        <p:spPr>
          <a:xfrm>
            <a:off x="1920240" y="3072384"/>
            <a:ext cx="9189720" cy="429768"/>
          </a:xfrm>
          <a:prstGeom prst="roundRect">
            <a:avLst>
              <a:gd fmla="val 16667" name="adj"/>
            </a:avLst>
          </a:prstGeom>
          <a:solidFill>
            <a:srgbClr val="8BB814"/>
          </a:solidFill>
          <a:ln cap="flat" cmpd="sng" w="12700">
            <a:solidFill>
              <a:srgbClr val="8BB814"/>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NICE recommends midlife action on smoking, alcohol, activity, diet and cardiovascular risk reduction (NICE, 2015).</a:t>
            </a:r>
            <a:endParaRPr/>
          </a:p>
        </p:txBody>
      </p:sp>
      <p:sp>
        <p:nvSpPr>
          <p:cNvPr id="268" name="Google Shape;268;p21"/>
          <p:cNvSpPr/>
          <p:nvPr/>
        </p:nvSpPr>
        <p:spPr>
          <a:xfrm>
            <a:off x="2514600" y="3547872"/>
            <a:ext cx="8823960" cy="429768"/>
          </a:xfrm>
          <a:prstGeom prst="roundRect">
            <a:avLst>
              <a:gd fmla="val 16667" name="adj"/>
            </a:avLst>
          </a:prstGeom>
          <a:solidFill>
            <a:srgbClr val="41931C"/>
          </a:solidFill>
          <a:ln cap="flat" cmpd="sng" w="12700">
            <a:solidFill>
              <a:srgbClr val="41931C"/>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Common comorbidities include depression, diabetes, stroke, frailty, falls, sensory loss and cardiovascular disease (NHS, 2023).</a:t>
            </a:r>
            <a:endParaRPr/>
          </a:p>
        </p:txBody>
      </p:sp>
      <p:sp>
        <p:nvSpPr>
          <p:cNvPr id="269" name="Google Shape;269;p21"/>
          <p:cNvSpPr/>
          <p:nvPr/>
        </p:nvSpPr>
        <p:spPr>
          <a:xfrm>
            <a:off x="3108960" y="4023360"/>
            <a:ext cx="8458200" cy="429768"/>
          </a:xfrm>
          <a:prstGeom prst="roundRect">
            <a:avLst>
              <a:gd fmla="val 16667" name="adj"/>
            </a:avLst>
          </a:prstGeom>
          <a:solidFill>
            <a:srgbClr val="106825"/>
          </a:solidFill>
          <a:ln cap="flat" cmpd="sng" w="12700">
            <a:solidFill>
              <a:srgbClr val="106825"/>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Co-productive care means working with people and families, respecting identity, autonomy and lived experience throughout care (ADI, 2022).</a:t>
            </a:r>
            <a:endParaRPr/>
          </a:p>
        </p:txBody>
      </p:sp>
      <p:sp>
        <p:nvSpPr>
          <p:cNvPr id="270" name="Google Shape;270;p21"/>
          <p:cNvSpPr/>
          <p:nvPr/>
        </p:nvSpPr>
        <p:spPr>
          <a:xfrm>
            <a:off x="3703320" y="4498848"/>
            <a:ext cx="8092440" cy="429768"/>
          </a:xfrm>
          <a:prstGeom prst="roundRect">
            <a:avLst>
              <a:gd fmla="val 16667" name="adj"/>
            </a:avLst>
          </a:prstGeom>
          <a:solidFill>
            <a:srgbClr val="27AE60"/>
          </a:solidFill>
          <a:ln cap="flat" cmpd="sng" w="12700">
            <a:solidFill>
              <a:srgbClr val="27AE60"/>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400">
                <a:solidFill>
                  <a:srgbClr val="FFFFFF"/>
                </a:solidFill>
                <a:latin typeface="Arial"/>
                <a:ea typeface="Arial"/>
                <a:cs typeface="Arial"/>
                <a:sym typeface="Arial"/>
              </a:rPr>
              <a:t>Social prescribing and dementia-friendly communities can strengthen participation, confidence and everyday support networks (GOV.UK, 2022).</a:t>
            </a:r>
            <a:endParaRPr/>
          </a:p>
        </p:txBody>
      </p:sp>
      <p:sp>
        <p:nvSpPr>
          <p:cNvPr id="271" name="Google Shape;271;p21"/>
          <p:cNvSpPr/>
          <p:nvPr/>
        </p:nvSpPr>
        <p:spPr>
          <a:xfrm>
            <a:off x="4297680" y="4974336"/>
            <a:ext cx="7726679" cy="429768"/>
          </a:xfrm>
          <a:prstGeom prst="roundRect">
            <a:avLst>
              <a:gd fmla="val 16667" name="adj"/>
            </a:avLst>
          </a:prstGeom>
          <a:solidFill>
            <a:srgbClr val="1E8449"/>
          </a:solidFill>
          <a:ln cap="flat" cmpd="sng" w="12700">
            <a:solidFill>
              <a:srgbClr val="1E8449"/>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lnSpc>
                <a:spcPct val="90000"/>
              </a:lnSpc>
              <a:spcBef>
                <a:spcPts val="0"/>
              </a:spcBef>
              <a:spcAft>
                <a:spcPts val="0"/>
              </a:spcAft>
              <a:buNone/>
            </a:pPr>
            <a:r>
              <a:rPr lang="en-GB" sz="1295">
                <a:solidFill>
                  <a:srgbClr val="FFFFFF"/>
                </a:solidFill>
                <a:latin typeface="Arial"/>
                <a:ea typeface="Arial"/>
                <a:cs typeface="Arial"/>
                <a:sym typeface="Arial"/>
              </a:rPr>
              <a:t>Prevention must address inequalities because risk factors, diagnosis and support access vary substantially by community (WHO, 2021).</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6" name="Shape 276"/>
        <p:cNvGrpSpPr/>
        <p:nvPr/>
      </p:nvGrpSpPr>
      <p:grpSpPr>
        <a:xfrm>
          <a:off x="0" y="0"/>
          <a:ext cx="0" cy="0"/>
          <a:chOff x="0" y="0"/>
          <a:chExt cx="0" cy="0"/>
        </a:xfrm>
      </p:grpSpPr>
      <p:sp>
        <p:nvSpPr>
          <p:cNvPr id="277" name="Google Shape;277;p22"/>
          <p:cNvSpPr/>
          <p:nvPr/>
        </p:nvSpPr>
        <p:spPr>
          <a:xfrm>
            <a:off x="0" y="0"/>
            <a:ext cx="12192000" cy="6858000"/>
          </a:xfrm>
          <a:prstGeom prst="rect">
            <a:avLst/>
          </a:prstGeom>
          <a:solidFill>
            <a:srgbClr val="C1F0C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grpSp>
        <p:nvGrpSpPr>
          <p:cNvPr id="278" name="Google Shape;278;p22"/>
          <p:cNvGrpSpPr/>
          <p:nvPr/>
        </p:nvGrpSpPr>
        <p:grpSpPr>
          <a:xfrm>
            <a:off x="-1" y="-1"/>
            <a:ext cx="12191999" cy="4267200"/>
            <a:chOff x="7467600" y="0"/>
            <a:chExt cx="4724400" cy="6858000"/>
          </a:xfrm>
        </p:grpSpPr>
        <p:sp>
          <p:nvSpPr>
            <p:cNvPr id="279" name="Google Shape;279;p22"/>
            <p:cNvSpPr/>
            <p:nvPr/>
          </p:nvSpPr>
          <p:spPr>
            <a:xfrm>
              <a:off x="7467600" y="0"/>
              <a:ext cx="4724400" cy="6858000"/>
            </a:xfrm>
            <a:prstGeom prst="rect">
              <a:avLst/>
            </a:prstGeom>
            <a:solidFill>
              <a:schemeClr val="accent5">
                <a:alpha val="60000"/>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2000"/>
                <a:buFont typeface="Arial"/>
                <a:buNone/>
              </a:pPr>
              <a:r>
                <a:t/>
              </a:r>
              <a:endParaRPr b="0" i="0" sz="2000" u="none" cap="none" strike="noStrike">
                <a:solidFill>
                  <a:srgbClr val="FFFFFF"/>
                </a:solidFill>
                <a:latin typeface="Arial"/>
                <a:ea typeface="Arial"/>
                <a:cs typeface="Arial"/>
                <a:sym typeface="Arial"/>
              </a:endParaRPr>
            </a:p>
          </p:txBody>
        </p:sp>
        <p:sp>
          <p:nvSpPr>
            <p:cNvPr id="280" name="Google Shape;280;p22"/>
            <p:cNvSpPr/>
            <p:nvPr/>
          </p:nvSpPr>
          <p:spPr>
            <a:xfrm>
              <a:off x="7467600" y="0"/>
              <a:ext cx="4724400" cy="6858000"/>
            </a:xfrm>
            <a:prstGeom prst="rect">
              <a:avLst/>
            </a:prstGeom>
            <a:solidFill>
              <a:srgbClr val="D8F2CF">
                <a:alpha val="40000"/>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2000"/>
                <a:buFont typeface="Arial"/>
                <a:buNone/>
              </a:pPr>
              <a:r>
                <a:t/>
              </a:r>
              <a:endParaRPr b="0" i="0" sz="2000" u="none" cap="none" strike="noStrike">
                <a:solidFill>
                  <a:srgbClr val="FFFFFF"/>
                </a:solidFill>
                <a:latin typeface="Arial"/>
                <a:ea typeface="Arial"/>
                <a:cs typeface="Arial"/>
                <a:sym typeface="Arial"/>
              </a:endParaRPr>
            </a:p>
          </p:txBody>
        </p:sp>
      </p:grpSp>
      <p:sp>
        <p:nvSpPr>
          <p:cNvPr id="281" name="Google Shape;281;p22"/>
          <p:cNvSpPr/>
          <p:nvPr/>
        </p:nvSpPr>
        <p:spPr>
          <a:xfrm>
            <a:off x="0" y="0"/>
            <a:ext cx="12192000" cy="4267200"/>
          </a:xfrm>
          <a:custGeom>
            <a:rect b="b" l="l" r="r" t="t"/>
            <a:pathLst>
              <a:path extrusionOk="0" h="4267200" w="121920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rgbClr val="C1F0C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282" name="Google Shape;282;p22"/>
          <p:cNvSpPr/>
          <p:nvPr/>
        </p:nvSpPr>
        <p:spPr>
          <a:xfrm>
            <a:off x="457200" y="457201"/>
            <a:ext cx="11277600" cy="5943598"/>
          </a:xfrm>
          <a:prstGeom prst="rect">
            <a:avLst/>
          </a:prstGeom>
          <a:solidFill>
            <a:schemeClr val="lt1"/>
          </a:solidFill>
          <a:ln>
            <a:noFill/>
          </a:ln>
          <a:effectLst>
            <a:outerShdw blurRad="317500" rotWithShape="0" algn="ctr">
              <a:schemeClr val="dk1">
                <a:alpha val="25098"/>
              </a:scheme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283" name="Google Shape;283;p22"/>
          <p:cNvSpPr txBox="1"/>
          <p:nvPr/>
        </p:nvSpPr>
        <p:spPr>
          <a:xfrm>
            <a:off x="1143000" y="990599"/>
            <a:ext cx="9906000" cy="685800"/>
          </a:xfrm>
          <a:prstGeom prst="rect">
            <a:avLst/>
          </a:prstGeom>
          <a:noFill/>
          <a:ln>
            <a:noFill/>
          </a:ln>
        </p:spPr>
        <p:txBody>
          <a:bodyPr anchorCtr="0" anchor="t" bIns="45700" lIns="91425" spcFirstLastPara="1" rIns="91425" wrap="square" tIns="45700">
            <a:noAutofit/>
          </a:bodyPr>
          <a:lstStyle/>
          <a:p>
            <a:pPr indent="0" lvl="0" marL="0" marR="0" rtl="0" algn="ctr">
              <a:lnSpc>
                <a:spcPct val="90000"/>
              </a:lnSpc>
              <a:spcBef>
                <a:spcPts val="0"/>
              </a:spcBef>
              <a:spcAft>
                <a:spcPts val="0"/>
              </a:spcAft>
              <a:buNone/>
            </a:pPr>
            <a:r>
              <a:rPr b="1" lang="en-GB" sz="4000">
                <a:solidFill>
                  <a:schemeClr val="dk1"/>
                </a:solidFill>
                <a:latin typeface="Arial"/>
                <a:ea typeface="Arial"/>
                <a:cs typeface="Arial"/>
                <a:sym typeface="Arial"/>
              </a:rPr>
              <a:t>Conclusion and Recommendations</a:t>
            </a:r>
            <a:endParaRPr sz="4000">
              <a:solidFill>
                <a:schemeClr val="dk1"/>
              </a:solidFill>
              <a:latin typeface="Arial"/>
              <a:ea typeface="Arial"/>
              <a:cs typeface="Arial"/>
              <a:sym typeface="Arial"/>
            </a:endParaRPr>
          </a:p>
        </p:txBody>
      </p:sp>
      <p:grpSp>
        <p:nvGrpSpPr>
          <p:cNvPr id="284" name="Google Shape;284;p22"/>
          <p:cNvGrpSpPr/>
          <p:nvPr/>
        </p:nvGrpSpPr>
        <p:grpSpPr>
          <a:xfrm>
            <a:off x="689498" y="3336825"/>
            <a:ext cx="10813003" cy="1334604"/>
            <a:chOff x="3698" y="1199597"/>
            <a:chExt cx="10813003" cy="1334604"/>
          </a:xfrm>
        </p:grpSpPr>
        <p:sp>
          <p:nvSpPr>
            <p:cNvPr id="285" name="Google Shape;285;p22"/>
            <p:cNvSpPr/>
            <p:nvPr/>
          </p:nvSpPr>
          <p:spPr>
            <a:xfrm>
              <a:off x="3698" y="1199597"/>
              <a:ext cx="1802167" cy="1144376"/>
            </a:xfrm>
            <a:prstGeom prst="roundRect">
              <a:avLst>
                <a:gd fmla="val 10000" name="adj"/>
              </a:avLst>
            </a:prstGeom>
            <a:solidFill>
              <a:srgbClr val="155D8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22"/>
            <p:cNvSpPr/>
            <p:nvPr/>
          </p:nvSpPr>
          <p:spPr>
            <a:xfrm>
              <a:off x="203939" y="1389825"/>
              <a:ext cx="1802167" cy="1144376"/>
            </a:xfrm>
            <a:prstGeom prst="roundRect">
              <a:avLst>
                <a:gd fmla="val 10000" name="adj"/>
              </a:avLst>
            </a:prstGeom>
            <a:solidFill>
              <a:schemeClr val="lt1">
                <a:alpha val="90196"/>
              </a:schemeClr>
            </a:solidFill>
            <a:ln cap="flat" cmpd="sng" w="19050">
              <a:solidFill>
                <a:srgbClr val="155D82"/>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22"/>
            <p:cNvSpPr txBox="1"/>
            <p:nvPr/>
          </p:nvSpPr>
          <p:spPr>
            <a:xfrm>
              <a:off x="237457" y="1423343"/>
              <a:ext cx="1735131" cy="107734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 Improve early diagnosis through GP and memory clinic pathways (NICE, 2018).</a:t>
              </a:r>
              <a:endParaRPr/>
            </a:p>
          </p:txBody>
        </p:sp>
        <p:sp>
          <p:nvSpPr>
            <p:cNvPr id="288" name="Google Shape;288;p22"/>
            <p:cNvSpPr/>
            <p:nvPr/>
          </p:nvSpPr>
          <p:spPr>
            <a:xfrm>
              <a:off x="2206347" y="1199597"/>
              <a:ext cx="1802167" cy="1144376"/>
            </a:xfrm>
            <a:prstGeom prst="roundRect">
              <a:avLst>
                <a:gd fmla="val 10000" name="adj"/>
              </a:avLst>
            </a:prstGeom>
            <a:solidFill>
              <a:srgbClr val="155D8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22"/>
            <p:cNvSpPr/>
            <p:nvPr/>
          </p:nvSpPr>
          <p:spPr>
            <a:xfrm>
              <a:off x="2406587" y="1389825"/>
              <a:ext cx="1802167" cy="1144376"/>
            </a:xfrm>
            <a:prstGeom prst="roundRect">
              <a:avLst>
                <a:gd fmla="val 10000" name="adj"/>
              </a:avLst>
            </a:prstGeom>
            <a:solidFill>
              <a:schemeClr val="lt1">
                <a:alpha val="90196"/>
              </a:schemeClr>
            </a:solidFill>
            <a:ln cap="flat" cmpd="sng" w="19050">
              <a:solidFill>
                <a:srgbClr val="155D82"/>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22"/>
            <p:cNvSpPr txBox="1"/>
            <p:nvPr/>
          </p:nvSpPr>
          <p:spPr>
            <a:xfrm>
              <a:off x="2440105" y="1423343"/>
              <a:ext cx="1735131" cy="107734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 Use personalised care planning and self-management support (NHS England, 2019).</a:t>
              </a:r>
              <a:endParaRPr/>
            </a:p>
          </p:txBody>
        </p:sp>
        <p:sp>
          <p:nvSpPr>
            <p:cNvPr id="291" name="Google Shape;291;p22"/>
            <p:cNvSpPr/>
            <p:nvPr/>
          </p:nvSpPr>
          <p:spPr>
            <a:xfrm>
              <a:off x="4408995" y="1199597"/>
              <a:ext cx="1802167" cy="1144376"/>
            </a:xfrm>
            <a:prstGeom prst="roundRect">
              <a:avLst>
                <a:gd fmla="val 10000" name="adj"/>
              </a:avLst>
            </a:prstGeom>
            <a:solidFill>
              <a:srgbClr val="155D8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22"/>
            <p:cNvSpPr/>
            <p:nvPr/>
          </p:nvSpPr>
          <p:spPr>
            <a:xfrm>
              <a:off x="4609236" y="1389825"/>
              <a:ext cx="1802167" cy="1144376"/>
            </a:xfrm>
            <a:prstGeom prst="roundRect">
              <a:avLst>
                <a:gd fmla="val 10000" name="adj"/>
              </a:avLst>
            </a:prstGeom>
            <a:solidFill>
              <a:schemeClr val="lt1">
                <a:alpha val="90196"/>
              </a:schemeClr>
            </a:solidFill>
            <a:ln cap="flat" cmpd="sng" w="19050">
              <a:solidFill>
                <a:srgbClr val="155D82"/>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22"/>
            <p:cNvSpPr txBox="1"/>
            <p:nvPr/>
          </p:nvSpPr>
          <p:spPr>
            <a:xfrm>
              <a:off x="4642754" y="1423343"/>
              <a:ext cx="1735131" cy="107734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 Train community staff in dementia communication and safeguarding.</a:t>
              </a:r>
              <a:endParaRPr/>
            </a:p>
          </p:txBody>
        </p:sp>
        <p:sp>
          <p:nvSpPr>
            <p:cNvPr id="294" name="Google Shape;294;p22"/>
            <p:cNvSpPr/>
            <p:nvPr/>
          </p:nvSpPr>
          <p:spPr>
            <a:xfrm>
              <a:off x="6611644" y="1199597"/>
              <a:ext cx="1802167" cy="1144376"/>
            </a:xfrm>
            <a:prstGeom prst="roundRect">
              <a:avLst>
                <a:gd fmla="val 10000" name="adj"/>
              </a:avLst>
            </a:prstGeom>
            <a:solidFill>
              <a:srgbClr val="155D8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22"/>
            <p:cNvSpPr/>
            <p:nvPr/>
          </p:nvSpPr>
          <p:spPr>
            <a:xfrm>
              <a:off x="6811885" y="1389825"/>
              <a:ext cx="1802167" cy="1144376"/>
            </a:xfrm>
            <a:prstGeom prst="roundRect">
              <a:avLst>
                <a:gd fmla="val 10000" name="adj"/>
              </a:avLst>
            </a:prstGeom>
            <a:solidFill>
              <a:schemeClr val="lt1">
                <a:alpha val="90196"/>
              </a:schemeClr>
            </a:solidFill>
            <a:ln cap="flat" cmpd="sng" w="19050">
              <a:solidFill>
                <a:srgbClr val="155D82"/>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22"/>
            <p:cNvSpPr txBox="1"/>
            <p:nvPr/>
          </p:nvSpPr>
          <p:spPr>
            <a:xfrm>
              <a:off x="6845403" y="1423343"/>
              <a:ext cx="1735131" cy="107734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 Support carers through education, respite and local dementia services.</a:t>
              </a:r>
              <a:endParaRPr/>
            </a:p>
          </p:txBody>
        </p:sp>
        <p:sp>
          <p:nvSpPr>
            <p:cNvPr id="297" name="Google Shape;297;p22"/>
            <p:cNvSpPr/>
            <p:nvPr/>
          </p:nvSpPr>
          <p:spPr>
            <a:xfrm>
              <a:off x="8814293" y="1199597"/>
              <a:ext cx="1802167" cy="1144376"/>
            </a:xfrm>
            <a:prstGeom prst="roundRect">
              <a:avLst>
                <a:gd fmla="val 10000" name="adj"/>
              </a:avLst>
            </a:prstGeom>
            <a:solidFill>
              <a:srgbClr val="155D82"/>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22"/>
            <p:cNvSpPr/>
            <p:nvPr/>
          </p:nvSpPr>
          <p:spPr>
            <a:xfrm>
              <a:off x="9014534" y="1389825"/>
              <a:ext cx="1802167" cy="1144376"/>
            </a:xfrm>
            <a:prstGeom prst="roundRect">
              <a:avLst>
                <a:gd fmla="val 10000" name="adj"/>
              </a:avLst>
            </a:prstGeom>
            <a:solidFill>
              <a:schemeClr val="lt1">
                <a:alpha val="90196"/>
              </a:schemeClr>
            </a:solidFill>
            <a:ln cap="flat" cmpd="sng" w="19050">
              <a:solidFill>
                <a:srgbClr val="155D82"/>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22"/>
            <p:cNvSpPr txBox="1"/>
            <p:nvPr/>
          </p:nvSpPr>
          <p:spPr>
            <a:xfrm>
              <a:off x="9048052" y="1423343"/>
              <a:ext cx="1735131" cy="107734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 Plan early for advance care and end-of-life preferences.</a:t>
              </a:r>
              <a:endParaRPr/>
            </a:p>
          </p:txBody>
        </p:sp>
      </p:grpSp>
      <p:sp>
        <p:nvSpPr>
          <p:cNvPr id="300" name="Google Shape;300;p22"/>
          <p:cNvSpPr/>
          <p:nvPr/>
        </p:nvSpPr>
        <p:spPr>
          <a:xfrm>
            <a:off x="640080" y="2880360"/>
            <a:ext cx="10881360" cy="2926080"/>
          </a:xfrm>
          <a:prstGeom prst="rect">
            <a:avLst/>
          </a:prstGeom>
          <a:solidFill>
            <a:srgbClr val="FFFFFF"/>
          </a:solidFill>
          <a:ln cap="flat" cmpd="sng" w="12700">
            <a:solidFill>
              <a:srgbClr val="FFFFFF"/>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000">
              <a:solidFill>
                <a:schemeClr val="lt1"/>
              </a:solidFill>
              <a:latin typeface="Arial"/>
              <a:ea typeface="Arial"/>
              <a:cs typeface="Arial"/>
              <a:sym typeface="Arial"/>
            </a:endParaRPr>
          </a:p>
        </p:txBody>
      </p:sp>
      <p:sp>
        <p:nvSpPr>
          <p:cNvPr id="301" name="Google Shape;301;p22"/>
          <p:cNvSpPr/>
          <p:nvPr/>
        </p:nvSpPr>
        <p:spPr>
          <a:xfrm>
            <a:off x="804672" y="3200400"/>
            <a:ext cx="2423160" cy="758952"/>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Improve early diagnosis through GP pathways, memory clinics and public awareness of changing cognition (NICE, 2018).</a:t>
            </a:r>
            <a:endParaRPr/>
          </a:p>
        </p:txBody>
      </p:sp>
      <p:sp>
        <p:nvSpPr>
          <p:cNvPr id="302" name="Google Shape;302;p22"/>
          <p:cNvSpPr/>
          <p:nvPr/>
        </p:nvSpPr>
        <p:spPr>
          <a:xfrm>
            <a:off x="3364992" y="3200400"/>
            <a:ext cx="2423160" cy="758952"/>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Provide post-diagnostic support quickly, including information, care planning, benefits advice and carer support (NHS England, 2026).</a:t>
            </a:r>
            <a:endParaRPr/>
          </a:p>
        </p:txBody>
      </p:sp>
      <p:sp>
        <p:nvSpPr>
          <p:cNvPr id="303" name="Google Shape;303;p22"/>
          <p:cNvSpPr/>
          <p:nvPr/>
        </p:nvSpPr>
        <p:spPr>
          <a:xfrm>
            <a:off x="5925312" y="3200400"/>
            <a:ext cx="2423160" cy="758952"/>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Use personalised care planning so treatment reflects preferences, culture, risks and strengths within everyday practice (NHS England, 2019).</a:t>
            </a:r>
            <a:endParaRPr/>
          </a:p>
        </p:txBody>
      </p:sp>
      <p:sp>
        <p:nvSpPr>
          <p:cNvPr id="304" name="Google Shape;304;p22"/>
          <p:cNvSpPr/>
          <p:nvPr/>
        </p:nvSpPr>
        <p:spPr>
          <a:xfrm>
            <a:off x="8485632" y="3200400"/>
            <a:ext cx="2423160" cy="758952"/>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Train community staff to communicate clearly, recognise distress and respond to safeguarding concerns (GOV.UK, 2022).</a:t>
            </a:r>
            <a:endParaRPr/>
          </a:p>
        </p:txBody>
      </p:sp>
      <p:sp>
        <p:nvSpPr>
          <p:cNvPr id="305" name="Google Shape;305;p22"/>
          <p:cNvSpPr/>
          <p:nvPr/>
        </p:nvSpPr>
        <p:spPr>
          <a:xfrm>
            <a:off x="1965960" y="4343400"/>
            <a:ext cx="2651760" cy="731520"/>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Support carers through assessment, respite, education and emotional support before burnout develops and family crisis (NICE, 2020).</a:t>
            </a:r>
            <a:endParaRPr/>
          </a:p>
        </p:txBody>
      </p:sp>
      <p:sp>
        <p:nvSpPr>
          <p:cNvPr id="306" name="Google Shape;306;p22"/>
          <p:cNvSpPr/>
          <p:nvPr/>
        </p:nvSpPr>
        <p:spPr>
          <a:xfrm>
            <a:off x="4754880" y="4343400"/>
            <a:ext cx="2651760" cy="731520"/>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Review medicines, comorbidities, nutrition, falls, pain and end-of-life wishes regularly as needs change (BGS, 2022).</a:t>
            </a:r>
            <a:endParaRPr/>
          </a:p>
        </p:txBody>
      </p:sp>
      <p:sp>
        <p:nvSpPr>
          <p:cNvPr id="307" name="Google Shape;307;p22"/>
          <p:cNvSpPr/>
          <p:nvPr/>
        </p:nvSpPr>
        <p:spPr>
          <a:xfrm>
            <a:off x="7543800" y="4343400"/>
            <a:ext cx="2651760" cy="731520"/>
          </a:xfrm>
          <a:prstGeom prst="roundRect">
            <a:avLst>
              <a:gd fmla="val 16667" name="adj"/>
            </a:avLst>
          </a:prstGeom>
          <a:solidFill>
            <a:srgbClr val="0E6382"/>
          </a:solidFill>
          <a:ln cap="flat" cmpd="sng" w="12700">
            <a:solidFill>
              <a:srgbClr val="0E6382"/>
            </a:solidFill>
            <a:prstDash val="solid"/>
            <a:miter lim="8000"/>
            <a:headEnd len="sm" w="sm" type="none"/>
            <a:tailEnd len="sm" w="sm" type="none"/>
          </a:ln>
        </p:spPr>
        <p:txBody>
          <a:bodyPr anchorCtr="0" anchor="ctr" bIns="12700" lIns="25400" spcFirstLastPara="1" rIns="25400" wrap="square" tIns="12700">
            <a:noAutofit/>
          </a:bodyPr>
          <a:lstStyle/>
          <a:p>
            <a:pPr indent="0" lvl="0" marL="0" marR="0" rtl="0" algn="ctr">
              <a:spcBef>
                <a:spcPts val="0"/>
              </a:spcBef>
              <a:spcAft>
                <a:spcPts val="0"/>
              </a:spcAft>
              <a:buNone/>
            </a:pPr>
            <a:r>
              <a:rPr lang="en-GB" sz="1050">
                <a:solidFill>
                  <a:srgbClr val="FFFFFF"/>
                </a:solidFill>
                <a:latin typeface="Arial"/>
                <a:ea typeface="Arial"/>
                <a:cs typeface="Arial"/>
                <a:sym typeface="Arial"/>
              </a:rPr>
              <a:t>The overall aim is living well with dementia through dignity, partnership, prevention and coordinated care (ADI, 2022).</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1" name="Shape 311"/>
        <p:cNvGrpSpPr/>
        <p:nvPr/>
      </p:nvGrpSpPr>
      <p:grpSpPr>
        <a:xfrm>
          <a:off x="0" y="0"/>
          <a:ext cx="0" cy="0"/>
          <a:chOff x="0" y="0"/>
          <a:chExt cx="0" cy="0"/>
        </a:xfrm>
      </p:grpSpPr>
      <p:sp>
        <p:nvSpPr>
          <p:cNvPr id="312" name="Google Shape;312;p23"/>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13" name="Google Shape;313;p23"/>
          <p:cNvSpPr txBox="1"/>
          <p:nvPr/>
        </p:nvSpPr>
        <p:spPr>
          <a:xfrm>
            <a:off x="645160" y="1463040"/>
            <a:ext cx="3796030" cy="2952115"/>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rPr b="1" lang="en-GB" sz="1800">
                <a:solidFill>
                  <a:schemeClr val="dk1"/>
                </a:solidFill>
                <a:latin typeface="Arial"/>
                <a:ea typeface="Arial"/>
                <a:cs typeface="Arial"/>
                <a:sym typeface="Arial"/>
              </a:rPr>
              <a:t>References</a:t>
            </a:r>
            <a:endParaRPr/>
          </a:p>
        </p:txBody>
      </p:sp>
      <p:grpSp>
        <p:nvGrpSpPr>
          <p:cNvPr id="314" name="Google Shape;314;p23"/>
          <p:cNvGrpSpPr/>
          <p:nvPr/>
        </p:nvGrpSpPr>
        <p:grpSpPr>
          <a:xfrm>
            <a:off x="128905" y="4469765"/>
            <a:ext cx="11669395" cy="2033270"/>
            <a:chOff x="143163" y="5763486"/>
            <a:chExt cx="11982332" cy="739555"/>
          </a:xfrm>
        </p:grpSpPr>
        <p:sp>
          <p:nvSpPr>
            <p:cNvPr id="315" name="Google Shape;315;p23"/>
            <p:cNvSpPr/>
            <p:nvPr/>
          </p:nvSpPr>
          <p:spPr>
            <a:xfrm rot="10800000">
              <a:off x="357444" y="5763486"/>
              <a:ext cx="11768051" cy="739555"/>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316" name="Google Shape;316;p23"/>
            <p:cNvCxnSpPr/>
            <p:nvPr/>
          </p:nvCxnSpPr>
          <p:spPr>
            <a:xfrm flipH="1">
              <a:off x="143163" y="5763486"/>
              <a:ext cx="1" cy="739555"/>
            </a:xfrm>
            <a:prstGeom prst="straightConnector1">
              <a:avLst/>
            </a:prstGeom>
            <a:noFill/>
            <a:ln cap="flat" cmpd="sng" w="177800">
              <a:solidFill>
                <a:schemeClr val="accent4"/>
              </a:solidFill>
              <a:prstDash val="solid"/>
              <a:miter lim="8000"/>
              <a:headEnd len="sm" w="sm" type="none"/>
              <a:tailEnd len="sm" w="sm" type="none"/>
            </a:ln>
          </p:spPr>
        </p:cxnSp>
      </p:grpSp>
      <p:sp>
        <p:nvSpPr>
          <p:cNvPr id="317" name="Google Shape;317;p23"/>
          <p:cNvSpPr/>
          <p:nvPr/>
        </p:nvSpPr>
        <p:spPr>
          <a:xfrm>
            <a:off x="5133706" y="587829"/>
            <a:ext cx="6505300" cy="568234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18" name="Google Shape;318;p23"/>
          <p:cNvSpPr txBox="1"/>
          <p:nvPr/>
        </p:nvSpPr>
        <p:spPr>
          <a:xfrm>
            <a:off x="5656218" y="1463039"/>
            <a:ext cx="5542387" cy="4300447"/>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319" name="Google Shape;319;p23"/>
          <p:cNvSpPr/>
          <p:nvPr/>
        </p:nvSpPr>
        <p:spPr>
          <a:xfrm>
            <a:off x="4297680" y="685800"/>
            <a:ext cx="6995160" cy="5440680"/>
          </a:xfrm>
          <a:prstGeom prst="rect">
            <a:avLst/>
          </a:prstGeom>
          <a:solidFill>
            <a:srgbClr val="FFFFFF"/>
          </a:solidFill>
          <a:ln cap="flat" cmpd="sng" w="12700">
            <a:solidFill>
              <a:srgbClr val="F2F2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20" name="Google Shape;320;p23"/>
          <p:cNvSpPr txBox="1"/>
          <p:nvPr/>
        </p:nvSpPr>
        <p:spPr>
          <a:xfrm>
            <a:off x="4297043" y="233499"/>
            <a:ext cx="6995161" cy="6036491"/>
          </a:xfrm>
          <a:prstGeom prst="rect">
            <a:avLst/>
          </a:prstGeom>
          <a:noFill/>
          <a:ln>
            <a:noFill/>
          </a:ln>
        </p:spPr>
        <p:txBody>
          <a:bodyPr anchorCtr="0" anchor="t" bIns="12700" lIns="25400" spcFirstLastPara="1" rIns="25400" wrap="square" tIns="12700">
            <a:normAutofit fontScale="82500" lnSpcReduction="20000"/>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Age UK (2026) Dementia support services and groups. Available at: https://www.ageuk.org.uk/services/in-your-area/dementia-support/ (Accessed: 2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Disease International (2021) World Alzheimer Report 2021: Journey through the diagnosis of dementia. Available at: https://www.alzint.org/resource/world-alzheimer-report-2021/ (Accessed: 2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Disease International (2022) World Alzheimer Report 2022: Life after diagnosis. Available at: https://www.alzint.org/resource/world-alzheimer-report-2022/ (Accessed: 2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Disease International (2023) World Alzheimer Report 2023: Reducing dementia risk. Available at: https://www.alzint.org/resource/world-alzheimer-report-2023/ (Accessed: 2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Research UK (2024a) What is dementia? Available at: https://www.alzheimersresearchuk.org/dementia-information/what-is-dementia/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Research UK (2024b) Five things we’ve learned from the 2024 Memory Assessment Services Audit. Available at: https://www.alzheimersresearchuk.org/news/five-things-weve-learned-from-the-2024-memory-assessment-services-audit/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Research UK (2024c) Dementia Statistics Hub. Available at: https://dementiastatistics.org/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Society (2024a) What is dementia? Available at: https://www.alzheimers.org.uk/about-dementia/types-dementia/what-is-dementia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Society (2024b) The economic impact of dementia. Available at: https://www.alzheimers.org.uk/what-we-do/policy-and-influencing/economic-impact-of-dementia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Society (2024c) Treatments and support for dementia. Available at: https://www.alzheimers.org.uk/about-dementia/treatments (Accessed: 3 July 2026).</a:t>
            </a:r>
            <a:endParaRPr/>
          </a:p>
          <a:p>
            <a:pPr indent="0" lvl="0" marL="0" marR="0" rtl="0" algn="l">
              <a:spcBef>
                <a:spcPts val="0"/>
              </a:spcBef>
              <a:spcAft>
                <a:spcPts val="0"/>
              </a:spcAft>
              <a:buNone/>
            </a:pPr>
            <a:r>
              <a:t/>
            </a:r>
            <a:endParaRPr sz="100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4" name="Shape 324"/>
        <p:cNvGrpSpPr/>
        <p:nvPr/>
      </p:nvGrpSpPr>
      <p:grpSpPr>
        <a:xfrm>
          <a:off x="0" y="0"/>
          <a:ext cx="0" cy="0"/>
          <a:chOff x="0" y="0"/>
          <a:chExt cx="0" cy="0"/>
        </a:xfrm>
      </p:grpSpPr>
      <p:sp>
        <p:nvSpPr>
          <p:cNvPr id="325" name="Google Shape;325;p24"/>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26" name="Google Shape;326;p24"/>
          <p:cNvSpPr txBox="1"/>
          <p:nvPr/>
        </p:nvSpPr>
        <p:spPr>
          <a:xfrm>
            <a:off x="645160" y="1463040"/>
            <a:ext cx="3796030" cy="2952115"/>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rPr b="1" lang="en-GB" sz="1800">
                <a:solidFill>
                  <a:schemeClr val="dk1"/>
                </a:solidFill>
                <a:latin typeface="Arial"/>
                <a:ea typeface="Arial"/>
                <a:cs typeface="Arial"/>
                <a:sym typeface="Arial"/>
              </a:rPr>
              <a:t>References</a:t>
            </a:r>
            <a:endParaRPr/>
          </a:p>
        </p:txBody>
      </p:sp>
      <p:grpSp>
        <p:nvGrpSpPr>
          <p:cNvPr id="327" name="Google Shape;327;p24"/>
          <p:cNvGrpSpPr/>
          <p:nvPr/>
        </p:nvGrpSpPr>
        <p:grpSpPr>
          <a:xfrm>
            <a:off x="128905" y="4469765"/>
            <a:ext cx="11669395" cy="2033270"/>
            <a:chOff x="143163" y="5763486"/>
            <a:chExt cx="11982332" cy="739555"/>
          </a:xfrm>
        </p:grpSpPr>
        <p:sp>
          <p:nvSpPr>
            <p:cNvPr id="328" name="Google Shape;328;p24"/>
            <p:cNvSpPr/>
            <p:nvPr/>
          </p:nvSpPr>
          <p:spPr>
            <a:xfrm rot="10800000">
              <a:off x="357444" y="5763486"/>
              <a:ext cx="11768051" cy="739555"/>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329" name="Google Shape;329;p24"/>
            <p:cNvCxnSpPr/>
            <p:nvPr/>
          </p:nvCxnSpPr>
          <p:spPr>
            <a:xfrm flipH="1">
              <a:off x="143163" y="5763486"/>
              <a:ext cx="1" cy="739555"/>
            </a:xfrm>
            <a:prstGeom prst="straightConnector1">
              <a:avLst/>
            </a:prstGeom>
            <a:noFill/>
            <a:ln cap="flat" cmpd="sng" w="177800">
              <a:solidFill>
                <a:schemeClr val="accent4"/>
              </a:solidFill>
              <a:prstDash val="solid"/>
              <a:miter lim="8000"/>
              <a:headEnd len="sm" w="sm" type="none"/>
              <a:tailEnd len="sm" w="sm" type="none"/>
            </a:ln>
          </p:spPr>
        </p:cxnSp>
      </p:grpSp>
      <p:sp>
        <p:nvSpPr>
          <p:cNvPr id="330" name="Google Shape;330;p24"/>
          <p:cNvSpPr/>
          <p:nvPr/>
        </p:nvSpPr>
        <p:spPr>
          <a:xfrm>
            <a:off x="5133706" y="587829"/>
            <a:ext cx="6505300" cy="568234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31" name="Google Shape;331;p24"/>
          <p:cNvSpPr txBox="1"/>
          <p:nvPr/>
        </p:nvSpPr>
        <p:spPr>
          <a:xfrm>
            <a:off x="5656218" y="1463039"/>
            <a:ext cx="5542387" cy="4300447"/>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332" name="Google Shape;332;p24"/>
          <p:cNvSpPr/>
          <p:nvPr/>
        </p:nvSpPr>
        <p:spPr>
          <a:xfrm>
            <a:off x="4297680" y="685800"/>
            <a:ext cx="6995160" cy="5440680"/>
          </a:xfrm>
          <a:prstGeom prst="rect">
            <a:avLst/>
          </a:prstGeom>
          <a:solidFill>
            <a:srgbClr val="FFFFFF"/>
          </a:solidFill>
          <a:ln cap="flat" cmpd="sng" w="12700">
            <a:solidFill>
              <a:srgbClr val="F2F2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33" name="Google Shape;333;p24"/>
          <p:cNvSpPr txBox="1"/>
          <p:nvPr/>
        </p:nvSpPr>
        <p:spPr>
          <a:xfrm>
            <a:off x="4331767" y="233499"/>
            <a:ext cx="7340691" cy="6036491"/>
          </a:xfrm>
          <a:prstGeom prst="rect">
            <a:avLst/>
          </a:prstGeom>
          <a:noFill/>
          <a:ln>
            <a:noFill/>
          </a:ln>
        </p:spPr>
        <p:txBody>
          <a:bodyPr anchorCtr="0" anchor="t" bIns="12700" lIns="25400" spcFirstLastPara="1" rIns="25400" wrap="square" tIns="12700">
            <a:normAutofit fontScale="90000" lnSpcReduction="20000"/>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Alzheimer’s Society (2024d) Non-drug approaches for dementia. Available at: https://www.alzheimers.org.uk/about-dementia/treatments/non-drug-approaches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Alzheimer’s Society (2024e) Risk factors and prevention. Available at: https://www.alzheimers.org.uk/about-dementia/risk-factors-and-prevention (Accessed: 3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Bolton, D. (2023) A revitalized biopsychosocial model. Available at: https://pmc.ncbi.nlm.nih.gov/articles/PMC10755226/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British Geriatrics Society (2022) Delirium hub. Available at: https://www.bgs.org.uk/resources/delirium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Care Quality Commission (2024) The state of health care and adult social care in England 2023/24. Available at: https://www.cqc.org.uk/publications/major-report/state-care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Carers UK (2024) State of Caring 2024. Available at: https://www.carersuk.org/reports/state-of-caring-2024/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Cochrane (2023) Can cognitive stimulation benefit people with dementia? Available at: https://www.cochrane.org/evidence/CD005562_can-cognitive-stimulation-benefit-people-dementia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Cochrane (2026) Are medicines that reduce amyloid proteins in the brain effective for Alzheimer’s disease? Available at: https://www.cochrane.org/evidence/CD016297_are-medicines-anti-amyloid-monoclonal-antibodies-reduce-build-abnormal-proteins-brain-effective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GOV.UK (2022) Dementia: applying All Our Health. Available at: https://www.gov.uk/government/publications/dementia-applying-all-our-health (Accessed: 4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Livingston, G. et al. (2024) Dementia prevention, intervention, and care: 2024 report of the Lancet Commission. Available at: https://pubmed.ncbi.nlm.nih.gov/39096926/ (Accessed: 5 July 2026).</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25"/>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39" name="Google Shape;339;p25"/>
          <p:cNvSpPr txBox="1"/>
          <p:nvPr/>
        </p:nvSpPr>
        <p:spPr>
          <a:xfrm>
            <a:off x="645160" y="1463040"/>
            <a:ext cx="3796030" cy="2952115"/>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rPr b="1" lang="en-GB" sz="1800">
                <a:solidFill>
                  <a:schemeClr val="dk1"/>
                </a:solidFill>
                <a:latin typeface="Arial"/>
                <a:ea typeface="Arial"/>
                <a:cs typeface="Arial"/>
                <a:sym typeface="Arial"/>
              </a:rPr>
              <a:t>References</a:t>
            </a:r>
            <a:endParaRPr/>
          </a:p>
        </p:txBody>
      </p:sp>
      <p:grpSp>
        <p:nvGrpSpPr>
          <p:cNvPr id="340" name="Google Shape;340;p25"/>
          <p:cNvGrpSpPr/>
          <p:nvPr/>
        </p:nvGrpSpPr>
        <p:grpSpPr>
          <a:xfrm>
            <a:off x="128905" y="4469765"/>
            <a:ext cx="11669395" cy="2033270"/>
            <a:chOff x="143163" y="5763486"/>
            <a:chExt cx="11982332" cy="739555"/>
          </a:xfrm>
        </p:grpSpPr>
        <p:sp>
          <p:nvSpPr>
            <p:cNvPr id="341" name="Google Shape;341;p25"/>
            <p:cNvSpPr/>
            <p:nvPr/>
          </p:nvSpPr>
          <p:spPr>
            <a:xfrm rot="10800000">
              <a:off x="357444" y="5763486"/>
              <a:ext cx="11768051" cy="739555"/>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342" name="Google Shape;342;p25"/>
            <p:cNvCxnSpPr/>
            <p:nvPr/>
          </p:nvCxnSpPr>
          <p:spPr>
            <a:xfrm flipH="1">
              <a:off x="143163" y="5763486"/>
              <a:ext cx="1" cy="739555"/>
            </a:xfrm>
            <a:prstGeom prst="straightConnector1">
              <a:avLst/>
            </a:prstGeom>
            <a:noFill/>
            <a:ln cap="flat" cmpd="sng" w="177800">
              <a:solidFill>
                <a:schemeClr val="accent4"/>
              </a:solidFill>
              <a:prstDash val="solid"/>
              <a:miter lim="8000"/>
              <a:headEnd len="sm" w="sm" type="none"/>
              <a:tailEnd len="sm" w="sm" type="none"/>
            </a:ln>
          </p:spPr>
        </p:cxnSp>
      </p:grpSp>
      <p:sp>
        <p:nvSpPr>
          <p:cNvPr id="343" name="Google Shape;343;p25"/>
          <p:cNvSpPr/>
          <p:nvPr/>
        </p:nvSpPr>
        <p:spPr>
          <a:xfrm>
            <a:off x="5133706" y="587829"/>
            <a:ext cx="6505300" cy="568234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44" name="Google Shape;344;p25"/>
          <p:cNvSpPr txBox="1"/>
          <p:nvPr/>
        </p:nvSpPr>
        <p:spPr>
          <a:xfrm>
            <a:off x="5656218" y="1463039"/>
            <a:ext cx="5542387" cy="4300447"/>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345" name="Google Shape;345;p25"/>
          <p:cNvSpPr/>
          <p:nvPr/>
        </p:nvSpPr>
        <p:spPr>
          <a:xfrm>
            <a:off x="4297680" y="685800"/>
            <a:ext cx="6995160" cy="5440680"/>
          </a:xfrm>
          <a:prstGeom prst="rect">
            <a:avLst/>
          </a:prstGeom>
          <a:solidFill>
            <a:srgbClr val="FFFFFF"/>
          </a:solidFill>
          <a:ln cap="flat" cmpd="sng" w="12700">
            <a:solidFill>
              <a:srgbClr val="F2F2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46" name="Google Shape;346;p25"/>
          <p:cNvSpPr txBox="1"/>
          <p:nvPr/>
        </p:nvSpPr>
        <p:spPr>
          <a:xfrm>
            <a:off x="4320616" y="233499"/>
            <a:ext cx="7340691" cy="6036491"/>
          </a:xfrm>
          <a:prstGeom prst="rect">
            <a:avLst/>
          </a:prstGeom>
          <a:noFill/>
          <a:ln>
            <a:noFill/>
          </a:ln>
        </p:spPr>
        <p:txBody>
          <a:bodyPr anchorCtr="0" anchor="t" bIns="12700" lIns="25400" spcFirstLastPara="1" rIns="25400" wrap="square" tIns="12700">
            <a:normAutofit fontScale="90000"/>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NHS (2023) Dementia. Available at: https://www.nhs.uk/conditions/dementia/ (Accessed: 5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(2023a) Symptoms of dementia. Available at: https://www.nhs.uk/conditions/dementia/symptoms/ (Accessed: 5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(2023b) Dementia diagnosis. Available at: https://www.nhs.uk/conditions/dementia/diagnosis/ (Accessed: 5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(2023c) Dementia treatment. Available at: https://www.nhs.uk/conditions/dementia/treatment/ (Accessed: 5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England (2019) Universal personalised care. Available at: https://www.england.nhs.uk/publication/universal-personalised-care-implementing-the-comprehensive-model/ (Accessed: 6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England (2026) Dementia. Available at: https://www.england.nhs.uk/mental-health/dementia/ (Accessed: 6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(2010) Delirium: prevention, diagnosis and management in hospital and long-term care. Available at: https://www.nice.org.uk/guidance/cg103 (Accessed: 6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(2015) Dementia, disability and frailty in later life: mid-life approaches to delay or prevent onset. Available at: https://www.nice.org.uk/guidance/ng16 (Accessed: 6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(2018) Dementia: assessment, management and support for people living with dementia and their carers. Available at: https://www.nice.org.uk/guidance/ng97 (Accessed: 6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(2018a) People’s experience in adult social care services. Available at: https://www.nice.org.uk/guidance/ng86 (Accessed: 6 July 2026).</a:t>
            </a:r>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26"/>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52" name="Google Shape;352;p26"/>
          <p:cNvSpPr txBox="1"/>
          <p:nvPr/>
        </p:nvSpPr>
        <p:spPr>
          <a:xfrm>
            <a:off x="645160" y="1463040"/>
            <a:ext cx="3796030" cy="2952115"/>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rPr b="1" lang="en-GB" sz="1800">
                <a:solidFill>
                  <a:schemeClr val="dk1"/>
                </a:solidFill>
                <a:latin typeface="Arial"/>
                <a:ea typeface="Arial"/>
                <a:cs typeface="Arial"/>
                <a:sym typeface="Arial"/>
              </a:rPr>
              <a:t>References</a:t>
            </a:r>
            <a:endParaRPr/>
          </a:p>
        </p:txBody>
      </p:sp>
      <p:grpSp>
        <p:nvGrpSpPr>
          <p:cNvPr id="353" name="Google Shape;353;p26"/>
          <p:cNvGrpSpPr/>
          <p:nvPr/>
        </p:nvGrpSpPr>
        <p:grpSpPr>
          <a:xfrm>
            <a:off x="128905" y="4469765"/>
            <a:ext cx="11669395" cy="2033270"/>
            <a:chOff x="143163" y="5763486"/>
            <a:chExt cx="11982332" cy="739555"/>
          </a:xfrm>
        </p:grpSpPr>
        <p:sp>
          <p:nvSpPr>
            <p:cNvPr id="354" name="Google Shape;354;p26"/>
            <p:cNvSpPr/>
            <p:nvPr/>
          </p:nvSpPr>
          <p:spPr>
            <a:xfrm rot="10800000">
              <a:off x="357444" y="5763486"/>
              <a:ext cx="11768051" cy="739555"/>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355" name="Google Shape;355;p26"/>
            <p:cNvCxnSpPr/>
            <p:nvPr/>
          </p:nvCxnSpPr>
          <p:spPr>
            <a:xfrm flipH="1">
              <a:off x="143163" y="5763486"/>
              <a:ext cx="1" cy="739555"/>
            </a:xfrm>
            <a:prstGeom prst="straightConnector1">
              <a:avLst/>
            </a:prstGeom>
            <a:noFill/>
            <a:ln cap="flat" cmpd="sng" w="177800">
              <a:solidFill>
                <a:schemeClr val="accent4"/>
              </a:solidFill>
              <a:prstDash val="solid"/>
              <a:miter lim="8000"/>
              <a:headEnd len="sm" w="sm" type="none"/>
              <a:tailEnd len="sm" w="sm" type="none"/>
            </a:ln>
          </p:spPr>
        </p:cxnSp>
      </p:grpSp>
      <p:sp>
        <p:nvSpPr>
          <p:cNvPr id="356" name="Google Shape;356;p26"/>
          <p:cNvSpPr/>
          <p:nvPr/>
        </p:nvSpPr>
        <p:spPr>
          <a:xfrm>
            <a:off x="5133706" y="587829"/>
            <a:ext cx="6505300" cy="568234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57" name="Google Shape;357;p26"/>
          <p:cNvSpPr txBox="1"/>
          <p:nvPr/>
        </p:nvSpPr>
        <p:spPr>
          <a:xfrm>
            <a:off x="5656218" y="1463039"/>
            <a:ext cx="5542387" cy="4300447"/>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358" name="Google Shape;358;p26"/>
          <p:cNvSpPr/>
          <p:nvPr/>
        </p:nvSpPr>
        <p:spPr>
          <a:xfrm>
            <a:off x="4297680" y="685800"/>
            <a:ext cx="6995160" cy="5440680"/>
          </a:xfrm>
          <a:prstGeom prst="rect">
            <a:avLst/>
          </a:prstGeom>
          <a:solidFill>
            <a:srgbClr val="FFFFFF"/>
          </a:solidFill>
          <a:ln cap="flat" cmpd="sng" w="12700">
            <a:solidFill>
              <a:srgbClr val="F2F2F2"/>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59" name="Google Shape;359;p26"/>
          <p:cNvSpPr txBox="1"/>
          <p:nvPr/>
        </p:nvSpPr>
        <p:spPr>
          <a:xfrm>
            <a:off x="4387522" y="233499"/>
            <a:ext cx="7203209" cy="6036491"/>
          </a:xfrm>
          <a:prstGeom prst="rect">
            <a:avLst/>
          </a:prstGeom>
          <a:noFill/>
          <a:ln>
            <a:noFill/>
          </a:ln>
        </p:spPr>
        <p:txBody>
          <a:bodyPr anchorCtr="0" anchor="t" bIns="12700" lIns="25400" spcFirstLastPara="1" rIns="25400" wrap="square" tIns="12700">
            <a:normAutofit fontScale="90000"/>
          </a:bodyPr>
          <a:lstStyle/>
          <a:p>
            <a:pPr indent="0" lvl="0" marL="0" marR="0" rtl="0" algn="l">
              <a:spcBef>
                <a:spcPts val="0"/>
              </a:spcBef>
              <a:spcAft>
                <a:spcPts val="0"/>
              </a:spcAft>
              <a:buNone/>
            </a:pPr>
            <a:r>
              <a:rPr lang="en-GB" sz="1800">
                <a:solidFill>
                  <a:schemeClr val="dk1"/>
                </a:solidFill>
                <a:latin typeface="Arial"/>
                <a:ea typeface="Arial"/>
                <a:cs typeface="Arial"/>
                <a:sym typeface="Arial"/>
              </a:rPr>
              <a:t>NHS (2023) Dementia. Available at: https://www.nhs.uk/conditions/dementia/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(2023a) Symptoms of dementia. Available at: https://www.nhs.uk/conditions/dementia/symptoms/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(2023b) Dementia diagnosis. Available at: https://www.nhs.uk/conditions/dementia/diagnosis/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(2023c) Dementia treatment. Available at: https://www.nhs.uk/conditions/dementia/treatment/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England (2019) Universal personalised care. Available at: https://www.england.nhs.uk/publication/universal-personalised-care-implementing-the-comprehensive-model/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NHS England (2026) Dementia. Available at: https://www.england.nhs.uk/mental-health/dementia/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(2010) Delirium: prevention, diagnosis and management in hospital and long-term care. Available at: https://www.nice.org.uk/guidance/cg103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(2015) Dementia, disability and frailty in later life: mid-life approaches to delay or prevent onset. Available at: https://www.nice.org.uk/guidance/ng16 (Accessed: 8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(2018) Dementia: assessment, management and support for people living with dementia and their carers. Available at: https://www.nice.org.uk/guidance/ng97 (Accessed: 10 July 2026).</a:t>
            </a:r>
            <a:endParaRPr/>
          </a:p>
          <a:p>
            <a:pPr indent="0" lvl="0" marL="0" marR="0" rtl="0" algn="l">
              <a:spcBef>
                <a:spcPts val="0"/>
              </a:spcBef>
              <a:spcAft>
                <a:spcPts val="0"/>
              </a:spcAft>
              <a:buNone/>
            </a:pPr>
            <a:r>
              <a:rPr lang="en-GB" sz="1800">
                <a:solidFill>
                  <a:schemeClr val="dk1"/>
                </a:solidFill>
                <a:latin typeface="Arial"/>
                <a:ea typeface="Arial"/>
                <a:cs typeface="Arial"/>
                <a:sym typeface="Arial"/>
              </a:rPr>
              <a:t>NICE (2018a) People’s experience in adult social care services. Available at: https://www.nice.org.uk/guidance/ng86 (Accessed: 10 July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