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61" r:id="rId2"/>
    <p:sldId id="262" r:id="rId3"/>
    <p:sldId id="256" r:id="rId4"/>
    <p:sldId id="270" r:id="rId5"/>
    <p:sldId id="275" r:id="rId6"/>
    <p:sldId id="271" r:id="rId7"/>
    <p:sldId id="272" r:id="rId8"/>
    <p:sldId id="273" r:id="rId9"/>
    <p:sldId id="274" r:id="rId10"/>
    <p:sldId id="263" r:id="rId11"/>
    <p:sldId id="268" r:id="rId12"/>
  </p:sldIdLst>
  <p:sldSz cx="9144000" cy="6858000" type="screen4x3"/>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D802"/>
    <a:srgbClr val="66EC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varScale="1">
        <p:scale>
          <a:sx n="63" d="100"/>
          <a:sy n="63" d="100"/>
        </p:scale>
        <p:origin x="1380" y="-2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B488F7-1FAC-40D2-BB7E-BA3CE28D8950}" type="datetimeFigureOut">
              <a:rPr lang="en-US" smtClean="0"/>
              <a:pPr/>
              <a:t>3/10/2023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A2D21D1-52E2-420B-B491-CFF6D7BB79FB}" type="slidenum">
              <a:rPr lang="en-US" smtClean="0"/>
              <a:pPr/>
              <a:t>‹#›</a:t>
            </a:fld>
            <a:endParaRPr lang="en-US"/>
          </a:p>
        </p:txBody>
      </p:sp>
    </p:spTree>
    <p:extLst>
      <p:ext uri="{BB962C8B-B14F-4D97-AF65-F5344CB8AC3E}">
        <p14:creationId xmlns:p14="http://schemas.microsoft.com/office/powerpoint/2010/main" val="223947869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p:nvSpPr>
        <p:spPr>
          <a:xfrm>
            <a:off x="0" y="3886200"/>
            <a:ext cx="9144000" cy="2971800"/>
          </a:xfrm>
          <a:prstGeom prst="rect">
            <a:avLst/>
          </a:prstGeom>
          <a:gradFill flip="none" rotWithShape="1">
            <a:gsLst>
              <a:gs pos="100000">
                <a:schemeClr val="bg1">
                  <a:lumMod val="65000"/>
                  <a:alpha val="53000"/>
                </a:schemeClr>
              </a:gs>
              <a:gs pos="0">
                <a:schemeClr val="bg1">
                  <a:lumMod val="95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9" rIns="91436" bIns="45719" rtlCol="0" anchor="ctr"/>
          <a:lstStyle/>
          <a:p>
            <a:pPr algn="ctr"/>
            <a:endParaRPr lang="en-US">
              <a:solidFill>
                <a:prstClr val="white"/>
              </a:solidFill>
            </a:endParaRPr>
          </a:p>
        </p:txBody>
      </p:sp>
      <p:sp>
        <p:nvSpPr>
          <p:cNvPr id="2" name="Title 1"/>
          <p:cNvSpPr>
            <a:spLocks noGrp="1"/>
          </p:cNvSpPr>
          <p:nvPr>
            <p:ph type="ctrTitle"/>
          </p:nvPr>
        </p:nvSpPr>
        <p:spPr>
          <a:xfrm>
            <a:off x="685800" y="3887117"/>
            <a:ext cx="7772400" cy="610820"/>
          </a:xfrm>
        </p:spPr>
        <p:txBody>
          <a:bodyPr/>
          <a:lstStyle>
            <a:lvl1pPr algn="ctr">
              <a:defRPr lang="en-US" sz="4000" kern="1200" smtClean="0">
                <a:solidFill>
                  <a:schemeClr val="tx1">
                    <a:lumMod val="75000"/>
                    <a:lumOff val="25000"/>
                  </a:schemeClr>
                </a:solidFill>
                <a:latin typeface="+mj-lt"/>
                <a:ea typeface="+mj-ea"/>
                <a:cs typeface="+mj-cs"/>
              </a:defRPr>
            </a:lvl1pPr>
          </a:lstStyle>
          <a:p>
            <a:r>
              <a:rPr lang="en-US"/>
              <a:t>Click to edit Master title style</a:t>
            </a:r>
          </a:p>
        </p:txBody>
      </p:sp>
      <p:sp>
        <p:nvSpPr>
          <p:cNvPr id="3" name="Subtitle 2"/>
          <p:cNvSpPr>
            <a:spLocks noGrp="1"/>
          </p:cNvSpPr>
          <p:nvPr>
            <p:ph type="subTitle" idx="1"/>
          </p:nvPr>
        </p:nvSpPr>
        <p:spPr>
          <a:xfrm>
            <a:off x="1371600" y="4399020"/>
            <a:ext cx="6400800" cy="764440"/>
          </a:xfrm>
        </p:spPr>
        <p:txBody>
          <a:bodyPr>
            <a:normAutofit/>
          </a:bodyPr>
          <a:lstStyle>
            <a:lvl1pPr marL="0" indent="0" algn="ctr">
              <a:buNone/>
              <a:defRPr lang="en-US" sz="2400" kern="1200" smtClean="0">
                <a:solidFill>
                  <a:schemeClr val="tx1">
                    <a:lumMod val="65000"/>
                    <a:lumOff val="35000"/>
                  </a:schemeClr>
                </a:solidFill>
                <a:latin typeface="+mj-lt"/>
                <a:ea typeface="+mj-ea"/>
                <a:cs typeface="+mj-cs"/>
              </a:defRPr>
            </a:lvl1pPr>
            <a:lvl2pPr marL="609468" indent="0" algn="ctr">
              <a:buNone/>
              <a:defRPr>
                <a:solidFill>
                  <a:schemeClr val="tx1">
                    <a:tint val="75000"/>
                  </a:schemeClr>
                </a:solidFill>
              </a:defRPr>
            </a:lvl2pPr>
            <a:lvl3pPr marL="1218936" indent="0" algn="ctr">
              <a:buNone/>
              <a:defRPr>
                <a:solidFill>
                  <a:schemeClr val="tx1">
                    <a:tint val="75000"/>
                  </a:schemeClr>
                </a:solidFill>
              </a:defRPr>
            </a:lvl3pPr>
            <a:lvl4pPr marL="1828404" indent="0" algn="ctr">
              <a:buNone/>
              <a:defRPr>
                <a:solidFill>
                  <a:schemeClr val="tx1">
                    <a:tint val="75000"/>
                  </a:schemeClr>
                </a:solidFill>
              </a:defRPr>
            </a:lvl4pPr>
            <a:lvl5pPr marL="2437872" indent="0" algn="ctr">
              <a:buNone/>
              <a:defRPr>
                <a:solidFill>
                  <a:schemeClr val="tx1">
                    <a:tint val="75000"/>
                  </a:schemeClr>
                </a:solidFill>
              </a:defRPr>
            </a:lvl5pPr>
            <a:lvl6pPr marL="3047340" indent="0" algn="ctr">
              <a:buNone/>
              <a:defRPr>
                <a:solidFill>
                  <a:schemeClr val="tx1">
                    <a:tint val="75000"/>
                  </a:schemeClr>
                </a:solidFill>
              </a:defRPr>
            </a:lvl6pPr>
            <a:lvl7pPr marL="3656808" indent="0" algn="ctr">
              <a:buNone/>
              <a:defRPr>
                <a:solidFill>
                  <a:schemeClr val="tx1">
                    <a:tint val="75000"/>
                  </a:schemeClr>
                </a:solidFill>
              </a:defRPr>
            </a:lvl7pPr>
            <a:lvl8pPr marL="4266275" indent="0" algn="ctr">
              <a:buNone/>
              <a:defRPr>
                <a:solidFill>
                  <a:schemeClr val="tx1">
                    <a:tint val="75000"/>
                  </a:schemeClr>
                </a:solidFill>
              </a:defRPr>
            </a:lvl8pPr>
            <a:lvl9pPr marL="4875744"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78D6DB-6798-42D2-B9AD-FC6F1C72FC30}"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EDE275-BE14-4364-AEA2-5F5667C0FD49}" type="slidenum">
              <a:rPr lang="en-US" smtClean="0"/>
              <a:pPr/>
              <a:t>‹#›</a:t>
            </a:fld>
            <a:endParaRPr lang="en-US"/>
          </a:p>
        </p:txBody>
      </p:sp>
    </p:spTree>
    <p:extLst>
      <p:ext uri="{BB962C8B-B14F-4D97-AF65-F5344CB8AC3E}">
        <p14:creationId xmlns:p14="http://schemas.microsoft.com/office/powerpoint/2010/main" val="174154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9"/>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25404F2-BE9A-4460-8815-8F645183555F}"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39577184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351923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4"/>
            <a:ext cx="7772400" cy="1362075"/>
          </a:xfrm>
        </p:spPr>
        <p:txBody>
          <a:bodyPr anchor="t"/>
          <a:lstStyle>
            <a:lvl1pPr algn="l">
              <a:defRPr sz="5300" b="1" cap="all"/>
            </a:lvl1pPr>
          </a:lstStyle>
          <a:p>
            <a:r>
              <a:rPr lang="en-US"/>
              <a:t>Click to edit Master title style</a:t>
            </a:r>
          </a:p>
        </p:txBody>
      </p:sp>
      <p:sp>
        <p:nvSpPr>
          <p:cNvPr id="3" name="Text Placeholder 2"/>
          <p:cNvSpPr>
            <a:spLocks noGrp="1"/>
          </p:cNvSpPr>
          <p:nvPr>
            <p:ph type="body" idx="1"/>
          </p:nvPr>
        </p:nvSpPr>
        <p:spPr>
          <a:xfrm>
            <a:off x="722313" y="2906716"/>
            <a:ext cx="7772400" cy="1500187"/>
          </a:xfrm>
        </p:spPr>
        <p:txBody>
          <a:bodyPr anchor="b"/>
          <a:lstStyle>
            <a:lvl1pPr marL="0" indent="0">
              <a:buNone/>
              <a:defRPr sz="2700">
                <a:solidFill>
                  <a:schemeClr val="tx1">
                    <a:tint val="75000"/>
                  </a:schemeClr>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5404F2-BE9A-4460-8815-8F645183555F}"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211817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4"/>
            <a:ext cx="4038600"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4"/>
            <a:ext cx="4038600" cy="4525963"/>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5404F2-BE9A-4460-8815-8F645183555F}" type="datetimeFigureOut">
              <a:rPr lang="en-US" smtClean="0"/>
              <a:pPr/>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305318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6"/>
            <a:ext cx="4040188"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7" y="1535116"/>
            <a:ext cx="4041775" cy="639763"/>
          </a:xfrm>
        </p:spPr>
        <p:txBody>
          <a:bodyPr anchor="b"/>
          <a:lstStyle>
            <a:lvl1pPr marL="0" indent="0">
              <a:buNone/>
              <a:defRPr sz="32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25404F2-BE9A-4460-8815-8F645183555F}" type="datetimeFigureOut">
              <a:rPr lang="en-US" smtClean="0"/>
              <a:pPr/>
              <a:t>3/10/2023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795899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lvl1pPr>
              <a:defRPr sz="3600"/>
            </a:lvl1pPr>
          </a:lstStyle>
          <a:p>
            <a:r>
              <a:rPr lang="en-US"/>
              <a:t>Click to edit Master title style</a:t>
            </a:r>
          </a:p>
        </p:txBody>
      </p:sp>
      <p:sp>
        <p:nvSpPr>
          <p:cNvPr id="3" name="Date Placeholder 2"/>
          <p:cNvSpPr>
            <a:spLocks noGrp="1"/>
          </p:cNvSpPr>
          <p:nvPr>
            <p:ph type="dt" sz="half" idx="10"/>
          </p:nvPr>
        </p:nvSpPr>
        <p:spPr/>
        <p:txBody>
          <a:bodyPr/>
          <a:lstStyle/>
          <a:p>
            <a:fld id="{425404F2-BE9A-4460-8815-8F645183555F}" type="datetimeFigureOut">
              <a:rPr lang="en-US" smtClean="0"/>
              <a:pPr/>
              <a:t>3/10/2023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142987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404F2-BE9A-4460-8815-8F645183555F}" type="datetimeFigureOut">
              <a:rPr lang="en-US" smtClean="0"/>
              <a:pPr/>
              <a:t>3/10/2023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1681249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73052"/>
            <a:ext cx="3008313" cy="1162051"/>
          </a:xfrm>
        </p:spPr>
        <p:txBody>
          <a:bodyPr anchor="b"/>
          <a:lstStyle>
            <a:lvl1pPr algn="l">
              <a:defRPr sz="2700" b="1"/>
            </a:lvl1pPr>
          </a:lstStyle>
          <a:p>
            <a:r>
              <a:rPr lang="en-US"/>
              <a:t>Click to edit Master title style</a:t>
            </a:r>
          </a:p>
        </p:txBody>
      </p:sp>
      <p:sp>
        <p:nvSpPr>
          <p:cNvPr id="3" name="Content Placeholder 2"/>
          <p:cNvSpPr>
            <a:spLocks noGrp="1"/>
          </p:cNvSpPr>
          <p:nvPr>
            <p:ph idx="1"/>
          </p:nvPr>
        </p:nvSpPr>
        <p:spPr>
          <a:xfrm>
            <a:off x="3575050" y="273055"/>
            <a:ext cx="5111750" cy="5853113"/>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435105"/>
            <a:ext cx="3008313" cy="46910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25404F2-BE9A-4460-8815-8F645183555F}" type="datetimeFigureOut">
              <a:rPr lang="en-US" smtClean="0"/>
              <a:pPr/>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1129081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3"/>
            <a:ext cx="5486400" cy="566739"/>
          </a:xfrm>
        </p:spPr>
        <p:txBody>
          <a:bodyPr anchor="b"/>
          <a:lstStyle>
            <a:lvl1pPr algn="l">
              <a:defRPr sz="27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43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endParaRPr lang="en-US"/>
          </a:p>
        </p:txBody>
      </p:sp>
      <p:sp>
        <p:nvSpPr>
          <p:cNvPr id="4" name="Text Placeholder 3"/>
          <p:cNvSpPr>
            <a:spLocks noGrp="1"/>
          </p:cNvSpPr>
          <p:nvPr>
            <p:ph type="body" sz="half" idx="2"/>
          </p:nvPr>
        </p:nvSpPr>
        <p:spPr>
          <a:xfrm>
            <a:off x="1792288" y="5367341"/>
            <a:ext cx="5486400" cy="8048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425404F2-BE9A-4460-8815-8F645183555F}" type="datetimeFigureOut">
              <a:rPr lang="en-US" smtClean="0"/>
              <a:pPr/>
              <a:t>3/10/2023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3753814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39841580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2"/>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5404F2-BE9A-4460-8815-8F645183555F}" type="datetimeFigureOut">
              <a:rPr lang="en-US" smtClean="0"/>
              <a:pPr/>
              <a:t>3/10/2023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53502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81000">
              <a:srgbClr val="EEEEEE"/>
            </a:gs>
            <a:gs pos="0">
              <a:schemeClr val="bg1"/>
            </a:gs>
            <a:gs pos="100000">
              <a:schemeClr val="bg1">
                <a:lumMod val="85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42"/>
            <a:ext cx="8229600" cy="711081"/>
          </a:xfrm>
          <a:prstGeom prst="rect">
            <a:avLst/>
          </a:prstGeom>
        </p:spPr>
        <p:txBody>
          <a:bodyPr vert="horz" lIns="121899" tIns="60949" rIns="121899" bIns="60949" rtlCol="0" anchor="ctr">
            <a:normAutofit/>
          </a:bodyPr>
          <a:lstStyle/>
          <a:p>
            <a:r>
              <a:rPr lang="en-US"/>
              <a:t>Click to edit Master title style</a:t>
            </a:r>
          </a:p>
        </p:txBody>
      </p:sp>
      <p:sp>
        <p:nvSpPr>
          <p:cNvPr id="3" name="Text Placeholder 2"/>
          <p:cNvSpPr>
            <a:spLocks noGrp="1"/>
          </p:cNvSpPr>
          <p:nvPr>
            <p:ph type="body" idx="1"/>
          </p:nvPr>
        </p:nvSpPr>
        <p:spPr>
          <a:xfrm>
            <a:off x="457200" y="1138428"/>
            <a:ext cx="8229600" cy="4987739"/>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4"/>
            <a:ext cx="2133600" cy="365125"/>
          </a:xfrm>
          <a:prstGeom prst="rect">
            <a:avLst/>
          </a:prstGeom>
        </p:spPr>
        <p:txBody>
          <a:bodyPr vert="horz" lIns="121899" tIns="60949" rIns="121899" bIns="60949" rtlCol="0" anchor="ctr"/>
          <a:lstStyle>
            <a:lvl1pPr algn="l">
              <a:defRPr sz="1600">
                <a:solidFill>
                  <a:schemeClr val="tx1">
                    <a:tint val="75000"/>
                  </a:schemeClr>
                </a:solidFill>
              </a:defRPr>
            </a:lvl1pPr>
          </a:lstStyle>
          <a:p>
            <a:fld id="{425404F2-BE9A-4460-8815-8F645183555F}" type="datetimeFigureOut">
              <a:rPr lang="en-US" smtClean="0"/>
              <a:pPr/>
              <a:t>3/10/2023</a:t>
            </a:fld>
            <a:endParaRPr lang="en-US"/>
          </a:p>
        </p:txBody>
      </p:sp>
      <p:sp>
        <p:nvSpPr>
          <p:cNvPr id="5" name="Footer Placeholder 4"/>
          <p:cNvSpPr>
            <a:spLocks noGrp="1"/>
          </p:cNvSpPr>
          <p:nvPr>
            <p:ph type="ftr" sz="quarter" idx="3"/>
          </p:nvPr>
        </p:nvSpPr>
        <p:spPr>
          <a:xfrm>
            <a:off x="3124200" y="6356354"/>
            <a:ext cx="2895600" cy="365125"/>
          </a:xfrm>
          <a:prstGeom prst="rect">
            <a:avLst/>
          </a:prstGeom>
        </p:spPr>
        <p:txBody>
          <a:bodyPr vert="horz" lIns="121899" tIns="60949" rIns="121899" bIns="60949"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1" y="6356354"/>
            <a:ext cx="2133600" cy="365125"/>
          </a:xfrm>
          <a:prstGeom prst="rect">
            <a:avLst/>
          </a:prstGeom>
        </p:spPr>
        <p:txBody>
          <a:bodyPr vert="horz" lIns="121899" tIns="60949" rIns="121899" bIns="60949" rtlCol="0" anchor="ctr"/>
          <a:lstStyle>
            <a:lvl1pPr algn="r">
              <a:defRPr sz="1600">
                <a:solidFill>
                  <a:schemeClr val="tx1">
                    <a:tint val="75000"/>
                  </a:schemeClr>
                </a:solidFill>
              </a:defRPr>
            </a:lvl1pPr>
          </a:lstStyle>
          <a:p>
            <a:fld id="{96E69268-9C8B-4EBF-A9EE-DC5DC2D48DC3}" type="slidenum">
              <a:rPr lang="en-US" smtClean="0"/>
              <a:pPr/>
              <a:t>‹#›</a:t>
            </a:fld>
            <a:endParaRPr lang="en-US"/>
          </a:p>
        </p:txBody>
      </p:sp>
    </p:spTree>
    <p:extLst>
      <p:ext uri="{BB962C8B-B14F-4D97-AF65-F5344CB8AC3E}">
        <p14:creationId xmlns:p14="http://schemas.microsoft.com/office/powerpoint/2010/main" val="1974508044"/>
      </p:ext>
    </p:extLst>
  </p:cSld>
  <p:clrMap bg1="lt1" tx1="dk1" bg2="lt2" tx2="dk2" accent1="accent1" accent2="accent2" accent3="accent3" accent4="accent4" accent5="accent5" accent6="accent6" hlink="hlink" folHlink="folHlink"/>
  <p:sldLayoutIdLst>
    <p:sldLayoutId id="2147483661"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l" defTabSz="1218987" rtl="0" eaLnBrk="1" latinLnBrk="0" hangingPunct="1">
        <a:spcBef>
          <a:spcPct val="0"/>
        </a:spcBef>
        <a:buNone/>
        <a:defRPr sz="3600" kern="1200">
          <a:solidFill>
            <a:schemeClr val="tx1"/>
          </a:solidFill>
          <a:latin typeface="+mj-lt"/>
          <a:ea typeface="+mj-ea"/>
          <a:cs typeface="+mj-cs"/>
        </a:defRPr>
      </a:lvl1pPr>
    </p:titleStyle>
    <p:bodyStyle>
      <a:lvl1pPr marL="457120" indent="-457120" algn="l" defTabSz="1218987" rtl="0" eaLnBrk="1" latinLnBrk="0" hangingPunct="1">
        <a:spcBef>
          <a:spcPct val="20000"/>
        </a:spcBef>
        <a:buFont typeface="Arial" pitchFamily="34" charset="0"/>
        <a:buChar char="•"/>
        <a:defRPr sz="3600" kern="1200">
          <a:solidFill>
            <a:schemeClr val="tx1"/>
          </a:solidFill>
          <a:latin typeface="+mj-lt"/>
          <a:ea typeface="+mn-ea"/>
          <a:cs typeface="+mn-cs"/>
        </a:defRPr>
      </a:lvl1pPr>
      <a:lvl2pPr marL="990427" indent="-380933" algn="l" defTabSz="1218987" rtl="0" eaLnBrk="1" latinLnBrk="0" hangingPunct="1">
        <a:spcBef>
          <a:spcPct val="20000"/>
        </a:spcBef>
        <a:buFont typeface="Arial" pitchFamily="34" charset="0"/>
        <a:buChar char="–"/>
        <a:defRPr sz="3200" kern="1200">
          <a:solidFill>
            <a:schemeClr val="tx1"/>
          </a:solidFill>
          <a:latin typeface="+mj-lt"/>
          <a:ea typeface="+mn-ea"/>
          <a:cs typeface="+mn-cs"/>
        </a:defRPr>
      </a:lvl2pPr>
      <a:lvl3pPr marL="1523733" indent="-304747" algn="l" defTabSz="1218987" rtl="0" eaLnBrk="1" latinLnBrk="0" hangingPunct="1">
        <a:spcBef>
          <a:spcPct val="20000"/>
        </a:spcBef>
        <a:buFont typeface="Arial" pitchFamily="34" charset="0"/>
        <a:buChar char="•"/>
        <a:defRPr sz="2400" kern="1200">
          <a:solidFill>
            <a:schemeClr val="tx1"/>
          </a:solidFill>
          <a:latin typeface="+mj-lt"/>
          <a:ea typeface="+mn-ea"/>
          <a:cs typeface="+mn-cs"/>
        </a:defRPr>
      </a:lvl3pPr>
      <a:lvl4pPr marL="2133227" indent="-304747" algn="l" defTabSz="1218987" rtl="0" eaLnBrk="1" latinLnBrk="0" hangingPunct="1">
        <a:spcBef>
          <a:spcPct val="20000"/>
        </a:spcBef>
        <a:buFont typeface="Arial" pitchFamily="34" charset="0"/>
        <a:buChar char="–"/>
        <a:defRPr sz="2000" kern="1200">
          <a:solidFill>
            <a:schemeClr val="tx1"/>
          </a:solidFill>
          <a:latin typeface="+mj-lt"/>
          <a:ea typeface="+mn-ea"/>
          <a:cs typeface="+mn-cs"/>
        </a:defRPr>
      </a:lvl4pPr>
      <a:lvl5pPr marL="2742720" indent="-304747" algn="l" defTabSz="1218987" rtl="0" eaLnBrk="1" latinLnBrk="0" hangingPunct="1">
        <a:spcBef>
          <a:spcPct val="20000"/>
        </a:spcBef>
        <a:buFont typeface="Arial" pitchFamily="34" charset="0"/>
        <a:buChar char="»"/>
        <a:defRPr sz="2000" kern="1200">
          <a:solidFill>
            <a:schemeClr val="tx1"/>
          </a:solidFill>
          <a:latin typeface="+mj-lt"/>
          <a:ea typeface="+mn-ea"/>
          <a:cs typeface="+mn-cs"/>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8.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openoregon.pressbooks.pub/interpretingstudies/chapter/practice-the-necessary-preparation-for-working-with-people/" TargetMode="External"/><Relationship Id="rId2" Type="http://schemas.openxmlformats.org/officeDocument/2006/relationships/image" Target="../media/image5.pn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hyperlink" Target="https://www.batelle.org/docs/tpp/2018-the-impact-of-innovation.pdf"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610728"/>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343079"/>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Shape 15">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3" y="340424"/>
            <a:ext cx="3472603"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Graphic 2" descr="Customer review with solid fill">
            <a:extLst>
              <a:ext uri="{FF2B5EF4-FFF2-40B4-BE49-F238E27FC236}">
                <a16:creationId xmlns:a16="http://schemas.microsoft.com/office/drawing/2014/main" id="{49E74965-1411-B610-ED79-E627BC3D8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3205" y="2807545"/>
            <a:ext cx="2507401" cy="2507401"/>
          </a:xfrm>
          <a:prstGeom prst="rect">
            <a:avLst/>
          </a:prstGeom>
        </p:spPr>
      </p:pic>
      <p:sp>
        <p:nvSpPr>
          <p:cNvPr id="18" name="Freeform: Shape 17">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6335" y="1071563"/>
            <a:ext cx="5467663"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Group brainstorm with solid fill">
            <a:extLst>
              <a:ext uri="{FF2B5EF4-FFF2-40B4-BE49-F238E27FC236}">
                <a16:creationId xmlns:a16="http://schemas.microsoft.com/office/drawing/2014/main" id="{63E0DDAD-7462-2EB9-4C40-82A17BA393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220072" y="2853856"/>
            <a:ext cx="3268419" cy="3351949"/>
          </a:xfrm>
          <a:prstGeom prst="rect">
            <a:avLst/>
          </a:prstGeom>
        </p:spPr>
      </p:pic>
      <p:sp>
        <p:nvSpPr>
          <p:cNvPr id="6" name="Speech Bubble: Rectangle with Corners Rounded 5">
            <a:extLst>
              <a:ext uri="{FF2B5EF4-FFF2-40B4-BE49-F238E27FC236}">
                <a16:creationId xmlns:a16="http://schemas.microsoft.com/office/drawing/2014/main" id="{BBB23BD5-8B90-0563-8E87-00228A0E6813}"/>
              </a:ext>
            </a:extLst>
          </p:cNvPr>
          <p:cNvSpPr/>
          <p:nvPr/>
        </p:nvSpPr>
        <p:spPr>
          <a:xfrm>
            <a:off x="579990" y="191025"/>
            <a:ext cx="8096466" cy="2507401"/>
          </a:xfrm>
          <a:prstGeom prst="wedgeRoundRectCallout">
            <a:avLst>
              <a:gd name="adj1" fmla="val 1449"/>
              <a:gd name="adj2" fmla="val 71557"/>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4400" dirty="0">
                <a:highlight>
                  <a:srgbClr val="008080"/>
                </a:highlight>
                <a:latin typeface="High Tower Text" panose="02040502050506030303" pitchFamily="18" charset="0"/>
              </a:rPr>
              <a:t>Does Innovation and Creativity Provide a Business Advantage?</a:t>
            </a:r>
          </a:p>
        </p:txBody>
      </p:sp>
    </p:spTree>
    <p:extLst>
      <p:ext uri="{BB962C8B-B14F-4D97-AF65-F5344CB8AC3E}">
        <p14:creationId xmlns:p14="http://schemas.microsoft.com/office/powerpoint/2010/main" val="248209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wipe(down)">
                                      <p:cBhvr>
                                        <p:cTn id="7" dur="580">
                                          <p:stCondLst>
                                            <p:cond delay="0"/>
                                          </p:stCondLst>
                                        </p:cTn>
                                        <p:tgtEl>
                                          <p:spTgt spid="6">
                                            <p:txEl>
                                              <p:pRg st="0" end="0"/>
                                            </p:txEl>
                                          </p:spTgt>
                                        </p:tgtEl>
                                      </p:cBhvr>
                                    </p:animEffect>
                                    <p:anim calcmode="lin" valueType="num">
                                      <p:cBhvr>
                                        <p:cTn id="8"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xEl>
                                              <p:pRg st="0" end="0"/>
                                            </p:txEl>
                                          </p:spTgt>
                                        </p:tgtEl>
                                      </p:cBhvr>
                                      <p:to x="100000" y="60000"/>
                                    </p:animScale>
                                    <p:animScale>
                                      <p:cBhvr>
                                        <p:cTn id="14" dur="166" decel="50000">
                                          <p:stCondLst>
                                            <p:cond delay="676"/>
                                          </p:stCondLst>
                                        </p:cTn>
                                        <p:tgtEl>
                                          <p:spTgt spid="6">
                                            <p:txEl>
                                              <p:pRg st="0" end="0"/>
                                            </p:txEl>
                                          </p:spTgt>
                                        </p:tgtEl>
                                      </p:cBhvr>
                                      <p:to x="100000" y="100000"/>
                                    </p:animScale>
                                    <p:animScale>
                                      <p:cBhvr>
                                        <p:cTn id="15" dur="26">
                                          <p:stCondLst>
                                            <p:cond delay="1312"/>
                                          </p:stCondLst>
                                        </p:cTn>
                                        <p:tgtEl>
                                          <p:spTgt spid="6">
                                            <p:txEl>
                                              <p:pRg st="0" end="0"/>
                                            </p:txEl>
                                          </p:spTgt>
                                        </p:tgtEl>
                                      </p:cBhvr>
                                      <p:to x="100000" y="80000"/>
                                    </p:animScale>
                                    <p:animScale>
                                      <p:cBhvr>
                                        <p:cTn id="16" dur="166" decel="50000">
                                          <p:stCondLst>
                                            <p:cond delay="1338"/>
                                          </p:stCondLst>
                                        </p:cTn>
                                        <p:tgtEl>
                                          <p:spTgt spid="6">
                                            <p:txEl>
                                              <p:pRg st="0" end="0"/>
                                            </p:txEl>
                                          </p:spTgt>
                                        </p:tgtEl>
                                      </p:cBhvr>
                                      <p:to x="100000" y="100000"/>
                                    </p:animScale>
                                    <p:animScale>
                                      <p:cBhvr>
                                        <p:cTn id="17" dur="26">
                                          <p:stCondLst>
                                            <p:cond delay="1642"/>
                                          </p:stCondLst>
                                        </p:cTn>
                                        <p:tgtEl>
                                          <p:spTgt spid="6">
                                            <p:txEl>
                                              <p:pRg st="0" end="0"/>
                                            </p:txEl>
                                          </p:spTgt>
                                        </p:tgtEl>
                                      </p:cBhvr>
                                      <p:to x="100000" y="90000"/>
                                    </p:animScale>
                                    <p:animScale>
                                      <p:cBhvr>
                                        <p:cTn id="18" dur="166" decel="50000">
                                          <p:stCondLst>
                                            <p:cond delay="1668"/>
                                          </p:stCondLst>
                                        </p:cTn>
                                        <p:tgtEl>
                                          <p:spTgt spid="6">
                                            <p:txEl>
                                              <p:pRg st="0" end="0"/>
                                            </p:txEl>
                                          </p:spTgt>
                                        </p:tgtEl>
                                      </p:cBhvr>
                                      <p:to x="100000" y="100000"/>
                                    </p:animScale>
                                    <p:animScale>
                                      <p:cBhvr>
                                        <p:cTn id="19" dur="26">
                                          <p:stCondLst>
                                            <p:cond delay="1808"/>
                                          </p:stCondLst>
                                        </p:cTn>
                                        <p:tgtEl>
                                          <p:spTgt spid="6">
                                            <p:txEl>
                                              <p:pRg st="0" end="0"/>
                                            </p:txEl>
                                          </p:spTgt>
                                        </p:tgtEl>
                                      </p:cBhvr>
                                      <p:to x="100000" y="95000"/>
                                    </p:animScale>
                                    <p:animScale>
                                      <p:cBhvr>
                                        <p:cTn id="20" dur="166" decel="50000">
                                          <p:stCondLst>
                                            <p:cond delay="1834"/>
                                          </p:stCondLst>
                                        </p:cTn>
                                        <p:tgtEl>
                                          <p:spTgt spid="6">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0E5B695D-91E4-94B9-D6C7-A5A05A81D21F}"/>
              </a:ext>
            </a:extLst>
          </p:cNvPr>
          <p:cNvSpPr/>
          <p:nvPr/>
        </p:nvSpPr>
        <p:spPr>
          <a:xfrm>
            <a:off x="1547664" y="65832"/>
            <a:ext cx="6048672" cy="1682884"/>
          </a:xfrm>
          <a:prstGeom prst="horizontalScroll">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600" b="1" dirty="0">
                <a:latin typeface="Bradley Hand ITC" panose="03070402050302030203" pitchFamily="66" charset="0"/>
              </a:rPr>
              <a:t>What is Innovation and Creativity?</a:t>
            </a:r>
          </a:p>
        </p:txBody>
      </p:sp>
      <p:sp>
        <p:nvSpPr>
          <p:cNvPr id="4" name="TextBox 3">
            <a:extLst>
              <a:ext uri="{FF2B5EF4-FFF2-40B4-BE49-F238E27FC236}">
                <a16:creationId xmlns:a16="http://schemas.microsoft.com/office/drawing/2014/main" id="{5DD105E1-6A18-6638-9469-5DDA56C4517D}"/>
              </a:ext>
            </a:extLst>
          </p:cNvPr>
          <p:cNvSpPr txBox="1"/>
          <p:nvPr/>
        </p:nvSpPr>
        <p:spPr>
          <a:xfrm flipH="1">
            <a:off x="179512" y="1504856"/>
            <a:ext cx="8784976" cy="1723549"/>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600" dirty="0">
                <a:effectLst/>
                <a:latin typeface="Calibri" panose="020F0502020204030204" pitchFamily="34" charset="0"/>
                <a:ea typeface="Calibri" panose="020F0502020204030204" pitchFamily="34" charset="0"/>
                <a:cs typeface="Times New Roman" panose="02020603050405020304" pitchFamily="18" charset="0"/>
              </a:rPr>
              <a:t>According to Runco &amp; Jaeger (2012), Innovation is the application of creativity to generate novel, useful, and feasible ideas, products, or processes, and Tidd et al (2017) suggest that innovation refers to a process of developing and introducing new ideas, products, or services that challenge existing paradigms and create new market industries.</a:t>
            </a:r>
          </a:p>
          <a:p>
            <a:endParaRPr lang="en-GB" dirty="0"/>
          </a:p>
        </p:txBody>
      </p:sp>
      <p:sp>
        <p:nvSpPr>
          <p:cNvPr id="5" name="TextBox 4">
            <a:extLst>
              <a:ext uri="{FF2B5EF4-FFF2-40B4-BE49-F238E27FC236}">
                <a16:creationId xmlns:a16="http://schemas.microsoft.com/office/drawing/2014/main" id="{26862262-5685-2E25-68B8-AB2FED384C09}"/>
              </a:ext>
            </a:extLst>
          </p:cNvPr>
          <p:cNvSpPr txBox="1"/>
          <p:nvPr/>
        </p:nvSpPr>
        <p:spPr>
          <a:xfrm>
            <a:off x="179512" y="3029431"/>
            <a:ext cx="8208912" cy="1200329"/>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And creativity according to Amabile et al, (1996), is the ability to generate novel, useful, and appropriate ideas or solutions to problems, with Kaufman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Beghetto</a:t>
            </a:r>
            <a:r>
              <a:rPr lang="en-GB" sz="1600" dirty="0">
                <a:effectLst/>
                <a:latin typeface="Calibri" panose="020F0502020204030204" pitchFamily="34" charset="0"/>
                <a:ea typeface="Calibri" panose="020F0502020204030204" pitchFamily="34" charset="0"/>
                <a:cs typeface="Times New Roman" panose="02020603050405020304" pitchFamily="18" charset="0"/>
              </a:rPr>
              <a:t> (2009) suggesting it is the process of generating something new that has value. </a:t>
            </a:r>
          </a:p>
          <a:p>
            <a:endParaRPr lang="en-GB" dirty="0"/>
          </a:p>
        </p:txBody>
      </p:sp>
      <p:sp>
        <p:nvSpPr>
          <p:cNvPr id="6" name="TextBox 5">
            <a:extLst>
              <a:ext uri="{FF2B5EF4-FFF2-40B4-BE49-F238E27FC236}">
                <a16:creationId xmlns:a16="http://schemas.microsoft.com/office/drawing/2014/main" id="{C3BB0A58-A552-6F84-6D99-52F2E371EDD3}"/>
              </a:ext>
            </a:extLst>
          </p:cNvPr>
          <p:cNvSpPr txBox="1"/>
          <p:nvPr/>
        </p:nvSpPr>
        <p:spPr>
          <a:xfrm flipH="1">
            <a:off x="251519" y="4559920"/>
            <a:ext cx="8484373" cy="1397947"/>
          </a:xfrm>
          <a:prstGeom prst="rect">
            <a:avLst/>
          </a:prstGeom>
          <a:noFill/>
        </p:spPr>
        <p:txBody>
          <a:bodyPr wrap="square" rtlCol="0">
            <a:spAutoFit/>
          </a:bodyPr>
          <a:lstStyle/>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Innovation and creativity according to Brown and Anthony (2011), can provide organisations with a competitive advantage, stating that companies that can develop new and innovative products or services can differentiate themselves from competitors, and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Tushman</a:t>
            </a:r>
            <a:r>
              <a:rPr lang="en-GB" sz="1600" dirty="0">
                <a:effectLst/>
                <a:latin typeface="Calibri" panose="020F0502020204030204" pitchFamily="34" charset="0"/>
                <a:ea typeface="Calibri" panose="020F0502020204030204" pitchFamily="34" charset="0"/>
                <a:cs typeface="Times New Roman" panose="02020603050405020304" pitchFamily="18" charset="0"/>
              </a:rPr>
              <a:t> and O’Reilly (1996) suggesting that both are crucial for organisations to stay adaptable and responsive to changing market conditions.</a:t>
            </a:r>
          </a:p>
        </p:txBody>
      </p:sp>
    </p:spTree>
    <p:extLst>
      <p:ext uri="{BB962C8B-B14F-4D97-AF65-F5344CB8AC3E}">
        <p14:creationId xmlns:p14="http://schemas.microsoft.com/office/powerpoint/2010/main" val="2618039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a:extLst>
              <a:ext uri="{FF2B5EF4-FFF2-40B4-BE49-F238E27FC236}">
                <a16:creationId xmlns:a16="http://schemas.microsoft.com/office/drawing/2014/main" id="{DAA589CD-8071-DD2D-633E-542165C754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74832" y="1177298"/>
            <a:ext cx="5562287" cy="3960440"/>
          </a:xfrm>
          <a:prstGeom prst="rect">
            <a:avLst/>
          </a:prstGeom>
        </p:spPr>
      </p:pic>
      <p:sp>
        <p:nvSpPr>
          <p:cNvPr id="4" name="TextBox 3">
            <a:extLst>
              <a:ext uri="{FF2B5EF4-FFF2-40B4-BE49-F238E27FC236}">
                <a16:creationId xmlns:a16="http://schemas.microsoft.com/office/drawing/2014/main" id="{3E6ADD06-E40E-6B4C-E521-334A0703EDAE}"/>
              </a:ext>
            </a:extLst>
          </p:cNvPr>
          <p:cNvSpPr txBox="1"/>
          <p:nvPr/>
        </p:nvSpPr>
        <p:spPr>
          <a:xfrm>
            <a:off x="628447" y="5702417"/>
            <a:ext cx="7887105" cy="230832"/>
          </a:xfrm>
          <a:prstGeom prst="rect">
            <a:avLst/>
          </a:prstGeom>
          <a:noFill/>
        </p:spPr>
        <p:txBody>
          <a:bodyPr wrap="square" rtlCol="0">
            <a:spAutoFit/>
          </a:bodyPr>
          <a:lstStyle/>
          <a:p>
            <a:r>
              <a:rPr lang="en-GB" sz="900">
                <a:hlinkClick r:id="rId3" tooltip="https://openoregon.pressbooks.pub/interpretingstudies/chapter/practice-the-necessary-preparation-for-working-with-people/"/>
              </a:rPr>
              <a:t>This Photo</a:t>
            </a:r>
            <a:r>
              <a:rPr lang="en-GB" sz="900"/>
              <a:t> by Unknown Author is licensed under </a:t>
            </a:r>
            <a:r>
              <a:rPr lang="en-GB" sz="900">
                <a:hlinkClick r:id="rId4" tooltip="https://creativecommons.org/licenses/by-nc/3.0/"/>
              </a:rPr>
              <a:t>CC BY-NC</a:t>
            </a:r>
            <a:endParaRPr lang="en-GB" sz="900"/>
          </a:p>
        </p:txBody>
      </p:sp>
      <p:sp>
        <p:nvSpPr>
          <p:cNvPr id="5" name="Scroll: Horizontal 4">
            <a:extLst>
              <a:ext uri="{FF2B5EF4-FFF2-40B4-BE49-F238E27FC236}">
                <a16:creationId xmlns:a16="http://schemas.microsoft.com/office/drawing/2014/main" id="{9998ADA8-9773-F051-867B-1E652B744C6A}"/>
              </a:ext>
            </a:extLst>
          </p:cNvPr>
          <p:cNvSpPr/>
          <p:nvPr/>
        </p:nvSpPr>
        <p:spPr>
          <a:xfrm>
            <a:off x="1331640" y="-99392"/>
            <a:ext cx="6048672" cy="1368152"/>
          </a:xfrm>
          <a:prstGeom prst="horizontalScroll">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600" b="1" dirty="0">
                <a:latin typeface="Bradley Hand ITC" panose="03070402050302030203" pitchFamily="66" charset="0"/>
              </a:rPr>
              <a:t>Gibbs Model of reflection</a:t>
            </a:r>
          </a:p>
          <a:p>
            <a:pPr algn="ctr"/>
            <a:r>
              <a:rPr lang="en-GB" sz="1600" b="1" dirty="0">
                <a:latin typeface="Bradley Hand ITC" panose="03070402050302030203" pitchFamily="66" charset="0"/>
              </a:rPr>
              <a:t>(Gibbs, 1988).</a:t>
            </a:r>
          </a:p>
        </p:txBody>
      </p:sp>
      <p:sp>
        <p:nvSpPr>
          <p:cNvPr id="2" name="TextBox 1">
            <a:extLst>
              <a:ext uri="{FF2B5EF4-FFF2-40B4-BE49-F238E27FC236}">
                <a16:creationId xmlns:a16="http://schemas.microsoft.com/office/drawing/2014/main" id="{ABE6557A-37C1-7E2D-92E6-2327397A388A}"/>
              </a:ext>
            </a:extLst>
          </p:cNvPr>
          <p:cNvSpPr txBox="1"/>
          <p:nvPr/>
        </p:nvSpPr>
        <p:spPr>
          <a:xfrm>
            <a:off x="6408204" y="1328566"/>
            <a:ext cx="1944216" cy="3785652"/>
          </a:xfrm>
          <a:prstGeom prst="rect">
            <a:avLst/>
          </a:prstGeom>
          <a:noFill/>
        </p:spPr>
        <p:txBody>
          <a:bodyPr wrap="square" rtlCol="0">
            <a:spAutoFit/>
          </a:bodyPr>
          <a:lstStyle/>
          <a:p>
            <a:r>
              <a:rPr lang="en-GB" sz="1600" dirty="0">
                <a:solidFill>
                  <a:schemeClr val="tx1">
                    <a:lumMod val="95000"/>
                    <a:lumOff val="5000"/>
                  </a:schemeClr>
                </a:solidFill>
              </a:rPr>
              <a:t>By reflecting on my studies according to </a:t>
            </a:r>
            <a:r>
              <a:rPr lang="en-GB" sz="1600" dirty="0" err="1">
                <a:solidFill>
                  <a:schemeClr val="tx1">
                    <a:lumMod val="95000"/>
                    <a:lumOff val="5000"/>
                  </a:schemeClr>
                </a:solidFill>
              </a:rPr>
              <a:t>Boud</a:t>
            </a:r>
            <a:r>
              <a:rPr lang="en-GB" sz="1600" dirty="0">
                <a:solidFill>
                  <a:schemeClr val="tx1">
                    <a:lumMod val="95000"/>
                    <a:lumOff val="5000"/>
                  </a:schemeClr>
                </a:solidFill>
              </a:rPr>
              <a:t>, Keogh, and Walker, (1985) it allows me to evaluate what I have learnt and give a deeper understanding of what I have learnt, and identify my areas for improvement, </a:t>
            </a:r>
            <a:r>
              <a:rPr lang="en-GB" sz="1600" dirty="0" err="1">
                <a:solidFill>
                  <a:schemeClr val="tx1">
                    <a:lumMod val="95000"/>
                    <a:lumOff val="5000"/>
                  </a:schemeClr>
                </a:solidFill>
              </a:rPr>
              <a:t>Boud</a:t>
            </a:r>
            <a:r>
              <a:rPr lang="en-GB" sz="1600" dirty="0">
                <a:solidFill>
                  <a:schemeClr val="tx1">
                    <a:lumMod val="95000"/>
                    <a:lumOff val="5000"/>
                  </a:schemeClr>
                </a:solidFill>
              </a:rPr>
              <a:t>, Keogh, and walker, 1985). </a:t>
            </a:r>
          </a:p>
        </p:txBody>
      </p:sp>
    </p:spTree>
    <p:extLst>
      <p:ext uri="{BB962C8B-B14F-4D97-AF65-F5344CB8AC3E}">
        <p14:creationId xmlns:p14="http://schemas.microsoft.com/office/powerpoint/2010/main" val="227717908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25081"/>
            <a:ext cx="4229337" cy="704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Innovation</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620688"/>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Innovation is a complex process that involves, creativity, problem-solving and Risk-taking.</a:t>
            </a:r>
          </a:p>
          <a:p>
            <a:pPr marL="285750" indent="-285750">
              <a:buFont typeface="Arial" panose="020B0604020202020204" pitchFamily="34" charset="0"/>
              <a:buChar char="•"/>
            </a:pPr>
            <a:r>
              <a:rPr lang="en-GB" sz="1600" b="1" dirty="0">
                <a:solidFill>
                  <a:schemeClr val="tx1">
                    <a:lumMod val="95000"/>
                    <a:lumOff val="5000"/>
                  </a:schemeClr>
                </a:solidFill>
              </a:rPr>
              <a:t>It Surprised me how much innovation goes into successful campaigns like Nike’s “Just Do It” Campaign.</a:t>
            </a:r>
          </a:p>
          <a:p>
            <a:pPr marL="285750" indent="-285750">
              <a:buFont typeface="Arial" panose="020B0604020202020204" pitchFamily="34" charset="0"/>
              <a:buChar char="•"/>
            </a:pPr>
            <a:r>
              <a:rPr lang="en-GB" sz="1600" b="1" dirty="0">
                <a:solidFill>
                  <a:schemeClr val="tx1">
                    <a:lumMod val="95000"/>
                    <a:lumOff val="5000"/>
                  </a:schemeClr>
                </a:solidFill>
              </a:rPr>
              <a:t>I recognise now that its not just about developing new ideas, but taking calculated risks, and finding new ways to problem –solving.</a:t>
            </a:r>
          </a:p>
          <a:p>
            <a:pPr marL="285750" indent="-285750">
              <a:buFont typeface="Arial" panose="020B0604020202020204" pitchFamily="34" charset="0"/>
              <a:buChar char="•"/>
            </a:pPr>
            <a:r>
              <a:rPr lang="en-GB" sz="1600" b="1" dirty="0">
                <a:solidFill>
                  <a:schemeClr val="tx1">
                    <a:lumMod val="95000"/>
                    <a:lumOff val="5000"/>
                  </a:schemeClr>
                </a:solidFill>
              </a:rPr>
              <a:t>I plan to continue learning about innovation, and take what  I have learned from Nike’s  successful innovation into my future career. </a:t>
            </a:r>
          </a:p>
          <a:p>
            <a:pPr marL="285750" indent="-285750">
              <a:buFont typeface="Arial" panose="020B0604020202020204" pitchFamily="34" charset="0"/>
              <a:buChar char="•"/>
            </a:pPr>
            <a:endParaRPr lang="en-GB" sz="1600" dirty="0">
              <a:solidFill>
                <a:schemeClr val="tx1">
                  <a:lumMod val="95000"/>
                  <a:lumOff val="5000"/>
                </a:schemeClr>
              </a:solidFill>
              <a:highlight>
                <a:srgbClr val="00FFFF"/>
              </a:highlight>
            </a:endParaRP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27091514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25719"/>
            <a:ext cx="4229337" cy="704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Creativity</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620688"/>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Previously believing creativity was the ability to come up with new ideas. I have now learnt it’s a much broader concept of risk-taking, problem-solving and thinking outside the box.</a:t>
            </a:r>
          </a:p>
          <a:p>
            <a:pPr marL="285750" indent="-285750">
              <a:buFont typeface="Arial" panose="020B0604020202020204" pitchFamily="34" charset="0"/>
              <a:buChar char="•"/>
            </a:pPr>
            <a:r>
              <a:rPr lang="en-GB" sz="1600" b="1" dirty="0">
                <a:solidFill>
                  <a:schemeClr val="tx1">
                    <a:lumMod val="95000"/>
                    <a:lumOff val="5000"/>
                  </a:schemeClr>
                </a:solidFill>
              </a:rPr>
              <a:t>I enjoyed learning about the many ways Nike incorporated creativity into their marketing campaigns successfully.</a:t>
            </a:r>
          </a:p>
          <a:p>
            <a:pPr marL="285750" indent="-285750">
              <a:buFont typeface="Arial" panose="020B0604020202020204" pitchFamily="34" charset="0"/>
              <a:buChar char="•"/>
            </a:pPr>
            <a:r>
              <a:rPr lang="en-GB" sz="1600" b="1" dirty="0">
                <a:solidFill>
                  <a:schemeClr val="tx1">
                    <a:lumMod val="95000"/>
                    <a:lumOff val="5000"/>
                  </a:schemeClr>
                </a:solidFill>
              </a:rPr>
              <a:t>I have learnt that creativity is a key driver of innovation and is essential for achieving business success.</a:t>
            </a:r>
          </a:p>
          <a:p>
            <a:pPr marL="285750" indent="-285750">
              <a:buFont typeface="Arial" panose="020B0604020202020204" pitchFamily="34" charset="0"/>
              <a:buChar char="•"/>
            </a:pPr>
            <a:r>
              <a:rPr lang="en-GB" sz="1600" b="1" dirty="0">
                <a:solidFill>
                  <a:schemeClr val="tx1">
                    <a:lumMod val="95000"/>
                    <a:lumOff val="5000"/>
                  </a:schemeClr>
                </a:solidFill>
              </a:rPr>
              <a:t>By Examining Nike’s creative approach to marketing, I can see how they have been able to connect with consumers on a deep level, building strong brand identity.</a:t>
            </a: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38567048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25719"/>
            <a:ext cx="4229337" cy="704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Models of innovation</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620688"/>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I was initially overwhelmed by the number of different models of innovation, but learnt and appreciated the unique strengths and weakness of each.</a:t>
            </a:r>
          </a:p>
          <a:p>
            <a:pPr marL="285750" indent="-285750">
              <a:buFont typeface="Arial" panose="020B0604020202020204" pitchFamily="34" charset="0"/>
              <a:buChar char="•"/>
            </a:pPr>
            <a:r>
              <a:rPr lang="en-GB" sz="1600" b="1" dirty="0">
                <a:solidFill>
                  <a:schemeClr val="tx1">
                    <a:lumMod val="95000"/>
                    <a:lumOff val="5000"/>
                  </a:schemeClr>
                </a:solidFill>
              </a:rPr>
              <a:t>My understanding of the models enriched my knowledge further of innovation, recognising how they can be applied in organisations, and that different models can be effective in different contexts.</a:t>
            </a:r>
          </a:p>
          <a:p>
            <a:pPr marL="285750" indent="-285750">
              <a:buFont typeface="Arial" panose="020B0604020202020204" pitchFamily="34" charset="0"/>
              <a:buChar char="•"/>
            </a:pPr>
            <a:r>
              <a:rPr lang="en-GB" sz="1600" b="1" dirty="0">
                <a:solidFill>
                  <a:schemeClr val="tx1">
                    <a:lumMod val="95000"/>
                    <a:lumOff val="5000"/>
                  </a:schemeClr>
                </a:solidFill>
              </a:rPr>
              <a:t>On my examination of Nike, I can see how they have leveraged multiple models to drive success in different areas of their business.</a:t>
            </a:r>
          </a:p>
          <a:p>
            <a:pPr marL="285750" indent="-285750">
              <a:buFont typeface="Arial" panose="020B0604020202020204" pitchFamily="34" charset="0"/>
              <a:buChar char="•"/>
            </a:pPr>
            <a:r>
              <a:rPr lang="en-GB" sz="1600" b="1" dirty="0">
                <a:solidFill>
                  <a:schemeClr val="tx1">
                    <a:lumMod val="95000"/>
                    <a:lumOff val="5000"/>
                  </a:schemeClr>
                </a:solidFill>
              </a:rPr>
              <a:t>I plan to continue learning and understanding the models of innovation, recognising from my studies that they play a crucial part to the innovation process.</a:t>
            </a:r>
          </a:p>
          <a:p>
            <a:pPr marL="285750" indent="-285750">
              <a:buFont typeface="Arial" panose="020B0604020202020204" pitchFamily="34" charset="0"/>
              <a:buChar char="•"/>
            </a:pPr>
            <a:endParaRPr lang="en-GB" sz="1600" dirty="0">
              <a:solidFill>
                <a:schemeClr val="tx1">
                  <a:lumMod val="95000"/>
                  <a:lumOff val="5000"/>
                </a:schemeClr>
              </a:solidFill>
              <a:highlight>
                <a:srgbClr val="00FFFF"/>
              </a:highlight>
            </a:endParaRP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428464493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15559"/>
            <a:ext cx="4229337" cy="9550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Innovative Organisation</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1196752"/>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Through my learning, I recognised the importance of creating an innovative culture within an organisation.</a:t>
            </a:r>
          </a:p>
          <a:p>
            <a:pPr marL="285750" indent="-285750">
              <a:buFont typeface="Arial" panose="020B0604020202020204" pitchFamily="34" charset="0"/>
              <a:buChar char="•"/>
            </a:pPr>
            <a:r>
              <a:rPr lang="en-GB" sz="1600" b="1" dirty="0">
                <a:solidFill>
                  <a:schemeClr val="tx1">
                    <a:lumMod val="95000"/>
                    <a:lumOff val="5000"/>
                  </a:schemeClr>
                </a:solidFill>
              </a:rPr>
              <a:t>I was impressed by the level of creativity and innovation that Nike has been able to cultivate, and it made me appreciate the importance of creating a culture that values innovation and encourages employees to take risks.</a:t>
            </a:r>
          </a:p>
          <a:p>
            <a:pPr marL="285750" indent="-285750">
              <a:buFont typeface="Arial" panose="020B0604020202020204" pitchFamily="34" charset="0"/>
              <a:buChar char="•"/>
            </a:pPr>
            <a:r>
              <a:rPr lang="en-GB" sz="1600" b="1" dirty="0">
                <a:solidFill>
                  <a:schemeClr val="tx1">
                    <a:lumMod val="95000"/>
                    <a:lumOff val="5000"/>
                  </a:schemeClr>
                </a:solidFill>
              </a:rPr>
              <a:t>I have learnt, by Nike fostering a culture of innovation they have been able to develop and launch innovative products and marketing campaigns, resonating with its target audience, allowing Nike to stay ahead of its competitors.</a:t>
            </a:r>
          </a:p>
          <a:p>
            <a:pPr marL="285750" indent="-285750">
              <a:buFont typeface="Arial" panose="020B0604020202020204" pitchFamily="34" charset="0"/>
              <a:buChar char="•"/>
            </a:pPr>
            <a:r>
              <a:rPr lang="en-GB" sz="1600" b="1" dirty="0">
                <a:solidFill>
                  <a:schemeClr val="tx1">
                    <a:lumMod val="95000"/>
                    <a:lumOff val="5000"/>
                  </a:schemeClr>
                </a:solidFill>
              </a:rPr>
              <a:t>I have recognised creating a culture of innovation requires a strong commitment from organisational leaders.</a:t>
            </a:r>
          </a:p>
          <a:p>
            <a:pPr marL="285750" indent="-285750">
              <a:buFont typeface="Arial" panose="020B0604020202020204" pitchFamily="34" charset="0"/>
              <a:buChar char="•"/>
            </a:pPr>
            <a:r>
              <a:rPr lang="en-GB" sz="1600" b="1" dirty="0">
                <a:solidFill>
                  <a:schemeClr val="tx1">
                    <a:lumMod val="95000"/>
                    <a:lumOff val="5000"/>
                  </a:schemeClr>
                </a:solidFill>
              </a:rPr>
              <a:t>I have gained insight on the factors that contribute to successful innovation and how to create a culture of innovation within an organisation. </a:t>
            </a:r>
            <a:endParaRPr lang="en-GB" sz="1600" dirty="0">
              <a:solidFill>
                <a:schemeClr val="tx1">
                  <a:lumMod val="95000"/>
                  <a:lumOff val="5000"/>
                </a:schemeClr>
              </a:solidFill>
              <a:highlight>
                <a:srgbClr val="00FFFF"/>
              </a:highlight>
            </a:endParaRP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416007955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p:cTn id="41"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35241"/>
            <a:ext cx="4229337" cy="10879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Where do Ideas come from</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1340768"/>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I have learned about various sources of ideas, such as customer feedback, collaboration, and internal creativity programs.</a:t>
            </a:r>
          </a:p>
          <a:p>
            <a:pPr marL="285750" indent="-285750">
              <a:buFont typeface="Arial" panose="020B0604020202020204" pitchFamily="34" charset="0"/>
              <a:buChar char="•"/>
            </a:pPr>
            <a:r>
              <a:rPr lang="en-GB" sz="1600" b="1" dirty="0">
                <a:solidFill>
                  <a:schemeClr val="tx1">
                    <a:lumMod val="95000"/>
                    <a:lumOff val="5000"/>
                  </a:schemeClr>
                </a:solidFill>
              </a:rPr>
              <a:t>I feel that having a diverse range of sources for ideas can lead to more innovative solutions and better outcomes.</a:t>
            </a:r>
          </a:p>
          <a:p>
            <a:pPr marL="285750" indent="-285750">
              <a:buFont typeface="Arial" panose="020B0604020202020204" pitchFamily="34" charset="0"/>
              <a:buChar char="•"/>
            </a:pPr>
            <a:r>
              <a:rPr lang="en-GB" sz="1600" b="1" dirty="0">
                <a:solidFill>
                  <a:schemeClr val="tx1">
                    <a:lumMod val="95000"/>
                    <a:lumOff val="5000"/>
                  </a:schemeClr>
                </a:solidFill>
              </a:rPr>
              <a:t>Through my research on Nike, their partnerships with celebrities, athletes, and influencers, as well as their focus on customer feedback, demonstrated how this helped them generate and implement new innovative marketing strategies.</a:t>
            </a:r>
          </a:p>
          <a:p>
            <a:pPr marL="285750" indent="-285750">
              <a:buFont typeface="Arial" panose="020B0604020202020204" pitchFamily="34" charset="0"/>
              <a:buChar char="•"/>
            </a:pPr>
            <a:r>
              <a:rPr lang="en-GB" sz="1600" b="1" dirty="0">
                <a:solidFill>
                  <a:schemeClr val="tx1">
                    <a:lumMod val="95000"/>
                    <a:lumOff val="5000"/>
                  </a:schemeClr>
                </a:solidFill>
              </a:rPr>
              <a:t>By studying the source of ideas I have come to appreciate the importance of gathering feedback from a diverse range of sources.</a:t>
            </a:r>
          </a:p>
          <a:p>
            <a:pPr marL="285750" indent="-285750">
              <a:buFont typeface="Arial" panose="020B0604020202020204" pitchFamily="34" charset="0"/>
              <a:buChar char="•"/>
            </a:pPr>
            <a:r>
              <a:rPr lang="en-GB" sz="1600" b="1" dirty="0">
                <a:solidFill>
                  <a:schemeClr val="tx1">
                    <a:lumMod val="95000"/>
                    <a:lumOff val="5000"/>
                  </a:schemeClr>
                </a:solidFill>
              </a:rPr>
              <a:t>I have recognised that organisations that prioritise collaboration and feedback are far more likely to develop innovative solutions.</a:t>
            </a:r>
          </a:p>
          <a:p>
            <a:pPr marL="285750" indent="-285750">
              <a:buFont typeface="Arial" panose="020B0604020202020204" pitchFamily="34" charset="0"/>
              <a:buChar char="•"/>
            </a:pPr>
            <a:endParaRPr lang="en-GB" sz="1600" dirty="0">
              <a:solidFill>
                <a:schemeClr val="tx1">
                  <a:lumMod val="95000"/>
                  <a:lumOff val="5000"/>
                </a:schemeClr>
              </a:solidFill>
              <a:highlight>
                <a:srgbClr val="00FFFF"/>
              </a:highlight>
            </a:endParaRP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2471151948"/>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p:cTn id="41"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57D09C-81F3-6F64-1C07-E33C709076DF}"/>
              </a:ext>
            </a:extLst>
          </p:cNvPr>
          <p:cNvSpPr/>
          <p:nvPr/>
        </p:nvSpPr>
        <p:spPr>
          <a:xfrm>
            <a:off x="2328528" y="25719"/>
            <a:ext cx="4229337" cy="11710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Leadership and Management</a:t>
            </a:r>
          </a:p>
        </p:txBody>
      </p:sp>
      <p:sp>
        <p:nvSpPr>
          <p:cNvPr id="3" name="Rectangle: Diagonal Corners Rounded 2">
            <a:extLst>
              <a:ext uri="{FF2B5EF4-FFF2-40B4-BE49-F238E27FC236}">
                <a16:creationId xmlns:a16="http://schemas.microsoft.com/office/drawing/2014/main" id="{C99A7CBD-AAA5-2BA9-01BD-0575EE04CCDE}"/>
              </a:ext>
            </a:extLst>
          </p:cNvPr>
          <p:cNvSpPr/>
          <p:nvPr/>
        </p:nvSpPr>
        <p:spPr>
          <a:xfrm>
            <a:off x="395536" y="1412776"/>
            <a:ext cx="8352928" cy="4896544"/>
          </a:xfrm>
          <a:prstGeom prst="round2Diag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did I learn?</a:t>
            </a:r>
          </a:p>
          <a:p>
            <a:pPr algn="ctr"/>
            <a:endParaRPr lang="en-GB" dirty="0"/>
          </a:p>
          <a:p>
            <a:pPr algn="ctr"/>
            <a:endParaRPr lang="en-GB" b="1" dirty="0"/>
          </a:p>
          <a:p>
            <a:pPr marL="285750" indent="-285750">
              <a:buFont typeface="Arial" panose="020B0604020202020204" pitchFamily="34" charset="0"/>
              <a:buChar char="•"/>
            </a:pPr>
            <a:r>
              <a:rPr lang="en-GB" sz="1600" b="1" dirty="0">
                <a:solidFill>
                  <a:schemeClr val="tx1">
                    <a:lumMod val="95000"/>
                    <a:lumOff val="5000"/>
                  </a:schemeClr>
                </a:solidFill>
              </a:rPr>
              <a:t>I have learned that effective leadership and management are crucial for promoting innovation and creativity within an organisation.</a:t>
            </a:r>
          </a:p>
          <a:p>
            <a:pPr marL="285750" indent="-285750">
              <a:buFont typeface="Arial" panose="020B0604020202020204" pitchFamily="34" charset="0"/>
              <a:buChar char="•"/>
            </a:pPr>
            <a:r>
              <a:rPr lang="en-GB" sz="1600" b="1" dirty="0">
                <a:solidFill>
                  <a:schemeClr val="tx1">
                    <a:lumMod val="95000"/>
                    <a:lumOff val="5000"/>
                  </a:schemeClr>
                </a:solidFill>
              </a:rPr>
              <a:t>Their role is crucial in creating a culture of trust, open communication, collaboration, as well as provide the resources and support to employees to develop their skills and pursue ideas.</a:t>
            </a:r>
          </a:p>
          <a:p>
            <a:pPr marL="285750" indent="-285750">
              <a:buFont typeface="Arial" panose="020B0604020202020204" pitchFamily="34" charset="0"/>
              <a:buChar char="•"/>
            </a:pPr>
            <a:r>
              <a:rPr lang="en-GB" sz="1600" b="1" dirty="0">
                <a:solidFill>
                  <a:schemeClr val="tx1">
                    <a:lumMod val="95000"/>
                    <a:lumOff val="5000"/>
                  </a:schemeClr>
                </a:solidFill>
              </a:rPr>
              <a:t>Its an overwhelming feeling to learn the responsibility of leadership and management, and know that should this not be done effectively can be detrimental to an organisation.</a:t>
            </a:r>
          </a:p>
          <a:p>
            <a:pPr marL="285750" indent="-285750">
              <a:buFont typeface="Arial" panose="020B0604020202020204" pitchFamily="34" charset="0"/>
              <a:buChar char="•"/>
            </a:pPr>
            <a:r>
              <a:rPr lang="en-GB" sz="1600" b="1" dirty="0">
                <a:solidFill>
                  <a:schemeClr val="tx1">
                    <a:lumMod val="95000"/>
                    <a:lumOff val="5000"/>
                  </a:schemeClr>
                </a:solidFill>
              </a:rPr>
              <a:t>I recognise that to effectively lead and manage innovation, its important to foster a culture of experimentation and risk-taking, to remain flexible and adaptable.</a:t>
            </a:r>
          </a:p>
          <a:p>
            <a:pPr marL="285750" indent="-285750">
              <a:buFont typeface="Arial" panose="020B0604020202020204" pitchFamily="34" charset="0"/>
              <a:buChar char="•"/>
            </a:pPr>
            <a:r>
              <a:rPr lang="en-GB" sz="1600" b="1" dirty="0">
                <a:solidFill>
                  <a:schemeClr val="tx1">
                    <a:lumMod val="95000"/>
                    <a:lumOff val="5000"/>
                  </a:schemeClr>
                </a:solidFill>
              </a:rPr>
              <a:t>I have learnt that effective leadership and management in innovation can lead to significant business advantages, attract top talent, stay ahead of the curve, and drive growth and success.</a:t>
            </a:r>
          </a:p>
          <a:p>
            <a:pPr marL="285750" indent="-285750">
              <a:buFont typeface="Arial" panose="020B0604020202020204" pitchFamily="34" charset="0"/>
              <a:buChar char="•"/>
            </a:pPr>
            <a:endParaRPr lang="en-GB" sz="1600" dirty="0">
              <a:solidFill>
                <a:schemeClr val="tx1">
                  <a:lumMod val="95000"/>
                  <a:lumOff val="5000"/>
                </a:schemeClr>
              </a:solidFill>
              <a:highlight>
                <a:srgbClr val="00FFFF"/>
              </a:highlight>
            </a:endParaRPr>
          </a:p>
          <a:p>
            <a:endParaRPr lang="en-GB" sz="1600" dirty="0">
              <a:solidFill>
                <a:schemeClr val="tx1">
                  <a:lumMod val="95000"/>
                  <a:lumOff val="5000"/>
                </a:schemeClr>
              </a:solidFill>
              <a:highlight>
                <a:srgbClr val="00FFFF"/>
              </a:highlight>
            </a:endParaRPr>
          </a:p>
        </p:txBody>
      </p:sp>
    </p:spTree>
    <p:extLst>
      <p:ext uri="{BB962C8B-B14F-4D97-AF65-F5344CB8AC3E}">
        <p14:creationId xmlns:p14="http://schemas.microsoft.com/office/powerpoint/2010/main" val="172827213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3" presetClass="entr" presetSubtype="16"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p:cTn id="1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3" presetClass="entr" presetSubtype="16"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 calcmode="lin" valueType="num">
                                      <p:cBhvr>
                                        <p:cTn id="2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3" presetClass="entr" presetSubtype="16"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p:cTn id="41"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9405E510-2F74-11E6-8048-8978D84C217A}"/>
              </a:ext>
            </a:extLst>
          </p:cNvPr>
          <p:cNvSpPr/>
          <p:nvPr/>
        </p:nvSpPr>
        <p:spPr>
          <a:xfrm>
            <a:off x="1547664" y="31390"/>
            <a:ext cx="6048672" cy="1368152"/>
          </a:xfrm>
          <a:prstGeom prst="horizontalScroll">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600" b="1" dirty="0">
                <a:latin typeface="Bradley Hand ITC" panose="03070402050302030203" pitchFamily="66" charset="0"/>
              </a:rPr>
              <a:t>Final Thoughts</a:t>
            </a:r>
          </a:p>
        </p:txBody>
      </p:sp>
      <p:sp>
        <p:nvSpPr>
          <p:cNvPr id="4" name="TextBox 3">
            <a:extLst>
              <a:ext uri="{FF2B5EF4-FFF2-40B4-BE49-F238E27FC236}">
                <a16:creationId xmlns:a16="http://schemas.microsoft.com/office/drawing/2014/main" id="{7E8D4EB5-B770-92FE-8C0D-37C941D7E597}"/>
              </a:ext>
            </a:extLst>
          </p:cNvPr>
          <p:cNvSpPr txBox="1"/>
          <p:nvPr/>
        </p:nvSpPr>
        <p:spPr>
          <a:xfrm>
            <a:off x="1547664" y="1399542"/>
            <a:ext cx="6048672" cy="1077218"/>
          </a:xfrm>
          <a:prstGeom prst="rect">
            <a:avLst/>
          </a:prstGeom>
          <a:noFill/>
        </p:spPr>
        <p:txBody>
          <a:bodyPr wrap="square" rtlCol="0">
            <a:spAutoFit/>
          </a:bodyPr>
          <a:lstStyle/>
          <a:p>
            <a:r>
              <a:rPr lang="en-GB" sz="1600" dirty="0"/>
              <a:t>Innovation and creativity are critical components of any successful organization. Organizations must foster a culture of innovation, provide resources, and support risk-taking to create new ideas, products, or services that add value, (Eisenhardt and Martin, 2000).</a:t>
            </a:r>
          </a:p>
        </p:txBody>
      </p:sp>
      <p:sp>
        <p:nvSpPr>
          <p:cNvPr id="5" name="TextBox 4">
            <a:extLst>
              <a:ext uri="{FF2B5EF4-FFF2-40B4-BE49-F238E27FC236}">
                <a16:creationId xmlns:a16="http://schemas.microsoft.com/office/drawing/2014/main" id="{C1E1B30F-5641-351C-F6C2-1C5B1FA90686}"/>
              </a:ext>
            </a:extLst>
          </p:cNvPr>
          <p:cNvSpPr txBox="1"/>
          <p:nvPr/>
        </p:nvSpPr>
        <p:spPr>
          <a:xfrm>
            <a:off x="1521232" y="2601248"/>
            <a:ext cx="7431608" cy="1446550"/>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Innovation can come from anywhere, and leadership plays a crucial role in driving innovation within an organization. The use of models and theories of innovation, can help organizations to identify opportunities and implement successful innovation strategies, (Battelle, 2018)</a:t>
            </a:r>
          </a:p>
          <a:p>
            <a:endParaRPr lang="en-GB" dirty="0"/>
          </a:p>
        </p:txBody>
      </p:sp>
      <p:sp>
        <p:nvSpPr>
          <p:cNvPr id="7" name="TextBox 6">
            <a:extLst>
              <a:ext uri="{FF2B5EF4-FFF2-40B4-BE49-F238E27FC236}">
                <a16:creationId xmlns:a16="http://schemas.microsoft.com/office/drawing/2014/main" id="{D4FA23D9-F830-C3F6-53B9-051E28B23246}"/>
              </a:ext>
            </a:extLst>
          </p:cNvPr>
          <p:cNvSpPr txBox="1"/>
          <p:nvPr/>
        </p:nvSpPr>
        <p:spPr>
          <a:xfrm>
            <a:off x="1547664" y="3765809"/>
            <a:ext cx="6984776" cy="954107"/>
          </a:xfrm>
          <a:prstGeom prst="rect">
            <a:avLst/>
          </a:prstGeom>
          <a:noFill/>
        </p:spPr>
        <p:txBody>
          <a:bodyPr wrap="square" rtlCol="0">
            <a:spAutoFit/>
          </a:bodyPr>
          <a:lstStyle/>
          <a:p>
            <a:r>
              <a:rPr lang="en-GB" sz="1600" dirty="0">
                <a:effectLst/>
                <a:latin typeface="Calibri" panose="020F0502020204030204" pitchFamily="34" charset="0"/>
                <a:ea typeface="Calibri" panose="020F0502020204030204" pitchFamily="34" charset="0"/>
                <a:cs typeface="Times New Roman" panose="02020603050405020304" pitchFamily="18" charset="0"/>
              </a:rPr>
              <a:t>The Nike “Just Do It” campaign is an excellent example of an organization that has successfully used innovation to create value and gain a competitive advantage. </a:t>
            </a:r>
          </a:p>
          <a:p>
            <a:endParaRPr lang="en-GB" dirty="0"/>
          </a:p>
        </p:txBody>
      </p:sp>
      <p:sp>
        <p:nvSpPr>
          <p:cNvPr id="8" name="Scroll: Horizontal 7">
            <a:extLst>
              <a:ext uri="{FF2B5EF4-FFF2-40B4-BE49-F238E27FC236}">
                <a16:creationId xmlns:a16="http://schemas.microsoft.com/office/drawing/2014/main" id="{DE83F724-0B1E-FC43-37E4-816848B0021F}"/>
              </a:ext>
            </a:extLst>
          </p:cNvPr>
          <p:cNvSpPr/>
          <p:nvPr/>
        </p:nvSpPr>
        <p:spPr>
          <a:xfrm>
            <a:off x="1587912" y="3069455"/>
            <a:ext cx="6048672" cy="3600400"/>
          </a:xfrm>
          <a:prstGeom prst="horizontalScroll">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000" b="1" dirty="0">
                <a:latin typeface="Bradley Hand ITC" panose="03070402050302030203" pitchFamily="66" charset="0"/>
              </a:rPr>
              <a:t>And so the answer to the question at the start of the presentation Does innovation and creativity provide a business advantage? – YES</a:t>
            </a:r>
          </a:p>
          <a:p>
            <a:pPr algn="ctr"/>
            <a:r>
              <a:rPr lang="en-GB" sz="1800" b="1" dirty="0">
                <a:latin typeface="Bradley Hand ITC" panose="03070402050302030203" pitchFamily="66" charset="0"/>
              </a:rPr>
              <a:t>Innovation and creativity are essential in providing a business advantage, and organizations that can create and implement innovative ideas will continue to thrive in today’s competitive business environment. </a:t>
            </a:r>
          </a:p>
          <a:p>
            <a:pPr algn="ctr"/>
            <a:endParaRPr lang="en-GB" sz="2000" b="1" dirty="0">
              <a:latin typeface="Bradley Hand ITC" panose="03070402050302030203" pitchFamily="66" charset="0"/>
            </a:endParaRPr>
          </a:p>
        </p:txBody>
      </p:sp>
    </p:spTree>
    <p:extLst>
      <p:ext uri="{BB962C8B-B14F-4D97-AF65-F5344CB8AC3E}">
        <p14:creationId xmlns:p14="http://schemas.microsoft.com/office/powerpoint/2010/main" val="131158560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exit" presetSubtype="0" fill="hold" grpId="1" nodeType="clickEffect">
                                  <p:stCondLst>
                                    <p:cond delay="0"/>
                                  </p:stCondLst>
                                  <p:childTnLst>
                                    <p:set>
                                      <p:cBhvr>
                                        <p:cTn id="13" dur="1" fill="hold">
                                          <p:stCondLst>
                                            <p:cond delay="0"/>
                                          </p:stCondLst>
                                        </p:cTn>
                                        <p:tgtEl>
                                          <p:spTgt spid="4"/>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p:cTn id="18" dur="500" fill="hold"/>
                                        <p:tgtEl>
                                          <p:spTgt spid="5"/>
                                        </p:tgtEl>
                                        <p:attrNameLst>
                                          <p:attrName>ppt_w</p:attrName>
                                        </p:attrNameLst>
                                      </p:cBhvr>
                                      <p:tavLst>
                                        <p:tav tm="0">
                                          <p:val>
                                            <p:fltVal val="0"/>
                                          </p:val>
                                        </p:tav>
                                        <p:tav tm="100000">
                                          <p:val>
                                            <p:strVal val="#ppt_w"/>
                                          </p:val>
                                        </p:tav>
                                      </p:tavLst>
                                    </p:anim>
                                    <p:anim calcmode="lin" valueType="num">
                                      <p:cBhvr>
                                        <p:cTn id="19" dur="500" fill="hold"/>
                                        <p:tgtEl>
                                          <p:spTgt spid="5"/>
                                        </p:tgtEl>
                                        <p:attrNameLst>
                                          <p:attrName>ppt_h</p:attrName>
                                        </p:attrNameLst>
                                      </p:cBhvr>
                                      <p:tavLst>
                                        <p:tav tm="0">
                                          <p:val>
                                            <p:fltVal val="0"/>
                                          </p:val>
                                        </p:tav>
                                        <p:tav tm="100000">
                                          <p:val>
                                            <p:strVal val="#ppt_h"/>
                                          </p:val>
                                        </p:tav>
                                      </p:tavLst>
                                    </p:anim>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1" nodeType="clickEffect">
                                  <p:stCondLst>
                                    <p:cond delay="0"/>
                                  </p:stCondLst>
                                  <p:childTnLst>
                                    <p:set>
                                      <p:cBhvr>
                                        <p:cTn id="24" dur="1" fill="hold">
                                          <p:stCondLst>
                                            <p:cond delay="0"/>
                                          </p:stCondLst>
                                        </p:cTn>
                                        <p:tgtEl>
                                          <p:spTgt spid="5"/>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53" presetClass="entr" presetSubtype="16"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Effect transition="in" filter="fade">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grpId="1" nodeType="clickEffect">
                                  <p:stCondLst>
                                    <p:cond delay="0"/>
                                  </p:stCondLst>
                                  <p:childTnLst>
                                    <p:set>
                                      <p:cBhvr>
                                        <p:cTn id="35" dur="1" fill="hold">
                                          <p:stCondLst>
                                            <p:cond delay="0"/>
                                          </p:stCondLst>
                                        </p:cTn>
                                        <p:tgtEl>
                                          <p:spTgt spid="7"/>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26"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wipe(down)">
                                      <p:cBhvr>
                                        <p:cTn id="40" dur="580">
                                          <p:stCondLst>
                                            <p:cond delay="0"/>
                                          </p:stCondLst>
                                        </p:cTn>
                                        <p:tgtEl>
                                          <p:spTgt spid="8"/>
                                        </p:tgtEl>
                                      </p:cBhvr>
                                    </p:animEffect>
                                    <p:anim calcmode="lin" valueType="num">
                                      <p:cBhvr>
                                        <p:cTn id="41"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6" dur="26">
                                          <p:stCondLst>
                                            <p:cond delay="650"/>
                                          </p:stCondLst>
                                        </p:cTn>
                                        <p:tgtEl>
                                          <p:spTgt spid="8"/>
                                        </p:tgtEl>
                                      </p:cBhvr>
                                      <p:to x="100000" y="60000"/>
                                    </p:animScale>
                                    <p:animScale>
                                      <p:cBhvr>
                                        <p:cTn id="47" dur="166" decel="50000">
                                          <p:stCondLst>
                                            <p:cond delay="676"/>
                                          </p:stCondLst>
                                        </p:cTn>
                                        <p:tgtEl>
                                          <p:spTgt spid="8"/>
                                        </p:tgtEl>
                                      </p:cBhvr>
                                      <p:to x="100000" y="100000"/>
                                    </p:animScale>
                                    <p:animScale>
                                      <p:cBhvr>
                                        <p:cTn id="48" dur="26">
                                          <p:stCondLst>
                                            <p:cond delay="1312"/>
                                          </p:stCondLst>
                                        </p:cTn>
                                        <p:tgtEl>
                                          <p:spTgt spid="8"/>
                                        </p:tgtEl>
                                      </p:cBhvr>
                                      <p:to x="100000" y="80000"/>
                                    </p:animScale>
                                    <p:animScale>
                                      <p:cBhvr>
                                        <p:cTn id="49" dur="166" decel="50000">
                                          <p:stCondLst>
                                            <p:cond delay="1338"/>
                                          </p:stCondLst>
                                        </p:cTn>
                                        <p:tgtEl>
                                          <p:spTgt spid="8"/>
                                        </p:tgtEl>
                                      </p:cBhvr>
                                      <p:to x="100000" y="100000"/>
                                    </p:animScale>
                                    <p:animScale>
                                      <p:cBhvr>
                                        <p:cTn id="50" dur="26">
                                          <p:stCondLst>
                                            <p:cond delay="1642"/>
                                          </p:stCondLst>
                                        </p:cTn>
                                        <p:tgtEl>
                                          <p:spTgt spid="8"/>
                                        </p:tgtEl>
                                      </p:cBhvr>
                                      <p:to x="100000" y="90000"/>
                                    </p:animScale>
                                    <p:animScale>
                                      <p:cBhvr>
                                        <p:cTn id="51" dur="166" decel="50000">
                                          <p:stCondLst>
                                            <p:cond delay="1668"/>
                                          </p:stCondLst>
                                        </p:cTn>
                                        <p:tgtEl>
                                          <p:spTgt spid="8"/>
                                        </p:tgtEl>
                                      </p:cBhvr>
                                      <p:to x="100000" y="100000"/>
                                    </p:animScale>
                                    <p:animScale>
                                      <p:cBhvr>
                                        <p:cTn id="52" dur="26">
                                          <p:stCondLst>
                                            <p:cond delay="1808"/>
                                          </p:stCondLst>
                                        </p:cTn>
                                        <p:tgtEl>
                                          <p:spTgt spid="8"/>
                                        </p:tgtEl>
                                      </p:cBhvr>
                                      <p:to x="100000" y="95000"/>
                                    </p:animScale>
                                    <p:animScale>
                                      <p:cBhvr>
                                        <p:cTn id="53"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P spid="5" grpId="1"/>
      <p:bldP spid="7" grpId="0"/>
      <p:bldP spid="7" grpId="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B368392D-1680-4FD2-9DF8-46E175E2EDAF}"/>
              </a:ext>
            </a:extLst>
          </p:cNvPr>
          <p:cNvSpPr/>
          <p:nvPr/>
        </p:nvSpPr>
        <p:spPr>
          <a:xfrm>
            <a:off x="1547664" y="116632"/>
            <a:ext cx="6048672" cy="792088"/>
          </a:xfrm>
          <a:prstGeom prst="horizontalScroll">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3600" b="1" dirty="0">
                <a:latin typeface="Bradley Hand ITC" panose="03070402050302030203" pitchFamily="66" charset="0"/>
              </a:rPr>
              <a:t>References</a:t>
            </a:r>
          </a:p>
        </p:txBody>
      </p:sp>
      <p:sp>
        <p:nvSpPr>
          <p:cNvPr id="4" name="TextBox 3">
            <a:extLst>
              <a:ext uri="{FF2B5EF4-FFF2-40B4-BE49-F238E27FC236}">
                <a16:creationId xmlns:a16="http://schemas.microsoft.com/office/drawing/2014/main" id="{CCB1A518-9BD7-C943-F0D8-A5C019AD90FC}"/>
              </a:ext>
            </a:extLst>
          </p:cNvPr>
          <p:cNvSpPr txBox="1"/>
          <p:nvPr/>
        </p:nvSpPr>
        <p:spPr>
          <a:xfrm>
            <a:off x="539552" y="1052736"/>
            <a:ext cx="8136904" cy="6555641"/>
          </a:xfrm>
          <a:prstGeom prst="rect">
            <a:avLst/>
          </a:prstGeom>
          <a:noFill/>
        </p:spPr>
        <p:txBody>
          <a:bodyPr wrap="square" rtlCol="0">
            <a:spAutoFit/>
          </a:bodyPr>
          <a:lstStyle/>
          <a:p>
            <a:r>
              <a:rPr lang="en-GB" sz="1400" dirty="0"/>
              <a:t>Amabile, T.M., Conti, R., Coon, H., Lazenby, J., and Herron, M., (1996). Creativity, </a:t>
            </a:r>
            <a:r>
              <a:rPr lang="en-GB" sz="1400" i="1" dirty="0"/>
              <a:t>Assessing the work environment for creativity, </a:t>
            </a:r>
            <a:r>
              <a:rPr lang="en-GB" sz="1400" dirty="0"/>
              <a:t>Academy of Management Journal, 39(5), 1154-1184.</a:t>
            </a:r>
          </a:p>
          <a:p>
            <a:endParaRPr lang="en-GB" sz="1400" dirty="0"/>
          </a:p>
          <a:p>
            <a:r>
              <a:rPr lang="en-GB" sz="1400" dirty="0"/>
              <a:t>Battelle, (2018) </a:t>
            </a:r>
            <a:r>
              <a:rPr lang="en-GB" sz="1400" i="1" dirty="0"/>
              <a:t>The impact of innovation  </a:t>
            </a:r>
            <a:r>
              <a:rPr lang="en-GB" sz="1400" dirty="0"/>
              <a:t>Available at: </a:t>
            </a:r>
            <a:r>
              <a:rPr lang="en-GB" sz="1400" i="1" dirty="0"/>
              <a:t> </a:t>
            </a:r>
            <a:r>
              <a:rPr lang="en-GB" sz="1400" i="1" dirty="0">
                <a:hlinkClick r:id="rId2"/>
              </a:rPr>
              <a:t>https://www.batelle.org/docs/tpp/2018-the-impact-of-innovation.pdf</a:t>
            </a:r>
            <a:r>
              <a:rPr lang="en-GB" sz="1400" i="1" dirty="0"/>
              <a:t> </a:t>
            </a:r>
            <a:r>
              <a:rPr lang="en-GB" sz="1400" dirty="0"/>
              <a:t>Accessed ( 27th February 2023).</a:t>
            </a:r>
          </a:p>
          <a:p>
            <a:endParaRPr lang="en-GB" sz="1400" dirty="0"/>
          </a:p>
          <a:p>
            <a:r>
              <a:rPr lang="en-GB" sz="1400" dirty="0" err="1"/>
              <a:t>Boud</a:t>
            </a:r>
            <a:r>
              <a:rPr lang="en-GB" sz="1400" dirty="0"/>
              <a:t>, D., Keogh, R., Walker, D. (1985). </a:t>
            </a:r>
            <a:r>
              <a:rPr lang="en-GB" sz="1400" i="1" dirty="0"/>
              <a:t>Reflection: Turning experience into learning. </a:t>
            </a:r>
            <a:r>
              <a:rPr lang="en-GB" sz="1400" dirty="0"/>
              <a:t>Routledge.</a:t>
            </a:r>
          </a:p>
          <a:p>
            <a:endParaRPr lang="en-GB" sz="1400" dirty="0"/>
          </a:p>
          <a:p>
            <a:r>
              <a:rPr lang="en-GB" sz="1400" dirty="0"/>
              <a:t>Brown, T., and Anthony, S. D. (2011). </a:t>
            </a:r>
            <a:r>
              <a:rPr lang="en-GB" sz="1400" i="1" dirty="0"/>
              <a:t>Design thinking for innovation:</a:t>
            </a:r>
            <a:r>
              <a:rPr lang="en-GB" sz="1400" dirty="0"/>
              <a:t> Harvard Business Review, 89(6), 84-92.</a:t>
            </a:r>
          </a:p>
          <a:p>
            <a:endParaRPr lang="en-GB" sz="1400" dirty="0"/>
          </a:p>
          <a:p>
            <a:r>
              <a:rPr lang="en-GB" sz="1400" dirty="0" err="1"/>
              <a:t>Esenhardt</a:t>
            </a:r>
            <a:r>
              <a:rPr lang="en-GB" sz="1400" dirty="0"/>
              <a:t>, K.M., and Martin, J.A. (2000). Dynamic Capabilities: </a:t>
            </a:r>
            <a:r>
              <a:rPr lang="en-GB" sz="1400" i="1" dirty="0"/>
              <a:t>What are they?  </a:t>
            </a:r>
            <a:r>
              <a:rPr lang="en-GB" sz="1400" dirty="0"/>
              <a:t>Strategic Management Journal, 21(10-11), 1105-1121.</a:t>
            </a:r>
          </a:p>
          <a:p>
            <a:endParaRPr lang="en-GB" sz="1400" dirty="0"/>
          </a:p>
          <a:p>
            <a:r>
              <a:rPr lang="en-GB" sz="1400" dirty="0"/>
              <a:t>Gibbs, G. (1988) </a:t>
            </a:r>
            <a:r>
              <a:rPr lang="en-GB" sz="1400" i="1" dirty="0"/>
              <a:t>Learning by Doing: A guide to a Teaching and Learning Methods. </a:t>
            </a:r>
            <a:r>
              <a:rPr lang="en-GB" sz="1400" dirty="0"/>
              <a:t>Oxford, Polytechnic: Further Educational Unit.212</a:t>
            </a:r>
          </a:p>
          <a:p>
            <a:endParaRPr lang="en-GB" sz="1400" dirty="0"/>
          </a:p>
          <a:p>
            <a:r>
              <a:rPr lang="en-GB" sz="1400" dirty="0"/>
              <a:t>Kaufman, J.C., and </a:t>
            </a:r>
            <a:r>
              <a:rPr lang="en-GB" sz="1400" dirty="0" err="1"/>
              <a:t>Beghetto</a:t>
            </a:r>
            <a:r>
              <a:rPr lang="en-GB" sz="1400" dirty="0"/>
              <a:t>, R.A., (2009</a:t>
            </a:r>
            <a:r>
              <a:rPr lang="en-GB" sz="1400" i="1" dirty="0"/>
              <a:t>) Beyond big and little: The four C model of Creativity. </a:t>
            </a:r>
            <a:r>
              <a:rPr lang="en-GB" sz="1400" dirty="0"/>
              <a:t>Review of General Psychology, 13 (1), 1-12.</a:t>
            </a:r>
          </a:p>
          <a:p>
            <a:endParaRPr lang="en-GB" sz="1400" dirty="0"/>
          </a:p>
          <a:p>
            <a:r>
              <a:rPr lang="en-GB" sz="1400" dirty="0"/>
              <a:t>Runco, M.A, Jaeger, G.J. (2012) </a:t>
            </a:r>
            <a:r>
              <a:rPr lang="en-GB" sz="1400" i="1" dirty="0"/>
              <a:t>The Standard Definition of Creativity. </a:t>
            </a:r>
            <a:r>
              <a:rPr lang="en-GB" sz="1400" dirty="0"/>
              <a:t>Creativity Research Journal, 24 (1), 92-96.</a:t>
            </a:r>
          </a:p>
          <a:p>
            <a:endParaRPr lang="en-GB" sz="1400" dirty="0"/>
          </a:p>
          <a:p>
            <a:r>
              <a:rPr lang="en-GB" sz="1400" dirty="0"/>
              <a:t>Tidd, J., Beasant, J., and Pavitt, K. (2017) </a:t>
            </a:r>
            <a:r>
              <a:rPr lang="en-GB" sz="1400" i="1" dirty="0"/>
              <a:t>Managing Innovation: integrating technological, market and organisational change. </a:t>
            </a:r>
            <a:r>
              <a:rPr lang="en-GB" sz="1400" dirty="0"/>
              <a:t>John Wiley &amp; Sons.</a:t>
            </a:r>
          </a:p>
          <a:p>
            <a:endParaRPr lang="en-GB" sz="1400" dirty="0"/>
          </a:p>
          <a:p>
            <a:r>
              <a:rPr lang="en-GB" sz="1400" dirty="0" err="1"/>
              <a:t>Tushman</a:t>
            </a:r>
            <a:r>
              <a:rPr lang="en-GB" sz="1400" dirty="0"/>
              <a:t>, M.L., and O’Reilly, C.A., (1996) Ambidextrous organisations: </a:t>
            </a:r>
            <a:r>
              <a:rPr lang="en-GB" sz="1400" i="1" dirty="0"/>
              <a:t>Managing evolutionary and revolutionary change. </a:t>
            </a:r>
            <a:r>
              <a:rPr lang="en-GB" sz="1400" dirty="0"/>
              <a:t>California Management review, 38(4), 8-30.</a:t>
            </a:r>
          </a:p>
          <a:p>
            <a:endParaRPr lang="en-GB" sz="1400" dirty="0"/>
          </a:p>
          <a:p>
            <a:endParaRPr lang="en-GB" sz="1400" dirty="0"/>
          </a:p>
        </p:txBody>
      </p:sp>
    </p:spTree>
    <p:extLst>
      <p:ext uri="{BB962C8B-B14F-4D97-AF65-F5344CB8AC3E}">
        <p14:creationId xmlns:p14="http://schemas.microsoft.com/office/powerpoint/2010/main" val="25713107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1494</Words>
  <Application>Microsoft Office PowerPoint</Application>
  <PresentationFormat>On-screen Show (4:3)</PresentationFormat>
  <Paragraphs>87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Bradley Hand ITC</vt:lpstr>
      <vt:lpstr>Calibri</vt:lpstr>
      <vt:lpstr>High Tower Text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2014-02-21T02:04:43Z</dcterms:created>
  <dcterms:modified xsi:type="dcterms:W3CDTF">2023-03-12T21:06:12Z</dcterms:modified>
</cp:coreProperties>
</file>