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8" r:id="rId1"/>
  </p:sldMasterIdLst>
  <p:sldIdLst>
    <p:sldId id="256" r:id="rId2"/>
    <p:sldId id="257" r:id="rId3"/>
    <p:sldId id="262" r:id="rId4"/>
    <p:sldId id="258" r:id="rId5"/>
    <p:sldId id="259" r:id="rId6"/>
    <p:sldId id="260" r:id="rId7"/>
    <p:sldId id="263" r:id="rId8"/>
    <p:sldId id="261" r:id="rId9"/>
    <p:sldId id="264" r:id="rId10"/>
    <p:sldId id="265" r:id="rId11"/>
    <p:sldId id="266" r:id="rId12"/>
    <p:sldId id="274" r:id="rId13"/>
    <p:sldId id="267" r:id="rId14"/>
    <p:sldId id="268" r:id="rId15"/>
    <p:sldId id="269" r:id="rId16"/>
    <p:sldId id="270" r:id="rId17"/>
    <p:sldId id="275" r:id="rId18"/>
    <p:sldId id="276" r:id="rId19"/>
    <p:sldId id="271" r:id="rId20"/>
    <p:sldId id="272" r:id="rId21"/>
    <p:sldId id="273" r:id="rId22"/>
  </p:sldIdLst>
  <p:sldSz cx="12192000" cy="6858000"/>
  <p:notesSz cx="6858000" cy="9144000"/>
  <p:defaultText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5" d="100"/>
          <a:sy n="85" d="100"/>
        </p:scale>
        <p:origin x="59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5/24/2020</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898099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5/24/2020</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57844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5/24/2020</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029968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5/24/2020</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88038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5/24/2020</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937722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5/24/2020</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44766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5/24/2020</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358320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5/24/2020</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214176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5/24/2020</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773539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5/24/2020</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6376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5/24/2020</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28015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5/24/2020</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1366041500"/>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1" r:id="rId6"/>
    <p:sldLayoutId id="2147483747" r:id="rId7"/>
    <p:sldLayoutId id="2147483748" r:id="rId8"/>
    <p:sldLayoutId id="2147483749" r:id="rId9"/>
    <p:sldLayoutId id="2147483750" r:id="rId10"/>
    <p:sldLayoutId id="214748375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sDHrv-swN9U?feature=oembed"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2CFBC99-FB8F-41F7-A81D-A5288D688D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808EE2E-8A5E-4A95-A280-A9399035E1FA}"/>
              </a:ext>
            </a:extLst>
          </p:cNvPr>
          <p:cNvPicPr>
            <a:picLocks noChangeAspect="1"/>
          </p:cNvPicPr>
          <p:nvPr/>
        </p:nvPicPr>
        <p:blipFill rotWithShape="1">
          <a:blip r:embed="rId2"/>
          <a:srcRect t="15073" r="-1" b="-1"/>
          <a:stretch/>
        </p:blipFill>
        <p:spPr>
          <a:xfrm>
            <a:off x="20" y="10"/>
            <a:ext cx="12188932" cy="6857990"/>
          </a:xfrm>
          <a:prstGeom prst="rect">
            <a:avLst/>
          </a:prstGeom>
        </p:spPr>
      </p:pic>
      <p:sp>
        <p:nvSpPr>
          <p:cNvPr id="18" name="Rectangle 17">
            <a:extLst>
              <a:ext uri="{FF2B5EF4-FFF2-40B4-BE49-F238E27FC236}">
                <a16:creationId xmlns:a16="http://schemas.microsoft.com/office/drawing/2014/main" id="{1EF86BFA-9133-4F6B-98BE-1CBB87EB62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3666683"/>
            <a:ext cx="12188952" cy="3191317"/>
          </a:xfrm>
          <a:prstGeom prst="rect">
            <a:avLst/>
          </a:prstGeom>
          <a:gradFill>
            <a:gsLst>
              <a:gs pos="42000">
                <a:schemeClr val="bg1">
                  <a:alpha val="23000"/>
                </a:schemeClr>
              </a:gs>
              <a:gs pos="0">
                <a:schemeClr val="bg1">
                  <a:alpha val="0"/>
                </a:schemeClr>
              </a:gs>
              <a:gs pos="100000">
                <a:schemeClr val="bg1">
                  <a:alpha val="36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EE48F0-BB03-4F7C-B2C0-3188E976CD34}"/>
              </a:ext>
            </a:extLst>
          </p:cNvPr>
          <p:cNvSpPr>
            <a:spLocks noGrp="1"/>
          </p:cNvSpPr>
          <p:nvPr>
            <p:ph type="ctrTitle"/>
          </p:nvPr>
        </p:nvSpPr>
        <p:spPr>
          <a:xfrm>
            <a:off x="843630" y="3826292"/>
            <a:ext cx="5257800" cy="1701570"/>
          </a:xfrm>
        </p:spPr>
        <p:txBody>
          <a:bodyPr anchor="b">
            <a:normAutofit/>
          </a:bodyPr>
          <a:lstStyle/>
          <a:p>
            <a:pPr algn="l"/>
            <a:r>
              <a:rPr lang="en-US" sz="3700" dirty="0">
                <a:latin typeface="Arial" panose="020B0604020202020204" pitchFamily="34" charset="0"/>
                <a:cs typeface="Arial" panose="020B0604020202020204" pitchFamily="34" charset="0"/>
              </a:rPr>
              <a:t>Employee training and development in the UK</a:t>
            </a:r>
            <a:endParaRPr lang="bg-BG" sz="37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A708FF53-BC4C-4CEA-934C-14EE4A0FF9AD}"/>
              </a:ext>
            </a:extLst>
          </p:cNvPr>
          <p:cNvSpPr>
            <a:spLocks noGrp="1"/>
          </p:cNvSpPr>
          <p:nvPr>
            <p:ph type="subTitle" idx="1"/>
          </p:nvPr>
        </p:nvSpPr>
        <p:spPr>
          <a:xfrm>
            <a:off x="843631" y="5584617"/>
            <a:ext cx="5147960" cy="646785"/>
          </a:xfrm>
        </p:spPr>
        <p:txBody>
          <a:bodyPr>
            <a:normAutofit/>
          </a:bodyPr>
          <a:lstStyle/>
          <a:p>
            <a:pPr algn="l"/>
            <a:r>
              <a:rPr lang="en-US" sz="2000" dirty="0">
                <a:latin typeface="Arial" panose="020B0604020202020204" pitchFamily="34" charset="0"/>
                <a:cs typeface="Arial" panose="020B0604020202020204" pitchFamily="34" charset="0"/>
              </a:rPr>
              <a:t>Apprenticeships</a:t>
            </a:r>
            <a:endParaRPr lang="bg-BG"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7644760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37EB784-ED06-4374-809F-325A32400FB0}"/>
              </a:ext>
            </a:extLst>
          </p:cNvPr>
          <p:cNvSpPr>
            <a:spLocks noGrp="1"/>
          </p:cNvSpPr>
          <p:nvPr>
            <p:ph type="title"/>
          </p:nvPr>
        </p:nvSpPr>
        <p:spPr>
          <a:xfrm>
            <a:off x="4641599" y="1967735"/>
            <a:ext cx="7198001" cy="4048095"/>
          </a:xfrm>
          <a:ln>
            <a:solidFill>
              <a:schemeClr val="accent2">
                <a:lumMod val="20000"/>
                <a:lumOff val="80000"/>
              </a:schemeClr>
            </a:solidFill>
          </a:ln>
        </p:spPr>
        <p:txBody>
          <a:bodyPr numCol="1">
            <a:normAutofit/>
          </a:bodyPr>
          <a:lstStyle/>
          <a:p>
            <a:r>
              <a:rPr lang="en-US" sz="2400" dirty="0">
                <a:solidFill>
                  <a:schemeClr val="accent2">
                    <a:lumMod val="75000"/>
                  </a:schemeClr>
                </a:solidFill>
                <a:latin typeface="Arial" panose="020B0604020202020204" pitchFamily="34" charset="0"/>
                <a:cs typeface="Arial" panose="020B0604020202020204" pitchFamily="34" charset="0"/>
              </a:rPr>
              <a:t>  Apprenticeships are available to anyone over the     age of 16 living in England, although employers   may set different entry requirements depending on      the sector and job. Over 800,000 apprentices    participated on an apprenticeship in the 2017</a:t>
            </a:r>
            <a:br>
              <a:rPr lang="en-US" sz="2400" dirty="0">
                <a:solidFill>
                  <a:schemeClr val="accent2">
                    <a:lumMod val="75000"/>
                  </a:schemeClr>
                </a:solidFill>
                <a:latin typeface="Arial" panose="020B0604020202020204" pitchFamily="34" charset="0"/>
                <a:cs typeface="Arial" panose="020B0604020202020204" pitchFamily="34" charset="0"/>
              </a:rPr>
            </a:br>
            <a:r>
              <a:rPr lang="en-US" sz="2400" dirty="0">
                <a:solidFill>
                  <a:schemeClr val="accent2">
                    <a:lumMod val="75000"/>
                  </a:schemeClr>
                </a:solidFill>
                <a:latin typeface="Arial" panose="020B0604020202020204" pitchFamily="34" charset="0"/>
                <a:cs typeface="Arial" panose="020B0604020202020204" pitchFamily="34" charset="0"/>
              </a:rPr>
              <a:t>to 2018 academic year. </a:t>
            </a:r>
            <a:endParaRPr lang="bg-BG" sz="2400" dirty="0">
              <a:solidFill>
                <a:schemeClr val="accent2">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CA51547-3D56-425F-B89A-A43908741CC0}"/>
              </a:ext>
            </a:extLst>
          </p:cNvPr>
          <p:cNvSpPr>
            <a:spLocks noGrp="1"/>
          </p:cNvSpPr>
          <p:nvPr>
            <p:ph idx="1"/>
          </p:nvPr>
        </p:nvSpPr>
        <p:spPr>
          <a:xfrm>
            <a:off x="233083" y="427431"/>
            <a:ext cx="6158636" cy="6179557"/>
          </a:xfrm>
        </p:spPr>
        <p:txBody>
          <a:bodyPr numCol="2" anchor="ctr">
            <a:normAutofit/>
          </a:bodyPr>
          <a:lstStyle/>
          <a:p>
            <a:pPr marL="0" indent="0">
              <a:buNone/>
            </a:pPr>
            <a:r>
              <a:rPr lang="en-US" sz="2000" dirty="0">
                <a:solidFill>
                  <a:schemeClr val="bg1"/>
                </a:solidFill>
                <a:latin typeface="Arial" panose="020B0604020202020204" pitchFamily="34" charset="0"/>
                <a:cs typeface="Arial" panose="020B0604020202020204" pitchFamily="34" charset="0"/>
              </a:rPr>
              <a:t>Employee training and skill learning is a devolving process in which apprenticeships take part. Apprenticeships are real jobs; which apprentices get paid for. Apprenticeships take between one and four years to complete and are available in 1,500 occupations across more than 170 industries in the United Kingdom. </a:t>
            </a:r>
            <a:endParaRPr lang="bg-BG" sz="2000" dirty="0">
              <a:solidFill>
                <a:schemeClr val="bg1"/>
              </a:solidFill>
              <a:latin typeface="Arial" panose="020B0604020202020204" pitchFamily="34" charset="0"/>
              <a:cs typeface="Arial" panose="020B0604020202020204" pitchFamily="34"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4F78ADBC-3A51-4E19-9230-61A77505355F}"/>
              </a:ext>
            </a:extLst>
          </p:cNvPr>
          <p:cNvSpPr txBox="1"/>
          <p:nvPr/>
        </p:nvSpPr>
        <p:spPr>
          <a:xfrm>
            <a:off x="4397307" y="753035"/>
            <a:ext cx="3257237" cy="461665"/>
          </a:xfrm>
          <a:prstGeom prst="rect">
            <a:avLst/>
          </a:prstGeom>
          <a:noFill/>
        </p:spPr>
        <p:txBody>
          <a:bodyPr wrap="square" rtlCol="0">
            <a:spAutoFit/>
          </a:bodyPr>
          <a:lstStyle/>
          <a:p>
            <a:r>
              <a:rPr lang="en-US" sz="2400" dirty="0">
                <a:solidFill>
                  <a:schemeClr val="accent2">
                    <a:lumMod val="75000"/>
                  </a:schemeClr>
                </a:solidFill>
                <a:latin typeface="Arial" panose="020B0604020202020204" pitchFamily="34" charset="0"/>
                <a:cs typeface="Arial" panose="020B0604020202020204" pitchFamily="34" charset="0"/>
              </a:rPr>
              <a:t>Apprenticeship details</a:t>
            </a:r>
            <a:endParaRPr lang="bg-BG" sz="2400" dirty="0">
              <a:solidFill>
                <a:schemeClr val="accent2">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224196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FA0A44-9AB9-406D-8D77-7A704E57D9E9}"/>
              </a:ext>
            </a:extLst>
          </p:cNvPr>
          <p:cNvSpPr>
            <a:spLocks noGrp="1"/>
          </p:cNvSpPr>
          <p:nvPr>
            <p:ph idx="1"/>
          </p:nvPr>
        </p:nvSpPr>
        <p:spPr>
          <a:xfrm>
            <a:off x="1476935" y="1488142"/>
            <a:ext cx="9238129" cy="3460376"/>
          </a:xfrm>
          <a:ln>
            <a:solidFill>
              <a:schemeClr val="accent2">
                <a:lumMod val="20000"/>
                <a:lumOff val="80000"/>
              </a:schemeClr>
            </a:solidFill>
          </a:ln>
        </p:spPr>
        <p:txBody>
          <a:bodyPr>
            <a:normAutofit lnSpcReduction="10000"/>
          </a:bodyPr>
          <a:lstStyle/>
          <a:p>
            <a:pPr marL="0" indent="0" algn="ctr">
              <a:buNone/>
            </a:pPr>
            <a:endParaRPr lang="en-US" sz="4400" dirty="0">
              <a:solidFill>
                <a:schemeClr val="accent2">
                  <a:lumMod val="75000"/>
                </a:schemeClr>
              </a:solidFill>
              <a:latin typeface="Arial" panose="020B0604020202020204" pitchFamily="34" charset="0"/>
              <a:cs typeface="Arial" panose="020B0604020202020204" pitchFamily="34" charset="0"/>
            </a:endParaRPr>
          </a:p>
          <a:p>
            <a:pPr marL="0" indent="0" algn="ctr">
              <a:buNone/>
            </a:pPr>
            <a:r>
              <a:rPr lang="en-US" sz="5800" dirty="0">
                <a:solidFill>
                  <a:schemeClr val="accent2">
                    <a:lumMod val="75000"/>
                  </a:schemeClr>
                </a:solidFill>
                <a:latin typeface="Arial" panose="020B0604020202020204" pitchFamily="34" charset="0"/>
                <a:cs typeface="Arial" panose="020B0604020202020204" pitchFamily="34" charset="0"/>
              </a:rPr>
              <a:t>Minimum Standards</a:t>
            </a:r>
          </a:p>
          <a:p>
            <a:pPr marL="0" indent="0" algn="ctr">
              <a:buNone/>
            </a:pPr>
            <a:endParaRPr lang="en-US" sz="5200" dirty="0">
              <a:solidFill>
                <a:schemeClr val="accent2">
                  <a:lumMod val="75000"/>
                </a:schemeClr>
              </a:solidFill>
              <a:latin typeface="Arial" panose="020B0604020202020204" pitchFamily="34" charset="0"/>
              <a:cs typeface="Arial" panose="020B0604020202020204" pitchFamily="34" charset="0"/>
            </a:endParaRPr>
          </a:p>
          <a:p>
            <a:pPr marL="0" indent="0" algn="ctr">
              <a:buNone/>
            </a:pPr>
            <a:r>
              <a:rPr lang="en-US" sz="2200" dirty="0">
                <a:solidFill>
                  <a:schemeClr val="accent2">
                    <a:lumMod val="75000"/>
                  </a:schemeClr>
                </a:solidFill>
                <a:latin typeface="Arial" panose="020B0604020202020204" pitchFamily="34" charset="0"/>
                <a:cs typeface="Arial" panose="020B0604020202020204" pitchFamily="34" charset="0"/>
              </a:rPr>
              <a:t>There are various minimum standards in place to ensure that funding</a:t>
            </a:r>
          </a:p>
          <a:p>
            <a:pPr marL="0" indent="0" algn="ctr">
              <a:buNone/>
            </a:pPr>
            <a:r>
              <a:rPr lang="en-US" sz="2200" dirty="0">
                <a:solidFill>
                  <a:schemeClr val="accent2">
                    <a:lumMod val="75000"/>
                  </a:schemeClr>
                </a:solidFill>
                <a:latin typeface="Arial" panose="020B0604020202020204" pitchFamily="34" charset="0"/>
                <a:cs typeface="Arial" panose="020B0604020202020204" pitchFamily="34" charset="0"/>
              </a:rPr>
              <a:t>will be provided for an apprenticeship.</a:t>
            </a:r>
          </a:p>
          <a:p>
            <a:pPr marL="0" indent="0" algn="ctr">
              <a:buNone/>
            </a:pPr>
            <a:r>
              <a:rPr lang="en-US" sz="2200" dirty="0">
                <a:solidFill>
                  <a:schemeClr val="accent2">
                    <a:lumMod val="75000"/>
                  </a:schemeClr>
                </a:solidFill>
                <a:latin typeface="Arial" panose="020B0604020202020204" pitchFamily="34" charset="0"/>
                <a:cs typeface="Arial" panose="020B0604020202020204" pitchFamily="34" charset="0"/>
              </a:rPr>
              <a:t> </a:t>
            </a:r>
          </a:p>
          <a:p>
            <a:pPr marL="0" indent="0" algn="ctr">
              <a:buNone/>
            </a:pPr>
            <a:endParaRPr lang="en-US" sz="2200" dirty="0">
              <a:solidFill>
                <a:schemeClr val="accent2">
                  <a:lumMod val="75000"/>
                </a:schemeClr>
              </a:solidFill>
              <a:latin typeface="Arial" panose="020B0604020202020204" pitchFamily="34" charset="0"/>
              <a:cs typeface="Arial" panose="020B0604020202020204" pitchFamily="34" charset="0"/>
            </a:endParaRPr>
          </a:p>
          <a:p>
            <a:pPr marL="0" indent="0" algn="ctr">
              <a:buNone/>
            </a:pPr>
            <a:endParaRPr lang="en-US" sz="2200" dirty="0">
              <a:solidFill>
                <a:schemeClr val="accent2">
                  <a:lumMod val="75000"/>
                </a:schemeClr>
              </a:solidFill>
              <a:latin typeface="Arial" panose="020B0604020202020204" pitchFamily="34" charset="0"/>
              <a:cs typeface="Arial" panose="020B0604020202020204" pitchFamily="34" charset="0"/>
            </a:endParaRPr>
          </a:p>
          <a:p>
            <a:pPr marL="0" indent="0" algn="ctr">
              <a:buNone/>
            </a:pPr>
            <a:endParaRPr lang="bg-BG" sz="4400" dirty="0">
              <a:solidFill>
                <a:schemeClr val="accent2">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553162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C01D38A-10FD-4950-A7DF-A944A943CC1E}"/>
              </a:ext>
            </a:extLst>
          </p:cNvPr>
          <p:cNvSpPr>
            <a:spLocks noGrp="1"/>
          </p:cNvSpPr>
          <p:nvPr>
            <p:ph type="title"/>
          </p:nvPr>
        </p:nvSpPr>
        <p:spPr>
          <a:xfrm>
            <a:off x="622642" y="295835"/>
            <a:ext cx="2488111" cy="6562165"/>
          </a:xfrm>
        </p:spPr>
        <p:txBody>
          <a:bodyPr numCol="1">
            <a:normAutofit/>
          </a:bodyPr>
          <a:lstStyle/>
          <a:p>
            <a:r>
              <a:rPr lang="en-US" sz="2000" dirty="0">
                <a:solidFill>
                  <a:srgbClr val="FFFFFF"/>
                </a:solidFill>
                <a:latin typeface="Arial" panose="020B0604020202020204" pitchFamily="34" charset="0"/>
                <a:cs typeface="Arial" panose="020B0604020202020204" pitchFamily="34" charset="0"/>
              </a:rPr>
              <a:t>Minimum wage and employee rights</a:t>
            </a:r>
            <a:br>
              <a:rPr lang="en-US" sz="2000" dirty="0">
                <a:solidFill>
                  <a:srgbClr val="FFFFFF"/>
                </a:solidFill>
                <a:latin typeface="Arial" panose="020B0604020202020204" pitchFamily="34" charset="0"/>
                <a:cs typeface="Arial" panose="020B0604020202020204" pitchFamily="34" charset="0"/>
              </a:rPr>
            </a:br>
            <a:br>
              <a:rPr lang="en-US" sz="2000" dirty="0">
                <a:solidFill>
                  <a:srgbClr val="FFFFFF"/>
                </a:solidFill>
                <a:latin typeface="Arial" panose="020B0604020202020204" pitchFamily="34" charset="0"/>
                <a:cs typeface="Arial" panose="020B0604020202020204" pitchFamily="34" charset="0"/>
              </a:rPr>
            </a:br>
            <a:br>
              <a:rPr lang="en-US" sz="2000" dirty="0">
                <a:solidFill>
                  <a:srgbClr val="FFFFFF"/>
                </a:solidFill>
                <a:latin typeface="Arial" panose="020B0604020202020204" pitchFamily="34" charset="0"/>
                <a:cs typeface="Arial" panose="020B0604020202020204" pitchFamily="34" charset="0"/>
              </a:rPr>
            </a:br>
            <a:br>
              <a:rPr lang="en-US" sz="2000" dirty="0">
                <a:solidFill>
                  <a:srgbClr val="FFFFFF"/>
                </a:solidFill>
                <a:latin typeface="Arial" panose="020B0604020202020204" pitchFamily="34" charset="0"/>
                <a:cs typeface="Arial" panose="020B0604020202020204" pitchFamily="34" charset="0"/>
              </a:rPr>
            </a:br>
            <a:r>
              <a:rPr lang="en-US" sz="2000" dirty="0">
                <a:solidFill>
                  <a:srgbClr val="FFFFFF"/>
                </a:solidFill>
                <a:latin typeface="Arial" panose="020B0604020202020204" pitchFamily="34" charset="0"/>
                <a:cs typeface="Arial" panose="020B0604020202020204" pitchFamily="34" charset="0"/>
              </a:rPr>
              <a:t>Apprentices aged 16-18 are entitled to the apprentice minimum wage of £3.70 an hour. Apprentices are paid for both their normal working</a:t>
            </a:r>
            <a:br>
              <a:rPr lang="en-US" sz="2000" dirty="0">
                <a:solidFill>
                  <a:srgbClr val="FFFFFF"/>
                </a:solidFill>
                <a:latin typeface="Arial" panose="020B0604020202020204" pitchFamily="34" charset="0"/>
                <a:cs typeface="Arial" panose="020B0604020202020204" pitchFamily="34" charset="0"/>
              </a:rPr>
            </a:br>
            <a:r>
              <a:rPr lang="en-US" sz="2000" dirty="0">
                <a:solidFill>
                  <a:srgbClr val="FFFFFF"/>
                </a:solidFill>
                <a:latin typeface="Arial" panose="020B0604020202020204" pitchFamily="34" charset="0"/>
                <a:cs typeface="Arial" panose="020B0604020202020204" pitchFamily="34" charset="0"/>
              </a:rPr>
              <a:t>hours and the time they spend training as part of their apprenticeship.</a:t>
            </a:r>
            <a:br>
              <a:rPr lang="en-US" sz="2000" dirty="0">
                <a:solidFill>
                  <a:srgbClr val="FFFFFF"/>
                </a:solidFill>
                <a:latin typeface="Arial" panose="020B0604020202020204" pitchFamily="34" charset="0"/>
                <a:cs typeface="Arial" panose="020B0604020202020204" pitchFamily="34" charset="0"/>
              </a:rPr>
            </a:br>
            <a:endParaRPr lang="bg-BG" sz="20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A68A898-E850-4428-BAB7-EAD901008B31}"/>
              </a:ext>
            </a:extLst>
          </p:cNvPr>
          <p:cNvSpPr>
            <a:spLocks noGrp="1"/>
          </p:cNvSpPr>
          <p:nvPr>
            <p:ph idx="1"/>
          </p:nvPr>
        </p:nvSpPr>
        <p:spPr>
          <a:xfrm>
            <a:off x="4500282" y="1658470"/>
            <a:ext cx="7525212" cy="4392705"/>
          </a:xfrm>
          <a:ln>
            <a:solidFill>
              <a:schemeClr val="accent2">
                <a:lumMod val="20000"/>
                <a:lumOff val="80000"/>
              </a:schemeClr>
            </a:solidFill>
          </a:ln>
        </p:spPr>
        <p:txBody>
          <a:bodyPr numCol="1" anchor="ctr">
            <a:normAutofit/>
          </a:bodyPr>
          <a:lstStyle/>
          <a:p>
            <a:pPr marL="0" indent="0">
              <a:buNone/>
            </a:pPr>
            <a:r>
              <a:rPr lang="en-US" sz="2400" dirty="0">
                <a:solidFill>
                  <a:schemeClr val="accent2">
                    <a:lumMod val="75000"/>
                  </a:schemeClr>
                </a:solidFill>
                <a:latin typeface="Arial" panose="020B0604020202020204" pitchFamily="34" charset="0"/>
                <a:cs typeface="Arial" panose="020B0604020202020204" pitchFamily="34" charset="0"/>
              </a:rPr>
              <a:t>Apprentices aged 19 and over are also entitled to  the £3.70 apprentice minimum wage in the first year of their apprenticeship. After this, they are entitled to the relevant National Minimum Wage rate for the age group: £5.90 an hour for 18 to 20-year old’s £7.38 an hour forn21 to 24-year old's and £7.83 for people aged 25  and over.</a:t>
            </a:r>
            <a:endParaRPr lang="bg-BG" sz="2400" dirty="0">
              <a:solidFill>
                <a:schemeClr val="accent2">
                  <a:lumMod val="75000"/>
                </a:schemeClr>
              </a:solidFill>
              <a:latin typeface="Arial" panose="020B0604020202020204" pitchFamily="34" charset="0"/>
              <a:cs typeface="Arial" panose="020B0604020202020204" pitchFamily="34"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86118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B9563F6-5BF2-4A87-9DC0-BA5B68F77D3C}"/>
              </a:ext>
            </a:extLst>
          </p:cNvPr>
          <p:cNvSpPr>
            <a:spLocks noGrp="1"/>
          </p:cNvSpPr>
          <p:nvPr>
            <p:ph type="title"/>
          </p:nvPr>
        </p:nvSpPr>
        <p:spPr>
          <a:xfrm>
            <a:off x="152232" y="1235692"/>
            <a:ext cx="4216914" cy="4386616"/>
          </a:xfrm>
        </p:spPr>
        <p:txBody>
          <a:bodyPr>
            <a:normAutofit/>
          </a:bodyPr>
          <a:lstStyle/>
          <a:p>
            <a:r>
              <a:rPr lang="en-US" sz="2000" dirty="0">
                <a:solidFill>
                  <a:srgbClr val="FFFFFF"/>
                </a:solidFill>
                <a:latin typeface="Arial" panose="020B0604020202020204" pitchFamily="34" charset="0"/>
                <a:cs typeface="Arial" panose="020B0604020202020204" pitchFamily="34" charset="0"/>
              </a:rPr>
              <a:t>A minimum length of 12 months</a:t>
            </a:r>
            <a:br>
              <a:rPr lang="en-US" sz="2800" dirty="0">
                <a:solidFill>
                  <a:srgbClr val="FFFFFF"/>
                </a:solidFill>
                <a:latin typeface="Arial" panose="020B0604020202020204" pitchFamily="34" charset="0"/>
                <a:cs typeface="Arial" panose="020B0604020202020204" pitchFamily="34" charset="0"/>
              </a:rPr>
            </a:br>
            <a:endParaRPr lang="bg-BG" sz="28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932A1D2-531A-4F45-8B69-FC7C8E7EA896}"/>
              </a:ext>
            </a:extLst>
          </p:cNvPr>
          <p:cNvSpPr>
            <a:spLocks noGrp="1"/>
          </p:cNvSpPr>
          <p:nvPr>
            <p:ph idx="1"/>
          </p:nvPr>
        </p:nvSpPr>
        <p:spPr>
          <a:xfrm>
            <a:off x="4518330" y="435629"/>
            <a:ext cx="7383415" cy="5585619"/>
          </a:xfrm>
          <a:ln>
            <a:solidFill>
              <a:schemeClr val="accent2">
                <a:lumMod val="20000"/>
                <a:lumOff val="80000"/>
              </a:schemeClr>
            </a:solidFill>
          </a:ln>
        </p:spPr>
        <p:txBody>
          <a:bodyPr anchor="ctr">
            <a:normAutofit/>
          </a:bodyPr>
          <a:lstStyle/>
          <a:p>
            <a:pPr marL="0" indent="0">
              <a:buNone/>
            </a:pPr>
            <a:endParaRPr lang="en-US" sz="2400" dirty="0">
              <a:solidFill>
                <a:schemeClr val="accent2">
                  <a:lumMod val="75000"/>
                </a:schemeClr>
              </a:solidFill>
              <a:latin typeface="Arial" panose="020B0604020202020204" pitchFamily="34" charset="0"/>
              <a:cs typeface="Arial" panose="020B0604020202020204" pitchFamily="34" charset="0"/>
            </a:endParaRPr>
          </a:p>
          <a:p>
            <a:pPr marL="0" indent="0">
              <a:buNone/>
            </a:pPr>
            <a:r>
              <a:rPr lang="en-US" sz="2400" dirty="0">
                <a:solidFill>
                  <a:schemeClr val="accent2">
                    <a:lumMod val="75000"/>
                  </a:schemeClr>
                </a:solidFill>
                <a:latin typeface="Arial" panose="020B0604020202020204" pitchFamily="34" charset="0"/>
                <a:cs typeface="Arial" panose="020B0604020202020204" pitchFamily="34" charset="0"/>
              </a:rPr>
              <a:t>The minimum apprenticeship length is 12 months and may be longer for some apprenticeships.</a:t>
            </a:r>
          </a:p>
          <a:p>
            <a:pPr marL="0" indent="0">
              <a:buNone/>
            </a:pPr>
            <a:endParaRPr lang="en-US" sz="2400" dirty="0">
              <a:solidFill>
                <a:schemeClr val="accent2">
                  <a:lumMod val="75000"/>
                </a:schemeClr>
              </a:solidFill>
              <a:latin typeface="Arial" panose="020B0604020202020204" pitchFamily="34" charset="0"/>
              <a:cs typeface="Arial" panose="020B0604020202020204" pitchFamily="34" charset="0"/>
            </a:endParaRPr>
          </a:p>
          <a:p>
            <a:pPr marL="0" indent="0">
              <a:buNone/>
            </a:pPr>
            <a:endParaRPr lang="en-US" sz="2400" dirty="0">
              <a:solidFill>
                <a:schemeClr val="accent2">
                  <a:lumMod val="75000"/>
                </a:schemeClr>
              </a:solidFill>
              <a:latin typeface="Arial" panose="020B0604020202020204" pitchFamily="34" charset="0"/>
              <a:cs typeface="Arial" panose="020B0604020202020204" pitchFamily="34" charset="0"/>
            </a:endParaRPr>
          </a:p>
          <a:p>
            <a:pPr marL="0" indent="0">
              <a:buNone/>
            </a:pPr>
            <a:r>
              <a:rPr lang="en-US" sz="2400" dirty="0">
                <a:solidFill>
                  <a:schemeClr val="accent2">
                    <a:lumMod val="75000"/>
                  </a:schemeClr>
                </a:solidFill>
                <a:latin typeface="Arial" panose="020B0604020202020204" pitchFamily="34" charset="0"/>
                <a:cs typeface="Arial" panose="020B0604020202020204" pitchFamily="34" charset="0"/>
              </a:rPr>
              <a:t>For apprenticeship standards, the end-point assessment can only be taken after the minimum standard has been met and the apprentice must     be employed until the end-point assessment is completed.</a:t>
            </a:r>
            <a:endParaRPr lang="bg-BG" sz="2400" dirty="0">
              <a:solidFill>
                <a:schemeClr val="accent2">
                  <a:lumMod val="75000"/>
                </a:schemeClr>
              </a:solidFill>
              <a:latin typeface="Arial" panose="020B0604020202020204" pitchFamily="34" charset="0"/>
              <a:cs typeface="Arial" panose="020B0604020202020204" pitchFamily="34"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664887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Arc 26">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29" name="Rectangle 28">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Oval 34">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E017FC4-86D0-421B-8C1E-257F0C1442E5}"/>
              </a:ext>
            </a:extLst>
          </p:cNvPr>
          <p:cNvSpPr>
            <a:spLocks noGrp="1"/>
          </p:cNvSpPr>
          <p:nvPr>
            <p:ph type="title"/>
          </p:nvPr>
        </p:nvSpPr>
        <p:spPr>
          <a:xfrm>
            <a:off x="2962946" y="477998"/>
            <a:ext cx="6310142" cy="4758511"/>
          </a:xfrm>
        </p:spPr>
        <p:txBody>
          <a:bodyPr vert="horz" lIns="91440" tIns="45720" rIns="91440" bIns="45720" rtlCol="0" anchor="b">
            <a:noAutofit/>
          </a:bodyPr>
          <a:lstStyle/>
          <a:p>
            <a:pPr algn="ctr"/>
            <a:r>
              <a:rPr lang="en-US" sz="2400" kern="1200" dirty="0">
                <a:solidFill>
                  <a:schemeClr val="accent1">
                    <a:lumMod val="75000"/>
                  </a:schemeClr>
                </a:solidFill>
                <a:latin typeface="Arial" panose="020B0604020202020204" pitchFamily="34" charset="0"/>
                <a:cs typeface="Arial" panose="020B0604020202020204" pitchFamily="34" charset="0"/>
              </a:rPr>
              <a:t>Employed for 30 hours a week</a:t>
            </a:r>
            <a:br>
              <a:rPr lang="en-US" sz="2400" kern="1200" dirty="0">
                <a:solidFill>
                  <a:schemeClr val="accent1">
                    <a:lumMod val="75000"/>
                  </a:schemeClr>
                </a:solidFill>
                <a:latin typeface="Arial" panose="020B0604020202020204" pitchFamily="34" charset="0"/>
                <a:cs typeface="Arial" panose="020B0604020202020204" pitchFamily="34" charset="0"/>
              </a:rPr>
            </a:br>
            <a:br>
              <a:rPr lang="en-US" sz="2400" kern="1200" dirty="0">
                <a:solidFill>
                  <a:schemeClr val="accent1">
                    <a:lumMod val="75000"/>
                  </a:schemeClr>
                </a:solidFill>
                <a:latin typeface="Arial" panose="020B0604020202020204" pitchFamily="34" charset="0"/>
                <a:cs typeface="Arial" panose="020B0604020202020204" pitchFamily="34" charset="0"/>
              </a:rPr>
            </a:br>
            <a:br>
              <a:rPr lang="en-US" sz="2400" kern="1200" dirty="0">
                <a:solidFill>
                  <a:schemeClr val="accent1">
                    <a:lumMod val="75000"/>
                  </a:schemeClr>
                </a:solidFill>
                <a:latin typeface="Arial" panose="020B0604020202020204" pitchFamily="34" charset="0"/>
                <a:cs typeface="Arial" panose="020B0604020202020204" pitchFamily="34" charset="0"/>
              </a:rPr>
            </a:br>
            <a:r>
              <a:rPr lang="en-US" sz="2000" kern="1200" dirty="0">
                <a:solidFill>
                  <a:schemeClr val="accent1">
                    <a:lumMod val="75000"/>
                  </a:schemeClr>
                </a:solidFill>
                <a:latin typeface="Arial" panose="020B0604020202020204" pitchFamily="34" charset="0"/>
                <a:cs typeface="Arial" panose="020B0604020202020204" pitchFamily="34" charset="0"/>
              </a:rPr>
              <a:t>The minimum length of 12 months is                                   based on an apprentice working</a:t>
            </a:r>
            <a:br>
              <a:rPr lang="en-US" sz="2000" kern="1200" dirty="0">
                <a:solidFill>
                  <a:schemeClr val="accent1">
                    <a:lumMod val="75000"/>
                  </a:schemeClr>
                </a:solidFill>
                <a:latin typeface="Arial" panose="020B0604020202020204" pitchFamily="34" charset="0"/>
                <a:cs typeface="Arial" panose="020B0604020202020204" pitchFamily="34" charset="0"/>
              </a:rPr>
            </a:br>
            <a:r>
              <a:rPr lang="en-US" sz="2000" kern="1200" dirty="0">
                <a:solidFill>
                  <a:schemeClr val="accent1">
                    <a:lumMod val="75000"/>
                  </a:schemeClr>
                </a:solidFill>
                <a:latin typeface="Arial" panose="020B0604020202020204" pitchFamily="34" charset="0"/>
                <a:cs typeface="Arial" panose="020B0604020202020204" pitchFamily="34" charset="0"/>
              </a:rPr>
              <a:t>at least 30 hours per week,                                          including time training away from the</a:t>
            </a:r>
            <a:br>
              <a:rPr lang="en-US" sz="2000" kern="1200" dirty="0">
                <a:solidFill>
                  <a:schemeClr val="accent1">
                    <a:lumMod val="75000"/>
                  </a:schemeClr>
                </a:solidFill>
                <a:latin typeface="Arial" panose="020B0604020202020204" pitchFamily="34" charset="0"/>
                <a:cs typeface="Arial" panose="020B0604020202020204" pitchFamily="34" charset="0"/>
              </a:rPr>
            </a:br>
            <a:r>
              <a:rPr lang="en-US" sz="2000" kern="1200" dirty="0">
                <a:solidFill>
                  <a:schemeClr val="accent1">
                    <a:lumMod val="75000"/>
                  </a:schemeClr>
                </a:solidFill>
                <a:latin typeface="Arial" panose="020B0604020202020204" pitchFamily="34" charset="0"/>
                <a:cs typeface="Arial" panose="020B0604020202020204" pitchFamily="34" charset="0"/>
              </a:rPr>
              <a:t>workplace. If the apprentice works                              fewer than 30 hours per week then</a:t>
            </a:r>
            <a:br>
              <a:rPr lang="en-US" sz="2000" kern="1200" dirty="0">
                <a:solidFill>
                  <a:schemeClr val="accent1">
                    <a:lumMod val="75000"/>
                  </a:schemeClr>
                </a:solidFill>
                <a:latin typeface="Arial" panose="020B0604020202020204" pitchFamily="34" charset="0"/>
                <a:cs typeface="Arial" panose="020B0604020202020204" pitchFamily="34" charset="0"/>
              </a:rPr>
            </a:br>
            <a:r>
              <a:rPr lang="en-US" sz="2000" kern="1200" dirty="0">
                <a:solidFill>
                  <a:schemeClr val="accent1">
                    <a:lumMod val="75000"/>
                  </a:schemeClr>
                </a:solidFill>
                <a:latin typeface="Arial" panose="020B0604020202020204" pitchFamily="34" charset="0"/>
                <a:cs typeface="Arial" panose="020B0604020202020204" pitchFamily="34" charset="0"/>
              </a:rPr>
              <a:t>the expected duration of the apprenticeship                     will need to be extended to</a:t>
            </a:r>
            <a:br>
              <a:rPr lang="en-US" sz="2000" kern="1200" dirty="0">
                <a:solidFill>
                  <a:schemeClr val="accent1">
                    <a:lumMod val="75000"/>
                  </a:schemeClr>
                </a:solidFill>
                <a:latin typeface="Arial" panose="020B0604020202020204" pitchFamily="34" charset="0"/>
                <a:cs typeface="Arial" panose="020B0604020202020204" pitchFamily="34" charset="0"/>
              </a:rPr>
            </a:br>
            <a:r>
              <a:rPr lang="en-US" sz="2000" kern="1200" dirty="0">
                <a:solidFill>
                  <a:schemeClr val="accent1">
                    <a:lumMod val="75000"/>
                  </a:schemeClr>
                </a:solidFill>
                <a:latin typeface="Arial" panose="020B0604020202020204" pitchFamily="34" charset="0"/>
                <a:cs typeface="Arial" panose="020B0604020202020204" pitchFamily="34" charset="0"/>
              </a:rPr>
              <a:t>take account of this.</a:t>
            </a:r>
          </a:p>
        </p:txBody>
      </p:sp>
      <p:sp>
        <p:nvSpPr>
          <p:cNvPr id="37" name="Arc 36">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2">
                <a:lumMod val="75000"/>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9" name="Oval 38">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EAB3F10C-277A-4E91-9580-58216B48B806}"/>
              </a:ext>
            </a:extLst>
          </p:cNvPr>
          <p:cNvSpPr txBox="1"/>
          <p:nvPr/>
        </p:nvSpPr>
        <p:spPr>
          <a:xfrm>
            <a:off x="296998" y="1964113"/>
            <a:ext cx="4397195" cy="3447098"/>
          </a:xfrm>
          <a:prstGeom prst="rect">
            <a:avLst/>
          </a:prstGeom>
          <a:noFill/>
        </p:spPr>
        <p:txBody>
          <a:bodyPr wrap="square" numCol="2" rtlCol="0">
            <a:spAutoFit/>
          </a:bodyPr>
          <a:lstStyle/>
          <a:p>
            <a:endParaRPr lang="en-US" dirty="0"/>
          </a:p>
          <a:p>
            <a:r>
              <a:rPr lang="en-US" sz="2000" dirty="0">
                <a:solidFill>
                  <a:schemeClr val="bg1"/>
                </a:solidFill>
                <a:latin typeface="Arial" panose="020B0604020202020204" pitchFamily="34" charset="0"/>
                <a:cs typeface="Arial" panose="020B0604020202020204" pitchFamily="34" charset="0"/>
              </a:rPr>
              <a:t>At least 20% of the apprentice’s paid hours, over the planned               duration</a:t>
            </a:r>
          </a:p>
          <a:p>
            <a:r>
              <a:rPr lang="en-US" sz="2000" dirty="0">
                <a:solidFill>
                  <a:schemeClr val="bg1"/>
                </a:solidFill>
                <a:latin typeface="Arial" panose="020B0604020202020204" pitchFamily="34" charset="0"/>
                <a:cs typeface="Arial" panose="020B0604020202020204" pitchFamily="34" charset="0"/>
              </a:rPr>
              <a:t>of the apprenticeship, must be spent on off-the-job training.</a:t>
            </a:r>
            <a:endParaRPr lang="bg-BG" sz="2000" dirty="0">
              <a:solidFill>
                <a:schemeClr val="bg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9ED49C0-EF2A-40AB-9EA1-D191F881389D}"/>
              </a:ext>
            </a:extLst>
          </p:cNvPr>
          <p:cNvSpPr txBox="1"/>
          <p:nvPr/>
        </p:nvSpPr>
        <p:spPr>
          <a:xfrm>
            <a:off x="299167" y="1314416"/>
            <a:ext cx="2461712" cy="400110"/>
          </a:xfrm>
          <a:prstGeom prst="rect">
            <a:avLst/>
          </a:prstGeom>
          <a:noFill/>
        </p:spPr>
        <p:txBody>
          <a:bodyPr wrap="square" rtlCol="0">
            <a:spAutoFit/>
          </a:bodyPr>
          <a:lstStyle/>
          <a:p>
            <a:r>
              <a:rPr lang="en-GB" sz="2000" dirty="0">
                <a:solidFill>
                  <a:schemeClr val="bg1"/>
                </a:solidFill>
                <a:latin typeface="Arial" panose="020B0604020202020204" pitchFamily="34" charset="0"/>
                <a:cs typeface="Arial" panose="020B0604020202020204" pitchFamily="34" charset="0"/>
              </a:rPr>
              <a:t>Off the job training</a:t>
            </a:r>
          </a:p>
        </p:txBody>
      </p:sp>
    </p:spTree>
    <p:extLst>
      <p:ext uri="{BB962C8B-B14F-4D97-AF65-F5344CB8AC3E}">
        <p14:creationId xmlns:p14="http://schemas.microsoft.com/office/powerpoint/2010/main" val="1271431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6E077-129F-4FE5-929E-1E59B9EB725C}"/>
              </a:ext>
            </a:extLst>
          </p:cNvPr>
          <p:cNvSpPr>
            <a:spLocks noGrp="1"/>
          </p:cNvSpPr>
          <p:nvPr>
            <p:ph type="title"/>
          </p:nvPr>
        </p:nvSpPr>
        <p:spPr>
          <a:xfrm>
            <a:off x="2743200" y="2103437"/>
            <a:ext cx="6705600" cy="1325563"/>
          </a:xfrm>
          <a:ln>
            <a:solidFill>
              <a:schemeClr val="accent2">
                <a:lumMod val="20000"/>
                <a:lumOff val="80000"/>
              </a:schemeClr>
            </a:solidFill>
          </a:ln>
        </p:spPr>
        <p:txBody>
          <a:bodyPr>
            <a:noAutofit/>
          </a:bodyPr>
          <a:lstStyle/>
          <a:p>
            <a:pPr algn="ctr"/>
            <a:r>
              <a:rPr lang="en-GB" sz="5400" dirty="0">
                <a:solidFill>
                  <a:schemeClr val="accent2">
                    <a:lumMod val="75000"/>
                  </a:schemeClr>
                </a:solidFill>
                <a:latin typeface="Arial" panose="020B0604020202020204" pitchFamily="34" charset="0"/>
                <a:cs typeface="Arial" panose="020B0604020202020204" pitchFamily="34" charset="0"/>
              </a:rPr>
              <a:t>Apprenticeship Levy</a:t>
            </a:r>
            <a:endParaRPr lang="bg-BG" sz="5400" dirty="0">
              <a:solidFill>
                <a:schemeClr val="accent2">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953573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D25075A-23A9-468B-83B6-33F83A75A03F}"/>
              </a:ext>
            </a:extLst>
          </p:cNvPr>
          <p:cNvSpPr>
            <a:spLocks noGrp="1"/>
          </p:cNvSpPr>
          <p:nvPr>
            <p:ph type="title"/>
          </p:nvPr>
        </p:nvSpPr>
        <p:spPr>
          <a:xfrm>
            <a:off x="138953" y="591344"/>
            <a:ext cx="3889362" cy="1273313"/>
          </a:xfrm>
        </p:spPr>
        <p:txBody>
          <a:bodyPr>
            <a:normAutofit/>
          </a:bodyPr>
          <a:lstStyle/>
          <a:p>
            <a:r>
              <a:rPr lang="en-US" sz="2400" dirty="0">
                <a:solidFill>
                  <a:srgbClr val="FFFFFF"/>
                </a:solidFill>
                <a:latin typeface="Arial" panose="020B0604020202020204" pitchFamily="34" charset="0"/>
                <a:cs typeface="Arial" panose="020B0604020202020204" pitchFamily="34" charset="0"/>
              </a:rPr>
              <a:t>General description of the measure</a:t>
            </a:r>
            <a:endParaRPr lang="bg-BG" sz="24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81AB1E1-5A21-4FF3-8362-092277701568}"/>
              </a:ext>
            </a:extLst>
          </p:cNvPr>
          <p:cNvSpPr>
            <a:spLocks noGrp="1"/>
          </p:cNvSpPr>
          <p:nvPr>
            <p:ph idx="1"/>
          </p:nvPr>
        </p:nvSpPr>
        <p:spPr>
          <a:xfrm>
            <a:off x="4577294" y="161363"/>
            <a:ext cx="7204680" cy="6535270"/>
          </a:xfrm>
          <a:ln>
            <a:solidFill>
              <a:schemeClr val="accent2">
                <a:lumMod val="20000"/>
                <a:lumOff val="80000"/>
              </a:schemeClr>
            </a:solidFill>
          </a:ln>
        </p:spPr>
        <p:txBody>
          <a:bodyPr anchor="ctr">
            <a:normAutofit/>
          </a:bodyPr>
          <a:lstStyle/>
          <a:p>
            <a:pPr marL="0" indent="0">
              <a:buNone/>
            </a:pPr>
            <a:r>
              <a:rPr lang="en-US" sz="2000" dirty="0">
                <a:solidFill>
                  <a:schemeClr val="accent2">
                    <a:lumMod val="75000"/>
                  </a:schemeClr>
                </a:solidFill>
                <a:latin typeface="Arial" panose="020B0604020202020204" pitchFamily="34" charset="0"/>
                <a:cs typeface="Arial" panose="020B0604020202020204" pitchFamily="34" charset="0"/>
              </a:rPr>
              <a:t>Who is likely to be affected:</a:t>
            </a:r>
          </a:p>
          <a:p>
            <a:pPr marL="0" indent="0">
              <a:buNone/>
            </a:pPr>
            <a:endParaRPr lang="en-US" sz="2000" dirty="0">
              <a:latin typeface="Arial" panose="020B0604020202020204" pitchFamily="34" charset="0"/>
              <a:cs typeface="Arial" panose="020B0604020202020204" pitchFamily="34" charset="0"/>
            </a:endParaRPr>
          </a:p>
          <a:p>
            <a:pPr marL="0" indent="0">
              <a:buNone/>
            </a:pPr>
            <a:r>
              <a:rPr lang="en-US" sz="2000" dirty="0">
                <a:solidFill>
                  <a:schemeClr val="accent2">
                    <a:lumMod val="75000"/>
                  </a:schemeClr>
                </a:solidFill>
                <a:latin typeface="Arial" panose="020B0604020202020204" pitchFamily="34" charset="0"/>
                <a:cs typeface="Arial" panose="020B0604020202020204" pitchFamily="34" charset="0"/>
              </a:rPr>
              <a:t>This will affect employers in all sectors. The levy will only be paid on annual pay bills in excess of £3 million, and so less than 2% of UK employers will pay it.</a:t>
            </a:r>
          </a:p>
          <a:p>
            <a:pPr marL="0" indent="0">
              <a:buNone/>
            </a:pPr>
            <a:endParaRPr lang="en-US" sz="2000" dirty="0">
              <a:solidFill>
                <a:schemeClr val="accent2">
                  <a:lumMod val="75000"/>
                </a:schemeClr>
              </a:solidFill>
              <a:latin typeface="Arial" panose="020B0604020202020204" pitchFamily="34" charset="0"/>
              <a:cs typeface="Arial" panose="020B0604020202020204" pitchFamily="34" charset="0"/>
            </a:endParaRPr>
          </a:p>
          <a:p>
            <a:pPr marL="0" indent="0">
              <a:buNone/>
            </a:pPr>
            <a:r>
              <a:rPr lang="en-US" sz="2000" dirty="0">
                <a:solidFill>
                  <a:schemeClr val="accent2">
                    <a:lumMod val="75000"/>
                  </a:schemeClr>
                </a:solidFill>
                <a:latin typeface="Arial" panose="020B0604020202020204" pitchFamily="34" charset="0"/>
                <a:cs typeface="Arial" panose="020B0604020202020204" pitchFamily="34" charset="0"/>
              </a:rPr>
              <a:t>The Apprenticeship Levy was introduced in April 2017 and     is a levy on UK employers to fund new apprenticeships. In England, control of apprenticeship funding is put in the hands of employers through the Digital Apprenticeship Service.     The levy is charged at a rate of 0.5% of an employer’s pay   bill. Each employer receives an allowance of £15,000 to   offset against their levy payment.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6516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D14964-BEB0-4B6F-82D5-D588DB062034}"/>
              </a:ext>
            </a:extLst>
          </p:cNvPr>
          <p:cNvSpPr>
            <a:spLocks noGrp="1"/>
          </p:cNvSpPr>
          <p:nvPr>
            <p:ph idx="1"/>
          </p:nvPr>
        </p:nvSpPr>
        <p:spPr>
          <a:xfrm>
            <a:off x="510988" y="580465"/>
            <a:ext cx="11170023" cy="5739653"/>
          </a:xfrm>
          <a:ln>
            <a:solidFill>
              <a:schemeClr val="accent2">
                <a:lumMod val="20000"/>
                <a:lumOff val="80000"/>
              </a:schemeClr>
            </a:solidFill>
          </a:ln>
        </p:spPr>
        <p:txBody>
          <a:bodyPr>
            <a:normAutofit/>
          </a:bodyPr>
          <a:lstStyle/>
          <a:p>
            <a:pPr marL="0" indent="0">
              <a:buNone/>
            </a:pPr>
            <a:r>
              <a:rPr lang="en-US" sz="2400" dirty="0">
                <a:solidFill>
                  <a:schemeClr val="accent2">
                    <a:lumMod val="75000"/>
                  </a:schemeClr>
                </a:solidFill>
                <a:latin typeface="Arial" panose="020B0604020202020204" pitchFamily="34" charset="0"/>
                <a:cs typeface="Arial" panose="020B0604020202020204" pitchFamily="34" charset="0"/>
              </a:rPr>
              <a:t>Policy objective</a:t>
            </a:r>
          </a:p>
          <a:p>
            <a:pPr marL="0" indent="0">
              <a:buNone/>
            </a:pPr>
            <a:r>
              <a:rPr lang="en-US" sz="2000" dirty="0">
                <a:solidFill>
                  <a:schemeClr val="accent2">
                    <a:lumMod val="75000"/>
                  </a:schemeClr>
                </a:solidFill>
                <a:latin typeface="Arial" panose="020B0604020202020204" pitchFamily="34" charset="0"/>
                <a:cs typeface="Arial" panose="020B0604020202020204" pitchFamily="34" charset="0"/>
              </a:rPr>
              <a:t>The government is committed to boost productivity by investing in human capital. As part of this, the government is committed to developing vocational skills, and to increasing the quantity and quality of apprenticeships. It has committed to an additional 3 million apprenticeship starts in England by 2020. The levy helped to deliver new apprenticeships and supported quality training by putting employers at the center of the system. </a:t>
            </a:r>
          </a:p>
          <a:p>
            <a:pPr marL="0" indent="0">
              <a:buNone/>
            </a:pPr>
            <a:endParaRPr lang="en-US" sz="2000" dirty="0">
              <a:solidFill>
                <a:schemeClr val="accent2">
                  <a:lumMod val="75000"/>
                </a:schemeClr>
              </a:solidFill>
              <a:latin typeface="Arial" panose="020B0604020202020204" pitchFamily="34" charset="0"/>
              <a:cs typeface="Arial" panose="020B0604020202020204" pitchFamily="34" charset="0"/>
            </a:endParaRPr>
          </a:p>
          <a:p>
            <a:pPr marL="0" indent="0">
              <a:buNone/>
            </a:pPr>
            <a:r>
              <a:rPr lang="en-US" sz="2400" dirty="0">
                <a:solidFill>
                  <a:schemeClr val="accent2">
                    <a:lumMod val="75000"/>
                  </a:schemeClr>
                </a:solidFill>
                <a:latin typeface="Arial" panose="020B0604020202020204" pitchFamily="34" charset="0"/>
                <a:cs typeface="Arial" panose="020B0604020202020204" pitchFamily="34" charset="0"/>
              </a:rPr>
              <a:t>Background to the measure</a:t>
            </a:r>
          </a:p>
          <a:p>
            <a:pPr marL="0" indent="0">
              <a:buNone/>
            </a:pPr>
            <a:r>
              <a:rPr lang="en-US" sz="2000" dirty="0">
                <a:solidFill>
                  <a:schemeClr val="accent2">
                    <a:lumMod val="75000"/>
                  </a:schemeClr>
                </a:solidFill>
                <a:latin typeface="Arial" panose="020B0604020202020204" pitchFamily="34" charset="0"/>
                <a:cs typeface="Arial" panose="020B0604020202020204" pitchFamily="34" charset="0"/>
              </a:rPr>
              <a:t>The Apprenticeship Levy was announced at Summer Budget 2015, and at Autumn Statement 2015 it was announced that it would come into effect in April 2017. A consultation was held between 21 August 2015 and 2 October 2015 to hear from employers how the levy should work in practice. At Autumn Statement 2014 the government announced it would abolish employer Class 1 National Insurance Contributions for apprentices aged under 25 on earnings up to the weekly limit of £827 from 2016 to 2017.</a:t>
            </a:r>
          </a:p>
          <a:p>
            <a:pPr marL="0" indent="0">
              <a:buNone/>
            </a:pPr>
            <a:endParaRPr lang="bg-BG" sz="2000" dirty="0">
              <a:solidFill>
                <a:schemeClr val="accent2">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996395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FADB9-69AB-4D28-9643-EF25A1598F9C}"/>
              </a:ext>
            </a:extLst>
          </p:cNvPr>
          <p:cNvSpPr>
            <a:spLocks noGrp="1"/>
          </p:cNvSpPr>
          <p:nvPr>
            <p:ph type="title"/>
          </p:nvPr>
        </p:nvSpPr>
        <p:spPr>
          <a:xfrm>
            <a:off x="2144805" y="2103436"/>
            <a:ext cx="7902388" cy="1325563"/>
          </a:xfrm>
          <a:ln>
            <a:solidFill>
              <a:schemeClr val="accent2">
                <a:lumMod val="20000"/>
                <a:lumOff val="80000"/>
              </a:schemeClr>
            </a:solidFill>
          </a:ln>
        </p:spPr>
        <p:txBody>
          <a:bodyPr>
            <a:normAutofit/>
          </a:bodyPr>
          <a:lstStyle/>
          <a:p>
            <a:pPr algn="ctr"/>
            <a:r>
              <a:rPr lang="en-GB" sz="6000" dirty="0">
                <a:solidFill>
                  <a:schemeClr val="accent2">
                    <a:lumMod val="75000"/>
                  </a:schemeClr>
                </a:solidFill>
                <a:latin typeface="Arial" panose="020B0604020202020204" pitchFamily="34" charset="0"/>
                <a:cs typeface="Arial" panose="020B0604020202020204" pitchFamily="34" charset="0"/>
              </a:rPr>
              <a:t>Summary of impacts</a:t>
            </a:r>
            <a:endParaRPr lang="bg-BG" sz="6000" dirty="0">
              <a:solidFill>
                <a:schemeClr val="accent2">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065740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2A6B3A-A4A1-4170-B02C-5BEB9BCC4411}"/>
              </a:ext>
            </a:extLst>
          </p:cNvPr>
          <p:cNvSpPr>
            <a:spLocks noGrp="1"/>
          </p:cNvSpPr>
          <p:nvPr>
            <p:ph idx="1"/>
          </p:nvPr>
        </p:nvSpPr>
        <p:spPr>
          <a:xfrm>
            <a:off x="2250142" y="2608732"/>
            <a:ext cx="9731188" cy="4062754"/>
          </a:xfrm>
          <a:ln>
            <a:solidFill>
              <a:schemeClr val="accent2">
                <a:lumMod val="20000"/>
                <a:lumOff val="80000"/>
              </a:schemeClr>
            </a:solidFill>
          </a:ln>
        </p:spPr>
        <p:txBody>
          <a:bodyPr>
            <a:normAutofit/>
          </a:bodyPr>
          <a:lstStyle/>
          <a:p>
            <a:pPr marL="0" indent="0">
              <a:buNone/>
            </a:pPr>
            <a:r>
              <a:rPr lang="en-US" sz="2000" dirty="0">
                <a:solidFill>
                  <a:schemeClr val="accent2">
                    <a:lumMod val="75000"/>
                  </a:schemeClr>
                </a:solidFill>
                <a:latin typeface="Arial" panose="020B0604020202020204" pitchFamily="34" charset="0"/>
                <a:cs typeface="Arial" panose="020B0604020202020204" pitchFamily="34" charset="0"/>
              </a:rPr>
              <a:t>Economic impact</a:t>
            </a:r>
          </a:p>
          <a:p>
            <a:pPr marL="0" indent="0">
              <a:buNone/>
            </a:pPr>
            <a:r>
              <a:rPr lang="en-US" sz="2000" dirty="0">
                <a:solidFill>
                  <a:schemeClr val="accent2">
                    <a:lumMod val="75000"/>
                  </a:schemeClr>
                </a:solidFill>
                <a:latin typeface="Arial" panose="020B0604020202020204" pitchFamily="34" charset="0"/>
                <a:cs typeface="Arial" panose="020B0604020202020204" pitchFamily="34" charset="0"/>
              </a:rPr>
              <a:t>It is expected that the levy will support productivity growth through the increase in training. It may have a near-term impact in reducing earnings growth, although by supporting increased productivity, it is expected that the levy will lead to increased profitability for businesses, and increased wages over the long-term.</a:t>
            </a:r>
          </a:p>
          <a:p>
            <a:pPr marL="0" indent="0">
              <a:buNone/>
            </a:pPr>
            <a:endParaRPr lang="en-US" sz="2000" dirty="0">
              <a:solidFill>
                <a:schemeClr val="accent2">
                  <a:lumMod val="75000"/>
                </a:schemeClr>
              </a:solidFill>
              <a:latin typeface="Arial" panose="020B0604020202020204" pitchFamily="34" charset="0"/>
              <a:cs typeface="Arial" panose="020B0604020202020204" pitchFamily="34" charset="0"/>
            </a:endParaRPr>
          </a:p>
          <a:p>
            <a:pPr marL="0" indent="0">
              <a:buNone/>
            </a:pPr>
            <a:r>
              <a:rPr lang="en-US" sz="2000" dirty="0">
                <a:solidFill>
                  <a:schemeClr val="accent2">
                    <a:lumMod val="75000"/>
                  </a:schemeClr>
                </a:solidFill>
                <a:latin typeface="Arial" panose="020B0604020202020204" pitchFamily="34" charset="0"/>
                <a:cs typeface="Arial" panose="020B0604020202020204" pitchFamily="34" charset="0"/>
              </a:rPr>
              <a:t>Impact on individuals, households and families</a:t>
            </a:r>
          </a:p>
          <a:p>
            <a:pPr marL="0" indent="0">
              <a:buNone/>
            </a:pPr>
            <a:r>
              <a:rPr lang="en-US" sz="2000" dirty="0">
                <a:solidFill>
                  <a:schemeClr val="accent2">
                    <a:lumMod val="75000"/>
                  </a:schemeClr>
                </a:solidFill>
                <a:latin typeface="Arial" panose="020B0604020202020204" pitchFamily="34" charset="0"/>
                <a:cs typeface="Arial" panose="020B0604020202020204" pitchFamily="34" charset="0"/>
              </a:rPr>
              <a:t>The measure is not expected to impact on family formation, stability or breakdown. There are no direct impacts on individuals and households However, it is expected that the Apprenticeship Levy will create more apprenticeship vacancies in the near term.</a:t>
            </a:r>
            <a:endParaRPr lang="bg-BG" sz="2000" dirty="0">
              <a:solidFill>
                <a:schemeClr val="accent2">
                  <a:lumMod val="75000"/>
                </a:schemeClr>
              </a:solidFill>
              <a:latin typeface="Arial" panose="020B0604020202020204" pitchFamily="34" charset="0"/>
              <a:cs typeface="Arial" panose="020B0604020202020204" pitchFamily="34" charset="0"/>
            </a:endParaRPr>
          </a:p>
        </p:txBody>
      </p:sp>
      <p:pic>
        <p:nvPicPr>
          <p:cNvPr id="5" name="Picture 4" descr="A screenshot of a cell phone&#10;&#10;Description automatically generated">
            <a:extLst>
              <a:ext uri="{FF2B5EF4-FFF2-40B4-BE49-F238E27FC236}">
                <a16:creationId xmlns:a16="http://schemas.microsoft.com/office/drawing/2014/main" id="{17F31130-2AC7-4EA8-A331-643CC9B959A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50142" y="821555"/>
            <a:ext cx="5471634" cy="1386960"/>
          </a:xfrm>
          <a:prstGeom prst="rect">
            <a:avLst/>
          </a:prstGeom>
        </p:spPr>
      </p:pic>
    </p:spTree>
    <p:extLst>
      <p:ext uri="{BB962C8B-B14F-4D97-AF65-F5344CB8AC3E}">
        <p14:creationId xmlns:p14="http://schemas.microsoft.com/office/powerpoint/2010/main" val="12794246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39CA6-A4E3-46DD-AE61-221D12B87B81}"/>
              </a:ext>
            </a:extLst>
          </p:cNvPr>
          <p:cNvSpPr>
            <a:spLocks noGrp="1"/>
          </p:cNvSpPr>
          <p:nvPr>
            <p:ph type="title"/>
          </p:nvPr>
        </p:nvSpPr>
        <p:spPr>
          <a:xfrm>
            <a:off x="314325" y="431800"/>
            <a:ext cx="10515600" cy="1325563"/>
          </a:xfrm>
        </p:spPr>
        <p:txBody>
          <a:bodyPr>
            <a:normAutofit/>
          </a:bodyPr>
          <a:lstStyle/>
          <a:p>
            <a:r>
              <a:rPr lang="en-US" sz="4000" dirty="0">
                <a:solidFill>
                  <a:schemeClr val="accent2">
                    <a:lumMod val="75000"/>
                  </a:schemeClr>
                </a:solidFill>
                <a:latin typeface="Arial" panose="020B0604020202020204" pitchFamily="34" charset="0"/>
                <a:cs typeface="Arial" panose="020B0604020202020204" pitchFamily="34" charset="0"/>
              </a:rPr>
              <a:t>A glance at Aston Martin’s apprenticeships</a:t>
            </a:r>
            <a:endParaRPr lang="bg-BG" sz="4000" dirty="0">
              <a:solidFill>
                <a:schemeClr val="accent2">
                  <a:lumMod val="75000"/>
                </a:schemeClr>
              </a:solidFill>
              <a:latin typeface="Arial" panose="020B0604020202020204" pitchFamily="34" charset="0"/>
              <a:cs typeface="Arial" panose="020B0604020202020204" pitchFamily="34" charset="0"/>
            </a:endParaRPr>
          </a:p>
        </p:txBody>
      </p:sp>
      <p:pic>
        <p:nvPicPr>
          <p:cNvPr id="4" name="Online Media 3" title="Aston Martin - National Apprenticeship Week 2015">
            <a:hlinkClick r:id="" action="ppaction://media"/>
            <a:extLst>
              <a:ext uri="{FF2B5EF4-FFF2-40B4-BE49-F238E27FC236}">
                <a16:creationId xmlns:a16="http://schemas.microsoft.com/office/drawing/2014/main" id="{B599F17C-E4B6-4BC3-9992-D0DA5739AA85}"/>
              </a:ext>
            </a:extLst>
          </p:cNvPr>
          <p:cNvPicPr>
            <a:picLocks noRot="1" noChangeAspect="1"/>
          </p:cNvPicPr>
          <p:nvPr>
            <a:videoFile r:link="rId1"/>
          </p:nvPr>
        </p:nvPicPr>
        <p:blipFill>
          <a:blip r:embed="rId3"/>
          <a:stretch>
            <a:fillRect/>
          </a:stretch>
        </p:blipFill>
        <p:spPr>
          <a:xfrm>
            <a:off x="2943225" y="1938734"/>
            <a:ext cx="8096250" cy="4554141"/>
          </a:xfrm>
          <a:prstGeom prst="rect">
            <a:avLst/>
          </a:prstGeom>
        </p:spPr>
      </p:pic>
    </p:spTree>
    <p:extLst>
      <p:ext uri="{BB962C8B-B14F-4D97-AF65-F5344CB8AC3E}">
        <p14:creationId xmlns:p14="http://schemas.microsoft.com/office/powerpoint/2010/main" val="1084899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9AFC454B-A080-4D23-B177-6D5356C6E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6F899A6-D10D-405B-87F7-74AFF41B3D9E}"/>
              </a:ext>
            </a:extLst>
          </p:cNvPr>
          <p:cNvSpPr>
            <a:spLocks noGrp="1"/>
          </p:cNvSpPr>
          <p:nvPr>
            <p:ph type="title"/>
          </p:nvPr>
        </p:nvSpPr>
        <p:spPr>
          <a:xfrm>
            <a:off x="112768" y="217520"/>
            <a:ext cx="5711319" cy="629789"/>
          </a:xfrm>
        </p:spPr>
        <p:txBody>
          <a:bodyPr vert="horz" lIns="91440" tIns="45720" rIns="91440" bIns="45720" rtlCol="0" anchor="b">
            <a:noAutofit/>
          </a:bodyPr>
          <a:lstStyle/>
          <a:p>
            <a:pPr algn="r"/>
            <a:r>
              <a:rPr lang="en-US" sz="4000" kern="1200" dirty="0">
                <a:solidFill>
                  <a:schemeClr val="bg1"/>
                </a:solidFill>
                <a:latin typeface="Arial" panose="020B0604020202020204" pitchFamily="34" charset="0"/>
                <a:cs typeface="Arial" panose="020B0604020202020204" pitchFamily="34" charset="0"/>
              </a:rPr>
              <a:t>Apprenticeship statistics</a:t>
            </a:r>
          </a:p>
        </p:txBody>
      </p:sp>
      <p:sp>
        <p:nvSpPr>
          <p:cNvPr id="18" name="Oval 17">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8029" y="3334786"/>
            <a:ext cx="1942241" cy="1889551"/>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0" name="Arc 19">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474479" y="1096414"/>
            <a:ext cx="2987899" cy="2987899"/>
          </a:xfrm>
          <a:prstGeom prst="arc">
            <a:avLst>
              <a:gd name="adj1" fmla="val 14455503"/>
              <a:gd name="adj2" fmla="val 227775"/>
            </a:avLst>
          </a:prstGeom>
          <a:ln w="127000" cap="rnd">
            <a:solidFill>
              <a:schemeClr val="accent2">
                <a:lumMod val="75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A screenshot of a cell phone&#10;&#10;Description automatically generated">
            <a:extLst>
              <a:ext uri="{FF2B5EF4-FFF2-40B4-BE49-F238E27FC236}">
                <a16:creationId xmlns:a16="http://schemas.microsoft.com/office/drawing/2014/main" id="{CBD06F8B-7DA6-4BEE-91EC-6A7897610E0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68310" y="1846064"/>
            <a:ext cx="6330754" cy="4584617"/>
          </a:xfrm>
          <a:prstGeom prst="rect">
            <a:avLst/>
          </a:prstGeom>
        </p:spPr>
      </p:pic>
    </p:spTree>
    <p:extLst>
      <p:ext uri="{BB962C8B-B14F-4D97-AF65-F5344CB8AC3E}">
        <p14:creationId xmlns:p14="http://schemas.microsoft.com/office/powerpoint/2010/main" val="1676234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ell phone&#10;&#10;Description automatically generated">
            <a:extLst>
              <a:ext uri="{FF2B5EF4-FFF2-40B4-BE49-F238E27FC236}">
                <a16:creationId xmlns:a16="http://schemas.microsoft.com/office/drawing/2014/main" id="{8A76CDAB-7CB6-48A1-8C29-B36FD824A8D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94882" y="569902"/>
            <a:ext cx="7402236" cy="5718195"/>
          </a:xfrm>
          <a:prstGeom prst="rect">
            <a:avLst/>
          </a:prstGeom>
        </p:spPr>
      </p:pic>
    </p:spTree>
    <p:extLst>
      <p:ext uri="{BB962C8B-B14F-4D97-AF65-F5344CB8AC3E}">
        <p14:creationId xmlns:p14="http://schemas.microsoft.com/office/powerpoint/2010/main" val="6677089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ell phone&#10;&#10;Description automatically generated">
            <a:extLst>
              <a:ext uri="{FF2B5EF4-FFF2-40B4-BE49-F238E27FC236}">
                <a16:creationId xmlns:a16="http://schemas.microsoft.com/office/drawing/2014/main" id="{79D5CEFA-A2EC-47FD-97F7-722937D972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47937" y="454978"/>
            <a:ext cx="7096125" cy="5948043"/>
          </a:xfrm>
          <a:prstGeom prst="rect">
            <a:avLst/>
          </a:prstGeom>
        </p:spPr>
      </p:pic>
    </p:spTree>
    <p:extLst>
      <p:ext uri="{BB962C8B-B14F-4D97-AF65-F5344CB8AC3E}">
        <p14:creationId xmlns:p14="http://schemas.microsoft.com/office/powerpoint/2010/main" val="13964214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ell phone&#10;&#10;Description automatically generated">
            <a:extLst>
              <a:ext uri="{FF2B5EF4-FFF2-40B4-BE49-F238E27FC236}">
                <a16:creationId xmlns:a16="http://schemas.microsoft.com/office/drawing/2014/main" id="{89F34DF5-ADA3-40D9-A3C0-81FC048E5FC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63155" y="263085"/>
            <a:ext cx="6665690" cy="6331830"/>
          </a:xfrm>
          <a:prstGeom prst="rect">
            <a:avLst/>
          </a:prstGeom>
        </p:spPr>
      </p:pic>
    </p:spTree>
    <p:extLst>
      <p:ext uri="{BB962C8B-B14F-4D97-AF65-F5344CB8AC3E}">
        <p14:creationId xmlns:p14="http://schemas.microsoft.com/office/powerpoint/2010/main" val="41611383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BAC07-21F2-44A2-A3FD-43FD9F758ABD}"/>
              </a:ext>
            </a:extLst>
          </p:cNvPr>
          <p:cNvSpPr>
            <a:spLocks noGrp="1"/>
          </p:cNvSpPr>
          <p:nvPr>
            <p:ph type="title"/>
          </p:nvPr>
        </p:nvSpPr>
        <p:spPr>
          <a:xfrm>
            <a:off x="838198" y="68854"/>
            <a:ext cx="9211237" cy="1325563"/>
          </a:xfrm>
        </p:spPr>
        <p:txBody>
          <a:bodyPr>
            <a:normAutofit/>
          </a:bodyPr>
          <a:lstStyle/>
          <a:p>
            <a:r>
              <a:rPr lang="en-GB" sz="3200" dirty="0">
                <a:solidFill>
                  <a:schemeClr val="accent2">
                    <a:lumMod val="75000"/>
                  </a:schemeClr>
                </a:solidFill>
                <a:latin typeface="Arial" panose="020B0604020202020204" pitchFamily="34" charset="0"/>
                <a:cs typeface="Arial" panose="020B0604020202020204" pitchFamily="34" charset="0"/>
              </a:rPr>
              <a:t>Apprenticeship achievements </a:t>
            </a:r>
            <a:endParaRPr lang="bg-BG" sz="3200" dirty="0">
              <a:solidFill>
                <a:schemeClr val="accent2">
                  <a:lumMod val="75000"/>
                </a:schemeClr>
              </a:solidFill>
              <a:latin typeface="Arial" panose="020B0604020202020204" pitchFamily="34" charset="0"/>
              <a:cs typeface="Arial" panose="020B0604020202020204" pitchFamily="34" charset="0"/>
            </a:endParaRPr>
          </a:p>
        </p:txBody>
      </p:sp>
      <p:pic>
        <p:nvPicPr>
          <p:cNvPr id="5" name="Picture 4" descr="A screenshot of a cell phone&#10;&#10;Description automatically generated">
            <a:extLst>
              <a:ext uri="{FF2B5EF4-FFF2-40B4-BE49-F238E27FC236}">
                <a16:creationId xmlns:a16="http://schemas.microsoft.com/office/drawing/2014/main" id="{CE326B97-E301-4C38-934B-E3FC37CDC47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64668" y="1708742"/>
            <a:ext cx="6454331" cy="4726488"/>
          </a:xfrm>
          <a:prstGeom prst="rect">
            <a:avLst/>
          </a:prstGeom>
        </p:spPr>
      </p:pic>
    </p:spTree>
    <p:extLst>
      <p:ext uri="{BB962C8B-B14F-4D97-AF65-F5344CB8AC3E}">
        <p14:creationId xmlns:p14="http://schemas.microsoft.com/office/powerpoint/2010/main" val="32755933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888B7-DEBB-4BFC-BB9A-12F6EA7C8DB4}"/>
              </a:ext>
            </a:extLst>
          </p:cNvPr>
          <p:cNvSpPr>
            <a:spLocks noGrp="1"/>
          </p:cNvSpPr>
          <p:nvPr>
            <p:ph type="title"/>
          </p:nvPr>
        </p:nvSpPr>
        <p:spPr>
          <a:xfrm>
            <a:off x="712694" y="78254"/>
            <a:ext cx="9408459" cy="1325563"/>
          </a:xfrm>
        </p:spPr>
        <p:txBody>
          <a:bodyPr>
            <a:normAutofit/>
          </a:bodyPr>
          <a:lstStyle/>
          <a:p>
            <a:r>
              <a:rPr lang="en-GB" sz="3200" dirty="0">
                <a:solidFill>
                  <a:schemeClr val="accent2">
                    <a:lumMod val="75000"/>
                  </a:schemeClr>
                </a:solidFill>
                <a:latin typeface="Arial" panose="020B0604020202020204" pitchFamily="34" charset="0"/>
                <a:cs typeface="Arial" panose="020B0604020202020204" pitchFamily="34" charset="0"/>
              </a:rPr>
              <a:t>Apprenticeship participation </a:t>
            </a:r>
            <a:endParaRPr lang="bg-BG" sz="3200" dirty="0">
              <a:solidFill>
                <a:schemeClr val="accent2">
                  <a:lumMod val="75000"/>
                </a:schemeClr>
              </a:solidFill>
              <a:latin typeface="Arial" panose="020B0604020202020204" pitchFamily="34" charset="0"/>
              <a:cs typeface="Arial" panose="020B0604020202020204" pitchFamily="34" charset="0"/>
            </a:endParaRPr>
          </a:p>
        </p:txBody>
      </p:sp>
      <p:pic>
        <p:nvPicPr>
          <p:cNvPr id="5" name="Picture 4" descr="A screenshot of a cell phone&#10;&#10;Description automatically generated">
            <a:extLst>
              <a:ext uri="{FF2B5EF4-FFF2-40B4-BE49-F238E27FC236}">
                <a16:creationId xmlns:a16="http://schemas.microsoft.com/office/drawing/2014/main" id="{0F66BACF-3AE7-45E2-ABC7-B01C287B275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11923" y="1564692"/>
            <a:ext cx="6365502" cy="5068626"/>
          </a:xfrm>
          <a:prstGeom prst="rect">
            <a:avLst/>
          </a:prstGeom>
        </p:spPr>
      </p:pic>
    </p:spTree>
    <p:extLst>
      <p:ext uri="{BB962C8B-B14F-4D97-AF65-F5344CB8AC3E}">
        <p14:creationId xmlns:p14="http://schemas.microsoft.com/office/powerpoint/2010/main" val="33233963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3001AFEA-2442-4A9F-BA37-8C469F306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96BCF15-767C-4F81-AE76-2DB052B571B3}"/>
              </a:ext>
            </a:extLst>
          </p:cNvPr>
          <p:cNvSpPr>
            <a:spLocks noGrp="1"/>
          </p:cNvSpPr>
          <p:nvPr>
            <p:ph type="title"/>
          </p:nvPr>
        </p:nvSpPr>
        <p:spPr>
          <a:xfrm>
            <a:off x="184557" y="3161401"/>
            <a:ext cx="8302290" cy="1882028"/>
          </a:xfrm>
        </p:spPr>
        <p:txBody>
          <a:bodyPr vert="horz" lIns="91440" tIns="45720" rIns="91440" bIns="45720" rtlCol="0" anchor="b">
            <a:noAutofit/>
          </a:bodyPr>
          <a:lstStyle/>
          <a:p>
            <a:r>
              <a:rPr lang="en-US" sz="5400" kern="1200" dirty="0">
                <a:solidFill>
                  <a:srgbClr val="FFFFFF"/>
                </a:solidFill>
                <a:latin typeface="Arial" panose="020B0604020202020204" pitchFamily="34" charset="0"/>
                <a:cs typeface="Arial" panose="020B0604020202020204" pitchFamily="34" charset="0"/>
              </a:rPr>
              <a:t>HRM and th</a:t>
            </a:r>
            <a:r>
              <a:rPr lang="en-US" sz="5400" dirty="0">
                <a:solidFill>
                  <a:srgbClr val="FFFFFF"/>
                </a:solidFill>
                <a:latin typeface="Arial" panose="020B0604020202020204" pitchFamily="34" charset="0"/>
                <a:cs typeface="Arial" panose="020B0604020202020204" pitchFamily="34" charset="0"/>
              </a:rPr>
              <a:t>e </a:t>
            </a:r>
            <a:r>
              <a:rPr lang="en-US" sz="5400" kern="1200" dirty="0">
                <a:solidFill>
                  <a:srgbClr val="FFFFFF"/>
                </a:solidFill>
                <a:latin typeface="Arial" panose="020B0604020202020204" pitchFamily="34" charset="0"/>
                <a:cs typeface="Arial" panose="020B0604020202020204" pitchFamily="34" charset="0"/>
              </a:rPr>
              <a:t>employee well-being framework</a:t>
            </a:r>
          </a:p>
        </p:txBody>
      </p:sp>
      <p:sp>
        <p:nvSpPr>
          <p:cNvPr id="14" name="Freeform: Shape 13">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Oval 15">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Block Arc 17">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2">
              <a:lumMod val="75000"/>
            </a:schemeClr>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22" name="Straight Connector 21">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cxnSp>
      <p:sp>
        <p:nvSpPr>
          <p:cNvPr id="24" name="Freeform: Shape 23">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2">
              <a:lumMod val="75000"/>
            </a:schemeClr>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 name="Arc 25">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872052">
            <a:off x="6113252" y="4145122"/>
            <a:ext cx="4083433" cy="4083433"/>
          </a:xfrm>
          <a:prstGeom prst="arc">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259483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B319D-DF80-4D54-99B2-03F47276789A}"/>
              </a:ext>
            </a:extLst>
          </p:cNvPr>
          <p:cNvSpPr>
            <a:spLocks noGrp="1"/>
          </p:cNvSpPr>
          <p:nvPr>
            <p:ph type="title"/>
          </p:nvPr>
        </p:nvSpPr>
        <p:spPr>
          <a:xfrm>
            <a:off x="328757" y="322729"/>
            <a:ext cx="5546060" cy="5246780"/>
          </a:xfrm>
          <a:ln>
            <a:solidFill>
              <a:schemeClr val="accent2">
                <a:lumMod val="20000"/>
                <a:lumOff val="80000"/>
              </a:schemeClr>
            </a:solidFill>
          </a:ln>
        </p:spPr>
        <p:txBody>
          <a:bodyPr numCol="1">
            <a:noAutofit/>
          </a:bodyPr>
          <a:lstStyle/>
          <a:p>
            <a:r>
              <a:rPr lang="en-US" sz="2400" dirty="0">
                <a:solidFill>
                  <a:schemeClr val="accent2">
                    <a:lumMod val="75000"/>
                  </a:schemeClr>
                </a:solidFill>
                <a:latin typeface="Arial" panose="020B0604020202020204" pitchFamily="34" charset="0"/>
                <a:cs typeface="Arial" panose="020B0604020202020204" pitchFamily="34" charset="0"/>
              </a:rPr>
              <a:t>It is necessary to try and accommodate both the interests of employees and employers in order to develop an approach to Human Resource Management design that </a:t>
            </a:r>
            <a:br>
              <a:rPr lang="en-US" sz="2400" dirty="0">
                <a:solidFill>
                  <a:schemeClr val="accent2">
                    <a:lumMod val="75000"/>
                  </a:schemeClr>
                </a:solidFill>
                <a:latin typeface="Arial" panose="020B0604020202020204" pitchFamily="34" charset="0"/>
                <a:cs typeface="Arial" panose="020B0604020202020204" pitchFamily="34" charset="0"/>
              </a:rPr>
            </a:br>
            <a:r>
              <a:rPr lang="en-US" sz="2400" dirty="0">
                <a:solidFill>
                  <a:schemeClr val="accent2">
                    <a:lumMod val="75000"/>
                  </a:schemeClr>
                </a:solidFill>
                <a:latin typeface="Arial" panose="020B0604020202020204" pitchFamily="34" charset="0"/>
                <a:cs typeface="Arial" panose="020B0604020202020204" pitchFamily="34" charset="0"/>
              </a:rPr>
              <a:t>promotes employee </a:t>
            </a:r>
            <a:br>
              <a:rPr lang="en-US" sz="2400" dirty="0">
                <a:solidFill>
                  <a:schemeClr val="accent2">
                    <a:lumMod val="75000"/>
                  </a:schemeClr>
                </a:solidFill>
                <a:latin typeface="Arial" panose="020B0604020202020204" pitchFamily="34" charset="0"/>
                <a:cs typeface="Arial" panose="020B0604020202020204" pitchFamily="34" charset="0"/>
              </a:rPr>
            </a:br>
            <a:r>
              <a:rPr lang="en-US" sz="2400" dirty="0">
                <a:solidFill>
                  <a:schemeClr val="accent2">
                    <a:lumMod val="75000"/>
                  </a:schemeClr>
                </a:solidFill>
                <a:latin typeface="Arial" panose="020B0604020202020204" pitchFamily="34" charset="0"/>
                <a:cs typeface="Arial" panose="020B0604020202020204" pitchFamily="34" charset="0"/>
              </a:rPr>
              <a:t>well-being. </a:t>
            </a:r>
            <a:endParaRPr lang="bg-BG" sz="2400" dirty="0">
              <a:solidFill>
                <a:schemeClr val="accent2">
                  <a:lumMod val="75000"/>
                </a:schemeClr>
              </a:solidFill>
              <a:latin typeface="Arial" panose="020B0604020202020204" pitchFamily="34" charset="0"/>
              <a:cs typeface="Arial" panose="020B0604020202020204" pitchFamily="34" charset="0"/>
            </a:endParaRPr>
          </a:p>
        </p:txBody>
      </p:sp>
      <p:pic>
        <p:nvPicPr>
          <p:cNvPr id="5" name="Picture 4" descr="A screenshot of a cell phone&#10;&#10;Description automatically generated">
            <a:extLst>
              <a:ext uri="{FF2B5EF4-FFF2-40B4-BE49-F238E27FC236}">
                <a16:creationId xmlns:a16="http://schemas.microsoft.com/office/drawing/2014/main" id="{262C8929-5DD1-4AD3-893E-3A68D02EA7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7546" y="1449242"/>
            <a:ext cx="5371409" cy="5160174"/>
          </a:xfrm>
          <a:prstGeom prst="rect">
            <a:avLst/>
          </a:prstGeom>
        </p:spPr>
      </p:pic>
      <p:sp>
        <p:nvSpPr>
          <p:cNvPr id="6" name="TextBox 5">
            <a:extLst>
              <a:ext uri="{FF2B5EF4-FFF2-40B4-BE49-F238E27FC236}">
                <a16:creationId xmlns:a16="http://schemas.microsoft.com/office/drawing/2014/main" id="{E1021526-6AF4-4CEC-90CE-3F19548D2BD7}"/>
              </a:ext>
            </a:extLst>
          </p:cNvPr>
          <p:cNvSpPr txBox="1"/>
          <p:nvPr/>
        </p:nvSpPr>
        <p:spPr>
          <a:xfrm>
            <a:off x="7443642" y="524435"/>
            <a:ext cx="4482355" cy="707886"/>
          </a:xfrm>
          <a:prstGeom prst="rect">
            <a:avLst/>
          </a:prstGeom>
          <a:noFill/>
        </p:spPr>
        <p:txBody>
          <a:bodyPr wrap="square" rtlCol="0">
            <a:spAutoFit/>
          </a:bodyPr>
          <a:lstStyle/>
          <a:p>
            <a:r>
              <a:rPr lang="en-US" sz="2000" dirty="0">
                <a:solidFill>
                  <a:schemeClr val="accent2">
                    <a:lumMod val="75000"/>
                  </a:schemeClr>
                </a:solidFill>
                <a:latin typeface="Arial" panose="020B0604020202020204" pitchFamily="34" charset="0"/>
                <a:cs typeface="Arial" panose="020B0604020202020204" pitchFamily="34" charset="0"/>
              </a:rPr>
              <a:t>HRM, well-being and the employment relationship, and performance model</a:t>
            </a:r>
            <a:endParaRPr lang="bg-BG" sz="2000" dirty="0">
              <a:solidFill>
                <a:schemeClr val="accent2">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668776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Content Placeholder 11" descr="A screenshot of a cell phone&#10;&#10;Description automatically generated">
            <a:extLst>
              <a:ext uri="{FF2B5EF4-FFF2-40B4-BE49-F238E27FC236}">
                <a16:creationId xmlns:a16="http://schemas.microsoft.com/office/drawing/2014/main" id="{EDB6E7B6-4CFC-4443-A115-82A97CC3E57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91928" y="1873624"/>
            <a:ext cx="7408143" cy="3658502"/>
          </a:xfrm>
        </p:spPr>
      </p:pic>
      <p:sp>
        <p:nvSpPr>
          <p:cNvPr id="10" name="TextBox 9">
            <a:extLst>
              <a:ext uri="{FF2B5EF4-FFF2-40B4-BE49-F238E27FC236}">
                <a16:creationId xmlns:a16="http://schemas.microsoft.com/office/drawing/2014/main" id="{12F7F227-21E1-4538-90BD-F6AD3D5F3590}"/>
              </a:ext>
            </a:extLst>
          </p:cNvPr>
          <p:cNvSpPr txBox="1"/>
          <p:nvPr/>
        </p:nvSpPr>
        <p:spPr>
          <a:xfrm>
            <a:off x="2227729" y="925764"/>
            <a:ext cx="8449236" cy="400110"/>
          </a:xfrm>
          <a:prstGeom prst="rect">
            <a:avLst/>
          </a:prstGeom>
          <a:noFill/>
        </p:spPr>
        <p:txBody>
          <a:bodyPr wrap="square" rtlCol="0">
            <a:spAutoFit/>
          </a:bodyPr>
          <a:lstStyle/>
          <a:p>
            <a:r>
              <a:rPr lang="en-US" sz="2000" dirty="0">
                <a:solidFill>
                  <a:schemeClr val="accent2">
                    <a:lumMod val="75000"/>
                  </a:schemeClr>
                </a:solidFill>
                <a:latin typeface="Arial" panose="020B0604020202020204" pitchFamily="34" charset="0"/>
                <a:cs typeface="Arial" panose="020B0604020202020204" pitchFamily="34" charset="0"/>
              </a:rPr>
              <a:t>Provisional HR practices designed to promote employee well-being</a:t>
            </a:r>
            <a:endParaRPr lang="bg-BG" sz="2000" dirty="0">
              <a:solidFill>
                <a:schemeClr val="accent2">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15850510"/>
      </p:ext>
    </p:extLst>
  </p:cSld>
  <p:clrMapOvr>
    <a:masterClrMapping/>
  </p:clrMapOvr>
</p:sld>
</file>

<file path=ppt/theme/theme1.xml><?xml version="1.0" encoding="utf-8"?>
<a:theme xmlns:a="http://schemas.openxmlformats.org/drawingml/2006/main" name="ShapesVTI">
  <a:themeElements>
    <a:clrScheme name="AnalogousFromRegularSeedRightStep">
      <a:dk1>
        <a:srgbClr val="000000"/>
      </a:dk1>
      <a:lt1>
        <a:srgbClr val="FFFFFF"/>
      </a:lt1>
      <a:dk2>
        <a:srgbClr val="342441"/>
      </a:dk2>
      <a:lt2>
        <a:srgbClr val="E8E6E2"/>
      </a:lt2>
      <a:accent1>
        <a:srgbClr val="4D70C3"/>
      </a:accent1>
      <a:accent2>
        <a:srgbClr val="5649B7"/>
      </a:accent2>
      <a:accent3>
        <a:srgbClr val="8C4DC3"/>
      </a:accent3>
      <a:accent4>
        <a:srgbClr val="AC3BB1"/>
      </a:accent4>
      <a:accent5>
        <a:srgbClr val="C34D97"/>
      </a:accent5>
      <a:accent6>
        <a:srgbClr val="B13B54"/>
      </a:accent6>
      <a:hlink>
        <a:srgbClr val="9D7E34"/>
      </a:hlink>
      <a:folHlink>
        <a:srgbClr val="7F7F7F"/>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docProps/app.xml><?xml version="1.0" encoding="utf-8"?>
<Properties xmlns="http://schemas.openxmlformats.org/officeDocument/2006/extended-properties" xmlns:vt="http://schemas.openxmlformats.org/officeDocument/2006/docPropsVTypes">
  <TotalTime>45</TotalTime>
  <Words>861</Words>
  <Application>Microsoft Office PowerPoint</Application>
  <PresentationFormat>Widescreen</PresentationFormat>
  <Paragraphs>51</Paragraphs>
  <Slides>21</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Avenir Next LT Pro</vt:lpstr>
      <vt:lpstr>Calibri</vt:lpstr>
      <vt:lpstr>Tw Cen MT</vt:lpstr>
      <vt:lpstr>ShapesVTI</vt:lpstr>
      <vt:lpstr>Employee training and development in the UK</vt:lpstr>
      <vt:lpstr>  Apprenticeships are available to anyone over the     age of 16 living in England, although employers   may set different entry requirements depending on      the sector and job. Over 800,000 apprentices    participated on an apprenticeship in the 2017 to 2018 academic year. </vt:lpstr>
      <vt:lpstr>PowerPoint Presentation</vt:lpstr>
      <vt:lpstr>Minimum wage and employee rights    Apprentices aged 16-18 are entitled to the apprentice minimum wage of £3.70 an hour. Apprentices are paid for both their normal working hours and the time they spend training as part of their apprenticeship. </vt:lpstr>
      <vt:lpstr>A minimum length of 12 months </vt:lpstr>
      <vt:lpstr>Employed for 30 hours a week   The minimum length of 12 months is                                   based on an apprentice working at least 30 hours per week,                                          including time training away from the workplace. If the apprentice works                              fewer than 30 hours per week then the expected duration of the apprenticeship                     will need to be extended to take account of this.</vt:lpstr>
      <vt:lpstr>Apprenticeship Levy</vt:lpstr>
      <vt:lpstr>General description of the measure</vt:lpstr>
      <vt:lpstr>PowerPoint Presentation</vt:lpstr>
      <vt:lpstr>Summary of impacts</vt:lpstr>
      <vt:lpstr>PowerPoint Presentation</vt:lpstr>
      <vt:lpstr>A glance at Aston Martin’s apprenticeships</vt:lpstr>
      <vt:lpstr>Apprenticeship statistics</vt:lpstr>
      <vt:lpstr>PowerPoint Presentation</vt:lpstr>
      <vt:lpstr>PowerPoint Presentation</vt:lpstr>
      <vt:lpstr>PowerPoint Presentation</vt:lpstr>
      <vt:lpstr>Apprenticeship achievements </vt:lpstr>
      <vt:lpstr>Apprenticeship participation </vt:lpstr>
      <vt:lpstr>HRM and the employee well-being framework</vt:lpstr>
      <vt:lpstr>It is necessary to try and accommodate both the interests of employees and employers in order to develop an approach to Human Resource Management design that  promotes employee  well-being.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training and development in the UK</dc:title>
  <dc:creator>Todor Stoikov</dc:creator>
  <cp:lastModifiedBy>Todor Stoikov</cp:lastModifiedBy>
  <cp:revision>1</cp:revision>
  <dcterms:created xsi:type="dcterms:W3CDTF">2020-05-24T16:03:37Z</dcterms:created>
  <dcterms:modified xsi:type="dcterms:W3CDTF">2020-05-24T16:48:42Z</dcterms:modified>
</cp:coreProperties>
</file>