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575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135983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1589842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E2E802-9177-40C6-B234-66705F7A24D2}" type="datetimeFigureOut">
              <a:rPr lang="en-GB" smtClean="0"/>
              <a:t>20/03/2026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256010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E2E802-9177-40C6-B234-66705F7A24D2}" type="datetimeFigureOut">
              <a:rPr lang="en-GB" smtClean="0"/>
              <a:t>20/03/2026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697056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E2E802-9177-40C6-B234-66705F7A24D2}" type="datetimeFigureOut">
              <a:rPr lang="en-GB" smtClean="0"/>
              <a:t>20/03/2026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139391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E2E802-9177-40C6-B234-66705F7A24D2}" type="datetimeFigureOut">
              <a:rPr lang="en-GB" smtClean="0"/>
              <a:t>20/03/2026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131975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E2E802-9177-40C6-B234-66705F7A24D2}" type="datetimeFigureOut">
              <a:rPr lang="en-GB" smtClean="0"/>
              <a:t>20/03/2026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672806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E2E802-9177-40C6-B234-66705F7A24D2}" type="datetimeFigureOut">
              <a:rPr lang="en-GB" smtClean="0"/>
              <a:t>20/03/2026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335672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8E2E802-9177-40C6-B234-66705F7A24D2}" type="datetimeFigureOut">
              <a:rPr lang="en-GB" smtClean="0"/>
              <a:t>20/03/2026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414869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159935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786520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89637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310688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5561397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293536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1952111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8E2E802-9177-40C6-B234-66705F7A24D2}" type="datetimeFigureOut">
              <a:rPr lang="en-GB" smtClean="0"/>
              <a:t>20/03/2026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098D3ABD-752C-4611-BF5B-3D196A70F76A}" type="slidenum">
              <a:rPr lang="en-GB" smtClean="0"/>
              <a:t>‹#›</a:t>
            </a:fld>
            <a:endParaRPr lang="en-GB"/>
          </a:p>
        </p:txBody>
      </p:sp>
    </p:spTree>
    <p:extLst>
      <p:ext uri="{BB962C8B-B14F-4D97-AF65-F5344CB8AC3E}">
        <p14:creationId xmlns:p14="http://schemas.microsoft.com/office/powerpoint/2010/main" val="106496232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56AFD-3913-D378-FE19-C78E22704B4D}"/>
              </a:ext>
            </a:extLst>
          </p:cNvPr>
          <p:cNvSpPr>
            <a:spLocks noGrp="1"/>
          </p:cNvSpPr>
          <p:nvPr>
            <p:ph type="ctrTitle"/>
          </p:nvPr>
        </p:nvSpPr>
        <p:spPr>
          <a:xfrm>
            <a:off x="419036" y="93133"/>
            <a:ext cx="8001000" cy="1947333"/>
          </a:xfrm>
        </p:spPr>
        <p:txBody>
          <a:bodyPr/>
          <a:lstStyle/>
          <a:p>
            <a:pPr algn="ctr"/>
            <a:r>
              <a:rPr lang="en-GB" dirty="0"/>
              <a:t>BMHP4028: Preparing for success in HE</a:t>
            </a:r>
          </a:p>
        </p:txBody>
      </p:sp>
      <p:sp>
        <p:nvSpPr>
          <p:cNvPr id="3" name="Subtitle 2">
            <a:extLst>
              <a:ext uri="{FF2B5EF4-FFF2-40B4-BE49-F238E27FC236}">
                <a16:creationId xmlns:a16="http://schemas.microsoft.com/office/drawing/2014/main" id="{E6E79044-D651-D9DB-F37E-052E7CA5F1F5}"/>
              </a:ext>
            </a:extLst>
          </p:cNvPr>
          <p:cNvSpPr>
            <a:spLocks noGrp="1"/>
          </p:cNvSpPr>
          <p:nvPr>
            <p:ph type="subTitle" idx="1"/>
          </p:nvPr>
        </p:nvSpPr>
        <p:spPr>
          <a:xfrm>
            <a:off x="71564" y="2455333"/>
            <a:ext cx="6400800" cy="1947333"/>
          </a:xfrm>
        </p:spPr>
        <p:txBody>
          <a:bodyPr/>
          <a:lstStyle/>
          <a:p>
            <a:pPr algn="ctr"/>
            <a:r>
              <a:rPr lang="en-GB" dirty="0"/>
              <a:t>Name: OPHLIA AKOM KWARTENG</a:t>
            </a:r>
          </a:p>
          <a:p>
            <a:pPr algn="ctr"/>
            <a:r>
              <a:rPr lang="en-GB" dirty="0"/>
              <a:t>Student Number: 2406439</a:t>
            </a:r>
          </a:p>
          <a:p>
            <a:pPr algn="ctr"/>
            <a:endParaRPr lang="en-GB" dirty="0"/>
          </a:p>
          <a:p>
            <a:pPr algn="ctr"/>
            <a:endParaRPr lang="en-GB" dirty="0"/>
          </a:p>
        </p:txBody>
      </p:sp>
      <p:pic>
        <p:nvPicPr>
          <p:cNvPr id="28" name="Video 27">
            <a:hlinkClick r:id="" action="ppaction://media"/>
            <a:extLst>
              <a:ext uri="{FF2B5EF4-FFF2-40B4-BE49-F238E27FC236}">
                <a16:creationId xmlns:a16="http://schemas.microsoft.com/office/drawing/2014/main" id="{781C5302-37D5-E819-1972-7C74A5FD3B1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5759780"/>
      </p:ext>
    </p:extLst>
  </p:cSld>
  <p:clrMapOvr>
    <a:masterClrMapping/>
  </p:clrMapOvr>
  <mc:AlternateContent xmlns:mc="http://schemas.openxmlformats.org/markup-compatibility/2006">
    <mc:Choice xmlns:p14="http://schemas.microsoft.com/office/powerpoint/2010/main" Requires="p14">
      <p:transition spd="slow" p14:dur="2000" advTm="30028"/>
    </mc:Choice>
    <mc:Fallback>
      <p:transition spd="slow" advTm="30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EF3DC-9629-4781-7F86-BD544435E1CF}"/>
              </a:ext>
            </a:extLst>
          </p:cNvPr>
          <p:cNvSpPr>
            <a:spLocks noGrp="1"/>
          </p:cNvSpPr>
          <p:nvPr>
            <p:ph type="title"/>
          </p:nvPr>
        </p:nvSpPr>
        <p:spPr/>
        <p:txBody>
          <a:bodyPr/>
          <a:lstStyle/>
          <a:p>
            <a:r>
              <a:rPr lang="en-GB" dirty="0"/>
              <a:t>Contents page why I chose higher education </a:t>
            </a:r>
          </a:p>
        </p:txBody>
      </p:sp>
      <p:sp>
        <p:nvSpPr>
          <p:cNvPr id="3" name="Content Placeholder 2">
            <a:extLst>
              <a:ext uri="{FF2B5EF4-FFF2-40B4-BE49-F238E27FC236}">
                <a16:creationId xmlns:a16="http://schemas.microsoft.com/office/drawing/2014/main" id="{0D3F60CB-A428-EB61-6DFB-C40568E2383C}"/>
              </a:ext>
            </a:extLst>
          </p:cNvPr>
          <p:cNvSpPr>
            <a:spLocks noGrp="1"/>
          </p:cNvSpPr>
          <p:nvPr>
            <p:ph idx="1"/>
          </p:nvPr>
        </p:nvSpPr>
        <p:spPr/>
        <p:txBody>
          <a:bodyPr/>
          <a:lstStyle/>
          <a:p>
            <a:r>
              <a:rPr lang="en-GB" dirty="0"/>
              <a:t>Introduction </a:t>
            </a:r>
          </a:p>
          <a:p>
            <a:r>
              <a:rPr lang="en-GB" dirty="0"/>
              <a:t>Reasons for studying at Higher Education </a:t>
            </a:r>
          </a:p>
          <a:p>
            <a:r>
              <a:rPr lang="en-GB" dirty="0"/>
              <a:t>Barriers for studying </a:t>
            </a:r>
          </a:p>
          <a:p>
            <a:r>
              <a:rPr lang="en-GB" dirty="0"/>
              <a:t>Solutions </a:t>
            </a:r>
          </a:p>
          <a:p>
            <a:r>
              <a:rPr lang="en-GB" dirty="0"/>
              <a:t>Conclusion </a:t>
            </a:r>
          </a:p>
        </p:txBody>
      </p:sp>
    </p:spTree>
    <p:extLst>
      <p:ext uri="{BB962C8B-B14F-4D97-AF65-F5344CB8AC3E}">
        <p14:creationId xmlns:p14="http://schemas.microsoft.com/office/powerpoint/2010/main" val="2763548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30FCA-01F6-5E1C-E10E-DDEB685216DC}"/>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DEA8DF6E-3B64-F91C-C007-7F9A8353FD5A}"/>
              </a:ext>
            </a:extLst>
          </p:cNvPr>
          <p:cNvSpPr>
            <a:spLocks noGrp="1"/>
          </p:cNvSpPr>
          <p:nvPr>
            <p:ph idx="1"/>
          </p:nvPr>
        </p:nvSpPr>
        <p:spPr/>
        <p:txBody>
          <a:bodyPr/>
          <a:lstStyle/>
          <a:p>
            <a:r>
              <a:rPr lang="en-GB" dirty="0"/>
              <a:t>In this slide, you will need to provide an overview of the presentation itself. </a:t>
            </a:r>
          </a:p>
          <a:p>
            <a:r>
              <a:rPr lang="en-GB" dirty="0"/>
              <a:t>Perhaps explain that there are common challenges/feelings that students experience for the first time. </a:t>
            </a:r>
          </a:p>
          <a:p>
            <a:endParaRPr lang="en-GB" dirty="0"/>
          </a:p>
        </p:txBody>
      </p:sp>
      <p:pic>
        <p:nvPicPr>
          <p:cNvPr id="4" name="Camera 3">
            <a:extLst>
              <a:ext uri="{FF2B5EF4-FFF2-40B4-BE49-F238E27FC236}">
                <a16:creationId xmlns:a16="http://schemas.microsoft.com/office/drawing/2014/main" id="{8B3A013E-1E5A-4337-8E24-C6C20EDDE4F2}"/>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2591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0611A-BE12-7852-CA7F-F51812ABBFF4}"/>
              </a:ext>
            </a:extLst>
          </p:cNvPr>
          <p:cNvSpPr>
            <a:spLocks noGrp="1"/>
          </p:cNvSpPr>
          <p:nvPr>
            <p:ph type="title"/>
          </p:nvPr>
        </p:nvSpPr>
        <p:spPr/>
        <p:txBody>
          <a:bodyPr>
            <a:normAutofit fontScale="90000"/>
          </a:bodyPr>
          <a:lstStyle/>
          <a:p>
            <a:r>
              <a:rPr lang="en-GB" dirty="0"/>
              <a:t>Motivations for studying  one of my reason for </a:t>
            </a:r>
            <a:r>
              <a:rPr lang="en-GB" dirty="0" err="1"/>
              <a:t>studing</a:t>
            </a:r>
            <a:r>
              <a:rPr lang="en-GB" dirty="0"/>
              <a:t> at this level is to develop my career  be very effective in my  work as Knowles (1980) explained as adult learners  are motivated.</a:t>
            </a:r>
          </a:p>
        </p:txBody>
      </p:sp>
      <p:sp>
        <p:nvSpPr>
          <p:cNvPr id="3" name="Content Placeholder 2">
            <a:extLst>
              <a:ext uri="{FF2B5EF4-FFF2-40B4-BE49-F238E27FC236}">
                <a16:creationId xmlns:a16="http://schemas.microsoft.com/office/drawing/2014/main" id="{BB73759B-B3AB-E267-68F8-8392DC2E0D91}"/>
              </a:ext>
            </a:extLst>
          </p:cNvPr>
          <p:cNvSpPr>
            <a:spLocks noGrp="1"/>
          </p:cNvSpPr>
          <p:nvPr>
            <p:ph idx="1"/>
          </p:nvPr>
        </p:nvSpPr>
        <p:spPr/>
        <p:txBody>
          <a:bodyPr/>
          <a:lstStyle/>
          <a:p>
            <a:r>
              <a:rPr lang="en-GB" dirty="0"/>
              <a:t>Why have you decided to study at this point in your life? </a:t>
            </a:r>
          </a:p>
          <a:p>
            <a:r>
              <a:rPr lang="en-GB" dirty="0"/>
              <a:t>You can potentially provide two reasons here; for example, to develop new skills for employment or because studying this course will help you go on to future studies which may be helpful for your career goal. </a:t>
            </a:r>
          </a:p>
        </p:txBody>
      </p:sp>
      <p:pic>
        <p:nvPicPr>
          <p:cNvPr id="4" name="Camera 3">
            <a:extLst>
              <a:ext uri="{FF2B5EF4-FFF2-40B4-BE49-F238E27FC236}">
                <a16:creationId xmlns:a16="http://schemas.microsoft.com/office/drawing/2014/main" id="{5D55C2DA-E5EB-6A68-E6C5-3E5C82393BCD}"/>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025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3A2AB-7C5B-03B2-5243-724AE5F3A890}"/>
              </a:ext>
            </a:extLst>
          </p:cNvPr>
          <p:cNvSpPr>
            <a:spLocks noGrp="1"/>
          </p:cNvSpPr>
          <p:nvPr>
            <p:ph type="title"/>
          </p:nvPr>
        </p:nvSpPr>
        <p:spPr/>
        <p:txBody>
          <a:bodyPr>
            <a:normAutofit fontScale="90000"/>
          </a:bodyPr>
          <a:lstStyle/>
          <a:p>
            <a:r>
              <a:rPr lang="en-GB" dirty="0"/>
              <a:t>Barriers to learning Time management has  its influence in my study  because  coping school and family as a single mum I very difficult  especially how to manage my time so that  I don’t get late to submit my assignment or late hour and this makes me overwhelm.</a:t>
            </a:r>
          </a:p>
        </p:txBody>
      </p:sp>
      <p:sp>
        <p:nvSpPr>
          <p:cNvPr id="3" name="Content Placeholder 2">
            <a:extLst>
              <a:ext uri="{FF2B5EF4-FFF2-40B4-BE49-F238E27FC236}">
                <a16:creationId xmlns:a16="http://schemas.microsoft.com/office/drawing/2014/main" id="{654F6325-6048-FDD9-DE58-5A37EE47506A}"/>
              </a:ext>
            </a:extLst>
          </p:cNvPr>
          <p:cNvSpPr>
            <a:spLocks noGrp="1"/>
          </p:cNvSpPr>
          <p:nvPr>
            <p:ph idx="1"/>
          </p:nvPr>
        </p:nvSpPr>
        <p:spPr/>
        <p:txBody>
          <a:bodyPr/>
          <a:lstStyle/>
          <a:p>
            <a:r>
              <a:rPr lang="en-GB" dirty="0"/>
              <a:t>Here you can explain what are common barriers which students face when studying, for example, this could be time management, the workload, digital skills, self-confidence, self-limiting beliefs. </a:t>
            </a:r>
          </a:p>
          <a:p>
            <a:r>
              <a:rPr lang="en-GB" dirty="0"/>
              <a:t>Explain how the barrier can stop you from achieving your goals, and how it may affect you moving forward if not addressed. </a:t>
            </a:r>
          </a:p>
        </p:txBody>
      </p:sp>
      <p:pic>
        <p:nvPicPr>
          <p:cNvPr id="4" name="Camera 3">
            <a:extLst>
              <a:ext uri="{FF2B5EF4-FFF2-40B4-BE49-F238E27FC236}">
                <a16:creationId xmlns:a16="http://schemas.microsoft.com/office/drawing/2014/main" id="{1CAC4364-15BD-AAA5-3B63-E9A0E29908F0}"/>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0886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8527A-D226-D7E0-E965-CB81BC9FB8F4}"/>
              </a:ext>
            </a:extLst>
          </p:cNvPr>
          <p:cNvSpPr>
            <a:spLocks noGrp="1"/>
          </p:cNvSpPr>
          <p:nvPr>
            <p:ph type="title"/>
          </p:nvPr>
        </p:nvSpPr>
        <p:spPr/>
        <p:txBody>
          <a:bodyPr/>
          <a:lstStyle/>
          <a:p>
            <a:r>
              <a:rPr lang="en-GB" dirty="0"/>
              <a:t>Barrier 1: REBUIDING study habits and confidences </a:t>
            </a:r>
          </a:p>
        </p:txBody>
      </p:sp>
      <p:sp>
        <p:nvSpPr>
          <p:cNvPr id="3" name="Content Placeholder 2">
            <a:extLst>
              <a:ext uri="{FF2B5EF4-FFF2-40B4-BE49-F238E27FC236}">
                <a16:creationId xmlns:a16="http://schemas.microsoft.com/office/drawing/2014/main" id="{92DCA7BD-45D3-5B35-3FE4-514A2DB356F9}"/>
              </a:ext>
            </a:extLst>
          </p:cNvPr>
          <p:cNvSpPr>
            <a:spLocks noGrp="1"/>
          </p:cNvSpPr>
          <p:nvPr>
            <p:ph idx="1"/>
          </p:nvPr>
        </p:nvSpPr>
        <p:spPr/>
        <p:txBody>
          <a:bodyPr/>
          <a:lstStyle/>
          <a:p>
            <a:endParaRPr lang="en-GB"/>
          </a:p>
        </p:txBody>
      </p:sp>
      <p:pic>
        <p:nvPicPr>
          <p:cNvPr id="4" name="Camera 3">
            <a:extLst>
              <a:ext uri="{FF2B5EF4-FFF2-40B4-BE49-F238E27FC236}">
                <a16:creationId xmlns:a16="http://schemas.microsoft.com/office/drawing/2014/main" id="{CC8C601B-0C11-4463-850A-10E3F576E54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6924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DB20C-D0C1-0793-1F3F-3960D0FCD659}"/>
              </a:ext>
            </a:extLst>
          </p:cNvPr>
          <p:cNvSpPr>
            <a:spLocks noGrp="1"/>
          </p:cNvSpPr>
          <p:nvPr>
            <p:ph type="title"/>
          </p:nvPr>
        </p:nvSpPr>
        <p:spPr/>
        <p:txBody>
          <a:bodyPr/>
          <a:lstStyle/>
          <a:p>
            <a:r>
              <a:rPr lang="en-GB" dirty="0"/>
              <a:t>Barrier 2: balancing study , work and family. </a:t>
            </a:r>
          </a:p>
        </p:txBody>
      </p:sp>
      <p:sp>
        <p:nvSpPr>
          <p:cNvPr id="3" name="Content Placeholder 2">
            <a:extLst>
              <a:ext uri="{FF2B5EF4-FFF2-40B4-BE49-F238E27FC236}">
                <a16:creationId xmlns:a16="http://schemas.microsoft.com/office/drawing/2014/main" id="{BF8C1032-4B0A-6201-C546-C48EF9AF32B4}"/>
              </a:ext>
            </a:extLst>
          </p:cNvPr>
          <p:cNvSpPr>
            <a:spLocks noGrp="1"/>
          </p:cNvSpPr>
          <p:nvPr>
            <p:ph idx="1"/>
          </p:nvPr>
        </p:nvSpPr>
        <p:spPr/>
        <p:txBody>
          <a:bodyPr/>
          <a:lstStyle/>
          <a:p>
            <a:endParaRPr lang="en-GB"/>
          </a:p>
        </p:txBody>
      </p:sp>
      <p:pic>
        <p:nvPicPr>
          <p:cNvPr id="4" name="Camera 3">
            <a:extLst>
              <a:ext uri="{FF2B5EF4-FFF2-40B4-BE49-F238E27FC236}">
                <a16:creationId xmlns:a16="http://schemas.microsoft.com/office/drawing/2014/main" id="{63045031-8805-1C28-463C-C23935F9406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5204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9898-3461-7B75-5E71-DF215847F726}"/>
              </a:ext>
            </a:extLst>
          </p:cNvPr>
          <p:cNvSpPr>
            <a:spLocks noGrp="1"/>
          </p:cNvSpPr>
          <p:nvPr>
            <p:ph type="title"/>
          </p:nvPr>
        </p:nvSpPr>
        <p:spPr/>
        <p:txBody>
          <a:bodyPr>
            <a:normAutofit fontScale="90000"/>
          </a:bodyPr>
          <a:lstStyle/>
          <a:p>
            <a:r>
              <a:rPr lang="en-GB" dirty="0"/>
              <a:t>Solutions  </a:t>
            </a:r>
            <a:r>
              <a:rPr lang="en-GB" dirty="0" err="1"/>
              <a:t>Returing</a:t>
            </a:r>
            <a:r>
              <a:rPr lang="en-GB" dirty="0"/>
              <a:t> to education after several years at home as a single mum was not easy .I was sometimes doubting myself </a:t>
            </a:r>
            <a:r>
              <a:rPr lang="en-GB" dirty="0" err="1"/>
              <a:t>Ifi</a:t>
            </a:r>
            <a:r>
              <a:rPr lang="en-GB" dirty="0"/>
              <a:t> would make it, </a:t>
            </a:r>
          </a:p>
        </p:txBody>
      </p:sp>
      <p:sp>
        <p:nvSpPr>
          <p:cNvPr id="3" name="Content Placeholder 2">
            <a:extLst>
              <a:ext uri="{FF2B5EF4-FFF2-40B4-BE49-F238E27FC236}">
                <a16:creationId xmlns:a16="http://schemas.microsoft.com/office/drawing/2014/main" id="{2A12F2A7-98C0-9CE9-F7FA-40A1DA00C4D9}"/>
              </a:ext>
            </a:extLst>
          </p:cNvPr>
          <p:cNvSpPr>
            <a:spLocks noGrp="1"/>
          </p:cNvSpPr>
          <p:nvPr>
            <p:ph idx="1"/>
          </p:nvPr>
        </p:nvSpPr>
        <p:spPr/>
        <p:txBody>
          <a:bodyPr/>
          <a:lstStyle/>
          <a:p>
            <a:r>
              <a:rPr lang="en-GB" dirty="0"/>
              <a:t>For this, you can start to introduce common solutions to the barriers you have identified. The solution could be a theory; for example, if your barrier is studying for long periods of time, you could explain how the Pomodoro Technique can help with studying. </a:t>
            </a:r>
          </a:p>
          <a:p>
            <a:r>
              <a:rPr lang="en-GB" dirty="0"/>
              <a:t>Remember, try and explain how the solution can be used in practice to help you overcome the barriers you have explained. </a:t>
            </a:r>
          </a:p>
        </p:txBody>
      </p:sp>
      <p:pic>
        <p:nvPicPr>
          <p:cNvPr id="4" name="Camera 3">
            <a:extLst>
              <a:ext uri="{FF2B5EF4-FFF2-40B4-BE49-F238E27FC236}">
                <a16:creationId xmlns:a16="http://schemas.microsoft.com/office/drawing/2014/main" id="{1E192103-EB8D-CA8C-9221-87181055CB6B}"/>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4420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FEEC6-BF45-0C8E-225D-65C2368C4BC9}"/>
              </a:ext>
            </a:extLst>
          </p:cNvPr>
          <p:cNvSpPr>
            <a:spLocks noGrp="1"/>
          </p:cNvSpPr>
          <p:nvPr>
            <p:ph type="title"/>
          </p:nvPr>
        </p:nvSpPr>
        <p:spPr/>
        <p:txBody>
          <a:bodyPr>
            <a:normAutofit fontScale="90000"/>
          </a:bodyPr>
          <a:lstStyle/>
          <a:p>
            <a:r>
              <a:rPr lang="en-GB" dirty="0"/>
              <a:t>Solution 1 I developed a </a:t>
            </a:r>
            <a:r>
              <a:rPr lang="en-GB" dirty="0" err="1"/>
              <a:t>weekliy</a:t>
            </a:r>
            <a:r>
              <a:rPr lang="en-GB" dirty="0"/>
              <a:t> study plan to manage my time effectively. </a:t>
            </a:r>
          </a:p>
        </p:txBody>
      </p:sp>
      <p:sp>
        <p:nvSpPr>
          <p:cNvPr id="3" name="Content Placeholder 2">
            <a:extLst>
              <a:ext uri="{FF2B5EF4-FFF2-40B4-BE49-F238E27FC236}">
                <a16:creationId xmlns:a16="http://schemas.microsoft.com/office/drawing/2014/main" id="{CD9F6F4A-4885-5867-0C26-8425BDE0AA0B}"/>
              </a:ext>
            </a:extLst>
          </p:cNvPr>
          <p:cNvSpPr>
            <a:spLocks noGrp="1"/>
          </p:cNvSpPr>
          <p:nvPr>
            <p:ph idx="1"/>
          </p:nvPr>
        </p:nvSpPr>
        <p:spPr/>
        <p:txBody>
          <a:bodyPr/>
          <a:lstStyle/>
          <a:p>
            <a:r>
              <a:rPr lang="en-GB" dirty="0" err="1"/>
              <a:t>i</a:t>
            </a:r>
            <a:endParaRPr lang="en-GB" dirty="0"/>
          </a:p>
        </p:txBody>
      </p:sp>
      <p:pic>
        <p:nvPicPr>
          <p:cNvPr id="4" name="Camera 3">
            <a:extLst>
              <a:ext uri="{FF2B5EF4-FFF2-40B4-BE49-F238E27FC236}">
                <a16:creationId xmlns:a16="http://schemas.microsoft.com/office/drawing/2014/main" id="{D93777E0-C878-2151-895A-B816FED668AC}"/>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4209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62DE2-7546-9790-A294-507602C698E8}"/>
              </a:ext>
            </a:extLst>
          </p:cNvPr>
          <p:cNvSpPr>
            <a:spLocks noGrp="1"/>
          </p:cNvSpPr>
          <p:nvPr>
            <p:ph type="title"/>
          </p:nvPr>
        </p:nvSpPr>
        <p:spPr/>
        <p:txBody>
          <a:bodyPr>
            <a:normAutofit fontScale="90000"/>
          </a:bodyPr>
          <a:lstStyle/>
          <a:p>
            <a:r>
              <a:rPr lang="en-GB" dirty="0" err="1"/>
              <a:t>Solutioni</a:t>
            </a:r>
            <a:r>
              <a:rPr lang="en-GB" dirty="0"/>
              <a:t> 2 I also learnt on focusing  on important tasks first, which can help me to organise myself and study to avoid any stress. </a:t>
            </a:r>
          </a:p>
        </p:txBody>
      </p:sp>
      <p:sp>
        <p:nvSpPr>
          <p:cNvPr id="3" name="Content Placeholder 2">
            <a:extLst>
              <a:ext uri="{FF2B5EF4-FFF2-40B4-BE49-F238E27FC236}">
                <a16:creationId xmlns:a16="http://schemas.microsoft.com/office/drawing/2014/main" id="{9472E174-2A3C-9CCB-BC56-2C0033F4C3C3}"/>
              </a:ext>
            </a:extLst>
          </p:cNvPr>
          <p:cNvSpPr>
            <a:spLocks noGrp="1"/>
          </p:cNvSpPr>
          <p:nvPr>
            <p:ph idx="1"/>
          </p:nvPr>
        </p:nvSpPr>
        <p:spPr/>
        <p:txBody>
          <a:bodyPr/>
          <a:lstStyle/>
          <a:p>
            <a:endParaRPr lang="en-GB"/>
          </a:p>
        </p:txBody>
      </p:sp>
      <p:pic>
        <p:nvPicPr>
          <p:cNvPr id="4" name="Camera 3">
            <a:extLst>
              <a:ext uri="{FF2B5EF4-FFF2-40B4-BE49-F238E27FC236}">
                <a16:creationId xmlns:a16="http://schemas.microsoft.com/office/drawing/2014/main" id="{7A768B42-8A22-690C-6546-291F6810C90A}"/>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3932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DD911-AB0F-62E9-8139-6E080C70EDC5}"/>
              </a:ext>
            </a:extLst>
          </p:cNvPr>
          <p:cNvSpPr>
            <a:spLocks noGrp="1"/>
          </p:cNvSpPr>
          <p:nvPr>
            <p:ph type="title"/>
          </p:nvPr>
        </p:nvSpPr>
        <p:spPr/>
        <p:txBody>
          <a:bodyPr>
            <a:normAutofit fontScale="90000"/>
          </a:bodyPr>
          <a:lstStyle/>
          <a:p>
            <a:r>
              <a:rPr lang="en-GB" dirty="0"/>
              <a:t>Summary  my education have given me self-improvement upon all the challenges I faced it has given  me more determination to </a:t>
            </a:r>
            <a:r>
              <a:rPr lang="en-GB" dirty="0" err="1"/>
              <a:t>succeed.and</a:t>
            </a:r>
            <a:r>
              <a:rPr lang="en-GB" dirty="0"/>
              <a:t> I believe through my education I can make a big differences in my life and others thank you.</a:t>
            </a:r>
          </a:p>
        </p:txBody>
      </p:sp>
      <p:sp>
        <p:nvSpPr>
          <p:cNvPr id="3" name="Content Placeholder 2">
            <a:extLst>
              <a:ext uri="{FF2B5EF4-FFF2-40B4-BE49-F238E27FC236}">
                <a16:creationId xmlns:a16="http://schemas.microsoft.com/office/drawing/2014/main" id="{D724A060-9DC7-3BDD-143E-94FCE850B460}"/>
              </a:ext>
            </a:extLst>
          </p:cNvPr>
          <p:cNvSpPr>
            <a:spLocks noGrp="1"/>
          </p:cNvSpPr>
          <p:nvPr>
            <p:ph idx="1"/>
          </p:nvPr>
        </p:nvSpPr>
        <p:spPr/>
        <p:txBody>
          <a:bodyPr/>
          <a:lstStyle/>
          <a:p>
            <a:endParaRPr lang="en-GB"/>
          </a:p>
        </p:txBody>
      </p:sp>
      <p:pic>
        <p:nvPicPr>
          <p:cNvPr id="4" name="Camera 3">
            <a:extLst>
              <a:ext uri="{FF2B5EF4-FFF2-40B4-BE49-F238E27FC236}">
                <a16:creationId xmlns:a16="http://schemas.microsoft.com/office/drawing/2014/main" id="{C19B4357-A3E3-862E-30BC-FF438F1A47C6}"/>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209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BDDD-25D1-A96E-506F-C6CFBD84E7FB}"/>
              </a:ext>
            </a:extLst>
          </p:cNvPr>
          <p:cNvSpPr>
            <a:spLocks noGrp="1"/>
          </p:cNvSpPr>
          <p:nvPr>
            <p:ph type="title"/>
          </p:nvPr>
        </p:nvSpPr>
        <p:spPr/>
        <p:txBody>
          <a:bodyPr>
            <a:normAutofit fontScale="90000"/>
          </a:bodyPr>
          <a:lstStyle/>
          <a:p>
            <a:r>
              <a:rPr lang="en-GB" dirty="0"/>
              <a:t>Reference List  Cottrell, S. (2019) The STUDY Skills handbook. 5</a:t>
            </a:r>
            <a:r>
              <a:rPr lang="en-GB" baseline="30000" dirty="0"/>
              <a:t>th</a:t>
            </a:r>
            <a:r>
              <a:rPr lang="en-GB" dirty="0"/>
              <a:t> </a:t>
            </a:r>
            <a:r>
              <a:rPr lang="en-GB" dirty="0" err="1"/>
              <a:t>ed.London</a:t>
            </a:r>
            <a:r>
              <a:rPr lang="en-GB" dirty="0"/>
              <a:t>: </a:t>
            </a:r>
            <a:r>
              <a:rPr lang="en-GB" dirty="0" err="1"/>
              <a:t>macmillian</a:t>
            </a:r>
            <a:r>
              <a:rPr lang="en-GB" dirty="0"/>
              <a:t> education.</a:t>
            </a:r>
            <a:br>
              <a:rPr lang="en-GB" dirty="0"/>
            </a:br>
            <a:r>
              <a:rPr lang="en-GB" dirty="0" err="1"/>
              <a:t>Covey,s</a:t>
            </a:r>
            <a:r>
              <a:rPr lang="en-GB" dirty="0"/>
              <a:t>. r. (2004) the7 habits of highly effective people. London: </a:t>
            </a:r>
            <a:r>
              <a:rPr lang="en-GB" dirty="0" err="1"/>
              <a:t>simon</a:t>
            </a:r>
            <a:r>
              <a:rPr lang="en-GB" dirty="0"/>
              <a:t>&amp; </a:t>
            </a:r>
            <a:r>
              <a:rPr lang="en-GB" dirty="0" err="1"/>
              <a:t>schuster</a:t>
            </a:r>
            <a:r>
              <a:rPr lang="en-GB" dirty="0"/>
              <a:t>.</a:t>
            </a:r>
            <a:br>
              <a:rPr lang="en-GB" dirty="0"/>
            </a:br>
            <a:r>
              <a:rPr lang="en-GB" dirty="0"/>
              <a:t>Jansen, m. (2017) ‘challenges faced by adults learners in higher education’. Journal of adults learning, 25(3),pp. 45-59.</a:t>
            </a:r>
          </a:p>
        </p:txBody>
      </p:sp>
      <p:sp>
        <p:nvSpPr>
          <p:cNvPr id="3" name="Content Placeholder 2">
            <a:extLst>
              <a:ext uri="{FF2B5EF4-FFF2-40B4-BE49-F238E27FC236}">
                <a16:creationId xmlns:a16="http://schemas.microsoft.com/office/drawing/2014/main" id="{23D46565-7FE6-656A-9783-EFA8645C5C06}"/>
              </a:ext>
            </a:extLst>
          </p:cNvPr>
          <p:cNvSpPr>
            <a:spLocks noGrp="1"/>
          </p:cNvSpPr>
          <p:nvPr>
            <p:ph idx="1"/>
          </p:nvPr>
        </p:nvSpPr>
        <p:spPr/>
        <p:txBody>
          <a:bodyPr/>
          <a:lstStyle/>
          <a:p>
            <a:r>
              <a:rPr lang="en-GB" dirty="0"/>
              <a:t>This is the slide where you will write all the references you have used. </a:t>
            </a:r>
          </a:p>
        </p:txBody>
      </p:sp>
      <p:pic>
        <p:nvPicPr>
          <p:cNvPr id="4" name="Camera 3">
            <a:extLst>
              <a:ext uri="{FF2B5EF4-FFF2-40B4-BE49-F238E27FC236}">
                <a16:creationId xmlns:a16="http://schemas.microsoft.com/office/drawing/2014/main" id="{18202C47-872D-D8AE-08D5-3C5F87CAFBB8}"/>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4728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103</TotalTime>
  <Words>552</Words>
  <Application>Microsoft Office PowerPoint</Application>
  <PresentationFormat>Widescreen</PresentationFormat>
  <Paragraphs>29</Paragraphs>
  <Slides>12</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Century Gothic</vt:lpstr>
      <vt:lpstr>Wingdings 3</vt:lpstr>
      <vt:lpstr>Slice</vt:lpstr>
      <vt:lpstr>BMHP4028: Preparing for success in HE</vt:lpstr>
      <vt:lpstr>Contents page why I chose higher education </vt:lpstr>
      <vt:lpstr>Introduction </vt:lpstr>
      <vt:lpstr>Motivations for studying  one of my reason for studing at this level is to develop my career  be very effective in my  work as Knowles (1980) explained as adult learners  are motivated.</vt:lpstr>
      <vt:lpstr>Barriers to learning Time management has  its influence in my study  because  coping school and family as a single mum I very difficult  especially how to manage my time so that  I don’t get late to submit my assignment or late hour and this makes me overwhelm.</vt:lpstr>
      <vt:lpstr>Barrier 1: REBUIDING study habits and confidences </vt:lpstr>
      <vt:lpstr>Barrier 2: balancing study , work and family. </vt:lpstr>
      <vt:lpstr>Solutions  Returing to education after several years at home as a single mum was not easy .I was sometimes doubting myself Ifi would make it, </vt:lpstr>
      <vt:lpstr>Solution 1 I developed a weekliy study plan to manage my time effectively. </vt:lpstr>
      <vt:lpstr>Solutioni 2 I also learnt on focusing  on important tasks first, which can help me to organise myself and study to avoid any stress. </vt:lpstr>
      <vt:lpstr>Summary  my education have given me self-improvement upon all the challenges I faced it has given  me more determination to succeed.and I believe through my education I can make a big differences in my life and others thank you.</vt:lpstr>
      <vt:lpstr>Reference List  Cottrell, S. (2019) The STUDY Skills handbook. 5th ed.London: macmillian education. Covey,s. r. (2004) the7 habits of highly effective people. London: simon&amp; schuster. Jansen, m. (2017) ‘challenges faced by adults learners in higher education’. Journal of adults learning, 25(3),pp. 45-59.</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Ophelia Kwarteng</cp:lastModifiedBy>
  <cp:revision>3</cp:revision>
  <dcterms:created xsi:type="dcterms:W3CDTF">2025-11-05T13:19:55Z</dcterms:created>
  <dcterms:modified xsi:type="dcterms:W3CDTF">2026-03-20T23:11:05Z</dcterms:modified>
</cp:coreProperties>
</file>