
<file path=[Content_Types].xml><?xml version="1.0" encoding="utf-8"?>
<Types xmlns="http://schemas.openxmlformats.org/package/2006/content-types">
  <Default Extension="jpeg" ContentType="image/jpeg"/>
  <Default Extension="jpg" ContentType="image/jp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9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umar Ashraf" userId="291ba118f8a074a3" providerId="LiveId" clId="{295C51C4-002A-4EE7-A5F7-7C7FB05F6A65}"/>
    <pc:docChg chg="modSld">
      <pc:chgData name="umar Ashraf" userId="291ba118f8a074a3" providerId="LiveId" clId="{295C51C4-002A-4EE7-A5F7-7C7FB05F6A65}" dt="2026-07-08T17:52:48.610" v="1" actId="20577"/>
      <pc:docMkLst>
        <pc:docMk/>
      </pc:docMkLst>
      <pc:sldChg chg="modNotesTx">
        <pc:chgData name="umar Ashraf" userId="291ba118f8a074a3" providerId="LiveId" clId="{295C51C4-002A-4EE7-A5F7-7C7FB05F6A65}" dt="2026-07-08T17:52:48.610" v="1" actId="20577"/>
        <pc:sldMkLst>
          <pc:docMk/>
          <pc:sldMk cId="0" sldId="25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8184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624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agent/turn1/workspace/images/image-8acea719a891c43dfb0691917299d70c.jpg"/>
          <p:cNvPicPr>
            <a:picLocks noChangeAspect="1"/>
          </p:cNvPicPr>
          <p:nvPr/>
        </p:nvPicPr>
        <p:blipFill>
          <a:blip r:embed="rId3"/>
          <a:srcRect l="24815" r="24815"/>
          <a:stretch/>
        </p:blipFill>
        <p:spPr>
          <a:xfrm>
            <a:off x="5257800" y="0"/>
            <a:ext cx="38862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5349240" cy="5143500"/>
          </a:xfrm>
          <a:prstGeom prst="rect">
            <a:avLst/>
          </a:prstGeom>
          <a:solidFill>
            <a:srgbClr val="16243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" name="Shape 1"/>
          <p:cNvSpPr/>
          <p:nvPr/>
        </p:nvSpPr>
        <p:spPr>
          <a:xfrm>
            <a:off x="5349240" y="0"/>
            <a:ext cx="54864" cy="5143500"/>
          </a:xfrm>
          <a:prstGeom prst="rect">
            <a:avLst/>
          </a:prstGeom>
          <a:solidFill>
            <a:srgbClr val="FF6B5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Text 2"/>
          <p:cNvSpPr/>
          <p:nvPr/>
        </p:nvSpPr>
        <p:spPr>
          <a:xfrm>
            <a:off x="548640" y="868680"/>
            <a:ext cx="4572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FF6B57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LCBB5013  ·  ENTREPRENEURSHIP PORTFOLIO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530352" y="1325880"/>
            <a:ext cx="47548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0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Gymshark</a:t>
            </a:r>
            <a:endParaRPr lang="en-US" sz="6000" dirty="0"/>
          </a:p>
        </p:txBody>
      </p:sp>
      <p:sp>
        <p:nvSpPr>
          <p:cNvPr id="7" name="Text 4"/>
          <p:cNvSpPr/>
          <p:nvPr/>
        </p:nvSpPr>
        <p:spPr>
          <a:xfrm>
            <a:off x="548640" y="2395728"/>
            <a:ext cx="4572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i="1" dirty="0">
                <a:solidFill>
                  <a:srgbClr val="FF6B57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An Entrepreneurial Success Story</a:t>
            </a:r>
            <a:endParaRPr lang="en-US" sz="2200" dirty="0"/>
          </a:p>
        </p:txBody>
      </p:sp>
      <p:sp>
        <p:nvSpPr>
          <p:cNvPr id="8" name="Shape 5"/>
          <p:cNvSpPr/>
          <p:nvPr/>
        </p:nvSpPr>
        <p:spPr>
          <a:xfrm>
            <a:off x="548640" y="3703320"/>
            <a:ext cx="457200" cy="41148"/>
          </a:xfrm>
          <a:prstGeom prst="rect">
            <a:avLst/>
          </a:prstGeom>
          <a:solidFill>
            <a:srgbClr val="FF6B5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9" name="Text 6"/>
          <p:cNvSpPr/>
          <p:nvPr/>
        </p:nvSpPr>
        <p:spPr>
          <a:xfrm>
            <a:off x="548640" y="3886200"/>
            <a:ext cx="45720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spcAft>
                <a:spcPts val="600"/>
              </a:spcAft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Task-2 Presentation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cs typeface="Calibri" pitchFamily="34" charset="-120"/>
              </a:rPr>
              <a:t>Submitted By: Andreea Cocoveanu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en-US" sz="1400" b="1">
                <a:solidFill>
                  <a:srgbClr val="FFFFFF"/>
                </a:solidFill>
                <a:latin typeface="Calibri" pitchFamily="34" charset="0"/>
                <a:cs typeface="Calibri" pitchFamily="34" charset="-120"/>
              </a:rPr>
              <a:t>Student ID: </a:t>
            </a:r>
            <a:endParaRPr lang="en-US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EEF1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agent/turn1/workspace/images/image-17be7d25bc012f48d2ad12782813336a.jpg"/>
          <p:cNvPicPr>
            <a:picLocks noChangeAspect="1"/>
          </p:cNvPicPr>
          <p:nvPr/>
        </p:nvPicPr>
        <p:blipFill>
          <a:blip r:embed="rId3"/>
          <a:srcRect l="28370" r="28370"/>
          <a:stretch/>
        </p:blipFill>
        <p:spPr>
          <a:xfrm>
            <a:off x="5806440" y="0"/>
            <a:ext cx="333756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438912"/>
            <a:ext cx="566928" cy="566928"/>
          </a:xfrm>
          <a:prstGeom prst="roundRect">
            <a:avLst>
              <a:gd name="adj" fmla="val 14516"/>
            </a:avLst>
          </a:prstGeom>
          <a:solidFill>
            <a:srgbClr val="FF6B5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" name="Text 1"/>
          <p:cNvSpPr/>
          <p:nvPr/>
        </p:nvSpPr>
        <p:spPr>
          <a:xfrm>
            <a:off x="548640" y="438912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02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1298448" y="438912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2A3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Company Overview</a:t>
            </a:r>
            <a:endParaRPr lang="en-US" sz="3000" dirty="0"/>
          </a:p>
        </p:txBody>
      </p:sp>
      <p:sp>
        <p:nvSpPr>
          <p:cNvPr id="6" name="Shape 3"/>
          <p:cNvSpPr/>
          <p:nvPr/>
        </p:nvSpPr>
        <p:spPr>
          <a:xfrm>
            <a:off x="548640" y="1371600"/>
            <a:ext cx="2331720" cy="1143000"/>
          </a:xfrm>
          <a:prstGeom prst="roundRect">
            <a:avLst>
              <a:gd name="adj" fmla="val 6400"/>
            </a:avLst>
          </a:prstGeom>
          <a:solidFill>
            <a:srgbClr val="FFFFFF"/>
          </a:solidFill>
          <a:ln/>
          <a:effectLst>
            <a:outerShdw blurRad="88900" dist="38100" dir="8100000" algn="bl" rotWithShape="0">
              <a:srgbClr val="9AA3B2">
                <a:alpha val="2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7" name="Text 4"/>
          <p:cNvSpPr/>
          <p:nvPr/>
        </p:nvSpPr>
        <p:spPr>
          <a:xfrm>
            <a:off x="548640" y="1444752"/>
            <a:ext cx="23317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6B57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2012</a:t>
            </a:r>
            <a:endParaRPr lang="en-US" sz="3400" dirty="0"/>
          </a:p>
        </p:txBody>
      </p:sp>
      <p:sp>
        <p:nvSpPr>
          <p:cNvPr id="8" name="Text 5"/>
          <p:cNvSpPr/>
          <p:nvPr/>
        </p:nvSpPr>
        <p:spPr>
          <a:xfrm>
            <a:off x="685800" y="2048256"/>
            <a:ext cx="20574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5C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Founded by Ben Francis &amp; Lewis Morgan</a:t>
            </a:r>
            <a:endParaRPr lang="en-US" sz="1150" dirty="0"/>
          </a:p>
        </p:txBody>
      </p:sp>
      <p:sp>
        <p:nvSpPr>
          <p:cNvPr id="9" name="Shape 6"/>
          <p:cNvSpPr/>
          <p:nvPr/>
        </p:nvSpPr>
        <p:spPr>
          <a:xfrm>
            <a:off x="3017520" y="1371600"/>
            <a:ext cx="2331720" cy="1143000"/>
          </a:xfrm>
          <a:prstGeom prst="roundRect">
            <a:avLst>
              <a:gd name="adj" fmla="val 6400"/>
            </a:avLst>
          </a:prstGeom>
          <a:solidFill>
            <a:srgbClr val="FFFFFF"/>
          </a:solidFill>
          <a:ln/>
          <a:effectLst>
            <a:outerShdw blurRad="88900" dist="38100" dir="8100000" algn="bl" rotWithShape="0">
              <a:srgbClr val="9AA3B2">
                <a:alpha val="2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0" name="Text 7"/>
          <p:cNvSpPr/>
          <p:nvPr/>
        </p:nvSpPr>
        <p:spPr>
          <a:xfrm>
            <a:off x="3017520" y="1444752"/>
            <a:ext cx="23317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6B57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180+</a:t>
            </a:r>
            <a:endParaRPr lang="en-US" sz="3400" dirty="0"/>
          </a:p>
        </p:txBody>
      </p:sp>
      <p:sp>
        <p:nvSpPr>
          <p:cNvPr id="11" name="Text 8"/>
          <p:cNvSpPr/>
          <p:nvPr/>
        </p:nvSpPr>
        <p:spPr>
          <a:xfrm>
            <a:off x="3154680" y="2048256"/>
            <a:ext cx="20574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5C6B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Countries served worldwide</a:t>
            </a:r>
            <a:endParaRPr lang="en-US" sz="1150" dirty="0"/>
          </a:p>
        </p:txBody>
      </p:sp>
      <p:sp>
        <p:nvSpPr>
          <p:cNvPr id="12" name="Text 9"/>
          <p:cNvSpPr/>
          <p:nvPr/>
        </p:nvSpPr>
        <p:spPr>
          <a:xfrm>
            <a:off x="594360" y="2743200"/>
            <a:ext cx="475488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03200" indent="-203200">
              <a:lnSpc>
                <a:spcPct val="102000"/>
              </a:lnSpc>
              <a:spcAft>
                <a:spcPts val="1000"/>
              </a:spcAft>
              <a:buSzPct val="100000"/>
              <a:buChar char="•"/>
            </a:pPr>
            <a:r>
              <a:rPr lang="en-US" sz="1450" dirty="0">
                <a:solidFill>
                  <a:srgbClr val="1E2A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UK-based fitness apparel and accessories company.</a:t>
            </a:r>
            <a:endParaRPr lang="en-US" sz="1450" dirty="0"/>
          </a:p>
          <a:p>
            <a:pPr marL="203200" indent="-203200">
              <a:lnSpc>
                <a:spcPct val="102000"/>
              </a:lnSpc>
              <a:buSzPct val="100000"/>
              <a:buChar char="•"/>
            </a:pPr>
            <a:r>
              <a:rPr lang="en-US" sz="1450" dirty="0">
                <a:solidFill>
                  <a:srgbClr val="1E2A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Operates through a direct-to-consumer (DTC) business model.</a:t>
            </a:r>
            <a:endParaRPr lang="en-US" sz="1450" dirty="0"/>
          </a:p>
        </p:txBody>
      </p:sp>
      <p:sp>
        <p:nvSpPr>
          <p:cNvPr id="13" name="Shape 10"/>
          <p:cNvSpPr/>
          <p:nvPr/>
        </p:nvSpPr>
        <p:spPr>
          <a:xfrm>
            <a:off x="548640" y="3657600"/>
            <a:ext cx="4800600" cy="1051560"/>
          </a:xfrm>
          <a:prstGeom prst="roundRect">
            <a:avLst>
              <a:gd name="adj" fmla="val 6957"/>
            </a:avLst>
          </a:prstGeom>
          <a:solidFill>
            <a:srgbClr val="16243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4" name="Text 11"/>
          <p:cNvSpPr/>
          <p:nvPr/>
        </p:nvSpPr>
        <p:spPr>
          <a:xfrm>
            <a:off x="777240" y="3767328"/>
            <a:ext cx="4297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FF6B57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MISSION</a:t>
            </a:r>
            <a:endParaRPr lang="en-US" sz="1100" dirty="0"/>
          </a:p>
        </p:txBody>
      </p:sp>
      <p:sp>
        <p:nvSpPr>
          <p:cNvPr id="15" name="Text 12"/>
          <p:cNvSpPr/>
          <p:nvPr/>
        </p:nvSpPr>
        <p:spPr>
          <a:xfrm>
            <a:off x="777240" y="4041648"/>
            <a:ext cx="43434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35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 unite the conditioning community through innovation and fitness.</a:t>
            </a:r>
            <a:endParaRPr lang="en-US" sz="13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EEF1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agent/turn1/workspace/images/image-65b17d9ac63ec4608667650d5ce9ab5f.jpg"/>
          <p:cNvPicPr>
            <a:picLocks noChangeAspect="1"/>
          </p:cNvPicPr>
          <p:nvPr/>
        </p:nvPicPr>
        <p:blipFill>
          <a:blip r:embed="rId3"/>
          <a:srcRect l="26593" r="26593"/>
          <a:stretch/>
        </p:blipFill>
        <p:spPr>
          <a:xfrm>
            <a:off x="0" y="0"/>
            <a:ext cx="361188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3611880" y="0"/>
            <a:ext cx="54864" cy="5143500"/>
          </a:xfrm>
          <a:prstGeom prst="rect">
            <a:avLst/>
          </a:prstGeom>
          <a:solidFill>
            <a:srgbClr val="FF6B5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" name="Shape 1"/>
          <p:cNvSpPr/>
          <p:nvPr/>
        </p:nvSpPr>
        <p:spPr>
          <a:xfrm>
            <a:off x="3977640" y="438912"/>
            <a:ext cx="566928" cy="566928"/>
          </a:xfrm>
          <a:prstGeom prst="roundRect">
            <a:avLst>
              <a:gd name="adj" fmla="val 14516"/>
            </a:avLst>
          </a:prstGeom>
          <a:solidFill>
            <a:srgbClr val="FF6B5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Text 2"/>
          <p:cNvSpPr/>
          <p:nvPr/>
        </p:nvSpPr>
        <p:spPr>
          <a:xfrm>
            <a:off x="3977640" y="438912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03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4695290" y="438912"/>
            <a:ext cx="444871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2A3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Business Idea &amp; USP</a:t>
            </a:r>
            <a:endParaRPr lang="en-US" sz="3000" dirty="0"/>
          </a:p>
        </p:txBody>
      </p:sp>
      <p:sp>
        <p:nvSpPr>
          <p:cNvPr id="7" name="Text 4"/>
          <p:cNvSpPr/>
          <p:nvPr/>
        </p:nvSpPr>
        <p:spPr>
          <a:xfrm>
            <a:off x="4023360" y="1417320"/>
            <a:ext cx="475488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03200" indent="-203200">
              <a:lnSpc>
                <a:spcPct val="102000"/>
              </a:lnSpc>
              <a:spcAft>
                <a:spcPts val="1200"/>
              </a:spcAft>
              <a:buSzPct val="100000"/>
              <a:buChar char="•"/>
            </a:pPr>
            <a:r>
              <a:rPr lang="en-US" sz="1500" dirty="0">
                <a:solidFill>
                  <a:srgbClr val="1E2A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Premium fitness apparel combining performance, comfort and style.</a:t>
            </a:r>
            <a:endParaRPr lang="en-US" sz="1500" dirty="0"/>
          </a:p>
          <a:p>
            <a:pPr marL="203200" indent="-203200">
              <a:lnSpc>
                <a:spcPct val="102000"/>
              </a:lnSpc>
              <a:spcAft>
                <a:spcPts val="1200"/>
              </a:spcAft>
              <a:buSzPct val="100000"/>
              <a:buChar char="•"/>
            </a:pPr>
            <a:r>
              <a:rPr lang="en-US" sz="1500" dirty="0">
                <a:solidFill>
                  <a:srgbClr val="1E2A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Strong digital-first strategy built for online scale.</a:t>
            </a:r>
            <a:endParaRPr lang="en-US" sz="1500" dirty="0"/>
          </a:p>
          <a:p>
            <a:pPr marL="203200" indent="-203200">
              <a:lnSpc>
                <a:spcPct val="102000"/>
              </a:lnSpc>
              <a:buSzPct val="100000"/>
              <a:buChar char="•"/>
            </a:pPr>
            <a:r>
              <a:rPr lang="en-US" sz="1500" dirty="0">
                <a:solidFill>
                  <a:srgbClr val="1E2A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Community-focused brand identity that drives loyalty.</a:t>
            </a:r>
            <a:endParaRPr lang="en-US" sz="1500" dirty="0"/>
          </a:p>
        </p:txBody>
      </p:sp>
      <p:sp>
        <p:nvSpPr>
          <p:cNvPr id="8" name="Shape 5"/>
          <p:cNvSpPr/>
          <p:nvPr/>
        </p:nvSpPr>
        <p:spPr>
          <a:xfrm>
            <a:off x="3977640" y="3383280"/>
            <a:ext cx="4800600" cy="1325880"/>
          </a:xfrm>
          <a:prstGeom prst="roundRect">
            <a:avLst>
              <a:gd name="adj" fmla="val 5517"/>
            </a:avLst>
          </a:prstGeom>
          <a:solidFill>
            <a:srgbClr val="FF6B57"/>
          </a:solidFill>
          <a:ln/>
          <a:effectLst>
            <a:outerShdw blurRad="88900" dist="38100" dir="8100000" algn="bl" rotWithShape="0">
              <a:srgbClr val="9AA3B2">
                <a:alpha val="2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9" name="Text 6"/>
          <p:cNvSpPr/>
          <p:nvPr/>
        </p:nvSpPr>
        <p:spPr>
          <a:xfrm>
            <a:off x="4206240" y="3520440"/>
            <a:ext cx="4389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kern="0" spc="150" dirty="0">
                <a:solidFill>
                  <a:srgbClr val="16243D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UNIQUE SELLING PROPOSITION</a:t>
            </a:r>
            <a:endParaRPr lang="en-US" sz="1150" dirty="0"/>
          </a:p>
        </p:txBody>
      </p:sp>
      <p:sp>
        <p:nvSpPr>
          <p:cNvPr id="10" name="Text 7"/>
          <p:cNvSpPr/>
          <p:nvPr/>
        </p:nvSpPr>
        <p:spPr>
          <a:xfrm>
            <a:off x="4206240" y="3822192"/>
            <a:ext cx="43891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7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Influencer-led marketing paired with direct customer engagement.</a:t>
            </a:r>
            <a:endParaRPr lang="en-US" sz="17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EEF1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38912"/>
            <a:ext cx="566928" cy="566928"/>
          </a:xfrm>
          <a:prstGeom prst="roundRect">
            <a:avLst>
              <a:gd name="adj" fmla="val 14516"/>
            </a:avLst>
          </a:prstGeom>
          <a:solidFill>
            <a:srgbClr val="FF6B5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548640" y="438912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04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1298448" y="438912"/>
            <a:ext cx="7315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2A3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SWOT Analysis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48640" y="1463040"/>
            <a:ext cx="4114800" cy="1463040"/>
          </a:xfrm>
          <a:prstGeom prst="roundRect">
            <a:avLst>
              <a:gd name="adj" fmla="val 3750"/>
            </a:avLst>
          </a:prstGeom>
          <a:solidFill>
            <a:srgbClr val="FFFFFF"/>
          </a:solidFill>
          <a:ln/>
          <a:effectLst>
            <a:outerShdw blurRad="88900" dist="38100" dir="8100000" algn="bl" rotWithShape="0">
              <a:srgbClr val="9AA3B2">
                <a:alpha val="2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6" name="Shape 4"/>
          <p:cNvSpPr/>
          <p:nvPr/>
        </p:nvSpPr>
        <p:spPr>
          <a:xfrm>
            <a:off x="548640" y="1463040"/>
            <a:ext cx="109728" cy="1463040"/>
          </a:xfrm>
          <a:prstGeom prst="rect">
            <a:avLst/>
          </a:prstGeom>
          <a:solidFill>
            <a:srgbClr val="16243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841248" y="1645920"/>
            <a:ext cx="3611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6243D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Strengths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841248" y="2066544"/>
            <a:ext cx="3566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2000"/>
              </a:lnSpc>
              <a:buNone/>
            </a:pPr>
            <a:r>
              <a:rPr lang="en-US" sz="1300" dirty="0">
                <a:solidFill>
                  <a:srgbClr val="1E2A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Strong brand, loyal community and highly effective digital marketing.</a:t>
            </a:r>
            <a:endParaRPr lang="en-US" sz="1300" dirty="0"/>
          </a:p>
        </p:txBody>
      </p:sp>
      <p:sp>
        <p:nvSpPr>
          <p:cNvPr id="9" name="Shape 7"/>
          <p:cNvSpPr/>
          <p:nvPr/>
        </p:nvSpPr>
        <p:spPr>
          <a:xfrm>
            <a:off x="4846320" y="1463040"/>
            <a:ext cx="4114800" cy="1463040"/>
          </a:xfrm>
          <a:prstGeom prst="roundRect">
            <a:avLst>
              <a:gd name="adj" fmla="val 3750"/>
            </a:avLst>
          </a:prstGeom>
          <a:solidFill>
            <a:srgbClr val="FFFFFF"/>
          </a:solidFill>
          <a:ln/>
          <a:effectLst>
            <a:outerShdw blurRad="88900" dist="38100" dir="8100000" algn="bl" rotWithShape="0">
              <a:srgbClr val="9AA3B2">
                <a:alpha val="2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0" name="Shape 8"/>
          <p:cNvSpPr/>
          <p:nvPr/>
        </p:nvSpPr>
        <p:spPr>
          <a:xfrm>
            <a:off x="4846320" y="1463040"/>
            <a:ext cx="109728" cy="1463040"/>
          </a:xfrm>
          <a:prstGeom prst="rect">
            <a:avLst/>
          </a:prstGeom>
          <a:solidFill>
            <a:srgbClr val="E85A4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5138928" y="1645920"/>
            <a:ext cx="3611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E85A47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Weaknesses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5138928" y="2066544"/>
            <a:ext cx="3566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2000"/>
              </a:lnSpc>
              <a:buNone/>
            </a:pPr>
            <a:r>
              <a:rPr lang="en-US" sz="1300" dirty="0">
                <a:solidFill>
                  <a:srgbClr val="1E2A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Heavy reliance on online sales with a limited physical store presence.</a:t>
            </a:r>
            <a:endParaRPr lang="en-US" sz="1300" dirty="0"/>
          </a:p>
        </p:txBody>
      </p:sp>
      <p:sp>
        <p:nvSpPr>
          <p:cNvPr id="13" name="Shape 11"/>
          <p:cNvSpPr/>
          <p:nvPr/>
        </p:nvSpPr>
        <p:spPr>
          <a:xfrm>
            <a:off x="548640" y="3218688"/>
            <a:ext cx="4114800" cy="1463040"/>
          </a:xfrm>
          <a:prstGeom prst="roundRect">
            <a:avLst>
              <a:gd name="adj" fmla="val 3750"/>
            </a:avLst>
          </a:prstGeom>
          <a:solidFill>
            <a:srgbClr val="FFFFFF"/>
          </a:solidFill>
          <a:ln/>
          <a:effectLst>
            <a:outerShdw blurRad="88900" dist="38100" dir="8100000" algn="bl" rotWithShape="0">
              <a:srgbClr val="9AA3B2">
                <a:alpha val="2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4" name="Shape 12"/>
          <p:cNvSpPr/>
          <p:nvPr/>
        </p:nvSpPr>
        <p:spPr>
          <a:xfrm>
            <a:off x="548640" y="3218688"/>
            <a:ext cx="109728" cy="1463040"/>
          </a:xfrm>
          <a:prstGeom prst="rect">
            <a:avLst/>
          </a:prstGeom>
          <a:solidFill>
            <a:srgbClr val="FF6B5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5" name="Text 13"/>
          <p:cNvSpPr/>
          <p:nvPr/>
        </p:nvSpPr>
        <p:spPr>
          <a:xfrm>
            <a:off x="841248" y="3401568"/>
            <a:ext cx="3611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6B57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Opportunities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841248" y="3822192"/>
            <a:ext cx="3566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2000"/>
              </a:lnSpc>
              <a:buNone/>
            </a:pPr>
            <a:r>
              <a:rPr lang="en-US" sz="1300" dirty="0">
                <a:solidFill>
                  <a:srgbClr val="1E2A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International expansion, sustainable innovation and AI-driven personalisation.</a:t>
            </a:r>
            <a:endParaRPr lang="en-US" sz="1300" dirty="0"/>
          </a:p>
        </p:txBody>
      </p:sp>
      <p:sp>
        <p:nvSpPr>
          <p:cNvPr id="17" name="Shape 15"/>
          <p:cNvSpPr/>
          <p:nvPr/>
        </p:nvSpPr>
        <p:spPr>
          <a:xfrm>
            <a:off x="4846320" y="3218688"/>
            <a:ext cx="4114800" cy="1463040"/>
          </a:xfrm>
          <a:prstGeom prst="roundRect">
            <a:avLst>
              <a:gd name="adj" fmla="val 3750"/>
            </a:avLst>
          </a:prstGeom>
          <a:solidFill>
            <a:srgbClr val="FFFFFF"/>
          </a:solidFill>
          <a:ln/>
          <a:effectLst>
            <a:outerShdw blurRad="88900" dist="38100" dir="8100000" algn="bl" rotWithShape="0">
              <a:srgbClr val="9AA3B2">
                <a:alpha val="2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8" name="Shape 16"/>
          <p:cNvSpPr/>
          <p:nvPr/>
        </p:nvSpPr>
        <p:spPr>
          <a:xfrm>
            <a:off x="4846320" y="3218688"/>
            <a:ext cx="109728" cy="1463040"/>
          </a:xfrm>
          <a:prstGeom prst="rect">
            <a:avLst/>
          </a:prstGeom>
          <a:solidFill>
            <a:srgbClr val="5C6B82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9" name="Text 17"/>
          <p:cNvSpPr/>
          <p:nvPr/>
        </p:nvSpPr>
        <p:spPr>
          <a:xfrm>
            <a:off x="5138928" y="3401568"/>
            <a:ext cx="3611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5C6B8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Threats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5138928" y="3822192"/>
            <a:ext cx="3566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2000"/>
              </a:lnSpc>
              <a:buNone/>
            </a:pPr>
            <a:r>
              <a:rPr lang="en-US" sz="1300" dirty="0">
                <a:solidFill>
                  <a:srgbClr val="1E2A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Intense competition, supply chain disruptions and shifting consumer trends.</a:t>
            </a:r>
            <a:endParaRPr lang="en-US" sz="13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EEF1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38912"/>
            <a:ext cx="566928" cy="566928"/>
          </a:xfrm>
          <a:prstGeom prst="roundRect">
            <a:avLst>
              <a:gd name="adj" fmla="val 14516"/>
            </a:avLst>
          </a:prstGeom>
          <a:solidFill>
            <a:srgbClr val="FF6B5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548640" y="438912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05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1298448" y="438912"/>
            <a:ext cx="7315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2A3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Competitor Analysis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48640" y="1463040"/>
            <a:ext cx="3931920" cy="1874520"/>
          </a:xfrm>
          <a:prstGeom prst="roundRect">
            <a:avLst>
              <a:gd name="adj" fmla="val 3415"/>
            </a:avLst>
          </a:prstGeom>
          <a:solidFill>
            <a:srgbClr val="FFFFFF"/>
          </a:solidFill>
          <a:ln/>
          <a:effectLst>
            <a:outerShdw blurRad="88900" dist="38100" dir="8100000" algn="bl" rotWithShape="0">
              <a:srgbClr val="9AA3B2">
                <a:alpha val="2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6" name="Shape 4"/>
          <p:cNvSpPr/>
          <p:nvPr/>
        </p:nvSpPr>
        <p:spPr>
          <a:xfrm>
            <a:off x="548640" y="1463040"/>
            <a:ext cx="3931920" cy="603504"/>
          </a:xfrm>
          <a:prstGeom prst="roundRect">
            <a:avLst>
              <a:gd name="adj" fmla="val 10606"/>
            </a:avLst>
          </a:prstGeom>
          <a:solidFill>
            <a:srgbClr val="16243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7" name="Shape 5"/>
          <p:cNvSpPr/>
          <p:nvPr/>
        </p:nvSpPr>
        <p:spPr>
          <a:xfrm>
            <a:off x="548640" y="1828800"/>
            <a:ext cx="3931920" cy="237744"/>
          </a:xfrm>
          <a:prstGeom prst="rect">
            <a:avLst/>
          </a:prstGeom>
          <a:solidFill>
            <a:srgbClr val="16243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777240" y="1463040"/>
            <a:ext cx="356616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Direct Competitors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841248" y="2286000"/>
            <a:ext cx="338328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spcAft>
                <a:spcPts val="1400"/>
              </a:spcAft>
              <a:buSzPct val="100000"/>
              <a:buChar char="•"/>
            </a:pPr>
            <a:r>
              <a:rPr lang="en-US" sz="1550" dirty="0">
                <a:solidFill>
                  <a:srgbClr val="1E2A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Nike</a:t>
            </a:r>
            <a:endParaRPr lang="en-US" sz="1550" dirty="0"/>
          </a:p>
          <a:p>
            <a:pPr marL="177800" indent="-177800">
              <a:buSzPct val="100000"/>
              <a:buChar char="•"/>
            </a:pPr>
            <a:r>
              <a:rPr lang="en-US" sz="1550" dirty="0">
                <a:solidFill>
                  <a:srgbClr val="1E2A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Lululemon</a:t>
            </a:r>
            <a:endParaRPr lang="en-US" sz="1550" dirty="0"/>
          </a:p>
        </p:txBody>
      </p:sp>
      <p:sp>
        <p:nvSpPr>
          <p:cNvPr id="10" name="Shape 8"/>
          <p:cNvSpPr/>
          <p:nvPr/>
        </p:nvSpPr>
        <p:spPr>
          <a:xfrm>
            <a:off x="4663440" y="1463040"/>
            <a:ext cx="3931920" cy="1874520"/>
          </a:xfrm>
          <a:prstGeom prst="roundRect">
            <a:avLst>
              <a:gd name="adj" fmla="val 3415"/>
            </a:avLst>
          </a:prstGeom>
          <a:solidFill>
            <a:srgbClr val="FFFFFF"/>
          </a:solidFill>
          <a:ln/>
          <a:effectLst>
            <a:outerShdw blurRad="88900" dist="38100" dir="8100000" algn="bl" rotWithShape="0">
              <a:srgbClr val="9AA3B2">
                <a:alpha val="2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1" name="Shape 9"/>
          <p:cNvSpPr/>
          <p:nvPr/>
        </p:nvSpPr>
        <p:spPr>
          <a:xfrm>
            <a:off x="4663440" y="1463040"/>
            <a:ext cx="3931920" cy="603504"/>
          </a:xfrm>
          <a:prstGeom prst="roundRect">
            <a:avLst>
              <a:gd name="adj" fmla="val 10606"/>
            </a:avLst>
          </a:prstGeom>
          <a:solidFill>
            <a:srgbClr val="E85A4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2" name="Shape 10"/>
          <p:cNvSpPr/>
          <p:nvPr/>
        </p:nvSpPr>
        <p:spPr>
          <a:xfrm>
            <a:off x="4663440" y="1828800"/>
            <a:ext cx="3931920" cy="237744"/>
          </a:xfrm>
          <a:prstGeom prst="rect">
            <a:avLst/>
          </a:prstGeom>
          <a:solidFill>
            <a:srgbClr val="E85A4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4892040" y="1463040"/>
            <a:ext cx="356616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Indirect Competitors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4956048" y="2286000"/>
            <a:ext cx="338328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indent="-177800">
              <a:spcAft>
                <a:spcPts val="1400"/>
              </a:spcAft>
              <a:buSzPct val="100000"/>
              <a:buChar char="•"/>
            </a:pPr>
            <a:r>
              <a:rPr lang="en-US" sz="1550" dirty="0">
                <a:solidFill>
                  <a:srgbClr val="1E2A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Adidas</a:t>
            </a:r>
            <a:endParaRPr lang="en-US" sz="1550" dirty="0"/>
          </a:p>
          <a:p>
            <a:pPr marL="177800" indent="-177800">
              <a:buSzPct val="100000"/>
              <a:buChar char="•"/>
            </a:pPr>
            <a:r>
              <a:rPr lang="en-US" sz="1550" dirty="0">
                <a:solidFill>
                  <a:srgbClr val="1E2A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Under Armour</a:t>
            </a:r>
            <a:endParaRPr lang="en-US" sz="1550" dirty="0"/>
          </a:p>
        </p:txBody>
      </p:sp>
      <p:sp>
        <p:nvSpPr>
          <p:cNvPr id="15" name="Shape 13"/>
          <p:cNvSpPr/>
          <p:nvPr/>
        </p:nvSpPr>
        <p:spPr>
          <a:xfrm>
            <a:off x="548640" y="3703320"/>
            <a:ext cx="8046720" cy="960120"/>
          </a:xfrm>
          <a:prstGeom prst="roundRect">
            <a:avLst>
              <a:gd name="adj" fmla="val 7619"/>
            </a:avLst>
          </a:prstGeom>
          <a:solidFill>
            <a:srgbClr val="FF6B5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868680" y="3703320"/>
            <a:ext cx="74066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50" b="1" dirty="0">
                <a:solidFill>
                  <a:srgbClr val="16243D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Competitive advantage:  </a:t>
            </a:r>
            <a:r>
              <a:rPr lang="en-US" sz="15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achieved through niche positioning and strong customer engagement.</a:t>
            </a:r>
            <a:endParaRPr lang="en-US" sz="15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EEF1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agent/turn1/workspace/images/image-ecabb1ee2bf34c925aaad493128a5894.jpg"/>
          <p:cNvPicPr>
            <a:picLocks noChangeAspect="1"/>
          </p:cNvPicPr>
          <p:nvPr/>
        </p:nvPicPr>
        <p:blipFill>
          <a:blip r:embed="rId3"/>
          <a:srcRect l="28370" r="28370"/>
          <a:stretch/>
        </p:blipFill>
        <p:spPr>
          <a:xfrm>
            <a:off x="5806440" y="0"/>
            <a:ext cx="333756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751576" y="0"/>
            <a:ext cx="54864" cy="5143500"/>
          </a:xfrm>
          <a:prstGeom prst="rect">
            <a:avLst/>
          </a:prstGeom>
          <a:solidFill>
            <a:srgbClr val="FF6B5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" name="Shape 1"/>
          <p:cNvSpPr/>
          <p:nvPr/>
        </p:nvSpPr>
        <p:spPr>
          <a:xfrm>
            <a:off x="548640" y="438912"/>
            <a:ext cx="566928" cy="566928"/>
          </a:xfrm>
          <a:prstGeom prst="roundRect">
            <a:avLst>
              <a:gd name="adj" fmla="val 14516"/>
            </a:avLst>
          </a:prstGeom>
          <a:solidFill>
            <a:srgbClr val="FF6B5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Text 2"/>
          <p:cNvSpPr/>
          <p:nvPr/>
        </p:nvSpPr>
        <p:spPr>
          <a:xfrm>
            <a:off x="548640" y="438912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06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298448" y="438912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2A3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Marketing Strategy</a:t>
            </a:r>
            <a:endParaRPr lang="en-US" sz="3000" dirty="0"/>
          </a:p>
        </p:txBody>
      </p:sp>
      <p:sp>
        <p:nvSpPr>
          <p:cNvPr id="7" name="Shape 4"/>
          <p:cNvSpPr/>
          <p:nvPr/>
        </p:nvSpPr>
        <p:spPr>
          <a:xfrm>
            <a:off x="548640" y="1325880"/>
            <a:ext cx="4800600" cy="777240"/>
          </a:xfrm>
          <a:prstGeom prst="roundRect">
            <a:avLst>
              <a:gd name="adj" fmla="val 8235"/>
            </a:avLst>
          </a:prstGeom>
          <a:solidFill>
            <a:srgbClr val="16243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8" name="Text 5"/>
          <p:cNvSpPr/>
          <p:nvPr/>
        </p:nvSpPr>
        <p:spPr>
          <a:xfrm>
            <a:off x="777240" y="1325880"/>
            <a:ext cx="43891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150" dirty="0">
                <a:solidFill>
                  <a:srgbClr val="FF6B57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TARGET CUSTOMERS   </a:t>
            </a:r>
            <a:r>
              <a:rPr lang="en-US" sz="15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Gen Z &amp; Millennials, aged 18–35</a:t>
            </a:r>
            <a:endParaRPr lang="en-US" sz="1100" dirty="0"/>
          </a:p>
        </p:txBody>
      </p:sp>
      <p:sp>
        <p:nvSpPr>
          <p:cNvPr id="9" name="Shape 6"/>
          <p:cNvSpPr/>
          <p:nvPr/>
        </p:nvSpPr>
        <p:spPr>
          <a:xfrm>
            <a:off x="548640" y="2240280"/>
            <a:ext cx="2331720" cy="731520"/>
          </a:xfrm>
          <a:prstGeom prst="roundRect">
            <a:avLst>
              <a:gd name="adj" fmla="val 8750"/>
            </a:avLst>
          </a:prstGeom>
          <a:solidFill>
            <a:srgbClr val="FFFFFF"/>
          </a:solidFill>
          <a:ln/>
          <a:effectLst>
            <a:outerShdw blurRad="88900" dist="38100" dir="8100000" algn="bl" rotWithShape="0">
              <a:srgbClr val="9AA3B2">
                <a:alpha val="2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0" name="Text 7"/>
          <p:cNvSpPr/>
          <p:nvPr/>
        </p:nvSpPr>
        <p:spPr>
          <a:xfrm>
            <a:off x="731520" y="2313432"/>
            <a:ext cx="20116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6B57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Product</a:t>
            </a:r>
            <a:endParaRPr lang="en-US" sz="1400" dirty="0"/>
          </a:p>
        </p:txBody>
      </p:sp>
      <p:sp>
        <p:nvSpPr>
          <p:cNvPr id="11" name="Text 8"/>
          <p:cNvSpPr/>
          <p:nvPr/>
        </p:nvSpPr>
        <p:spPr>
          <a:xfrm>
            <a:off x="731520" y="2624328"/>
            <a:ext cx="20116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E2A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Innovative apparel</a:t>
            </a:r>
            <a:endParaRPr lang="en-US" sz="1150" dirty="0"/>
          </a:p>
        </p:txBody>
      </p:sp>
      <p:sp>
        <p:nvSpPr>
          <p:cNvPr id="12" name="Shape 9"/>
          <p:cNvSpPr/>
          <p:nvPr/>
        </p:nvSpPr>
        <p:spPr>
          <a:xfrm>
            <a:off x="3017520" y="2240280"/>
            <a:ext cx="2331720" cy="731520"/>
          </a:xfrm>
          <a:prstGeom prst="roundRect">
            <a:avLst>
              <a:gd name="adj" fmla="val 8750"/>
            </a:avLst>
          </a:prstGeom>
          <a:solidFill>
            <a:srgbClr val="FFFFFF"/>
          </a:solidFill>
          <a:ln/>
          <a:effectLst>
            <a:outerShdw blurRad="88900" dist="38100" dir="8100000" algn="bl" rotWithShape="0">
              <a:srgbClr val="9AA3B2">
                <a:alpha val="2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3" name="Text 10"/>
          <p:cNvSpPr/>
          <p:nvPr/>
        </p:nvSpPr>
        <p:spPr>
          <a:xfrm>
            <a:off x="3200400" y="2313432"/>
            <a:ext cx="20116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6B57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Price</a:t>
            </a:r>
            <a:endParaRPr lang="en-US" sz="1400" dirty="0"/>
          </a:p>
        </p:txBody>
      </p:sp>
      <p:sp>
        <p:nvSpPr>
          <p:cNvPr id="14" name="Text 11"/>
          <p:cNvSpPr/>
          <p:nvPr/>
        </p:nvSpPr>
        <p:spPr>
          <a:xfrm>
            <a:off x="3200400" y="2624328"/>
            <a:ext cx="20116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E2A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Value-based pricing</a:t>
            </a:r>
            <a:endParaRPr lang="en-US" sz="1150" dirty="0"/>
          </a:p>
        </p:txBody>
      </p:sp>
      <p:sp>
        <p:nvSpPr>
          <p:cNvPr id="15" name="Shape 12"/>
          <p:cNvSpPr/>
          <p:nvPr/>
        </p:nvSpPr>
        <p:spPr>
          <a:xfrm>
            <a:off x="548640" y="3081528"/>
            <a:ext cx="2331720" cy="731520"/>
          </a:xfrm>
          <a:prstGeom prst="roundRect">
            <a:avLst>
              <a:gd name="adj" fmla="val 8750"/>
            </a:avLst>
          </a:prstGeom>
          <a:solidFill>
            <a:srgbClr val="FFFFFF"/>
          </a:solidFill>
          <a:ln/>
          <a:effectLst>
            <a:outerShdw blurRad="88900" dist="38100" dir="8100000" algn="bl" rotWithShape="0">
              <a:srgbClr val="9AA3B2">
                <a:alpha val="2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6" name="Text 13"/>
          <p:cNvSpPr/>
          <p:nvPr/>
        </p:nvSpPr>
        <p:spPr>
          <a:xfrm>
            <a:off x="731520" y="3154680"/>
            <a:ext cx="20116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6B57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Place</a:t>
            </a:r>
            <a:endParaRPr lang="en-US" sz="1400" dirty="0"/>
          </a:p>
        </p:txBody>
      </p:sp>
      <p:sp>
        <p:nvSpPr>
          <p:cNvPr id="17" name="Text 14"/>
          <p:cNvSpPr/>
          <p:nvPr/>
        </p:nvSpPr>
        <p:spPr>
          <a:xfrm>
            <a:off x="731520" y="3465576"/>
            <a:ext cx="20116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E2A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Online distribution</a:t>
            </a:r>
            <a:endParaRPr lang="en-US" sz="1150" dirty="0"/>
          </a:p>
        </p:txBody>
      </p:sp>
      <p:sp>
        <p:nvSpPr>
          <p:cNvPr id="18" name="Shape 15"/>
          <p:cNvSpPr/>
          <p:nvPr/>
        </p:nvSpPr>
        <p:spPr>
          <a:xfrm>
            <a:off x="3017520" y="3081528"/>
            <a:ext cx="2331720" cy="731520"/>
          </a:xfrm>
          <a:prstGeom prst="roundRect">
            <a:avLst>
              <a:gd name="adj" fmla="val 8750"/>
            </a:avLst>
          </a:prstGeom>
          <a:solidFill>
            <a:srgbClr val="FFFFFF"/>
          </a:solidFill>
          <a:ln/>
          <a:effectLst>
            <a:outerShdw blurRad="88900" dist="38100" dir="8100000" algn="bl" rotWithShape="0">
              <a:srgbClr val="9AA3B2">
                <a:alpha val="2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9" name="Text 16"/>
          <p:cNvSpPr/>
          <p:nvPr/>
        </p:nvSpPr>
        <p:spPr>
          <a:xfrm>
            <a:off x="3200400" y="3154680"/>
            <a:ext cx="20116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6B57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Promotion</a:t>
            </a:r>
            <a:endParaRPr lang="en-US" sz="1400" dirty="0"/>
          </a:p>
        </p:txBody>
      </p:sp>
      <p:sp>
        <p:nvSpPr>
          <p:cNvPr id="20" name="Text 17"/>
          <p:cNvSpPr/>
          <p:nvPr/>
        </p:nvSpPr>
        <p:spPr>
          <a:xfrm>
            <a:off x="3200400" y="3465576"/>
            <a:ext cx="20116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E2A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Influencer-led</a:t>
            </a:r>
            <a:endParaRPr lang="en-US" sz="1150" dirty="0"/>
          </a:p>
        </p:txBody>
      </p:sp>
      <p:sp>
        <p:nvSpPr>
          <p:cNvPr id="21" name="Text 18"/>
          <p:cNvSpPr/>
          <p:nvPr/>
        </p:nvSpPr>
        <p:spPr>
          <a:xfrm>
            <a:off x="566928" y="3977640"/>
            <a:ext cx="4754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5C6B8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Strong presence across digital platforms</a:t>
            </a:r>
            <a:endParaRPr lang="en-US" sz="1100" dirty="0"/>
          </a:p>
        </p:txBody>
      </p:sp>
      <p:sp>
        <p:nvSpPr>
          <p:cNvPr id="22" name="Shape 19"/>
          <p:cNvSpPr/>
          <p:nvPr/>
        </p:nvSpPr>
        <p:spPr>
          <a:xfrm>
            <a:off x="548640" y="4297680"/>
            <a:ext cx="1266444" cy="457200"/>
          </a:xfrm>
          <a:prstGeom prst="roundRect">
            <a:avLst>
              <a:gd name="adj" fmla="val 50000"/>
            </a:avLst>
          </a:prstGeom>
          <a:solidFill>
            <a:srgbClr val="16243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3" name="Text 20"/>
          <p:cNvSpPr/>
          <p:nvPr/>
        </p:nvSpPr>
        <p:spPr>
          <a:xfrm>
            <a:off x="548640" y="4297680"/>
            <a:ext cx="1266444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Instagram</a:t>
            </a:r>
            <a:endParaRPr lang="en-US" sz="1200" dirty="0"/>
          </a:p>
        </p:txBody>
      </p:sp>
      <p:sp>
        <p:nvSpPr>
          <p:cNvPr id="24" name="Shape 21"/>
          <p:cNvSpPr/>
          <p:nvPr/>
        </p:nvSpPr>
        <p:spPr>
          <a:xfrm>
            <a:off x="1997964" y="4297680"/>
            <a:ext cx="950976" cy="457200"/>
          </a:xfrm>
          <a:prstGeom prst="roundRect">
            <a:avLst>
              <a:gd name="adj" fmla="val 50000"/>
            </a:avLst>
          </a:prstGeom>
          <a:solidFill>
            <a:srgbClr val="16243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5" name="Text 22"/>
          <p:cNvSpPr/>
          <p:nvPr/>
        </p:nvSpPr>
        <p:spPr>
          <a:xfrm>
            <a:off x="1997964" y="4297680"/>
            <a:ext cx="95097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TikTok</a:t>
            </a:r>
            <a:endParaRPr lang="en-US" sz="1200" dirty="0"/>
          </a:p>
        </p:txBody>
      </p:sp>
      <p:sp>
        <p:nvSpPr>
          <p:cNvPr id="26" name="Shape 23"/>
          <p:cNvSpPr/>
          <p:nvPr/>
        </p:nvSpPr>
        <p:spPr>
          <a:xfrm>
            <a:off x="3131820" y="4297680"/>
            <a:ext cx="1056132" cy="457200"/>
          </a:xfrm>
          <a:prstGeom prst="roundRect">
            <a:avLst>
              <a:gd name="adj" fmla="val 50000"/>
            </a:avLst>
          </a:prstGeom>
          <a:solidFill>
            <a:srgbClr val="16243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7" name="Text 24"/>
          <p:cNvSpPr/>
          <p:nvPr/>
        </p:nvSpPr>
        <p:spPr>
          <a:xfrm>
            <a:off x="3131820" y="4297680"/>
            <a:ext cx="10561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YouTube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1624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6243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548640" y="438912"/>
            <a:ext cx="566928" cy="566928"/>
          </a:xfrm>
          <a:prstGeom prst="roundRect">
            <a:avLst>
              <a:gd name="adj" fmla="val 14516"/>
            </a:avLst>
          </a:prstGeom>
          <a:solidFill>
            <a:srgbClr val="FF6B5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" name="Text 2"/>
          <p:cNvSpPr/>
          <p:nvPr/>
        </p:nvSpPr>
        <p:spPr>
          <a:xfrm>
            <a:off x="548640" y="438912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07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1298448" y="438912"/>
            <a:ext cx="73152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Financial Growth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48640" y="1554480"/>
            <a:ext cx="2606040" cy="1783080"/>
          </a:xfrm>
          <a:prstGeom prst="roundRect">
            <a:avLst>
              <a:gd name="adj" fmla="val 4615"/>
            </a:avLst>
          </a:prstGeom>
          <a:solidFill>
            <a:srgbClr val="20314F"/>
          </a:solidFill>
          <a:ln w="12700">
            <a:solidFill>
              <a:srgbClr val="33445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548640" y="1783080"/>
            <a:ext cx="2606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FF6B57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£1,000</a:t>
            </a:r>
            <a:endParaRPr lang="en-US" sz="4000" dirty="0"/>
          </a:p>
        </p:txBody>
      </p:sp>
      <p:sp>
        <p:nvSpPr>
          <p:cNvPr id="8" name="Text 6"/>
          <p:cNvSpPr/>
          <p:nvPr/>
        </p:nvSpPr>
        <p:spPr>
          <a:xfrm>
            <a:off x="731520" y="2697480"/>
            <a:ext cx="22402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CBD3E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Approximate initial investment to launch the brand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3268980" y="1554480"/>
            <a:ext cx="2606040" cy="1783080"/>
          </a:xfrm>
          <a:prstGeom prst="roundRect">
            <a:avLst>
              <a:gd name="adj" fmla="val 4615"/>
            </a:avLst>
          </a:prstGeom>
          <a:solidFill>
            <a:srgbClr val="20314F"/>
          </a:solidFill>
          <a:ln w="12700">
            <a:solidFill>
              <a:srgbClr val="33445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3268980" y="1783080"/>
            <a:ext cx="2606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FF6B57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2020</a:t>
            </a:r>
            <a:endParaRPr lang="en-US" sz="4000" dirty="0"/>
          </a:p>
        </p:txBody>
      </p:sp>
      <p:sp>
        <p:nvSpPr>
          <p:cNvPr id="11" name="Text 9"/>
          <p:cNvSpPr/>
          <p:nvPr/>
        </p:nvSpPr>
        <p:spPr>
          <a:xfrm>
            <a:off x="3451860" y="2697480"/>
            <a:ext cx="22402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CBD3E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Unicorn status reached after General Atlantic's investment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5989320" y="1554480"/>
            <a:ext cx="2606040" cy="1783080"/>
          </a:xfrm>
          <a:prstGeom prst="roundRect">
            <a:avLst>
              <a:gd name="adj" fmla="val 4615"/>
            </a:avLst>
          </a:prstGeom>
          <a:solidFill>
            <a:srgbClr val="20314F"/>
          </a:solidFill>
          <a:ln w="12700">
            <a:solidFill>
              <a:srgbClr val="33445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5989320" y="1783080"/>
            <a:ext cx="2606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FF6B57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£600M+</a:t>
            </a:r>
            <a:endParaRPr lang="en-US" sz="4000" dirty="0"/>
          </a:p>
        </p:txBody>
      </p:sp>
      <p:sp>
        <p:nvSpPr>
          <p:cNvPr id="14" name="Text 12"/>
          <p:cNvSpPr/>
          <p:nvPr/>
        </p:nvSpPr>
        <p:spPr>
          <a:xfrm>
            <a:off x="6172200" y="2697480"/>
            <a:ext cx="22402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CBD3E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Annual revenue achieved across global markets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548640" y="3657600"/>
            <a:ext cx="8046720" cy="960120"/>
          </a:xfrm>
          <a:prstGeom prst="roundRect">
            <a:avLst>
              <a:gd name="adj" fmla="val 7619"/>
            </a:avLst>
          </a:prstGeom>
          <a:solidFill>
            <a:srgbClr val="FF6B5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868680" y="3657600"/>
            <a:ext cx="74066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6243D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Looking ahead:  </a:t>
            </a:r>
            <a:r>
              <a:rPr lang="en-US" sz="1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continued international expansion and sustained investment in technology.</a:t>
            </a:r>
            <a:endParaRPr lang="en-US" sz="15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6035040" cy="5143500"/>
          </a:xfrm>
          <a:prstGeom prst="rect">
            <a:avLst/>
          </a:prstGeom>
          <a:solidFill>
            <a:srgbClr val="16243D">
              <a:alpha val="82000"/>
            </a:srgbClr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6035040" y="0"/>
            <a:ext cx="3108960" cy="5143500"/>
          </a:xfrm>
          <a:prstGeom prst="rect">
            <a:avLst/>
          </a:prstGeom>
          <a:solidFill>
            <a:srgbClr val="16243D">
              <a:alpha val="45000"/>
            </a:srgbClr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" name="Shape 2"/>
          <p:cNvSpPr/>
          <p:nvPr/>
        </p:nvSpPr>
        <p:spPr>
          <a:xfrm>
            <a:off x="548640" y="438912"/>
            <a:ext cx="566928" cy="566928"/>
          </a:xfrm>
          <a:prstGeom prst="roundRect">
            <a:avLst>
              <a:gd name="adj" fmla="val 14516"/>
            </a:avLst>
          </a:prstGeom>
          <a:solidFill>
            <a:srgbClr val="FF6B5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548640" y="438912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08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1298448" y="438912"/>
            <a:ext cx="54864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Conclusion</a:t>
            </a:r>
            <a:endParaRPr lang="en-US" sz="3000" dirty="0"/>
          </a:p>
        </p:txBody>
      </p:sp>
      <p:sp>
        <p:nvSpPr>
          <p:cNvPr id="7" name="Text 5"/>
          <p:cNvSpPr/>
          <p:nvPr/>
        </p:nvSpPr>
        <p:spPr>
          <a:xfrm>
            <a:off x="548640" y="1554480"/>
            <a:ext cx="548640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22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Entrepreneurship, innovation and digital marketing combine to create a sustainable competitive advantage.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566928" y="2880360"/>
            <a:ext cx="548640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03200" indent="-203200">
              <a:lnSpc>
                <a:spcPct val="102000"/>
              </a:lnSpc>
              <a:spcAft>
                <a:spcPts val="1100"/>
              </a:spcAft>
              <a:buSzPct val="100000"/>
              <a:buChar char="•"/>
            </a:pPr>
            <a:r>
              <a:rPr lang="en-US" sz="1450" dirty="0">
                <a:solidFill>
                  <a:srgbClr val="E7EC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Gymshark shows how a digital-first, community-led model can scale globally from a modest start.</a:t>
            </a:r>
            <a:endParaRPr lang="en-US" sz="1450" dirty="0"/>
          </a:p>
          <a:p>
            <a:pPr marL="203200" indent="-203200">
              <a:lnSpc>
                <a:spcPct val="102000"/>
              </a:lnSpc>
              <a:spcAft>
                <a:spcPts val="1100"/>
              </a:spcAft>
              <a:buSzPct val="100000"/>
              <a:buChar char="•"/>
            </a:pPr>
            <a:r>
              <a:rPr lang="en-US" sz="1450" dirty="0">
                <a:solidFill>
                  <a:srgbClr val="E7EC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Future growth depends on global expansion, technological innovation and strong customer relationships.</a:t>
            </a:r>
            <a:endParaRPr lang="en-US" sz="1450" dirty="0"/>
          </a:p>
          <a:p>
            <a:pPr marL="203200" indent="-203200">
              <a:lnSpc>
                <a:spcPct val="102000"/>
              </a:lnSpc>
              <a:buSzPct val="100000"/>
              <a:buChar char="•"/>
            </a:pPr>
            <a:r>
              <a:rPr lang="en-US" sz="1450" dirty="0">
                <a:solidFill>
                  <a:srgbClr val="E7EC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Long-term success means adapting continuously to changing market conditions.</a:t>
            </a:r>
            <a:endParaRPr lang="en-US" sz="14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314</Words>
  <Application>Microsoft Office PowerPoint</Application>
  <PresentationFormat>On-screen Show (16:9)</PresentationFormat>
  <Paragraphs>80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Trebuchet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Window User</cp:lastModifiedBy>
  <cp:revision>3</cp:revision>
  <dcterms:created xsi:type="dcterms:W3CDTF">2026-06-28T09:03:46Z</dcterms:created>
  <dcterms:modified xsi:type="dcterms:W3CDTF">2026-07-08T20:23:51Z</dcterms:modified>
</cp:coreProperties>
</file>