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5"/>
  </p:notesMasterIdLst>
  <p:sldIdLst>
    <p:sldId id="256" r:id="rId2"/>
    <p:sldId id="257" r:id="rId3"/>
    <p:sldId id="258" r:id="rId4"/>
  </p:sldIdLst>
  <p:sldSz cx="30276800" cy="21374100"/>
  <p:notesSz cx="6858000" cy="9144000"/>
  <p:embeddedFontLst>
    <p:embeddedFont>
      <p:font typeface="Arial Bold" panose="020B0704020202020204" pitchFamily="34" charset="0"/>
      <p:regular r:id="rId6"/>
      <p:bold r:id="rId7"/>
    </p:embeddedFont>
    <p:embeddedFont>
      <p:font typeface="Canva Sans" panose="020B0604020202020204" charset="0"/>
      <p:regular r:id="rId8"/>
    </p:embeddedFont>
    <p:embeddedFont>
      <p:font typeface="Hitchcut" panose="020B0604020202020204" charset="0"/>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32" d="100"/>
          <a:sy n="32" d="100"/>
        </p:scale>
        <p:origin x="414" y="-4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font" Target="fonts/font2.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1.fntdata"/><Relationship Id="rId11" Type="http://schemas.openxmlformats.org/officeDocument/2006/relationships/viewProps" Target="viewProps.xml"/><Relationship Id="rId5" Type="http://schemas.openxmlformats.org/officeDocument/2006/relationships/notesMaster" Target="notesMasters/notesMaster1.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CEDF74-503F-46AD-8932-51352BFD6409}" type="datetimeFigureOut">
              <a:rPr lang="en-GB" smtClean="0"/>
              <a:t>26/10/2025</a:t>
            </a:fld>
            <a:endParaRPr lang="en-GB"/>
          </a:p>
        </p:txBody>
      </p:sp>
      <p:sp>
        <p:nvSpPr>
          <p:cNvPr id="4" name="Slide Image Placeholder 3"/>
          <p:cNvSpPr>
            <a:spLocks noGrp="1" noRot="1" noChangeAspect="1"/>
          </p:cNvSpPr>
          <p:nvPr>
            <p:ph type="sldImg" idx="2"/>
          </p:nvPr>
        </p:nvSpPr>
        <p:spPr>
          <a:xfrm>
            <a:off x="1243013" y="1143000"/>
            <a:ext cx="43719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B75475-8FEF-4D4E-8BEC-2B2E2C9A9A07}" type="slidenum">
              <a:rPr lang="en-GB" smtClean="0"/>
              <a:t>‹#›</a:t>
            </a:fld>
            <a:endParaRPr lang="en-GB"/>
          </a:p>
        </p:txBody>
      </p:sp>
    </p:spTree>
    <p:extLst>
      <p:ext uri="{BB962C8B-B14F-4D97-AF65-F5344CB8AC3E}">
        <p14:creationId xmlns:p14="http://schemas.microsoft.com/office/powerpoint/2010/main" val="921489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B75475-8FEF-4D4E-8BEC-2B2E2C9A9A07}" type="slidenum">
              <a:rPr lang="en-GB" smtClean="0"/>
              <a:t>2</a:t>
            </a:fld>
            <a:endParaRPr lang="en-GB"/>
          </a:p>
        </p:txBody>
      </p:sp>
    </p:spTree>
    <p:extLst>
      <p:ext uri="{BB962C8B-B14F-4D97-AF65-F5344CB8AC3E}">
        <p14:creationId xmlns:p14="http://schemas.microsoft.com/office/powerpoint/2010/main" val="131274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2" Type="http://schemas.openxmlformats.org/officeDocument/2006/relationships/hyperlink" Target="https://www.who.int/news-room/fact-sheets/detail/diabete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E9CF"/>
        </a:solidFill>
        <a:effectLst/>
      </p:bgPr>
    </p:bg>
    <p:spTree>
      <p:nvGrpSpPr>
        <p:cNvPr id="1" name=""/>
        <p:cNvGrpSpPr/>
        <p:nvPr/>
      </p:nvGrpSpPr>
      <p:grpSpPr>
        <a:xfrm>
          <a:off x="0" y="0"/>
          <a:ext cx="0" cy="0"/>
          <a:chOff x="0" y="0"/>
          <a:chExt cx="0" cy="0"/>
        </a:xfrm>
      </p:grpSpPr>
      <p:sp>
        <p:nvSpPr>
          <p:cNvPr id="2" name="TextBox 2"/>
          <p:cNvSpPr txBox="1"/>
          <p:nvPr/>
        </p:nvSpPr>
        <p:spPr>
          <a:xfrm>
            <a:off x="0" y="4898923"/>
            <a:ext cx="27601755" cy="12485084"/>
          </a:xfrm>
          <a:prstGeom prst="rect">
            <a:avLst/>
          </a:prstGeom>
        </p:spPr>
        <p:txBody>
          <a:bodyPr wrap="square" lIns="0" tIns="0" rIns="0" bIns="0" rtlCol="0" anchor="t">
            <a:spAutoFit/>
          </a:bodyPr>
          <a:lstStyle/>
          <a:p>
            <a:pPr algn="ctr">
              <a:lnSpc>
                <a:spcPts val="9799"/>
              </a:lnSpc>
            </a:pPr>
            <a:endParaRPr lang="en-US" sz="6999" dirty="0">
              <a:solidFill>
                <a:srgbClr val="000000"/>
              </a:solidFill>
              <a:latin typeface="Canva Sans"/>
              <a:ea typeface="Canva Sans"/>
              <a:cs typeface="Canva Sans"/>
              <a:sym typeface="Canva Sans"/>
            </a:endParaRPr>
          </a:p>
          <a:p>
            <a:pPr algn="ctr">
              <a:lnSpc>
                <a:spcPts val="9799"/>
              </a:lnSpc>
            </a:pPr>
            <a:endParaRPr lang="en-US" sz="6999" dirty="0">
              <a:solidFill>
                <a:srgbClr val="000000"/>
              </a:solidFill>
              <a:latin typeface="Canva Sans"/>
              <a:ea typeface="Canva Sans"/>
              <a:cs typeface="Canva Sans"/>
              <a:sym typeface="Canva Sans"/>
            </a:endParaRPr>
          </a:p>
          <a:p>
            <a:pPr algn="ctr">
              <a:lnSpc>
                <a:spcPts val="9799"/>
              </a:lnSpc>
            </a:pPr>
            <a:r>
              <a:rPr lang="en-US" sz="6999" b="1" dirty="0">
                <a:solidFill>
                  <a:srgbClr val="000000"/>
                </a:solidFill>
                <a:latin typeface="Arial" panose="020B0604020202020204" pitchFamily="34" charset="0"/>
                <a:ea typeface="Canva Sans"/>
                <a:cs typeface="Arial" panose="020B0604020202020204" pitchFamily="34" charset="0"/>
                <a:sym typeface="Canva Sans"/>
              </a:rPr>
              <a:t>Student Name: </a:t>
            </a:r>
            <a:r>
              <a:rPr lang="en-US" sz="6999" dirty="0">
                <a:solidFill>
                  <a:srgbClr val="000000"/>
                </a:solidFill>
                <a:latin typeface="Arial" panose="020B0604020202020204" pitchFamily="34" charset="0"/>
                <a:ea typeface="Canva Sans"/>
                <a:cs typeface="Arial" panose="020B0604020202020204" pitchFamily="34" charset="0"/>
                <a:sym typeface="Canva Sans"/>
              </a:rPr>
              <a:t>Donna Olivia </a:t>
            </a:r>
            <a:r>
              <a:rPr lang="en-US" sz="6999" dirty="0" err="1">
                <a:solidFill>
                  <a:srgbClr val="000000"/>
                </a:solidFill>
                <a:latin typeface="Arial" panose="020B0604020202020204" pitchFamily="34" charset="0"/>
                <a:ea typeface="Canva Sans"/>
                <a:cs typeface="Arial" panose="020B0604020202020204" pitchFamily="34" charset="0"/>
                <a:sym typeface="Canva Sans"/>
              </a:rPr>
              <a:t>Shilunga</a:t>
            </a:r>
            <a:endParaRPr lang="en-US" sz="6999" dirty="0">
              <a:solidFill>
                <a:srgbClr val="000000"/>
              </a:solidFill>
              <a:latin typeface="Arial" panose="020B0604020202020204" pitchFamily="34" charset="0"/>
              <a:ea typeface="Canva Sans"/>
              <a:cs typeface="Arial" panose="020B0604020202020204" pitchFamily="34" charset="0"/>
              <a:sym typeface="Canva Sans"/>
            </a:endParaRPr>
          </a:p>
          <a:p>
            <a:pPr algn="ctr">
              <a:lnSpc>
                <a:spcPts val="9799"/>
              </a:lnSpc>
            </a:pPr>
            <a:r>
              <a:rPr lang="en-US" sz="6999" b="1" dirty="0">
                <a:solidFill>
                  <a:srgbClr val="000000"/>
                </a:solidFill>
                <a:latin typeface="Arial" panose="020B0604020202020204" pitchFamily="34" charset="0"/>
                <a:ea typeface="Canva Sans"/>
                <a:cs typeface="Arial" panose="020B0604020202020204" pitchFamily="34" charset="0"/>
                <a:sym typeface="Canva Sans"/>
              </a:rPr>
              <a:t>Student Number: </a:t>
            </a:r>
            <a:r>
              <a:rPr lang="en-US" sz="6999" dirty="0">
                <a:solidFill>
                  <a:srgbClr val="000000"/>
                </a:solidFill>
                <a:latin typeface="Arial" panose="020B0604020202020204" pitchFamily="34" charset="0"/>
                <a:ea typeface="Canva Sans"/>
                <a:cs typeface="Arial" panose="020B0604020202020204" pitchFamily="34" charset="0"/>
                <a:sym typeface="Canva Sans"/>
              </a:rPr>
              <a:t>2129251</a:t>
            </a:r>
          </a:p>
          <a:p>
            <a:pPr algn="ctr">
              <a:lnSpc>
                <a:spcPts val="9799"/>
              </a:lnSpc>
            </a:pPr>
            <a:r>
              <a:rPr lang="en-US" sz="6999" b="1" dirty="0">
                <a:solidFill>
                  <a:srgbClr val="000000"/>
                </a:solidFill>
                <a:latin typeface="Arial" panose="020B0604020202020204" pitchFamily="34" charset="0"/>
                <a:ea typeface="Canva Sans"/>
                <a:cs typeface="Arial" panose="020B0604020202020204" pitchFamily="34" charset="0"/>
                <a:sym typeface="Canva Sans"/>
              </a:rPr>
              <a:t>Module Code: </a:t>
            </a:r>
            <a:r>
              <a:rPr lang="en-US" sz="6999" dirty="0">
                <a:solidFill>
                  <a:srgbClr val="000000"/>
                </a:solidFill>
                <a:latin typeface="Arial" panose="020B0604020202020204" pitchFamily="34" charset="0"/>
                <a:ea typeface="Canva Sans"/>
                <a:cs typeface="Arial" panose="020B0604020202020204" pitchFamily="34" charset="0"/>
                <a:sym typeface="Canva Sans"/>
              </a:rPr>
              <a:t>LCHS7009 </a:t>
            </a:r>
          </a:p>
          <a:p>
            <a:pPr algn="ctr">
              <a:lnSpc>
                <a:spcPts val="9799"/>
              </a:lnSpc>
            </a:pPr>
            <a:r>
              <a:rPr lang="en-US" sz="6999" b="1" dirty="0">
                <a:solidFill>
                  <a:srgbClr val="000000"/>
                </a:solidFill>
                <a:latin typeface="Arial" panose="020B0604020202020204" pitchFamily="34" charset="0"/>
                <a:ea typeface="Canva Sans"/>
                <a:cs typeface="Arial" panose="020B0604020202020204" pitchFamily="34" charset="0"/>
                <a:sym typeface="Canva Sans"/>
              </a:rPr>
              <a:t>Module Title: </a:t>
            </a:r>
            <a:r>
              <a:rPr lang="en-US" sz="6999" dirty="0">
                <a:solidFill>
                  <a:srgbClr val="000000"/>
                </a:solidFill>
                <a:latin typeface="Arial" panose="020B0604020202020204" pitchFamily="34" charset="0"/>
                <a:ea typeface="Canva Sans"/>
                <a:cs typeface="Arial" panose="020B0604020202020204" pitchFamily="34" charset="0"/>
                <a:sym typeface="Canva Sans"/>
              </a:rPr>
              <a:t>Population Health and Digital Health Promotion </a:t>
            </a:r>
          </a:p>
          <a:p>
            <a:pPr algn="ctr">
              <a:lnSpc>
                <a:spcPts val="9799"/>
              </a:lnSpc>
            </a:pPr>
            <a:r>
              <a:rPr lang="en-US" sz="6999" b="1" dirty="0">
                <a:solidFill>
                  <a:srgbClr val="000000"/>
                </a:solidFill>
                <a:latin typeface="Arial" panose="020B0604020202020204" pitchFamily="34" charset="0"/>
                <a:ea typeface="Canva Sans"/>
                <a:cs typeface="Arial" panose="020B0604020202020204" pitchFamily="34" charset="0"/>
                <a:sym typeface="Canva Sans"/>
              </a:rPr>
              <a:t>Lecturer Name: </a:t>
            </a:r>
            <a:r>
              <a:rPr lang="en-US" sz="6999" dirty="0">
                <a:solidFill>
                  <a:srgbClr val="000000"/>
                </a:solidFill>
                <a:latin typeface="Arial" panose="020B0604020202020204" pitchFamily="34" charset="0"/>
                <a:ea typeface="Canva Sans"/>
                <a:cs typeface="Arial" panose="020B0604020202020204" pitchFamily="34" charset="0"/>
                <a:sym typeface="Canva Sans"/>
              </a:rPr>
              <a:t>Dr Besty Jose</a:t>
            </a:r>
          </a:p>
          <a:p>
            <a:pPr marL="0" marR="0" lvl="0" indent="0" algn="ctr" defTabSz="914400" rtl="0" eaLnBrk="1" fontAlgn="auto" latinLnBrk="0" hangingPunct="1">
              <a:lnSpc>
                <a:spcPts val="9799"/>
              </a:lnSpc>
              <a:spcBef>
                <a:spcPts val="0"/>
              </a:spcBef>
              <a:spcAft>
                <a:spcPts val="0"/>
              </a:spcAft>
              <a:buClrTx/>
              <a:buSzTx/>
              <a:buFontTx/>
              <a:buNone/>
              <a:tabLst/>
              <a:defRPr/>
            </a:pPr>
            <a:r>
              <a:rPr kumimoji="0" lang="en-US" sz="6999" b="1" i="0" u="none" strike="noStrike" kern="1200" cap="none" spc="0" normalizeH="0" baseline="0" noProof="0" dirty="0">
                <a:ln>
                  <a:noFill/>
                </a:ln>
                <a:solidFill>
                  <a:srgbClr val="000000"/>
                </a:solidFill>
                <a:effectLst/>
                <a:uLnTx/>
                <a:uFillTx/>
                <a:latin typeface="Arial" panose="020B0604020202020204" pitchFamily="34" charset="0"/>
                <a:ea typeface="Canva Sans"/>
                <a:cs typeface="Arial" panose="020B0604020202020204" pitchFamily="34" charset="0"/>
                <a:sym typeface="Canva Sans"/>
              </a:rPr>
              <a:t>Assignment Title</a:t>
            </a:r>
            <a:r>
              <a:rPr kumimoji="0" lang="en-US" sz="6999" b="0" i="0" u="none" strike="noStrike" kern="1200" cap="none" spc="0" normalizeH="0" baseline="0" noProof="0" dirty="0">
                <a:ln>
                  <a:noFill/>
                </a:ln>
                <a:solidFill>
                  <a:srgbClr val="000000"/>
                </a:solidFill>
                <a:effectLst/>
                <a:uLnTx/>
                <a:uFillTx/>
                <a:latin typeface="Arial" panose="020B0604020202020204" pitchFamily="34" charset="0"/>
                <a:ea typeface="Canva Sans"/>
                <a:cs typeface="Arial" panose="020B0604020202020204" pitchFamily="34" charset="0"/>
                <a:sym typeface="Canva Sans"/>
              </a:rPr>
              <a:t>: Component 2 Poster </a:t>
            </a:r>
          </a:p>
          <a:p>
            <a:pPr algn="ctr">
              <a:lnSpc>
                <a:spcPts val="9799"/>
              </a:lnSpc>
            </a:pPr>
            <a:endParaRPr lang="en-US" sz="6999" dirty="0">
              <a:solidFill>
                <a:srgbClr val="000000"/>
              </a:solidFill>
              <a:latin typeface="Canva Sans"/>
              <a:ea typeface="Canva Sans"/>
              <a:cs typeface="Canva Sans"/>
              <a:sym typeface="Canva Sans"/>
            </a:endParaRPr>
          </a:p>
          <a:p>
            <a:pPr algn="ctr">
              <a:lnSpc>
                <a:spcPts val="9799"/>
              </a:lnSpc>
            </a:pPr>
            <a:endParaRPr lang="en-US" sz="6999" dirty="0">
              <a:solidFill>
                <a:srgbClr val="000000"/>
              </a:solidFill>
              <a:latin typeface="Canva Sans"/>
              <a:ea typeface="Canva Sans"/>
              <a:cs typeface="Canva Sans"/>
              <a:sym typeface="Canva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FE9CF"/>
        </a:solidFill>
        <a:effectLst/>
      </p:bgPr>
    </p:bg>
    <p:spTree>
      <p:nvGrpSpPr>
        <p:cNvPr id="1" name=""/>
        <p:cNvGrpSpPr/>
        <p:nvPr/>
      </p:nvGrpSpPr>
      <p:grpSpPr>
        <a:xfrm>
          <a:off x="0" y="0"/>
          <a:ext cx="0" cy="0"/>
          <a:chOff x="0" y="0"/>
          <a:chExt cx="0" cy="0"/>
        </a:xfrm>
      </p:grpSpPr>
      <p:sp>
        <p:nvSpPr>
          <p:cNvPr id="2" name="Freeform 2"/>
          <p:cNvSpPr/>
          <p:nvPr/>
        </p:nvSpPr>
        <p:spPr>
          <a:xfrm>
            <a:off x="7329284" y="-4955769"/>
            <a:ext cx="13672796" cy="13638614"/>
          </a:xfrm>
          <a:custGeom>
            <a:avLst/>
            <a:gdLst/>
            <a:ahLst/>
            <a:cxnLst/>
            <a:rect l="l" t="t" r="r" b="b"/>
            <a:pathLst>
              <a:path w="13672796" h="13638614">
                <a:moveTo>
                  <a:pt x="0" y="0"/>
                </a:moveTo>
                <a:lnTo>
                  <a:pt x="13672797" y="0"/>
                </a:lnTo>
                <a:lnTo>
                  <a:pt x="13672797" y="13638614"/>
                </a:lnTo>
                <a:lnTo>
                  <a:pt x="0" y="13638614"/>
                </a:lnTo>
                <a:lnTo>
                  <a:pt x="0" y="0"/>
                </a:lnTo>
                <a:close/>
              </a:path>
            </a:pathLst>
          </a:custGeom>
          <a:blipFill>
            <a:blip r:embed="rId3">
              <a:alphaModFix amt="6000"/>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rot="8455823">
            <a:off x="2692360" y="-3072898"/>
            <a:ext cx="7011752" cy="8587276"/>
            <a:chOff x="0" y="0"/>
            <a:chExt cx="1008363" cy="1234940"/>
          </a:xfrm>
        </p:grpSpPr>
        <p:sp>
          <p:nvSpPr>
            <p:cNvPr id="4" name="Freeform 4"/>
            <p:cNvSpPr/>
            <p:nvPr/>
          </p:nvSpPr>
          <p:spPr>
            <a:xfrm>
              <a:off x="0" y="0"/>
              <a:ext cx="1008363" cy="1234940"/>
            </a:xfrm>
            <a:custGeom>
              <a:avLst/>
              <a:gdLst/>
              <a:ahLst/>
              <a:cxnLst/>
              <a:rect l="l" t="t" r="r" b="b"/>
              <a:pathLst>
                <a:path w="1008363" h="1234940">
                  <a:moveTo>
                    <a:pt x="203200" y="0"/>
                  </a:moveTo>
                  <a:lnTo>
                    <a:pt x="805163" y="0"/>
                  </a:lnTo>
                  <a:lnTo>
                    <a:pt x="1008363" y="1234940"/>
                  </a:lnTo>
                  <a:lnTo>
                    <a:pt x="0" y="1234940"/>
                  </a:lnTo>
                  <a:lnTo>
                    <a:pt x="203200" y="0"/>
                  </a:lnTo>
                  <a:close/>
                </a:path>
              </a:pathLst>
            </a:custGeom>
            <a:solidFill>
              <a:srgbClr val="82CAD6"/>
            </a:solidFill>
          </p:spPr>
          <p:txBody>
            <a:bodyPr/>
            <a:lstStyle/>
            <a:p>
              <a:endParaRPr lang="en-GB"/>
            </a:p>
          </p:txBody>
        </p:sp>
        <p:sp>
          <p:nvSpPr>
            <p:cNvPr id="5" name="TextBox 5"/>
            <p:cNvSpPr txBox="1"/>
            <p:nvPr/>
          </p:nvSpPr>
          <p:spPr>
            <a:xfrm>
              <a:off x="127000" y="-47625"/>
              <a:ext cx="754363" cy="1282565"/>
            </a:xfrm>
            <a:prstGeom prst="rect">
              <a:avLst/>
            </a:prstGeom>
          </p:spPr>
          <p:txBody>
            <a:bodyPr lIns="51110" tIns="51110" rIns="51110" bIns="51110" rtlCol="0" anchor="ctr"/>
            <a:lstStyle/>
            <a:p>
              <a:pPr algn="ctr">
                <a:lnSpc>
                  <a:spcPts val="4084"/>
                </a:lnSpc>
              </a:pPr>
              <a:endParaRPr/>
            </a:p>
          </p:txBody>
        </p:sp>
      </p:grpSp>
      <p:grpSp>
        <p:nvGrpSpPr>
          <p:cNvPr id="6" name="Group 6"/>
          <p:cNvGrpSpPr/>
          <p:nvPr/>
        </p:nvGrpSpPr>
        <p:grpSpPr>
          <a:xfrm rot="-8699996">
            <a:off x="21092667" y="-2567764"/>
            <a:ext cx="5970194" cy="8587276"/>
            <a:chOff x="0" y="0"/>
            <a:chExt cx="858576" cy="1234940"/>
          </a:xfrm>
        </p:grpSpPr>
        <p:sp>
          <p:nvSpPr>
            <p:cNvPr id="7" name="Freeform 7"/>
            <p:cNvSpPr/>
            <p:nvPr/>
          </p:nvSpPr>
          <p:spPr>
            <a:xfrm>
              <a:off x="0" y="0"/>
              <a:ext cx="858576" cy="1234940"/>
            </a:xfrm>
            <a:custGeom>
              <a:avLst/>
              <a:gdLst/>
              <a:ahLst/>
              <a:cxnLst/>
              <a:rect l="l" t="t" r="r" b="b"/>
              <a:pathLst>
                <a:path w="858576" h="1234940">
                  <a:moveTo>
                    <a:pt x="203200" y="0"/>
                  </a:moveTo>
                  <a:lnTo>
                    <a:pt x="655376" y="0"/>
                  </a:lnTo>
                  <a:lnTo>
                    <a:pt x="858576" y="1234940"/>
                  </a:lnTo>
                  <a:lnTo>
                    <a:pt x="0" y="1234940"/>
                  </a:lnTo>
                  <a:lnTo>
                    <a:pt x="203200" y="0"/>
                  </a:lnTo>
                  <a:close/>
                </a:path>
              </a:pathLst>
            </a:custGeom>
            <a:solidFill>
              <a:srgbClr val="82CAD6"/>
            </a:solidFill>
          </p:spPr>
          <p:txBody>
            <a:bodyPr/>
            <a:lstStyle/>
            <a:p>
              <a:endParaRPr lang="en-GB"/>
            </a:p>
          </p:txBody>
        </p:sp>
        <p:sp>
          <p:nvSpPr>
            <p:cNvPr id="8" name="TextBox 8"/>
            <p:cNvSpPr txBox="1"/>
            <p:nvPr/>
          </p:nvSpPr>
          <p:spPr>
            <a:xfrm>
              <a:off x="127000" y="-47625"/>
              <a:ext cx="604576" cy="1282565"/>
            </a:xfrm>
            <a:prstGeom prst="rect">
              <a:avLst/>
            </a:prstGeom>
          </p:spPr>
          <p:txBody>
            <a:bodyPr lIns="51110" tIns="51110" rIns="51110" bIns="51110" rtlCol="0" anchor="ctr"/>
            <a:lstStyle/>
            <a:p>
              <a:pPr algn="ctr">
                <a:lnSpc>
                  <a:spcPts val="4084"/>
                </a:lnSpc>
              </a:pPr>
              <a:endParaRPr/>
            </a:p>
          </p:txBody>
        </p:sp>
      </p:grpSp>
      <p:sp>
        <p:nvSpPr>
          <p:cNvPr id="9" name="AutoShape 9"/>
          <p:cNvSpPr/>
          <p:nvPr/>
        </p:nvSpPr>
        <p:spPr>
          <a:xfrm>
            <a:off x="22160237" y="10065345"/>
            <a:ext cx="1331920" cy="0"/>
          </a:xfrm>
          <a:prstGeom prst="line">
            <a:avLst/>
          </a:prstGeom>
          <a:ln w="9525" cap="flat">
            <a:solidFill>
              <a:srgbClr val="577B99"/>
            </a:solidFill>
            <a:prstDash val="solid"/>
            <a:headEnd type="none" w="sm" len="sm"/>
            <a:tailEnd type="none" w="sm" len="sm"/>
          </a:ln>
        </p:spPr>
        <p:txBody>
          <a:bodyPr/>
          <a:lstStyle/>
          <a:p>
            <a:endParaRPr lang="en-GB"/>
          </a:p>
        </p:txBody>
      </p:sp>
      <p:sp>
        <p:nvSpPr>
          <p:cNvPr id="10" name="AutoShape 10"/>
          <p:cNvSpPr/>
          <p:nvPr/>
        </p:nvSpPr>
        <p:spPr>
          <a:xfrm>
            <a:off x="14809132" y="15369251"/>
            <a:ext cx="1015327" cy="0"/>
          </a:xfrm>
          <a:prstGeom prst="line">
            <a:avLst/>
          </a:prstGeom>
          <a:ln w="9525" cap="flat">
            <a:solidFill>
              <a:srgbClr val="FFFFFF"/>
            </a:solidFill>
            <a:prstDash val="solid"/>
            <a:headEnd type="none" w="sm" len="sm"/>
            <a:tailEnd type="none" w="sm" len="sm"/>
          </a:ln>
        </p:spPr>
        <p:txBody>
          <a:bodyPr/>
          <a:lstStyle/>
          <a:p>
            <a:endParaRPr lang="en-GB"/>
          </a:p>
        </p:txBody>
      </p:sp>
      <p:grpSp>
        <p:nvGrpSpPr>
          <p:cNvPr id="11" name="Group 11"/>
          <p:cNvGrpSpPr/>
          <p:nvPr/>
        </p:nvGrpSpPr>
        <p:grpSpPr>
          <a:xfrm>
            <a:off x="55991" y="1441041"/>
            <a:ext cx="11840628" cy="9485954"/>
            <a:chOff x="0" y="0"/>
            <a:chExt cx="15787504" cy="12647939"/>
          </a:xfrm>
        </p:grpSpPr>
        <p:grpSp>
          <p:nvGrpSpPr>
            <p:cNvPr id="12" name="Group 12"/>
            <p:cNvGrpSpPr/>
            <p:nvPr/>
          </p:nvGrpSpPr>
          <p:grpSpPr>
            <a:xfrm>
              <a:off x="0" y="542238"/>
              <a:ext cx="15787504" cy="12105701"/>
              <a:chOff x="0" y="0"/>
              <a:chExt cx="2213554" cy="1697331"/>
            </a:xfrm>
          </p:grpSpPr>
          <p:sp>
            <p:nvSpPr>
              <p:cNvPr id="13" name="Freeform 13"/>
              <p:cNvSpPr/>
              <p:nvPr/>
            </p:nvSpPr>
            <p:spPr>
              <a:xfrm>
                <a:off x="0" y="0"/>
                <a:ext cx="2213554" cy="1697331"/>
              </a:xfrm>
              <a:custGeom>
                <a:avLst/>
                <a:gdLst/>
                <a:ahLst/>
                <a:cxnLst/>
                <a:rect l="l" t="t" r="r" b="b"/>
                <a:pathLst>
                  <a:path w="2213554" h="1697331">
                    <a:moveTo>
                      <a:pt x="0" y="0"/>
                    </a:moveTo>
                    <a:lnTo>
                      <a:pt x="2213554" y="0"/>
                    </a:lnTo>
                    <a:lnTo>
                      <a:pt x="2213554" y="1697331"/>
                    </a:lnTo>
                    <a:lnTo>
                      <a:pt x="0" y="1697331"/>
                    </a:lnTo>
                    <a:close/>
                  </a:path>
                </a:pathLst>
              </a:custGeom>
              <a:solidFill>
                <a:srgbClr val="0097B2"/>
              </a:solidFill>
              <a:ln w="76200" cap="sq">
                <a:solidFill>
                  <a:srgbClr val="39647D"/>
                </a:solidFill>
                <a:prstDash val="solid"/>
                <a:miter/>
              </a:ln>
            </p:spPr>
            <p:txBody>
              <a:bodyPr/>
              <a:lstStyle/>
              <a:p>
                <a:endParaRPr lang="en-GB"/>
              </a:p>
            </p:txBody>
          </p:sp>
          <p:sp>
            <p:nvSpPr>
              <p:cNvPr id="14" name="TextBox 14"/>
              <p:cNvSpPr txBox="1"/>
              <p:nvPr/>
            </p:nvSpPr>
            <p:spPr>
              <a:xfrm>
                <a:off x="0" y="-57150"/>
                <a:ext cx="2213554" cy="1754481"/>
              </a:xfrm>
              <a:prstGeom prst="rect">
                <a:avLst/>
              </a:prstGeom>
            </p:spPr>
            <p:txBody>
              <a:bodyPr lIns="50914" tIns="50914" rIns="50914" bIns="50914" rtlCol="0" anchor="ctr"/>
              <a:lstStyle/>
              <a:p>
                <a:pPr marL="0" lvl="0" indent="0" algn="ctr">
                  <a:lnSpc>
                    <a:spcPts val="3782"/>
                  </a:lnSpc>
                  <a:spcBef>
                    <a:spcPct val="0"/>
                  </a:spcBef>
                </a:pPr>
                <a:endParaRPr/>
              </a:p>
            </p:txBody>
          </p:sp>
        </p:grpSp>
        <p:grpSp>
          <p:nvGrpSpPr>
            <p:cNvPr id="15" name="Group 15"/>
            <p:cNvGrpSpPr/>
            <p:nvPr/>
          </p:nvGrpSpPr>
          <p:grpSpPr>
            <a:xfrm>
              <a:off x="4857487" y="0"/>
              <a:ext cx="5201411" cy="1084476"/>
              <a:chOff x="0" y="0"/>
              <a:chExt cx="1949194" cy="406400"/>
            </a:xfrm>
          </p:grpSpPr>
          <p:sp>
            <p:nvSpPr>
              <p:cNvPr id="16" name="Freeform 16"/>
              <p:cNvSpPr/>
              <p:nvPr/>
            </p:nvSpPr>
            <p:spPr>
              <a:xfrm>
                <a:off x="0" y="0"/>
                <a:ext cx="1949194" cy="406400"/>
              </a:xfrm>
              <a:custGeom>
                <a:avLst/>
                <a:gdLst/>
                <a:ahLst/>
                <a:cxnLst/>
                <a:rect l="l" t="t" r="r" b="b"/>
                <a:pathLst>
                  <a:path w="1949194" h="406400">
                    <a:moveTo>
                      <a:pt x="1745994" y="0"/>
                    </a:moveTo>
                    <a:cubicBezTo>
                      <a:pt x="1858218" y="0"/>
                      <a:pt x="1949194" y="90976"/>
                      <a:pt x="1949194" y="203200"/>
                    </a:cubicBezTo>
                    <a:cubicBezTo>
                      <a:pt x="1949194" y="315424"/>
                      <a:pt x="1858218" y="406400"/>
                      <a:pt x="1745994" y="406400"/>
                    </a:cubicBezTo>
                    <a:lnTo>
                      <a:pt x="203200" y="406400"/>
                    </a:lnTo>
                    <a:cubicBezTo>
                      <a:pt x="90976" y="406400"/>
                      <a:pt x="0" y="315424"/>
                      <a:pt x="0" y="203200"/>
                    </a:cubicBezTo>
                    <a:cubicBezTo>
                      <a:pt x="0" y="90976"/>
                      <a:pt x="90976" y="0"/>
                      <a:pt x="203200" y="0"/>
                    </a:cubicBezTo>
                    <a:close/>
                  </a:path>
                </a:pathLst>
              </a:custGeom>
              <a:solidFill>
                <a:srgbClr val="FFFFFF"/>
              </a:solidFill>
              <a:ln w="76200" cap="sq">
                <a:solidFill>
                  <a:srgbClr val="39647D"/>
                </a:solidFill>
                <a:prstDash val="solid"/>
                <a:miter/>
              </a:ln>
            </p:spPr>
            <p:txBody>
              <a:bodyPr/>
              <a:lstStyle/>
              <a:p>
                <a:endParaRPr lang="en-GB"/>
              </a:p>
            </p:txBody>
          </p:sp>
          <p:sp>
            <p:nvSpPr>
              <p:cNvPr id="17" name="TextBox 17"/>
              <p:cNvSpPr txBox="1"/>
              <p:nvPr/>
            </p:nvSpPr>
            <p:spPr>
              <a:xfrm>
                <a:off x="0" y="76200"/>
                <a:ext cx="1949194" cy="330200"/>
              </a:xfrm>
              <a:prstGeom prst="rect">
                <a:avLst/>
              </a:prstGeom>
            </p:spPr>
            <p:txBody>
              <a:bodyPr lIns="47326" tIns="47326" rIns="47326" bIns="47326" rtlCol="0" anchor="ctr"/>
              <a:lstStyle/>
              <a:p>
                <a:pPr marL="0" lvl="0" indent="0" algn="ctr">
                  <a:lnSpc>
                    <a:spcPts val="2864"/>
                  </a:lnSpc>
                  <a:spcBef>
                    <a:spcPct val="0"/>
                  </a:spcBef>
                </a:pPr>
                <a:r>
                  <a:rPr lang="en-US" sz="3800" b="1" u="none" strike="noStrike" dirty="0">
                    <a:solidFill>
                      <a:srgbClr val="000000"/>
                    </a:solidFill>
                    <a:latin typeface="Arial" panose="020B0604020202020204" pitchFamily="34" charset="0"/>
                    <a:ea typeface="Hitchcut"/>
                    <a:cs typeface="Arial" panose="020B0604020202020204" pitchFamily="34" charset="0"/>
                    <a:sym typeface="Hitchcut"/>
                  </a:rPr>
                  <a:t>Background</a:t>
                </a:r>
                <a:r>
                  <a:rPr lang="en-US" sz="3080" u="none" strike="noStrike" dirty="0">
                    <a:solidFill>
                      <a:srgbClr val="000000"/>
                    </a:solidFill>
                    <a:latin typeface="Hitchcut"/>
                    <a:ea typeface="Hitchcut"/>
                    <a:cs typeface="Hitchcut"/>
                    <a:sym typeface="Hitchcut"/>
                  </a:rPr>
                  <a:t> </a:t>
                </a:r>
              </a:p>
            </p:txBody>
          </p:sp>
        </p:grpSp>
        <p:sp>
          <p:nvSpPr>
            <p:cNvPr id="18" name="TextBox 18"/>
            <p:cNvSpPr txBox="1"/>
            <p:nvPr/>
          </p:nvSpPr>
          <p:spPr>
            <a:xfrm>
              <a:off x="446755" y="1480785"/>
              <a:ext cx="14792763" cy="10578110"/>
            </a:xfrm>
            <a:prstGeom prst="rect">
              <a:avLst/>
            </a:prstGeom>
          </p:spPr>
          <p:txBody>
            <a:bodyPr wrap="square" lIns="0" tIns="0" rIns="0" bIns="0" rtlCol="0" anchor="t">
              <a:spAutoFit/>
            </a:bodyPr>
            <a:lstStyle/>
            <a:p>
              <a:pPr marL="417463" lvl="1" indent="-208732">
                <a:lnSpc>
                  <a:spcPts val="2707"/>
                </a:lnSpc>
                <a:buFont typeface="Arial"/>
                <a:buChar char="•"/>
              </a:pPr>
              <a:r>
                <a:rPr lang="en-US" sz="2000" b="1" dirty="0">
                  <a:solidFill>
                    <a:srgbClr val="FFFFFF"/>
                  </a:solidFill>
                  <a:latin typeface="Arial" panose="020B0604020202020204" pitchFamily="34" charset="0"/>
                  <a:ea typeface="Arial Bold"/>
                  <a:cs typeface="Arial" panose="020B0604020202020204" pitchFamily="34" charset="0"/>
                  <a:sym typeface="Arial Bold"/>
                </a:rPr>
                <a:t>Type 2 diabetes mellitus, or T2DM, is one of the largest global health problems that are caused by diabetes (95/140). The condition is said to cause about 1.5 million deaths annually. Nerve damage, kidney and heart disease are serious side effects. There is also a significant economic cost. In 2021, the worldwide cost of diabetes treatment grew by nearly three times to PS10 billion (Bellary et al, 2021). This expanding epidemic is exacerbated by rising obesity, poor diet, and inactivity. Preventive measures are crucial because long-term diabetes care is difficult to provide in many low- and middle-income nations. </a:t>
              </a:r>
            </a:p>
            <a:p>
              <a:pPr marL="417463" lvl="1" indent="-208732" algn="l">
                <a:lnSpc>
                  <a:spcPts val="2707"/>
                </a:lnSpc>
                <a:buFont typeface="Arial"/>
                <a:buChar char="•"/>
              </a:pPr>
              <a:r>
                <a:rPr lang="en-US" sz="2000" b="1" dirty="0">
                  <a:solidFill>
                    <a:srgbClr val="FFFFFF"/>
                  </a:solidFill>
                  <a:latin typeface="Arial" panose="020B0604020202020204" pitchFamily="34" charset="0"/>
                  <a:ea typeface="Arial Bold"/>
                  <a:cs typeface="Arial" panose="020B0604020202020204" pitchFamily="34" charset="0"/>
                  <a:sym typeface="Arial Bold"/>
                </a:rPr>
                <a:t>As conventional and digital interventions are part of public health responses. Non-digital strategies emphasize exercise regimens, nutrition counseling, and education (Suzuki et al., 2024). The NHS Diabetes Prevention Program (NHS DPP) in the UK has shown success in assisting people with high blood sugar levels in lowering their risk of Type 2 Diabetes by promoting healthier lifestyles and lowering the risk of diabetes through education, dietary recommendations, and increased physical activity.  (McManus et al., 2022).</a:t>
              </a:r>
            </a:p>
            <a:p>
              <a:pPr marL="417463" lvl="1" indent="-208732" algn="l">
                <a:lnSpc>
                  <a:spcPts val="2707"/>
                </a:lnSpc>
                <a:buFont typeface="Arial"/>
                <a:buChar char="•"/>
              </a:pPr>
              <a:r>
                <a:rPr lang="en-US" sz="2000" b="1" dirty="0">
                  <a:solidFill>
                    <a:srgbClr val="FFFFFF"/>
                  </a:solidFill>
                  <a:latin typeface="Arial" panose="020B0604020202020204" pitchFamily="34" charset="0"/>
                  <a:ea typeface="Arial Bold"/>
                  <a:cs typeface="Arial" panose="020B0604020202020204" pitchFamily="34" charset="0"/>
                  <a:sym typeface="Arial Bold"/>
                </a:rPr>
                <a:t> Digital solutions are now expanding access and engagement. People can monitor their health and habits with the aid of apps like Glucose Buddy, MyFitnessPal, and the NHS Diabetes Prevention Program (DPP) (</a:t>
              </a:r>
              <a:r>
                <a:rPr lang="en-US" sz="2000" b="1" dirty="0" err="1">
                  <a:solidFill>
                    <a:srgbClr val="FFFFFF"/>
                  </a:solidFill>
                  <a:latin typeface="Arial" panose="020B0604020202020204" pitchFamily="34" charset="0"/>
                  <a:ea typeface="Arial Bold"/>
                  <a:cs typeface="Arial" panose="020B0604020202020204" pitchFamily="34" charset="0"/>
                  <a:sym typeface="Arial Bold"/>
                </a:rPr>
                <a:t>Valabhji</a:t>
              </a:r>
              <a:r>
                <a:rPr lang="en-US" sz="2000" b="1" dirty="0">
                  <a:solidFill>
                    <a:srgbClr val="FFFFFF"/>
                  </a:solidFill>
                  <a:latin typeface="Arial" panose="020B0604020202020204" pitchFamily="34" charset="0"/>
                  <a:ea typeface="Arial Bold"/>
                  <a:cs typeface="Arial" panose="020B0604020202020204" pitchFamily="34" charset="0"/>
                  <a:sym typeface="Arial Bold"/>
                </a:rPr>
                <a:t> et al., 2024)</a:t>
              </a:r>
            </a:p>
            <a:p>
              <a:pPr marL="417463" lvl="1" indent="-208732" algn="l">
                <a:lnSpc>
                  <a:spcPts val="2707"/>
                </a:lnSpc>
                <a:buFont typeface="Arial"/>
                <a:buChar char="•"/>
              </a:pPr>
              <a:r>
                <a:rPr lang="en-US" sz="2000" b="1" dirty="0">
                  <a:solidFill>
                    <a:srgbClr val="FFFFFF"/>
                  </a:solidFill>
                  <a:latin typeface="Arial" panose="020B0604020202020204" pitchFamily="34" charset="0"/>
                  <a:ea typeface="Arial Bold"/>
                  <a:cs typeface="Arial" panose="020B0604020202020204" pitchFamily="34" charset="0"/>
                  <a:sym typeface="Arial Bold"/>
                </a:rPr>
                <a:t>The </a:t>
              </a:r>
              <a:r>
                <a:rPr lang="en-US" sz="2000" b="1" dirty="0" err="1">
                  <a:solidFill>
                    <a:srgbClr val="FFFFFF"/>
                  </a:solidFill>
                  <a:latin typeface="Arial" panose="020B0604020202020204" pitchFamily="34" charset="0"/>
                  <a:ea typeface="Arial Bold"/>
                  <a:cs typeface="Arial" panose="020B0604020202020204" pitchFamily="34" charset="0"/>
                  <a:sym typeface="Arial Bold"/>
                </a:rPr>
                <a:t>MySugr</a:t>
              </a:r>
              <a:r>
                <a:rPr lang="en-US" sz="2000" b="1" dirty="0">
                  <a:solidFill>
                    <a:srgbClr val="FFFFFF"/>
                  </a:solidFill>
                  <a:latin typeface="Arial" panose="020B0604020202020204" pitchFamily="34" charset="0"/>
                  <a:ea typeface="Arial Bold"/>
                  <a:cs typeface="Arial" panose="020B0604020202020204" pitchFamily="34" charset="0"/>
                  <a:sym typeface="Arial Bold"/>
                </a:rPr>
                <a:t> App assists diabetes patients through motivation and self-monitoring. The user can make a record of their activity, meal, and blood sugar levels, and get visual feedback on this in real time. The app provides personalized suggestions and notifications and links to wearable glucose meters (Hawkes et al., 2020). </a:t>
              </a:r>
              <a:r>
                <a:rPr lang="en-US" sz="2000" b="1" dirty="0" err="1">
                  <a:solidFill>
                    <a:srgbClr val="FFFFFF"/>
                  </a:solidFill>
                  <a:latin typeface="Arial" panose="020B0604020202020204" pitchFamily="34" charset="0"/>
                  <a:ea typeface="Arial Bold"/>
                  <a:cs typeface="Arial" panose="020B0604020202020204" pitchFamily="34" charset="0"/>
                  <a:sym typeface="Arial Bold"/>
                </a:rPr>
                <a:t>MySugr</a:t>
              </a:r>
              <a:r>
                <a:rPr lang="en-US" sz="2000" b="1" dirty="0">
                  <a:solidFill>
                    <a:srgbClr val="FFFFFF"/>
                  </a:solidFill>
                  <a:latin typeface="Arial" panose="020B0604020202020204" pitchFamily="34" charset="0"/>
                  <a:ea typeface="Arial Bold"/>
                  <a:cs typeface="Arial" panose="020B0604020202020204" pitchFamily="34" charset="0"/>
                  <a:sym typeface="Arial Bold"/>
                </a:rPr>
                <a:t> assists users in technology and health education.</a:t>
              </a:r>
            </a:p>
          </p:txBody>
        </p:sp>
      </p:grpSp>
      <p:grpSp>
        <p:nvGrpSpPr>
          <p:cNvPr id="19" name="Group 19"/>
          <p:cNvGrpSpPr/>
          <p:nvPr/>
        </p:nvGrpSpPr>
        <p:grpSpPr>
          <a:xfrm>
            <a:off x="20511616" y="2164619"/>
            <a:ext cx="9832553" cy="8490412"/>
            <a:chOff x="0" y="0"/>
            <a:chExt cx="1821522" cy="1572885"/>
          </a:xfrm>
        </p:grpSpPr>
        <p:sp>
          <p:nvSpPr>
            <p:cNvPr id="20" name="Freeform 20"/>
            <p:cNvSpPr/>
            <p:nvPr/>
          </p:nvSpPr>
          <p:spPr>
            <a:xfrm>
              <a:off x="0" y="0"/>
              <a:ext cx="1821522" cy="1572885"/>
            </a:xfrm>
            <a:custGeom>
              <a:avLst/>
              <a:gdLst/>
              <a:ahLst/>
              <a:cxnLst/>
              <a:rect l="l" t="t" r="r" b="b"/>
              <a:pathLst>
                <a:path w="1821522" h="1572885">
                  <a:moveTo>
                    <a:pt x="58397" y="0"/>
                  </a:moveTo>
                  <a:lnTo>
                    <a:pt x="1763125" y="0"/>
                  </a:lnTo>
                  <a:cubicBezTo>
                    <a:pt x="1795377" y="0"/>
                    <a:pt x="1821522" y="26145"/>
                    <a:pt x="1821522" y="58397"/>
                  </a:cubicBezTo>
                  <a:lnTo>
                    <a:pt x="1821522" y="1514488"/>
                  </a:lnTo>
                  <a:cubicBezTo>
                    <a:pt x="1821522" y="1546739"/>
                    <a:pt x="1795377" y="1572885"/>
                    <a:pt x="1763125" y="1572885"/>
                  </a:cubicBezTo>
                  <a:lnTo>
                    <a:pt x="58397" y="1572885"/>
                  </a:lnTo>
                  <a:cubicBezTo>
                    <a:pt x="26145" y="1572885"/>
                    <a:pt x="0" y="1546739"/>
                    <a:pt x="0" y="1514488"/>
                  </a:cubicBezTo>
                  <a:lnTo>
                    <a:pt x="0" y="58397"/>
                  </a:lnTo>
                  <a:cubicBezTo>
                    <a:pt x="0" y="26145"/>
                    <a:pt x="26145" y="0"/>
                    <a:pt x="58397" y="0"/>
                  </a:cubicBezTo>
                  <a:close/>
                </a:path>
              </a:pathLst>
            </a:custGeom>
            <a:solidFill>
              <a:srgbClr val="000000">
                <a:alpha val="0"/>
              </a:srgbClr>
            </a:solidFill>
            <a:ln w="104775" cap="rnd">
              <a:solidFill>
                <a:srgbClr val="39647D"/>
              </a:solidFill>
              <a:prstDash val="solid"/>
              <a:round/>
            </a:ln>
          </p:spPr>
          <p:txBody>
            <a:bodyPr/>
            <a:lstStyle/>
            <a:p>
              <a:endParaRPr lang="en-GB"/>
            </a:p>
          </p:txBody>
        </p:sp>
        <p:sp>
          <p:nvSpPr>
            <p:cNvPr id="21" name="TextBox 21"/>
            <p:cNvSpPr txBox="1"/>
            <p:nvPr/>
          </p:nvSpPr>
          <p:spPr>
            <a:xfrm>
              <a:off x="0" y="-47625"/>
              <a:ext cx="1821522" cy="1620510"/>
            </a:xfrm>
            <a:prstGeom prst="rect">
              <a:avLst/>
            </a:prstGeom>
          </p:spPr>
          <p:txBody>
            <a:bodyPr lIns="49137" tIns="49137" rIns="49137" bIns="49137" rtlCol="0" anchor="ctr"/>
            <a:lstStyle/>
            <a:p>
              <a:pPr algn="ctr">
                <a:lnSpc>
                  <a:spcPts val="4069"/>
                </a:lnSpc>
              </a:pPr>
              <a:endParaRPr/>
            </a:p>
          </p:txBody>
        </p:sp>
      </p:grpSp>
      <p:grpSp>
        <p:nvGrpSpPr>
          <p:cNvPr id="22" name="Group 22"/>
          <p:cNvGrpSpPr/>
          <p:nvPr/>
        </p:nvGrpSpPr>
        <p:grpSpPr>
          <a:xfrm>
            <a:off x="21635335" y="1220740"/>
            <a:ext cx="7751988" cy="943879"/>
            <a:chOff x="0" y="0"/>
            <a:chExt cx="2477473" cy="406400"/>
          </a:xfrm>
        </p:grpSpPr>
        <p:sp>
          <p:nvSpPr>
            <p:cNvPr id="23" name="Freeform 23"/>
            <p:cNvSpPr/>
            <p:nvPr/>
          </p:nvSpPr>
          <p:spPr>
            <a:xfrm>
              <a:off x="0" y="0"/>
              <a:ext cx="2477473" cy="406400"/>
            </a:xfrm>
            <a:custGeom>
              <a:avLst/>
              <a:gdLst/>
              <a:ahLst/>
              <a:cxnLst/>
              <a:rect l="l" t="t" r="r" b="b"/>
              <a:pathLst>
                <a:path w="2477473" h="406400">
                  <a:moveTo>
                    <a:pt x="2274273" y="0"/>
                  </a:moveTo>
                  <a:cubicBezTo>
                    <a:pt x="2386497" y="0"/>
                    <a:pt x="2477473" y="90976"/>
                    <a:pt x="2477473" y="203200"/>
                  </a:cubicBezTo>
                  <a:cubicBezTo>
                    <a:pt x="2477473" y="315424"/>
                    <a:pt x="2386497" y="406400"/>
                    <a:pt x="2274273" y="406400"/>
                  </a:cubicBezTo>
                  <a:lnTo>
                    <a:pt x="203200" y="406400"/>
                  </a:lnTo>
                  <a:cubicBezTo>
                    <a:pt x="90976" y="406400"/>
                    <a:pt x="0" y="315424"/>
                    <a:pt x="0" y="203200"/>
                  </a:cubicBezTo>
                  <a:cubicBezTo>
                    <a:pt x="0" y="90976"/>
                    <a:pt x="90976" y="0"/>
                    <a:pt x="203200" y="0"/>
                  </a:cubicBezTo>
                  <a:close/>
                </a:path>
              </a:pathLst>
            </a:custGeom>
            <a:solidFill>
              <a:srgbClr val="0097B2"/>
            </a:solidFill>
            <a:ln w="76200" cap="sq">
              <a:solidFill>
                <a:srgbClr val="39647D"/>
              </a:solidFill>
              <a:prstDash val="solid"/>
              <a:miter/>
            </a:ln>
          </p:spPr>
          <p:txBody>
            <a:bodyPr/>
            <a:lstStyle/>
            <a:p>
              <a:endParaRPr lang="en-GB"/>
            </a:p>
          </p:txBody>
        </p:sp>
        <p:sp>
          <p:nvSpPr>
            <p:cNvPr id="24" name="TextBox 24"/>
            <p:cNvSpPr txBox="1"/>
            <p:nvPr/>
          </p:nvSpPr>
          <p:spPr>
            <a:xfrm>
              <a:off x="0" y="-57150"/>
              <a:ext cx="2477473" cy="463550"/>
            </a:xfrm>
            <a:prstGeom prst="rect">
              <a:avLst/>
            </a:prstGeom>
          </p:spPr>
          <p:txBody>
            <a:bodyPr lIns="45674" tIns="45674" rIns="45674" bIns="45674" rtlCol="0" anchor="ctr"/>
            <a:lstStyle/>
            <a:p>
              <a:pPr algn="ctr">
                <a:lnSpc>
                  <a:spcPts val="3782"/>
                </a:lnSpc>
              </a:pPr>
              <a:endParaRPr/>
            </a:p>
          </p:txBody>
        </p:sp>
      </p:grpSp>
      <p:sp>
        <p:nvSpPr>
          <p:cNvPr id="25" name="TextBox 25"/>
          <p:cNvSpPr txBox="1"/>
          <p:nvPr/>
        </p:nvSpPr>
        <p:spPr>
          <a:xfrm>
            <a:off x="20763061" y="2356433"/>
            <a:ext cx="9457748" cy="6710876"/>
          </a:xfrm>
          <a:prstGeom prst="rect">
            <a:avLst/>
          </a:prstGeom>
        </p:spPr>
        <p:txBody>
          <a:bodyPr wrap="square" lIns="0" tIns="0" rIns="0" bIns="0" rtlCol="0" anchor="t">
            <a:spAutoFit/>
          </a:bodyPr>
          <a:lstStyle/>
          <a:p>
            <a:pPr>
              <a:lnSpc>
                <a:spcPts val="2531"/>
              </a:lnSpc>
            </a:pPr>
            <a:r>
              <a:rPr lang="en-US" sz="2000" dirty="0">
                <a:solidFill>
                  <a:srgbClr val="1D1D1B"/>
                </a:solidFill>
                <a:latin typeface="Arial"/>
                <a:ea typeface="Arial"/>
                <a:cs typeface="Arial"/>
                <a:sym typeface="Arial"/>
              </a:rPr>
              <a:t>Health promotion aims at providing individuals and communities with greater capability of being in control of their health. Much is placed on equity, empowerment, involvement, holistic care, and sustainability (WHO, 2024). These values promote self-efficacy and integrative interventions that target the social determinants of health.</a:t>
            </a:r>
          </a:p>
          <a:p>
            <a:pPr algn="l">
              <a:lnSpc>
                <a:spcPts val="2531"/>
              </a:lnSpc>
            </a:pPr>
            <a:r>
              <a:rPr lang="en-US" sz="2000" dirty="0">
                <a:solidFill>
                  <a:srgbClr val="1D1D1B"/>
                </a:solidFill>
                <a:latin typeface="Arial"/>
                <a:ea typeface="Arial"/>
                <a:cs typeface="Arial"/>
                <a:sym typeface="Arial"/>
              </a:rPr>
              <a:t>By offering individualized, patient-centered support that is available at any time and from any location, the </a:t>
            </a:r>
            <a:r>
              <a:rPr lang="en-US" sz="2000" dirty="0" err="1">
                <a:solidFill>
                  <a:srgbClr val="1D1D1B"/>
                </a:solidFill>
                <a:latin typeface="Arial"/>
                <a:ea typeface="Arial"/>
                <a:cs typeface="Arial"/>
                <a:sym typeface="Arial"/>
              </a:rPr>
              <a:t>MySugr</a:t>
            </a:r>
            <a:r>
              <a:rPr lang="en-US" sz="2000" dirty="0">
                <a:solidFill>
                  <a:srgbClr val="1D1D1B"/>
                </a:solidFill>
                <a:latin typeface="Arial"/>
                <a:ea typeface="Arial"/>
                <a:cs typeface="Arial"/>
                <a:sym typeface="Arial"/>
              </a:rPr>
              <a:t> App complies with these guidelines. It promotes self-care participation through its user-friendly interface, fostering empowerment and independence in the management of chronic illness. Its data-sharing features improve patient-provider communication and guarantee continuity of care (Redenz et al., 2023). Equity is promoted by the app's accessibility, especially for users who have limited access to regular clinical consultations. However, issues like the digital divide still exist because it may be difficult for older adults or people from lower socioeconomic backgrounds to use or access digital health tools (Wang et al., 2024). Using digital literacy programs to close this gap promotes inclusivity and improves health equity.</a:t>
            </a:r>
          </a:p>
          <a:p>
            <a:pPr algn="l">
              <a:lnSpc>
                <a:spcPts val="2531"/>
              </a:lnSpc>
              <a:spcBef>
                <a:spcPct val="0"/>
              </a:spcBef>
            </a:pPr>
            <a:r>
              <a:rPr lang="en-US" sz="2000" dirty="0">
                <a:solidFill>
                  <a:srgbClr val="1D1D1B"/>
                </a:solidFill>
                <a:latin typeface="Arial"/>
                <a:ea typeface="Arial"/>
                <a:cs typeface="Arial"/>
                <a:sym typeface="Arial"/>
              </a:rPr>
              <a:t>Additionally, </a:t>
            </a:r>
            <a:r>
              <a:rPr lang="en-US" sz="2000" dirty="0" err="1">
                <a:solidFill>
                  <a:srgbClr val="1D1D1B"/>
                </a:solidFill>
                <a:latin typeface="Arial"/>
                <a:ea typeface="Arial"/>
                <a:cs typeface="Arial"/>
                <a:sym typeface="Arial"/>
              </a:rPr>
              <a:t>MySugr's</a:t>
            </a:r>
            <a:r>
              <a:rPr lang="en-US" sz="2000" dirty="0">
                <a:solidFill>
                  <a:srgbClr val="1D1D1B"/>
                </a:solidFill>
                <a:latin typeface="Arial"/>
                <a:ea typeface="Arial"/>
                <a:cs typeface="Arial"/>
                <a:sym typeface="Arial"/>
              </a:rPr>
              <a:t> educational modules support sustainability in health promotion by promoting behavioral reinforcement and continuous education.  By using gamified motivation, the app promotes users to actively engage in their own care process instead of solely relying on medical professionals, which is in line with the participation principle (Davies et al., 2022). </a:t>
            </a:r>
          </a:p>
        </p:txBody>
      </p:sp>
      <p:sp>
        <p:nvSpPr>
          <p:cNvPr id="26" name="TextBox 26"/>
          <p:cNvSpPr txBox="1"/>
          <p:nvPr/>
        </p:nvSpPr>
        <p:spPr>
          <a:xfrm>
            <a:off x="22377400" y="1425182"/>
            <a:ext cx="4865599" cy="730521"/>
          </a:xfrm>
          <a:prstGeom prst="rect">
            <a:avLst/>
          </a:prstGeom>
        </p:spPr>
        <p:txBody>
          <a:bodyPr wrap="square" lIns="0" tIns="0" rIns="0" bIns="0" rtlCol="0" anchor="t">
            <a:spAutoFit/>
          </a:bodyPr>
          <a:lstStyle/>
          <a:p>
            <a:pPr algn="ctr">
              <a:lnSpc>
                <a:spcPts val="2763"/>
              </a:lnSpc>
            </a:pPr>
            <a:r>
              <a:rPr lang="en-US" sz="3500" b="1" dirty="0">
                <a:solidFill>
                  <a:srgbClr val="FFFFFF"/>
                </a:solidFill>
                <a:latin typeface="Arial" panose="020B0604020202020204" pitchFamily="34" charset="0"/>
                <a:ea typeface="Hitchcut"/>
                <a:cs typeface="Arial" panose="020B0604020202020204" pitchFamily="34" charset="0"/>
                <a:sym typeface="Hitchcut"/>
              </a:rPr>
              <a:t>Health Promotion Values and Principles</a:t>
            </a:r>
          </a:p>
        </p:txBody>
      </p:sp>
      <p:grpSp>
        <p:nvGrpSpPr>
          <p:cNvPr id="27" name="Group 27"/>
          <p:cNvGrpSpPr/>
          <p:nvPr/>
        </p:nvGrpSpPr>
        <p:grpSpPr>
          <a:xfrm>
            <a:off x="20215101" y="11126686"/>
            <a:ext cx="9945595" cy="9296472"/>
            <a:chOff x="0" y="0"/>
            <a:chExt cx="15202606" cy="9056170"/>
          </a:xfrm>
        </p:grpSpPr>
        <p:grpSp>
          <p:nvGrpSpPr>
            <p:cNvPr id="28" name="Group 28"/>
            <p:cNvGrpSpPr/>
            <p:nvPr/>
          </p:nvGrpSpPr>
          <p:grpSpPr>
            <a:xfrm>
              <a:off x="0" y="671172"/>
              <a:ext cx="15202606" cy="8384998"/>
              <a:chOff x="0" y="0"/>
              <a:chExt cx="2383021" cy="1314355"/>
            </a:xfrm>
          </p:grpSpPr>
          <p:sp>
            <p:nvSpPr>
              <p:cNvPr id="29" name="Freeform 29"/>
              <p:cNvSpPr/>
              <p:nvPr/>
            </p:nvSpPr>
            <p:spPr>
              <a:xfrm>
                <a:off x="0" y="0"/>
                <a:ext cx="2383021" cy="1314355"/>
              </a:xfrm>
              <a:custGeom>
                <a:avLst/>
                <a:gdLst/>
                <a:ahLst/>
                <a:cxnLst/>
                <a:rect l="l" t="t" r="r" b="b"/>
                <a:pathLst>
                  <a:path w="2383021" h="1314355">
                    <a:moveTo>
                      <a:pt x="49914" y="0"/>
                    </a:moveTo>
                    <a:lnTo>
                      <a:pt x="2333106" y="0"/>
                    </a:lnTo>
                    <a:cubicBezTo>
                      <a:pt x="2346344" y="0"/>
                      <a:pt x="2359040" y="5259"/>
                      <a:pt x="2368401" y="14620"/>
                    </a:cubicBezTo>
                    <a:cubicBezTo>
                      <a:pt x="2377762" y="23980"/>
                      <a:pt x="2383021" y="36676"/>
                      <a:pt x="2383021" y="49914"/>
                    </a:cubicBezTo>
                    <a:lnTo>
                      <a:pt x="2383021" y="1264441"/>
                    </a:lnTo>
                    <a:cubicBezTo>
                      <a:pt x="2383021" y="1277679"/>
                      <a:pt x="2377762" y="1290375"/>
                      <a:pt x="2368401" y="1299735"/>
                    </a:cubicBezTo>
                    <a:cubicBezTo>
                      <a:pt x="2359040" y="1309096"/>
                      <a:pt x="2346344" y="1314355"/>
                      <a:pt x="2333106" y="1314355"/>
                    </a:cubicBezTo>
                    <a:lnTo>
                      <a:pt x="49914" y="1314355"/>
                    </a:lnTo>
                    <a:cubicBezTo>
                      <a:pt x="36676" y="1314355"/>
                      <a:pt x="23980" y="1309096"/>
                      <a:pt x="14620" y="1299735"/>
                    </a:cubicBezTo>
                    <a:cubicBezTo>
                      <a:pt x="5259" y="1290375"/>
                      <a:pt x="0" y="1277679"/>
                      <a:pt x="0" y="1264441"/>
                    </a:cubicBezTo>
                    <a:lnTo>
                      <a:pt x="0" y="49914"/>
                    </a:lnTo>
                    <a:cubicBezTo>
                      <a:pt x="0" y="36676"/>
                      <a:pt x="5259" y="23980"/>
                      <a:pt x="14620" y="14620"/>
                    </a:cubicBezTo>
                    <a:cubicBezTo>
                      <a:pt x="23980" y="5259"/>
                      <a:pt x="36676" y="0"/>
                      <a:pt x="49914" y="0"/>
                    </a:cubicBezTo>
                    <a:close/>
                  </a:path>
                </a:pathLst>
              </a:custGeom>
              <a:solidFill>
                <a:srgbClr val="000000">
                  <a:alpha val="0"/>
                </a:srgbClr>
              </a:solidFill>
              <a:ln w="104775" cap="rnd">
                <a:solidFill>
                  <a:srgbClr val="39647D"/>
                </a:solidFill>
                <a:prstDash val="solid"/>
                <a:round/>
              </a:ln>
            </p:spPr>
            <p:txBody>
              <a:bodyPr/>
              <a:lstStyle/>
              <a:p>
                <a:endParaRPr lang="en-GB"/>
              </a:p>
            </p:txBody>
          </p:sp>
          <p:sp>
            <p:nvSpPr>
              <p:cNvPr id="30" name="TextBox 30"/>
              <p:cNvSpPr txBox="1"/>
              <p:nvPr/>
            </p:nvSpPr>
            <p:spPr>
              <a:xfrm>
                <a:off x="0" y="-57150"/>
                <a:ext cx="2383021" cy="1371505"/>
              </a:xfrm>
              <a:prstGeom prst="rect">
                <a:avLst/>
              </a:prstGeom>
            </p:spPr>
            <p:txBody>
              <a:bodyPr lIns="48136" tIns="48136" rIns="48136" bIns="48136" rtlCol="0" anchor="ctr"/>
              <a:lstStyle/>
              <a:p>
                <a:pPr algn="ctr">
                  <a:lnSpc>
                    <a:spcPts val="4033"/>
                  </a:lnSpc>
                </a:pPr>
                <a:endParaRPr/>
              </a:p>
            </p:txBody>
          </p:sp>
        </p:grpSp>
        <p:sp>
          <p:nvSpPr>
            <p:cNvPr id="31" name="TextBox 31"/>
            <p:cNvSpPr txBox="1"/>
            <p:nvPr/>
          </p:nvSpPr>
          <p:spPr>
            <a:xfrm>
              <a:off x="293471" y="2318367"/>
              <a:ext cx="14775543" cy="6646030"/>
            </a:xfrm>
            <a:prstGeom prst="rect">
              <a:avLst/>
            </a:prstGeom>
          </p:spPr>
          <p:txBody>
            <a:bodyPr wrap="square" lIns="0" tIns="0" rIns="0" bIns="0" rtlCol="0" anchor="t">
              <a:spAutoFit/>
            </a:bodyPr>
            <a:lstStyle/>
            <a:p>
              <a:pPr>
                <a:lnSpc>
                  <a:spcPts val="2800"/>
                </a:lnSpc>
                <a:spcBef>
                  <a:spcPct val="0"/>
                </a:spcBef>
              </a:pPr>
              <a:r>
                <a:rPr lang="en-US" sz="2800" dirty="0">
                  <a:solidFill>
                    <a:srgbClr val="1D1D1B"/>
                  </a:solidFill>
                  <a:latin typeface="Arial" panose="020B0604020202020204" pitchFamily="34" charset="0"/>
                  <a:ea typeface="Arial Bold"/>
                  <a:cs typeface="Arial" panose="020B0604020202020204" pitchFamily="34" charset="0"/>
                  <a:sym typeface="Arial Bold"/>
                </a:rPr>
                <a:t>A significant trend is the transition towards preventive and patient-centered care, where digital healthcare application is used, such as </a:t>
              </a:r>
              <a:r>
                <a:rPr lang="en-US" sz="2800" dirty="0" err="1">
                  <a:solidFill>
                    <a:srgbClr val="1D1D1B"/>
                  </a:solidFill>
                  <a:latin typeface="Arial" panose="020B0604020202020204" pitchFamily="34" charset="0"/>
                  <a:ea typeface="Arial Bold"/>
                  <a:cs typeface="Arial" panose="020B0604020202020204" pitchFamily="34" charset="0"/>
                  <a:sym typeface="Arial Bold"/>
                </a:rPr>
                <a:t>MySugr</a:t>
              </a:r>
              <a:r>
                <a:rPr lang="en-US" sz="2800" dirty="0">
                  <a:solidFill>
                    <a:srgbClr val="1D1D1B"/>
                  </a:solidFill>
                  <a:latin typeface="Arial" panose="020B0604020202020204" pitchFamily="34" charset="0"/>
                  <a:ea typeface="Arial Bold"/>
                  <a:cs typeface="Arial" panose="020B0604020202020204" pitchFamily="34" charset="0"/>
                  <a:sym typeface="Arial Bold"/>
                </a:rPr>
                <a:t>, which uses technology in managing diabetes to help patients promote their health, empower behaviors, and sustain healthcare delivery. To guarantee secure and fair use, policymakers must create frameworks that give data privacy, accessibility, and system interoperability top priority. From an educational perspective, healthcare workers should receive training on how to integrate digital tools into their daily work, which will increase their digital literacy and build patient confidence in technology. Continuous studies will also be significant to measure the long-term outcomes and will help to address health equity. As an illustration, </a:t>
              </a:r>
              <a:r>
                <a:rPr lang="en-US" sz="2800" dirty="0" err="1">
                  <a:solidFill>
                    <a:srgbClr val="1D1D1B"/>
                  </a:solidFill>
                  <a:latin typeface="Arial" panose="020B0604020202020204" pitchFamily="34" charset="0"/>
                  <a:ea typeface="Arial Bold"/>
                  <a:cs typeface="Arial" panose="020B0604020202020204" pitchFamily="34" charset="0"/>
                  <a:sym typeface="Arial Bold"/>
                </a:rPr>
                <a:t>MySugr</a:t>
              </a:r>
              <a:r>
                <a:rPr lang="en-US" sz="2800" dirty="0">
                  <a:solidFill>
                    <a:srgbClr val="1D1D1B"/>
                  </a:solidFill>
                  <a:latin typeface="Arial" panose="020B0604020202020204" pitchFamily="34" charset="0"/>
                  <a:ea typeface="Arial Bold"/>
                  <a:cs typeface="Arial" panose="020B0604020202020204" pitchFamily="34" charset="0"/>
                  <a:sym typeface="Arial Bold"/>
                </a:rPr>
                <a:t> is an online innovation that has the potential to transform the control of chronic conditions based on the principles of behavioral science and health promotion, making the world healthcare switch to proactive care and management of chronic individuals rather than reactive treatment</a:t>
              </a:r>
              <a:r>
                <a:rPr lang="en-US" sz="2800" b="1" dirty="0">
                  <a:solidFill>
                    <a:srgbClr val="1D1D1B"/>
                  </a:solidFill>
                  <a:latin typeface="Arial" panose="020B0604020202020204" pitchFamily="34" charset="0"/>
                  <a:ea typeface="Arial Bold"/>
                  <a:cs typeface="Arial" panose="020B0604020202020204" pitchFamily="34" charset="0"/>
                  <a:sym typeface="Arial Bold"/>
                </a:rPr>
                <a:t>.</a:t>
              </a:r>
            </a:p>
          </p:txBody>
        </p:sp>
        <p:grpSp>
          <p:nvGrpSpPr>
            <p:cNvPr id="32" name="Group 32"/>
            <p:cNvGrpSpPr/>
            <p:nvPr/>
          </p:nvGrpSpPr>
          <p:grpSpPr>
            <a:xfrm>
              <a:off x="2246328" y="0"/>
              <a:ext cx="10766348" cy="1342344"/>
              <a:chOff x="0" y="0"/>
              <a:chExt cx="3259554" cy="406400"/>
            </a:xfrm>
          </p:grpSpPr>
          <p:sp>
            <p:nvSpPr>
              <p:cNvPr id="33" name="Freeform 33"/>
              <p:cNvSpPr/>
              <p:nvPr/>
            </p:nvSpPr>
            <p:spPr>
              <a:xfrm>
                <a:off x="0" y="0"/>
                <a:ext cx="3259554" cy="406400"/>
              </a:xfrm>
              <a:custGeom>
                <a:avLst/>
                <a:gdLst/>
                <a:ahLst/>
                <a:cxnLst/>
                <a:rect l="l" t="t" r="r" b="b"/>
                <a:pathLst>
                  <a:path w="3259554" h="406400">
                    <a:moveTo>
                      <a:pt x="3056354" y="0"/>
                    </a:moveTo>
                    <a:cubicBezTo>
                      <a:pt x="3168578" y="0"/>
                      <a:pt x="3259554" y="90976"/>
                      <a:pt x="3259554" y="203200"/>
                    </a:cubicBezTo>
                    <a:cubicBezTo>
                      <a:pt x="3259554" y="315424"/>
                      <a:pt x="3168578" y="406400"/>
                      <a:pt x="3056354" y="406400"/>
                    </a:cubicBezTo>
                    <a:lnTo>
                      <a:pt x="203200" y="406400"/>
                    </a:lnTo>
                    <a:cubicBezTo>
                      <a:pt x="90976" y="406400"/>
                      <a:pt x="0" y="315424"/>
                      <a:pt x="0" y="203200"/>
                    </a:cubicBezTo>
                    <a:cubicBezTo>
                      <a:pt x="0" y="90976"/>
                      <a:pt x="90976" y="0"/>
                      <a:pt x="203200" y="0"/>
                    </a:cubicBezTo>
                    <a:close/>
                  </a:path>
                </a:pathLst>
              </a:custGeom>
              <a:solidFill>
                <a:srgbClr val="0097B2"/>
              </a:solidFill>
              <a:ln w="76200" cap="sq">
                <a:solidFill>
                  <a:srgbClr val="39647D"/>
                </a:solidFill>
                <a:prstDash val="solid"/>
                <a:miter/>
              </a:ln>
            </p:spPr>
            <p:txBody>
              <a:bodyPr/>
              <a:lstStyle/>
              <a:p>
                <a:endParaRPr lang="en-GB"/>
              </a:p>
            </p:txBody>
          </p:sp>
          <p:sp>
            <p:nvSpPr>
              <p:cNvPr id="34" name="TextBox 34"/>
              <p:cNvSpPr txBox="1"/>
              <p:nvPr/>
            </p:nvSpPr>
            <p:spPr>
              <a:xfrm>
                <a:off x="0" y="-57150"/>
                <a:ext cx="3259554" cy="463550"/>
              </a:xfrm>
              <a:prstGeom prst="rect">
                <a:avLst/>
              </a:prstGeom>
            </p:spPr>
            <p:txBody>
              <a:bodyPr lIns="45143" tIns="45143" rIns="45143" bIns="45143" rtlCol="0" anchor="ctr"/>
              <a:lstStyle/>
              <a:p>
                <a:pPr algn="ctr">
                  <a:lnSpc>
                    <a:spcPts val="3782"/>
                  </a:lnSpc>
                </a:pPr>
                <a:endParaRPr/>
              </a:p>
            </p:txBody>
          </p:sp>
        </p:grpSp>
        <p:sp>
          <p:nvSpPr>
            <p:cNvPr id="35" name="TextBox 35"/>
            <p:cNvSpPr txBox="1"/>
            <p:nvPr/>
          </p:nvSpPr>
          <p:spPr>
            <a:xfrm>
              <a:off x="1009881" y="576788"/>
              <a:ext cx="12926336" cy="454133"/>
            </a:xfrm>
            <a:prstGeom prst="rect">
              <a:avLst/>
            </a:prstGeom>
          </p:spPr>
          <p:txBody>
            <a:bodyPr lIns="0" tIns="0" rIns="0" bIns="0" rtlCol="0" anchor="t">
              <a:spAutoFit/>
            </a:bodyPr>
            <a:lstStyle/>
            <a:p>
              <a:pPr marL="0" lvl="0" indent="0" algn="ctr">
                <a:lnSpc>
                  <a:spcPts val="3112"/>
                </a:lnSpc>
                <a:spcBef>
                  <a:spcPct val="0"/>
                </a:spcBef>
              </a:pPr>
              <a:r>
                <a:rPr lang="en-US" sz="6600" dirty="0">
                  <a:solidFill>
                    <a:srgbClr val="FFFFFF"/>
                  </a:solidFill>
                  <a:latin typeface="Arial" panose="020B0604020202020204" pitchFamily="34" charset="0"/>
                  <a:ea typeface="Hitchcut"/>
                  <a:cs typeface="Arial" panose="020B0604020202020204" pitchFamily="34" charset="0"/>
                  <a:sym typeface="Hitchcut"/>
                </a:rPr>
                <a:t>Conclusion </a:t>
              </a:r>
            </a:p>
          </p:txBody>
        </p:sp>
      </p:grpSp>
      <p:grpSp>
        <p:nvGrpSpPr>
          <p:cNvPr id="36" name="Group 36"/>
          <p:cNvGrpSpPr/>
          <p:nvPr/>
        </p:nvGrpSpPr>
        <p:grpSpPr>
          <a:xfrm>
            <a:off x="9547616" y="14246104"/>
            <a:ext cx="10619984" cy="5913057"/>
            <a:chOff x="0" y="-432034"/>
            <a:chExt cx="14240827" cy="7884075"/>
          </a:xfrm>
        </p:grpSpPr>
        <p:grpSp>
          <p:nvGrpSpPr>
            <p:cNvPr id="37" name="Group 37"/>
            <p:cNvGrpSpPr/>
            <p:nvPr/>
          </p:nvGrpSpPr>
          <p:grpSpPr>
            <a:xfrm>
              <a:off x="0" y="0"/>
              <a:ext cx="14240827" cy="7452041"/>
              <a:chOff x="0" y="0"/>
              <a:chExt cx="1625811" cy="850766"/>
            </a:xfrm>
          </p:grpSpPr>
          <p:sp>
            <p:nvSpPr>
              <p:cNvPr id="38" name="Freeform 38"/>
              <p:cNvSpPr/>
              <p:nvPr/>
            </p:nvSpPr>
            <p:spPr>
              <a:xfrm>
                <a:off x="0" y="0"/>
                <a:ext cx="1625811" cy="850766"/>
              </a:xfrm>
              <a:custGeom>
                <a:avLst/>
                <a:gdLst/>
                <a:ahLst/>
                <a:cxnLst/>
                <a:rect l="l" t="t" r="r" b="b"/>
                <a:pathLst>
                  <a:path w="1625811" h="850766">
                    <a:moveTo>
                      <a:pt x="53285" y="0"/>
                    </a:moveTo>
                    <a:lnTo>
                      <a:pt x="1572525" y="0"/>
                    </a:lnTo>
                    <a:cubicBezTo>
                      <a:pt x="1601954" y="0"/>
                      <a:pt x="1625811" y="23857"/>
                      <a:pt x="1625811" y="53285"/>
                    </a:cubicBezTo>
                    <a:lnTo>
                      <a:pt x="1625811" y="797480"/>
                    </a:lnTo>
                    <a:cubicBezTo>
                      <a:pt x="1625811" y="811613"/>
                      <a:pt x="1620197" y="825166"/>
                      <a:pt x="1610204" y="835159"/>
                    </a:cubicBezTo>
                    <a:cubicBezTo>
                      <a:pt x="1600211" y="845152"/>
                      <a:pt x="1586658" y="850766"/>
                      <a:pt x="1572525" y="850766"/>
                    </a:cubicBezTo>
                    <a:lnTo>
                      <a:pt x="53285" y="850766"/>
                    </a:lnTo>
                    <a:cubicBezTo>
                      <a:pt x="23857" y="850766"/>
                      <a:pt x="0" y="826909"/>
                      <a:pt x="0" y="797480"/>
                    </a:cubicBezTo>
                    <a:lnTo>
                      <a:pt x="0" y="53285"/>
                    </a:lnTo>
                    <a:cubicBezTo>
                      <a:pt x="0" y="39153"/>
                      <a:pt x="5614" y="25600"/>
                      <a:pt x="15607" y="15607"/>
                    </a:cubicBezTo>
                    <a:cubicBezTo>
                      <a:pt x="25600" y="5614"/>
                      <a:pt x="39153" y="0"/>
                      <a:pt x="53285" y="0"/>
                    </a:cubicBezTo>
                    <a:close/>
                  </a:path>
                </a:pathLst>
              </a:custGeom>
              <a:solidFill>
                <a:srgbClr val="0097B2"/>
              </a:solidFill>
              <a:ln w="104775" cap="rnd">
                <a:solidFill>
                  <a:srgbClr val="39647D"/>
                </a:solidFill>
                <a:prstDash val="solid"/>
                <a:round/>
              </a:ln>
            </p:spPr>
            <p:txBody>
              <a:bodyPr/>
              <a:lstStyle/>
              <a:p>
                <a:endParaRPr lang="en-GB"/>
              </a:p>
            </p:txBody>
          </p:sp>
          <p:sp>
            <p:nvSpPr>
              <p:cNvPr id="39" name="TextBox 39"/>
              <p:cNvSpPr txBox="1"/>
              <p:nvPr/>
            </p:nvSpPr>
            <p:spPr>
              <a:xfrm>
                <a:off x="0" y="-57150"/>
                <a:ext cx="1625811" cy="907916"/>
              </a:xfrm>
              <a:prstGeom prst="rect">
                <a:avLst/>
              </a:prstGeom>
            </p:spPr>
            <p:txBody>
              <a:bodyPr lIns="66092" tIns="66092" rIns="66092" bIns="66092" rtlCol="0" anchor="ctr"/>
              <a:lstStyle/>
              <a:p>
                <a:pPr algn="ctr">
                  <a:lnSpc>
                    <a:spcPts val="4033"/>
                  </a:lnSpc>
                </a:pPr>
                <a:endParaRPr/>
              </a:p>
            </p:txBody>
          </p:sp>
        </p:grpSp>
        <p:sp>
          <p:nvSpPr>
            <p:cNvPr id="40" name="TextBox 40"/>
            <p:cNvSpPr txBox="1"/>
            <p:nvPr/>
          </p:nvSpPr>
          <p:spPr>
            <a:xfrm>
              <a:off x="271088" y="1627820"/>
              <a:ext cx="13698646" cy="4412405"/>
            </a:xfrm>
            <a:prstGeom prst="rect">
              <a:avLst/>
            </a:prstGeom>
          </p:spPr>
          <p:txBody>
            <a:bodyPr lIns="0" tIns="0" rIns="0" bIns="0" rtlCol="0" anchor="t">
              <a:spAutoFit/>
            </a:bodyPr>
            <a:lstStyle/>
            <a:p>
              <a:pPr marL="433828" lvl="1" indent="-216914">
                <a:lnSpc>
                  <a:spcPts val="2572"/>
                </a:lnSpc>
                <a:buAutoNum type="arabicPeriod"/>
              </a:pPr>
              <a:r>
                <a:rPr lang="en-US" sz="2000" dirty="0">
                  <a:solidFill>
                    <a:srgbClr val="FFFFFF"/>
                  </a:solidFill>
                  <a:latin typeface="Arial"/>
                  <a:ea typeface="Arial"/>
                  <a:cs typeface="Arial"/>
                  <a:sym typeface="Arial"/>
                </a:rPr>
                <a:t>It is expected that the users will be able to change their lifestyle habits, improve their treatment adherence, and self-efficacy (Riddle et al., 2022).</a:t>
              </a:r>
            </a:p>
            <a:p>
              <a:pPr marL="433828" lvl="1" indent="-216914">
                <a:lnSpc>
                  <a:spcPts val="2572"/>
                </a:lnSpc>
                <a:buAutoNum type="arabicPeriod"/>
              </a:pPr>
              <a:r>
                <a:rPr lang="en-US" sz="2000" dirty="0">
                  <a:solidFill>
                    <a:srgbClr val="FFFFFF"/>
                  </a:solidFill>
                  <a:latin typeface="Arial"/>
                  <a:ea typeface="Arial"/>
                  <a:cs typeface="Arial"/>
                  <a:sym typeface="Arial"/>
                </a:rPr>
                <a:t>In reducing the complications and the need to consult each other physically, the extensive use can lead to reduced healthcare expenses (Taheri et al., 2020).</a:t>
              </a:r>
            </a:p>
            <a:p>
              <a:pPr marL="433828" lvl="1" indent="-216914">
                <a:lnSpc>
                  <a:spcPts val="2572"/>
                </a:lnSpc>
                <a:buFontTx/>
                <a:buAutoNum type="arabicPeriod"/>
              </a:pPr>
              <a:r>
                <a:rPr lang="en-US" sz="2000" dirty="0">
                  <a:solidFill>
                    <a:srgbClr val="FFFFFF"/>
                  </a:solidFill>
                  <a:latin typeface="Arial"/>
                  <a:ea typeface="Arial"/>
                  <a:cs typeface="Arial"/>
                  <a:sym typeface="Arial"/>
                </a:rPr>
                <a:t>The app improves the overall quality of life of people by increasing preventive care and reducing the number of trips to hospitals (Riddle et al., 2022).</a:t>
              </a:r>
            </a:p>
            <a:p>
              <a:pPr marL="433828" lvl="1" indent="-216914">
                <a:lnSpc>
                  <a:spcPts val="2572"/>
                </a:lnSpc>
                <a:buAutoNum type="arabicPeriod"/>
              </a:pPr>
              <a:r>
                <a:rPr lang="en-US" sz="2000" dirty="0">
                  <a:solidFill>
                    <a:srgbClr val="FFFFFF"/>
                  </a:solidFill>
                  <a:latin typeface="Arial"/>
                  <a:ea typeface="Arial"/>
                  <a:cs typeface="Arial"/>
                  <a:sym typeface="Arial"/>
                </a:rPr>
                <a:t>However, issues such as the inequality in digital literacy, limited access, and concerns about the privacy of data remain (Taheri et al., 2020).</a:t>
              </a:r>
            </a:p>
            <a:p>
              <a:pPr marL="433828" lvl="1" indent="-216914">
                <a:lnSpc>
                  <a:spcPts val="2572"/>
                </a:lnSpc>
                <a:buAutoNum type="arabicPeriod"/>
              </a:pPr>
              <a:r>
                <a:rPr lang="en-US" sz="2000" dirty="0">
                  <a:solidFill>
                    <a:srgbClr val="FFFFFF"/>
                  </a:solidFill>
                  <a:latin typeface="Arial"/>
                  <a:ea typeface="Arial"/>
                  <a:cs typeface="Arial"/>
                  <a:sym typeface="Arial"/>
                </a:rPr>
                <a:t>The inclusion in design, secure data systems, and affordable access will be used to address them, which will lead to fair and efficient results (Taheri et al., 2020).</a:t>
              </a:r>
            </a:p>
          </p:txBody>
        </p:sp>
        <p:grpSp>
          <p:nvGrpSpPr>
            <p:cNvPr id="41" name="Group 41"/>
            <p:cNvGrpSpPr/>
            <p:nvPr/>
          </p:nvGrpSpPr>
          <p:grpSpPr>
            <a:xfrm>
              <a:off x="2990033" y="-432034"/>
              <a:ext cx="8155551" cy="1037651"/>
              <a:chOff x="30923" y="-311137"/>
              <a:chExt cx="3044324" cy="387337"/>
            </a:xfrm>
          </p:grpSpPr>
          <p:sp>
            <p:nvSpPr>
              <p:cNvPr id="42" name="Freeform 42"/>
              <p:cNvSpPr/>
              <p:nvPr/>
            </p:nvSpPr>
            <p:spPr>
              <a:xfrm>
                <a:off x="40180" y="-311137"/>
                <a:ext cx="3035067" cy="387337"/>
              </a:xfrm>
              <a:custGeom>
                <a:avLst/>
                <a:gdLst/>
                <a:ahLst/>
                <a:cxnLst/>
                <a:rect l="l" t="t" r="r" b="b"/>
                <a:pathLst>
                  <a:path w="3035067" h="387337">
                    <a:moveTo>
                      <a:pt x="2831867" y="0"/>
                    </a:moveTo>
                    <a:cubicBezTo>
                      <a:pt x="2944091" y="0"/>
                      <a:pt x="3035067" y="86708"/>
                      <a:pt x="3035067" y="193668"/>
                    </a:cubicBezTo>
                    <a:cubicBezTo>
                      <a:pt x="3035067" y="300629"/>
                      <a:pt x="2944091" y="387337"/>
                      <a:pt x="2831867" y="387337"/>
                    </a:cubicBezTo>
                    <a:lnTo>
                      <a:pt x="203200" y="387337"/>
                    </a:lnTo>
                    <a:cubicBezTo>
                      <a:pt x="90976" y="387337"/>
                      <a:pt x="0" y="300629"/>
                      <a:pt x="0" y="193668"/>
                    </a:cubicBezTo>
                    <a:cubicBezTo>
                      <a:pt x="0" y="86708"/>
                      <a:pt x="90976" y="0"/>
                      <a:pt x="203200" y="0"/>
                    </a:cubicBezTo>
                    <a:close/>
                  </a:path>
                </a:pathLst>
              </a:custGeom>
              <a:solidFill>
                <a:srgbClr val="FFFFFF"/>
              </a:solidFill>
              <a:ln w="76200" cap="sq">
                <a:solidFill>
                  <a:srgbClr val="39647D"/>
                </a:solidFill>
                <a:prstDash val="solid"/>
                <a:miter/>
              </a:ln>
            </p:spPr>
            <p:txBody>
              <a:bodyPr/>
              <a:lstStyle/>
              <a:p>
                <a:endParaRPr lang="en-GB"/>
              </a:p>
            </p:txBody>
          </p:sp>
          <p:sp>
            <p:nvSpPr>
              <p:cNvPr id="43" name="TextBox 43"/>
              <p:cNvSpPr txBox="1"/>
              <p:nvPr/>
            </p:nvSpPr>
            <p:spPr>
              <a:xfrm>
                <a:off x="30923" y="-253504"/>
                <a:ext cx="3035067" cy="311137"/>
              </a:xfrm>
              <a:prstGeom prst="rect">
                <a:avLst/>
              </a:prstGeom>
            </p:spPr>
            <p:txBody>
              <a:bodyPr lIns="40063" tIns="40063" rIns="40063" bIns="40063" rtlCol="0" anchor="ctr"/>
              <a:lstStyle/>
              <a:p>
                <a:pPr marL="0" lvl="0" indent="0" algn="ctr">
                  <a:lnSpc>
                    <a:spcPts val="2864"/>
                  </a:lnSpc>
                  <a:spcBef>
                    <a:spcPct val="0"/>
                  </a:spcBef>
                </a:pPr>
                <a:r>
                  <a:rPr lang="en-US" sz="3600" b="1" dirty="0">
                    <a:solidFill>
                      <a:srgbClr val="000000"/>
                    </a:solidFill>
                    <a:latin typeface="Arial" panose="020B0604020202020204" pitchFamily="34" charset="0"/>
                    <a:ea typeface="Hitchcut"/>
                    <a:cs typeface="Arial" panose="020B0604020202020204" pitchFamily="34" charset="0"/>
                    <a:sym typeface="Hitchcut"/>
                  </a:rPr>
                  <a:t>Expected Outcome</a:t>
                </a:r>
              </a:p>
            </p:txBody>
          </p:sp>
        </p:grpSp>
      </p:grpSp>
      <p:grpSp>
        <p:nvGrpSpPr>
          <p:cNvPr id="44" name="Group 44"/>
          <p:cNvGrpSpPr/>
          <p:nvPr/>
        </p:nvGrpSpPr>
        <p:grpSpPr>
          <a:xfrm>
            <a:off x="-107763" y="11211625"/>
            <a:ext cx="9413521" cy="10000550"/>
            <a:chOff x="0" y="0"/>
            <a:chExt cx="14127843" cy="10642047"/>
          </a:xfrm>
        </p:grpSpPr>
        <p:grpSp>
          <p:nvGrpSpPr>
            <p:cNvPr id="45" name="Group 45"/>
            <p:cNvGrpSpPr/>
            <p:nvPr/>
          </p:nvGrpSpPr>
          <p:grpSpPr>
            <a:xfrm>
              <a:off x="0" y="609600"/>
              <a:ext cx="14127843" cy="10032447"/>
              <a:chOff x="0" y="0"/>
              <a:chExt cx="2112382" cy="1500042"/>
            </a:xfrm>
          </p:grpSpPr>
          <p:sp>
            <p:nvSpPr>
              <p:cNvPr id="46" name="Freeform 46"/>
              <p:cNvSpPr/>
              <p:nvPr/>
            </p:nvSpPr>
            <p:spPr>
              <a:xfrm>
                <a:off x="0" y="0"/>
                <a:ext cx="2112382" cy="1500042"/>
              </a:xfrm>
              <a:custGeom>
                <a:avLst/>
                <a:gdLst/>
                <a:ahLst/>
                <a:cxnLst/>
                <a:rect l="l" t="t" r="r" b="b"/>
                <a:pathLst>
                  <a:path w="2112382" h="1500042">
                    <a:moveTo>
                      <a:pt x="53711" y="0"/>
                    </a:moveTo>
                    <a:lnTo>
                      <a:pt x="2058670" y="0"/>
                    </a:lnTo>
                    <a:cubicBezTo>
                      <a:pt x="2088335" y="0"/>
                      <a:pt x="2112382" y="24047"/>
                      <a:pt x="2112382" y="53711"/>
                    </a:cubicBezTo>
                    <a:lnTo>
                      <a:pt x="2112382" y="1446331"/>
                    </a:lnTo>
                    <a:cubicBezTo>
                      <a:pt x="2112382" y="1475995"/>
                      <a:pt x="2088335" y="1500042"/>
                      <a:pt x="2058670" y="1500042"/>
                    </a:cubicBezTo>
                    <a:lnTo>
                      <a:pt x="53711" y="1500042"/>
                    </a:lnTo>
                    <a:cubicBezTo>
                      <a:pt x="24047" y="1500042"/>
                      <a:pt x="0" y="1475995"/>
                      <a:pt x="0" y="1446331"/>
                    </a:cubicBezTo>
                    <a:lnTo>
                      <a:pt x="0" y="53711"/>
                    </a:lnTo>
                    <a:cubicBezTo>
                      <a:pt x="0" y="24047"/>
                      <a:pt x="24047" y="0"/>
                      <a:pt x="53711" y="0"/>
                    </a:cubicBezTo>
                    <a:close/>
                  </a:path>
                </a:pathLst>
              </a:custGeom>
              <a:solidFill>
                <a:srgbClr val="000000">
                  <a:alpha val="0"/>
                </a:srgbClr>
              </a:solidFill>
              <a:ln w="104775" cap="rnd">
                <a:solidFill>
                  <a:srgbClr val="39647D"/>
                </a:solidFill>
                <a:prstDash val="solid"/>
                <a:round/>
              </a:ln>
            </p:spPr>
            <p:txBody>
              <a:bodyPr/>
              <a:lstStyle/>
              <a:p>
                <a:endParaRPr lang="en-GB"/>
              </a:p>
            </p:txBody>
          </p:sp>
          <p:sp>
            <p:nvSpPr>
              <p:cNvPr id="47" name="TextBox 47"/>
              <p:cNvSpPr txBox="1"/>
              <p:nvPr/>
            </p:nvSpPr>
            <p:spPr>
              <a:xfrm>
                <a:off x="0" y="-57150"/>
                <a:ext cx="2112382" cy="1557192"/>
              </a:xfrm>
              <a:prstGeom prst="rect">
                <a:avLst/>
              </a:prstGeom>
            </p:spPr>
            <p:txBody>
              <a:bodyPr lIns="50465" tIns="50465" rIns="50465" bIns="50465" rtlCol="0" anchor="ctr"/>
              <a:lstStyle/>
              <a:p>
                <a:pPr algn="ctr">
                  <a:lnSpc>
                    <a:spcPts val="4033"/>
                  </a:lnSpc>
                </a:pPr>
                <a:endParaRPr/>
              </a:p>
            </p:txBody>
          </p:sp>
        </p:grpSp>
        <p:grpSp>
          <p:nvGrpSpPr>
            <p:cNvPr id="48" name="Group 48"/>
            <p:cNvGrpSpPr/>
            <p:nvPr/>
          </p:nvGrpSpPr>
          <p:grpSpPr>
            <a:xfrm>
              <a:off x="2627935" y="0"/>
              <a:ext cx="8578913" cy="1407269"/>
              <a:chOff x="0" y="0"/>
              <a:chExt cx="2477473" cy="406400"/>
            </a:xfrm>
          </p:grpSpPr>
          <p:sp>
            <p:nvSpPr>
              <p:cNvPr id="49" name="Freeform 49"/>
              <p:cNvSpPr/>
              <p:nvPr/>
            </p:nvSpPr>
            <p:spPr>
              <a:xfrm>
                <a:off x="0" y="0"/>
                <a:ext cx="2477473" cy="406400"/>
              </a:xfrm>
              <a:custGeom>
                <a:avLst/>
                <a:gdLst/>
                <a:ahLst/>
                <a:cxnLst/>
                <a:rect l="l" t="t" r="r" b="b"/>
                <a:pathLst>
                  <a:path w="2477473" h="406400">
                    <a:moveTo>
                      <a:pt x="2274273" y="0"/>
                    </a:moveTo>
                    <a:cubicBezTo>
                      <a:pt x="2386497" y="0"/>
                      <a:pt x="2477473" y="90976"/>
                      <a:pt x="2477473" y="203200"/>
                    </a:cubicBezTo>
                    <a:cubicBezTo>
                      <a:pt x="2477473" y="315424"/>
                      <a:pt x="2386497" y="406400"/>
                      <a:pt x="2274273" y="406400"/>
                    </a:cubicBezTo>
                    <a:lnTo>
                      <a:pt x="203200" y="406400"/>
                    </a:lnTo>
                    <a:cubicBezTo>
                      <a:pt x="90976" y="406400"/>
                      <a:pt x="0" y="315424"/>
                      <a:pt x="0" y="203200"/>
                    </a:cubicBezTo>
                    <a:cubicBezTo>
                      <a:pt x="0" y="90976"/>
                      <a:pt x="90976" y="0"/>
                      <a:pt x="203200" y="0"/>
                    </a:cubicBezTo>
                    <a:close/>
                  </a:path>
                </a:pathLst>
              </a:custGeom>
              <a:solidFill>
                <a:srgbClr val="0097B2"/>
              </a:solidFill>
              <a:ln w="76200" cap="sq">
                <a:solidFill>
                  <a:srgbClr val="39647D"/>
                </a:solidFill>
                <a:prstDash val="solid"/>
                <a:miter/>
              </a:ln>
            </p:spPr>
            <p:txBody>
              <a:bodyPr/>
              <a:lstStyle/>
              <a:p>
                <a:endParaRPr lang="en-GB"/>
              </a:p>
            </p:txBody>
          </p:sp>
          <p:sp>
            <p:nvSpPr>
              <p:cNvPr id="50" name="TextBox 50"/>
              <p:cNvSpPr txBox="1"/>
              <p:nvPr/>
            </p:nvSpPr>
            <p:spPr>
              <a:xfrm>
                <a:off x="0" y="-57150"/>
                <a:ext cx="2477473" cy="463550"/>
              </a:xfrm>
              <a:prstGeom prst="rect">
                <a:avLst/>
              </a:prstGeom>
            </p:spPr>
            <p:txBody>
              <a:bodyPr lIns="47326" tIns="47326" rIns="47326" bIns="47326" rtlCol="0" anchor="ctr"/>
              <a:lstStyle/>
              <a:p>
                <a:pPr algn="ctr">
                  <a:lnSpc>
                    <a:spcPts val="3782"/>
                  </a:lnSpc>
                </a:pPr>
                <a:endParaRPr/>
              </a:p>
            </p:txBody>
          </p:sp>
        </p:grpSp>
        <p:sp>
          <p:nvSpPr>
            <p:cNvPr id="51" name="TextBox 51"/>
            <p:cNvSpPr txBox="1"/>
            <p:nvPr/>
          </p:nvSpPr>
          <p:spPr>
            <a:xfrm>
              <a:off x="467143" y="2121644"/>
              <a:ext cx="12857843" cy="8161207"/>
            </a:xfrm>
            <a:prstGeom prst="rect">
              <a:avLst/>
            </a:prstGeom>
          </p:spPr>
          <p:txBody>
            <a:bodyPr lIns="0" tIns="0" rIns="0" bIns="0" rtlCol="0" anchor="t">
              <a:spAutoFit/>
            </a:bodyPr>
            <a:lstStyle/>
            <a:p>
              <a:pPr marL="455493" lvl="1" indent="-227746" algn="just">
                <a:lnSpc>
                  <a:spcPts val="2953"/>
                </a:lnSpc>
                <a:buFont typeface="Arial"/>
                <a:buChar char="•"/>
              </a:pPr>
              <a:r>
                <a:rPr lang="en-US" sz="2109" b="1" dirty="0">
                  <a:solidFill>
                    <a:srgbClr val="1D1D1B"/>
                  </a:solidFill>
                  <a:latin typeface="Arial Bold"/>
                  <a:ea typeface="Arial Bold"/>
                  <a:cs typeface="Arial Bold"/>
                  <a:sym typeface="Arial Bold"/>
                </a:rPr>
                <a:t>According to Abbas et al (2023), the Health Belief Model (HBM) describes how people adopt healthy behaviors based on their beliefs about risk, benefits, and barriers.</a:t>
              </a:r>
            </a:p>
            <a:p>
              <a:pPr marL="455493" lvl="1" indent="-227746" algn="just">
                <a:lnSpc>
                  <a:spcPts val="2953"/>
                </a:lnSpc>
                <a:buFont typeface="Arial"/>
                <a:buChar char="•"/>
              </a:pPr>
              <a:r>
                <a:rPr lang="en-US" sz="2109" b="1" dirty="0">
                  <a:solidFill>
                    <a:srgbClr val="1D1D1B"/>
                  </a:solidFill>
                  <a:latin typeface="Arial Bold"/>
                  <a:ea typeface="Arial Bold"/>
                  <a:cs typeface="Arial Bold"/>
                  <a:sym typeface="Arial Bold"/>
                </a:rPr>
                <a:t>To direct behavior change, it focuses on perceived vulnerability, severity, advantages, and obstacles (Abbas et al., 2023).</a:t>
              </a:r>
            </a:p>
            <a:p>
              <a:pPr marL="455493" lvl="1" indent="-227746" algn="just">
                <a:lnSpc>
                  <a:spcPts val="2953"/>
                </a:lnSpc>
                <a:buFont typeface="Arial"/>
                <a:buChar char="•"/>
              </a:pPr>
              <a:r>
                <a:rPr lang="en-US" sz="2109" b="1" dirty="0">
                  <a:solidFill>
                    <a:srgbClr val="1D1D1B"/>
                  </a:solidFill>
                  <a:latin typeface="Arial Bold"/>
                  <a:ea typeface="Arial Bold"/>
                  <a:cs typeface="Arial Bold"/>
                  <a:sym typeface="Arial Bold"/>
                </a:rPr>
                <a:t> To promote adherence and lower obstacles to self-care, the app makes use of visual tracking and motivational feedback (Carswell et al., 2023).</a:t>
              </a:r>
            </a:p>
            <a:p>
              <a:pPr marL="455493" lvl="1" indent="-227746" algn="just">
                <a:lnSpc>
                  <a:spcPts val="2953"/>
                </a:lnSpc>
                <a:buFont typeface="Arial"/>
                <a:buChar char="•"/>
              </a:pPr>
              <a:r>
                <a:rPr lang="en-US" sz="2109" b="1" dirty="0">
                  <a:solidFill>
                    <a:srgbClr val="1D1D1B"/>
                  </a:solidFill>
                  <a:latin typeface="Arial Bold"/>
                  <a:ea typeface="Arial Bold"/>
                  <a:cs typeface="Arial Bold"/>
                  <a:sym typeface="Arial Bold"/>
                </a:rPr>
                <a:t>By displaying users' glucose patterns, educating them about the dangers of diabetes, and emphasizing the advantages of consistent monitoring, </a:t>
              </a:r>
              <a:r>
                <a:rPr lang="en-US" sz="2109" b="1" dirty="0" err="1">
                  <a:solidFill>
                    <a:srgbClr val="1D1D1B"/>
                  </a:solidFill>
                  <a:latin typeface="Arial Bold"/>
                  <a:ea typeface="Arial Bold"/>
                  <a:cs typeface="Arial Bold"/>
                  <a:sym typeface="Arial Bold"/>
                </a:rPr>
                <a:t>MySugr</a:t>
              </a:r>
              <a:r>
                <a:rPr lang="en-US" sz="2109" b="1" dirty="0">
                  <a:solidFill>
                    <a:srgbClr val="1D1D1B"/>
                  </a:solidFill>
                  <a:latin typeface="Arial Bold"/>
                  <a:ea typeface="Arial Bold"/>
                  <a:cs typeface="Arial Bold"/>
                  <a:sym typeface="Arial Bold"/>
                </a:rPr>
                <a:t> uses HBM(Carswell et al., 2023).</a:t>
              </a:r>
            </a:p>
            <a:p>
              <a:pPr marL="455493" lvl="1" indent="-227746" algn="just">
                <a:lnSpc>
                  <a:spcPts val="2953"/>
                </a:lnSpc>
                <a:buFont typeface="Arial"/>
                <a:buChar char="•"/>
              </a:pPr>
              <a:r>
                <a:rPr lang="en-US" sz="2109" b="1" dirty="0">
                  <a:solidFill>
                    <a:srgbClr val="1D1D1B"/>
                  </a:solidFill>
                  <a:latin typeface="Arial Bold"/>
                  <a:ea typeface="Arial Bold"/>
                  <a:cs typeface="Arial Bold"/>
                  <a:sym typeface="Arial Bold"/>
                </a:rPr>
                <a:t>Although progress dashboards enhance self-efficacy through reporting measurable enhancement, reminders, and alerts are motivating triggers (Zeidi et al., 2021). </a:t>
              </a:r>
            </a:p>
            <a:p>
              <a:pPr marL="455493" lvl="1" indent="-227746" algn="just">
                <a:lnSpc>
                  <a:spcPts val="2953"/>
                </a:lnSpc>
                <a:buFont typeface="Arial"/>
                <a:buChar char="•"/>
              </a:pPr>
              <a:r>
                <a:rPr lang="en-US" sz="2109" b="1" dirty="0">
                  <a:solidFill>
                    <a:srgbClr val="1D1D1B"/>
                  </a:solidFill>
                  <a:latin typeface="Arial Bold"/>
                  <a:ea typeface="Arial Bold"/>
                  <a:cs typeface="Arial Bold"/>
                  <a:sym typeface="Arial Bold"/>
                </a:rPr>
                <a:t>Altogether, </a:t>
              </a:r>
              <a:r>
                <a:rPr lang="en-US" sz="2109" b="1" dirty="0" err="1">
                  <a:solidFill>
                    <a:srgbClr val="1D1D1B"/>
                  </a:solidFill>
                  <a:latin typeface="Arial Bold"/>
                  <a:ea typeface="Arial Bold"/>
                  <a:cs typeface="Arial Bold"/>
                  <a:sym typeface="Arial Bold"/>
                </a:rPr>
                <a:t>MySugr</a:t>
              </a:r>
              <a:r>
                <a:rPr lang="en-US" sz="2109" b="1" dirty="0">
                  <a:solidFill>
                    <a:srgbClr val="1D1D1B"/>
                  </a:solidFill>
                  <a:latin typeface="Arial Bold"/>
                  <a:ea typeface="Arial Bold"/>
                  <a:cs typeface="Arial Bold"/>
                  <a:sym typeface="Arial Bold"/>
                </a:rPr>
                <a:t> can promote personal responsibility and assistance in changing behavior towards better diabetes management (Zeidi et al., 2021).</a:t>
              </a:r>
            </a:p>
          </p:txBody>
        </p:sp>
        <p:sp>
          <p:nvSpPr>
            <p:cNvPr id="52" name="TextBox 52"/>
            <p:cNvSpPr txBox="1"/>
            <p:nvPr/>
          </p:nvSpPr>
          <p:spPr>
            <a:xfrm>
              <a:off x="3514812" y="354857"/>
              <a:ext cx="6762502" cy="801263"/>
            </a:xfrm>
            <a:prstGeom prst="rect">
              <a:avLst/>
            </a:prstGeom>
          </p:spPr>
          <p:txBody>
            <a:bodyPr wrap="square" lIns="0" tIns="0" rIns="0" bIns="0" rtlCol="0" anchor="t">
              <a:spAutoFit/>
            </a:bodyPr>
            <a:lstStyle/>
            <a:p>
              <a:pPr marL="0" lvl="0" indent="0" algn="ctr">
                <a:lnSpc>
                  <a:spcPts val="2863"/>
                </a:lnSpc>
                <a:spcBef>
                  <a:spcPct val="0"/>
                </a:spcBef>
              </a:pPr>
              <a:r>
                <a:rPr lang="en-US" sz="3500" b="1" dirty="0" err="1">
                  <a:solidFill>
                    <a:srgbClr val="FFFFFF"/>
                  </a:solidFill>
                  <a:latin typeface="Arial" panose="020B0604020202020204" pitchFamily="34" charset="0"/>
                  <a:ea typeface="Hitchcut"/>
                  <a:cs typeface="Arial" panose="020B0604020202020204" pitchFamily="34" charset="0"/>
                  <a:sym typeface="Hitchcut"/>
                </a:rPr>
                <a:t>B</a:t>
              </a:r>
              <a:r>
                <a:rPr lang="en-US" sz="3500" b="1" u="none" strike="noStrike" dirty="0" err="1">
                  <a:solidFill>
                    <a:srgbClr val="FFFFFF"/>
                  </a:solidFill>
                  <a:latin typeface="Arial" panose="020B0604020202020204" pitchFamily="34" charset="0"/>
                  <a:ea typeface="Hitchcut"/>
                  <a:cs typeface="Arial" panose="020B0604020202020204" pitchFamily="34" charset="0"/>
                  <a:sym typeface="Hitchcut"/>
                </a:rPr>
                <a:t>ehavioural</a:t>
              </a:r>
              <a:r>
                <a:rPr lang="en-US" sz="3500" b="1" u="none" strike="noStrike" dirty="0">
                  <a:solidFill>
                    <a:srgbClr val="FFFFFF"/>
                  </a:solidFill>
                  <a:latin typeface="Arial" panose="020B0604020202020204" pitchFamily="34" charset="0"/>
                  <a:ea typeface="Hitchcut"/>
                  <a:cs typeface="Arial" panose="020B0604020202020204" pitchFamily="34" charset="0"/>
                  <a:sym typeface="Hitchcut"/>
                </a:rPr>
                <a:t> Change Theory</a:t>
              </a:r>
            </a:p>
          </p:txBody>
        </p:sp>
      </p:grpSp>
      <p:sp>
        <p:nvSpPr>
          <p:cNvPr id="53" name="Freeform 53"/>
          <p:cNvSpPr/>
          <p:nvPr/>
        </p:nvSpPr>
        <p:spPr>
          <a:xfrm>
            <a:off x="11957735" y="2072279"/>
            <a:ext cx="8403747" cy="6819307"/>
          </a:xfrm>
          <a:custGeom>
            <a:avLst/>
            <a:gdLst/>
            <a:ahLst/>
            <a:cxnLst/>
            <a:rect l="l" t="t" r="r" b="b"/>
            <a:pathLst>
              <a:path w="7977694" h="6819307">
                <a:moveTo>
                  <a:pt x="0" y="0"/>
                </a:moveTo>
                <a:lnTo>
                  <a:pt x="7977694" y="0"/>
                </a:lnTo>
                <a:lnTo>
                  <a:pt x="7977694" y="6819307"/>
                </a:lnTo>
                <a:lnTo>
                  <a:pt x="0" y="6819307"/>
                </a:lnTo>
                <a:lnTo>
                  <a:pt x="0" y="0"/>
                </a:lnTo>
                <a:close/>
              </a:path>
            </a:pathLst>
          </a:custGeom>
          <a:blipFill>
            <a:blip r:embed="rId5"/>
            <a:stretch>
              <a:fillRect l="-1576" r="-12516"/>
            </a:stretch>
          </a:blipFill>
        </p:spPr>
        <p:txBody>
          <a:bodyPr/>
          <a:lstStyle/>
          <a:p>
            <a:endParaRPr lang="en-GB"/>
          </a:p>
        </p:txBody>
      </p:sp>
      <p:grpSp>
        <p:nvGrpSpPr>
          <p:cNvPr id="54" name="Group 54"/>
          <p:cNvGrpSpPr/>
          <p:nvPr/>
        </p:nvGrpSpPr>
        <p:grpSpPr>
          <a:xfrm>
            <a:off x="16298794" y="8997339"/>
            <a:ext cx="3340045" cy="5001577"/>
            <a:chOff x="0" y="0"/>
            <a:chExt cx="6350000" cy="9525000"/>
          </a:xfrm>
        </p:grpSpPr>
        <p:sp>
          <p:nvSpPr>
            <p:cNvPr id="55" name="Freeform 55"/>
            <p:cNvSpPr/>
            <p:nvPr/>
          </p:nvSpPr>
          <p:spPr>
            <a:xfrm>
              <a:off x="0" y="0"/>
              <a:ext cx="6350000" cy="9525000"/>
            </a:xfrm>
            <a:custGeom>
              <a:avLst/>
              <a:gdLst/>
              <a:ahLst/>
              <a:cxnLst/>
              <a:rect l="l" t="t" r="r" b="b"/>
              <a:pathLst>
                <a:path w="6350000" h="9525000">
                  <a:moveTo>
                    <a:pt x="0" y="9042400"/>
                  </a:moveTo>
                  <a:lnTo>
                    <a:pt x="0" y="482600"/>
                  </a:lnTo>
                  <a:cubicBezTo>
                    <a:pt x="0" y="215900"/>
                    <a:pt x="215900" y="0"/>
                    <a:pt x="482600" y="0"/>
                  </a:cubicBezTo>
                  <a:lnTo>
                    <a:pt x="5867400" y="0"/>
                  </a:lnTo>
                  <a:cubicBezTo>
                    <a:pt x="6134100" y="0"/>
                    <a:pt x="6350000" y="217170"/>
                    <a:pt x="6350000" y="482600"/>
                  </a:cubicBezTo>
                  <a:lnTo>
                    <a:pt x="6350000" y="9042400"/>
                  </a:lnTo>
                  <a:cubicBezTo>
                    <a:pt x="6350000" y="9309100"/>
                    <a:pt x="6134100" y="9525000"/>
                    <a:pt x="5867400" y="9525000"/>
                  </a:cubicBezTo>
                  <a:lnTo>
                    <a:pt x="482600" y="9525000"/>
                  </a:lnTo>
                  <a:cubicBezTo>
                    <a:pt x="217170" y="9525000"/>
                    <a:pt x="0" y="9309100"/>
                    <a:pt x="0" y="9042400"/>
                  </a:cubicBezTo>
                  <a:close/>
                </a:path>
              </a:pathLst>
            </a:custGeom>
            <a:blipFill>
              <a:blip r:embed="rId6"/>
              <a:stretch>
                <a:fillRect l="-9024" r="-9024"/>
              </a:stretch>
            </a:blipFill>
          </p:spPr>
          <p:txBody>
            <a:bodyPr/>
            <a:lstStyle/>
            <a:p>
              <a:endParaRPr lang="en-GB"/>
            </a:p>
          </p:txBody>
        </p:sp>
      </p:grpSp>
      <p:grpSp>
        <p:nvGrpSpPr>
          <p:cNvPr id="56" name="Group 56"/>
          <p:cNvGrpSpPr/>
          <p:nvPr/>
        </p:nvGrpSpPr>
        <p:grpSpPr>
          <a:xfrm>
            <a:off x="12146285" y="9346345"/>
            <a:ext cx="3825809" cy="4165116"/>
            <a:chOff x="0" y="0"/>
            <a:chExt cx="812800" cy="838771"/>
          </a:xfrm>
        </p:grpSpPr>
        <p:sp>
          <p:nvSpPr>
            <p:cNvPr id="57" name="Freeform 57"/>
            <p:cNvSpPr/>
            <p:nvPr/>
          </p:nvSpPr>
          <p:spPr>
            <a:xfrm>
              <a:off x="0" y="0"/>
              <a:ext cx="812800" cy="838771"/>
            </a:xfrm>
            <a:custGeom>
              <a:avLst/>
              <a:gdLst/>
              <a:ahLst/>
              <a:cxnLst/>
              <a:rect l="l" t="t" r="r" b="b"/>
              <a:pathLst>
                <a:path w="812800" h="838771">
                  <a:moveTo>
                    <a:pt x="90248" y="0"/>
                  </a:moveTo>
                  <a:lnTo>
                    <a:pt x="722552" y="0"/>
                  </a:lnTo>
                  <a:cubicBezTo>
                    <a:pt x="772395" y="0"/>
                    <a:pt x="812800" y="40405"/>
                    <a:pt x="812800" y="90248"/>
                  </a:cubicBezTo>
                  <a:lnTo>
                    <a:pt x="812800" y="748523"/>
                  </a:lnTo>
                  <a:cubicBezTo>
                    <a:pt x="812800" y="798365"/>
                    <a:pt x="772395" y="838771"/>
                    <a:pt x="722552" y="838771"/>
                  </a:cubicBezTo>
                  <a:lnTo>
                    <a:pt x="90248" y="838771"/>
                  </a:lnTo>
                  <a:cubicBezTo>
                    <a:pt x="40405" y="838771"/>
                    <a:pt x="0" y="798365"/>
                    <a:pt x="0" y="748523"/>
                  </a:cubicBezTo>
                  <a:lnTo>
                    <a:pt x="0" y="90248"/>
                  </a:lnTo>
                  <a:cubicBezTo>
                    <a:pt x="0" y="40405"/>
                    <a:pt x="40405" y="0"/>
                    <a:pt x="90248" y="0"/>
                  </a:cubicBezTo>
                  <a:close/>
                </a:path>
              </a:pathLst>
            </a:custGeom>
            <a:blipFill>
              <a:blip r:embed="rId7"/>
              <a:stretch>
                <a:fillRect l="-2347" t="-1453" r="-2347"/>
              </a:stretch>
            </a:blipFill>
          </p:spPr>
          <p:txBody>
            <a:bodyPr/>
            <a:lstStyle/>
            <a:p>
              <a:endParaRPr lang="en-GB"/>
            </a:p>
          </p:txBody>
        </p:sp>
      </p:grpSp>
      <p:sp>
        <p:nvSpPr>
          <p:cNvPr id="58" name="TextBox 58"/>
          <p:cNvSpPr txBox="1"/>
          <p:nvPr/>
        </p:nvSpPr>
        <p:spPr>
          <a:xfrm>
            <a:off x="1578415" y="161925"/>
            <a:ext cx="26559185" cy="1606044"/>
          </a:xfrm>
          <a:prstGeom prst="rect">
            <a:avLst/>
          </a:prstGeom>
        </p:spPr>
        <p:txBody>
          <a:bodyPr lIns="0" tIns="0" rIns="0" bIns="0" rtlCol="0" anchor="t">
            <a:spAutoFit/>
          </a:bodyPr>
          <a:lstStyle/>
          <a:p>
            <a:pPr algn="ctr">
              <a:lnSpc>
                <a:spcPts val="6088"/>
              </a:lnSpc>
            </a:pPr>
            <a:r>
              <a:rPr lang="en-US" sz="6546" b="1" dirty="0">
                <a:solidFill>
                  <a:srgbClr val="000000"/>
                </a:solidFill>
                <a:latin typeface="Arial" panose="020B0604020202020204" pitchFamily="34" charset="0"/>
                <a:ea typeface="Hitchcut"/>
                <a:cs typeface="Arial" panose="020B0604020202020204" pitchFamily="34" charset="0"/>
                <a:sym typeface="Hitchcut"/>
              </a:rPr>
              <a:t>From Glucose Tracking to </a:t>
            </a:r>
            <a:r>
              <a:rPr lang="en-US" sz="6546" b="1" dirty="0" err="1">
                <a:solidFill>
                  <a:srgbClr val="000000"/>
                </a:solidFill>
                <a:latin typeface="Arial" panose="020B0604020202020204" pitchFamily="34" charset="0"/>
                <a:ea typeface="Hitchcut"/>
                <a:cs typeface="Arial" panose="020B0604020202020204" pitchFamily="34" charset="0"/>
                <a:sym typeface="Hitchcut"/>
              </a:rPr>
              <a:t>Behaviour</a:t>
            </a:r>
            <a:r>
              <a:rPr lang="en-US" sz="6546" b="1" dirty="0">
                <a:solidFill>
                  <a:srgbClr val="000000"/>
                </a:solidFill>
                <a:latin typeface="Arial" panose="020B0604020202020204" pitchFamily="34" charset="0"/>
                <a:ea typeface="Hitchcut"/>
                <a:cs typeface="Arial" panose="020B0604020202020204" pitchFamily="34" charset="0"/>
                <a:sym typeface="Hitchcut"/>
              </a:rPr>
              <a:t> Change: </a:t>
            </a:r>
            <a:r>
              <a:rPr lang="en-US" sz="6546" b="1" dirty="0" err="1">
                <a:solidFill>
                  <a:srgbClr val="000000"/>
                </a:solidFill>
                <a:latin typeface="Arial" panose="020B0604020202020204" pitchFamily="34" charset="0"/>
                <a:ea typeface="Hitchcut"/>
                <a:cs typeface="Arial" panose="020B0604020202020204" pitchFamily="34" charset="0"/>
                <a:sym typeface="Hitchcut"/>
              </a:rPr>
              <a:t>MySugr’s</a:t>
            </a:r>
            <a:r>
              <a:rPr lang="en-US" sz="6546" b="1" dirty="0">
                <a:solidFill>
                  <a:srgbClr val="000000"/>
                </a:solidFill>
                <a:latin typeface="Arial" panose="020B0604020202020204" pitchFamily="34" charset="0"/>
                <a:ea typeface="Hitchcut"/>
                <a:cs typeface="Arial" panose="020B0604020202020204" pitchFamily="34" charset="0"/>
                <a:sym typeface="Hitchcut"/>
              </a:rPr>
              <a:t> Role in Digital Health Promotion</a:t>
            </a:r>
          </a:p>
        </p:txBody>
      </p:sp>
      <p:sp>
        <p:nvSpPr>
          <p:cNvPr id="59" name="TextBox 59"/>
          <p:cNvSpPr txBox="1"/>
          <p:nvPr/>
        </p:nvSpPr>
        <p:spPr>
          <a:xfrm>
            <a:off x="12345972" y="13652977"/>
            <a:ext cx="3263518" cy="281424"/>
          </a:xfrm>
          <a:prstGeom prst="rect">
            <a:avLst/>
          </a:prstGeom>
        </p:spPr>
        <p:txBody>
          <a:bodyPr wrap="square" lIns="0" tIns="0" rIns="0" bIns="0" rtlCol="0" anchor="t">
            <a:spAutoFit/>
          </a:bodyPr>
          <a:lstStyle/>
          <a:p>
            <a:pPr algn="ctr">
              <a:lnSpc>
                <a:spcPts val="2051"/>
              </a:lnSpc>
            </a:pPr>
            <a:r>
              <a:rPr lang="en-US" sz="2400" b="1" dirty="0">
                <a:solidFill>
                  <a:srgbClr val="000000"/>
                </a:solidFill>
                <a:latin typeface="Canva Sans"/>
                <a:ea typeface="Canva Sans"/>
                <a:cs typeface="Canva Sans"/>
                <a:sym typeface="Canva Sans"/>
              </a:rPr>
              <a:t>Abbas et al., 2023</a:t>
            </a:r>
          </a:p>
        </p:txBody>
      </p:sp>
      <p:sp>
        <p:nvSpPr>
          <p:cNvPr id="60" name="TextBox 60"/>
          <p:cNvSpPr txBox="1"/>
          <p:nvPr/>
        </p:nvSpPr>
        <p:spPr>
          <a:xfrm rot="16200000">
            <a:off x="18732225" y="12231851"/>
            <a:ext cx="2289914" cy="269304"/>
          </a:xfrm>
          <a:prstGeom prst="rect">
            <a:avLst/>
          </a:prstGeom>
        </p:spPr>
        <p:txBody>
          <a:bodyPr wrap="square" lIns="0" tIns="0" rIns="0" bIns="0" rtlCol="0" anchor="t">
            <a:spAutoFit/>
          </a:bodyPr>
          <a:lstStyle/>
          <a:p>
            <a:pPr algn="ctr">
              <a:lnSpc>
                <a:spcPts val="2051"/>
              </a:lnSpc>
            </a:pPr>
            <a:r>
              <a:rPr lang="en-US" b="1" dirty="0">
                <a:solidFill>
                  <a:srgbClr val="000000"/>
                </a:solidFill>
                <a:latin typeface="Canva Sans"/>
                <a:ea typeface="Canva Sans"/>
                <a:cs typeface="Canva Sans"/>
                <a:sym typeface="Canva Sans"/>
              </a:rPr>
              <a:t>Singh et al., 2025</a:t>
            </a:r>
          </a:p>
        </p:txBody>
      </p:sp>
      <p:sp>
        <p:nvSpPr>
          <p:cNvPr id="61" name="TextBox 61"/>
          <p:cNvSpPr txBox="1"/>
          <p:nvPr/>
        </p:nvSpPr>
        <p:spPr>
          <a:xfrm>
            <a:off x="15261093" y="8622371"/>
            <a:ext cx="1886049" cy="269304"/>
          </a:xfrm>
          <a:prstGeom prst="rect">
            <a:avLst/>
          </a:prstGeom>
        </p:spPr>
        <p:txBody>
          <a:bodyPr wrap="square" lIns="0" tIns="0" rIns="0" bIns="0" rtlCol="0" anchor="t">
            <a:spAutoFit/>
          </a:bodyPr>
          <a:lstStyle/>
          <a:p>
            <a:pPr algn="ctr">
              <a:lnSpc>
                <a:spcPts val="2051"/>
              </a:lnSpc>
            </a:pPr>
            <a:r>
              <a:rPr lang="en-US" b="1" dirty="0">
                <a:solidFill>
                  <a:srgbClr val="000000"/>
                </a:solidFill>
                <a:latin typeface="Canva Sans"/>
                <a:ea typeface="Canva Sans"/>
                <a:cs typeface="Canva Sans"/>
                <a:sym typeface="Canva Sans"/>
              </a:rPr>
              <a:t>Blanchard,  2019</a:t>
            </a:r>
          </a:p>
        </p:txBody>
      </p:sp>
      <p:sp>
        <p:nvSpPr>
          <p:cNvPr id="62" name="Rectangle 1">
            <a:extLst>
              <a:ext uri="{FF2B5EF4-FFF2-40B4-BE49-F238E27FC236}">
                <a16:creationId xmlns:a16="http://schemas.microsoft.com/office/drawing/2014/main" id="{9B775B5D-A86F-993B-F315-B2CB2B54204B}"/>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3" name="Rectangle 2">
            <a:extLst>
              <a:ext uri="{FF2B5EF4-FFF2-40B4-BE49-F238E27FC236}">
                <a16:creationId xmlns:a16="http://schemas.microsoft.com/office/drawing/2014/main" id="{A45C6E9B-1236-833D-897F-19F15C3A279C}"/>
              </a:ext>
            </a:extLst>
          </p:cNvPr>
          <p:cNvSpPr>
            <a:spLocks noChangeArrowheads="1"/>
          </p:cNvSpPr>
          <p:nvPr/>
        </p:nvSpPr>
        <p:spPr bwMode="auto">
          <a:xfrm>
            <a:off x="152400" y="-322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4" name="Rectangle 3">
            <a:extLst>
              <a:ext uri="{FF2B5EF4-FFF2-40B4-BE49-F238E27FC236}">
                <a16:creationId xmlns:a16="http://schemas.microsoft.com/office/drawing/2014/main" id="{1E253954-074E-6BD6-F7D1-E1E11B625D6C}"/>
              </a:ext>
            </a:extLst>
          </p:cNvPr>
          <p:cNvSpPr>
            <a:spLocks noChangeArrowheads="1"/>
          </p:cNvSpPr>
          <p:nvPr/>
        </p:nvSpPr>
        <p:spPr bwMode="auto">
          <a:xfrm>
            <a:off x="304800" y="1201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FE9CF"/>
        </a:solidFill>
        <a:effectLst/>
      </p:bgPr>
    </p:bg>
    <p:spTree>
      <p:nvGrpSpPr>
        <p:cNvPr id="1" name=""/>
        <p:cNvGrpSpPr/>
        <p:nvPr/>
      </p:nvGrpSpPr>
      <p:grpSpPr>
        <a:xfrm>
          <a:off x="0" y="0"/>
          <a:ext cx="0" cy="0"/>
          <a:chOff x="0" y="0"/>
          <a:chExt cx="0" cy="0"/>
        </a:xfrm>
      </p:grpSpPr>
      <p:sp>
        <p:nvSpPr>
          <p:cNvPr id="2" name="TextBox 2"/>
          <p:cNvSpPr txBox="1"/>
          <p:nvPr/>
        </p:nvSpPr>
        <p:spPr>
          <a:xfrm>
            <a:off x="355600" y="2690103"/>
            <a:ext cx="28992273" cy="18881707"/>
          </a:xfrm>
          <a:prstGeom prst="rect">
            <a:avLst/>
          </a:prstGeom>
        </p:spPr>
        <p:txBody>
          <a:bodyPr wrap="square" lIns="0" tIns="0" rIns="0" bIns="0" rtlCol="0" anchor="t">
            <a:spAutoFit/>
          </a:bodyPr>
          <a:lstStyle/>
          <a:p>
            <a:pPr marL="285750" indent="-285750">
              <a:lnSpc>
                <a:spcPts val="4073"/>
              </a:lnSpc>
              <a:buFont typeface="Arial" panose="020B0604020202020204" pitchFamily="34" charset="0"/>
              <a:buChar char="•"/>
            </a:pPr>
            <a:endParaRPr sz="2800" dirty="0">
              <a:latin typeface="Arial" panose="020B0604020202020204" pitchFamily="34" charset="0"/>
              <a:cs typeface="Arial" panose="020B0604020202020204" pitchFamily="34" charset="0"/>
            </a:endParaRP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Abbas, Q., Latif, S., Ayaz Habib, H., Shahzad, S., Sarwar, U., Shahzadi, M., Ramzan, Z. and </a:t>
            </a:r>
            <a:r>
              <a:rPr lang="en-US" sz="2800" dirty="0" err="1">
                <a:solidFill>
                  <a:srgbClr val="000000"/>
                </a:solidFill>
                <a:latin typeface="Arial" panose="020B0604020202020204" pitchFamily="34" charset="0"/>
                <a:ea typeface="Arial"/>
                <a:cs typeface="Arial" panose="020B0604020202020204" pitchFamily="34" charset="0"/>
                <a:sym typeface="Arial"/>
              </a:rPr>
              <a:t>Washdev</a:t>
            </a:r>
            <a:r>
              <a:rPr lang="en-US" sz="2800" dirty="0">
                <a:solidFill>
                  <a:srgbClr val="000000"/>
                </a:solidFill>
                <a:latin typeface="Arial" panose="020B0604020202020204" pitchFamily="34" charset="0"/>
                <a:ea typeface="Arial"/>
                <a:cs typeface="Arial" panose="020B0604020202020204" pitchFamily="34" charset="0"/>
                <a:sym typeface="Arial"/>
              </a:rPr>
              <a:t>, W., 2023. Cognitive behavior therapy for diabetes distress, depression, health anxiety, quality of life and treatment adherence among patients with type-II diabetes mellitus: a randomized control trial. BMC psychiatry, 23(1), p.86.</a:t>
            </a: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Bellary, S., Kyrou, I., Brown, J.E. and Bailey, C.J., 2021. Type 2 diabetes mellitus in older adults: clinical considerations and management. Nature Reviews Endocrinology, 17(9), pp.534-548.</a:t>
            </a: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Blanchard, S 2019, Diabetes treatment now costs the NHS £1.1bn, the highest bill ever, Mail Online, Daily Mail.</a:t>
            </a: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Carswell, C., Coventry, P.A., Brown, J.V., Alderson, S.L., Double, K., Gilbody, S., Holt, R.I., Jacobs, R., Lister, J., Osborn, D. and Shiers, D., 2023. Development of a supported self-management intervention for people with severe mental illness and type 2 diabetes: theory and evidence-based co-design approach. Journal of Medical Internet Research, 25, p.e43597.</a:t>
            </a: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Davies, M.J., </a:t>
            </a:r>
            <a:r>
              <a:rPr lang="en-US" sz="2800" dirty="0" err="1">
                <a:solidFill>
                  <a:srgbClr val="000000"/>
                </a:solidFill>
                <a:latin typeface="Arial" panose="020B0604020202020204" pitchFamily="34" charset="0"/>
                <a:ea typeface="Arial"/>
                <a:cs typeface="Arial" panose="020B0604020202020204" pitchFamily="34" charset="0"/>
                <a:sym typeface="Arial"/>
              </a:rPr>
              <a:t>Aroda</a:t>
            </a:r>
            <a:r>
              <a:rPr lang="en-US" sz="2800" dirty="0">
                <a:solidFill>
                  <a:srgbClr val="000000"/>
                </a:solidFill>
                <a:latin typeface="Arial" panose="020B0604020202020204" pitchFamily="34" charset="0"/>
                <a:ea typeface="Arial"/>
                <a:cs typeface="Arial" panose="020B0604020202020204" pitchFamily="34" charset="0"/>
                <a:sym typeface="Arial"/>
              </a:rPr>
              <a:t>, V.R., Collins, B.S., Gabbay, R.A., Green, J., </a:t>
            </a:r>
            <a:r>
              <a:rPr lang="en-US" sz="2800" dirty="0" err="1">
                <a:solidFill>
                  <a:srgbClr val="000000"/>
                </a:solidFill>
                <a:latin typeface="Arial" panose="020B0604020202020204" pitchFamily="34" charset="0"/>
                <a:ea typeface="Arial"/>
                <a:cs typeface="Arial" panose="020B0604020202020204" pitchFamily="34" charset="0"/>
                <a:sym typeface="Arial"/>
              </a:rPr>
              <a:t>Maruthur</a:t>
            </a:r>
            <a:r>
              <a:rPr lang="en-US" sz="2800" dirty="0">
                <a:solidFill>
                  <a:srgbClr val="000000"/>
                </a:solidFill>
                <a:latin typeface="Arial" panose="020B0604020202020204" pitchFamily="34" charset="0"/>
                <a:ea typeface="Arial"/>
                <a:cs typeface="Arial" panose="020B0604020202020204" pitchFamily="34" charset="0"/>
                <a:sym typeface="Arial"/>
              </a:rPr>
              <a:t>, N.M., Rosas, S.E., Del Prato, S., Mathieu, C., Mingrone, G. and Rossing, P., 2022. Management of </a:t>
            </a:r>
            <a:r>
              <a:rPr lang="en-US" sz="2800" dirty="0" err="1">
                <a:solidFill>
                  <a:srgbClr val="000000"/>
                </a:solidFill>
                <a:latin typeface="Arial" panose="020B0604020202020204" pitchFamily="34" charset="0"/>
                <a:ea typeface="Arial"/>
                <a:cs typeface="Arial" panose="020B0604020202020204" pitchFamily="34" charset="0"/>
                <a:sym typeface="Arial"/>
              </a:rPr>
              <a:t>hyperglycaemia</a:t>
            </a:r>
            <a:r>
              <a:rPr lang="en-US" sz="2800" dirty="0">
                <a:solidFill>
                  <a:srgbClr val="000000"/>
                </a:solidFill>
                <a:latin typeface="Arial" panose="020B0604020202020204" pitchFamily="34" charset="0"/>
                <a:ea typeface="Arial"/>
                <a:cs typeface="Arial" panose="020B0604020202020204" pitchFamily="34" charset="0"/>
                <a:sym typeface="Arial"/>
              </a:rPr>
              <a:t> in type 2 diabetes, 2022. A consensus report by the American Diabetes Association (ADA) and the European Association for the Study of Diabetes (EASD). </a:t>
            </a:r>
            <a:r>
              <a:rPr lang="en-US" sz="2800" dirty="0" err="1">
                <a:solidFill>
                  <a:srgbClr val="000000"/>
                </a:solidFill>
                <a:latin typeface="Arial" panose="020B0604020202020204" pitchFamily="34" charset="0"/>
                <a:ea typeface="Arial"/>
                <a:cs typeface="Arial" panose="020B0604020202020204" pitchFamily="34" charset="0"/>
                <a:sym typeface="Arial"/>
              </a:rPr>
              <a:t>Diabetologia</a:t>
            </a:r>
            <a:r>
              <a:rPr lang="en-US" sz="2800" dirty="0">
                <a:solidFill>
                  <a:srgbClr val="000000"/>
                </a:solidFill>
                <a:latin typeface="Arial" panose="020B0604020202020204" pitchFamily="34" charset="0"/>
                <a:ea typeface="Arial"/>
                <a:cs typeface="Arial" panose="020B0604020202020204" pitchFamily="34" charset="0"/>
                <a:sym typeface="Arial"/>
              </a:rPr>
              <a:t>, 65(12), pp.1925-1966.</a:t>
            </a: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Hawkes, R.E., Cameron, E., Cotterill, S., Bower, P. and French, D.P., 2020. The NHS Diabetes Prevention </a:t>
            </a:r>
            <a:r>
              <a:rPr lang="en-US" sz="2800" dirty="0" err="1">
                <a:solidFill>
                  <a:srgbClr val="000000"/>
                </a:solidFill>
                <a:latin typeface="Arial" panose="020B0604020202020204" pitchFamily="34" charset="0"/>
                <a:ea typeface="Arial"/>
                <a:cs typeface="Arial" panose="020B0604020202020204" pitchFamily="34" charset="0"/>
                <a:sym typeface="Arial"/>
              </a:rPr>
              <a:t>Programme</a:t>
            </a:r>
            <a:r>
              <a:rPr lang="en-US" sz="2800" dirty="0">
                <a:solidFill>
                  <a:srgbClr val="000000"/>
                </a:solidFill>
                <a:latin typeface="Arial" panose="020B0604020202020204" pitchFamily="34" charset="0"/>
                <a:ea typeface="Arial"/>
                <a:cs typeface="Arial" panose="020B0604020202020204" pitchFamily="34" charset="0"/>
                <a:sym typeface="Arial"/>
              </a:rPr>
              <a:t>: an observational study of service delivery and patient experience. BMC health services research, 20(1), p.1098.</a:t>
            </a: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McManus, E., Meacock, R., Parkinson, B. and Sutton, M., 2022. Population level impact of the NHS Diabetes Prevention </a:t>
            </a:r>
            <a:r>
              <a:rPr lang="en-US" sz="2800" dirty="0" err="1">
                <a:solidFill>
                  <a:srgbClr val="000000"/>
                </a:solidFill>
                <a:latin typeface="Arial" panose="020B0604020202020204" pitchFamily="34" charset="0"/>
                <a:ea typeface="Arial"/>
                <a:cs typeface="Arial" panose="020B0604020202020204" pitchFamily="34" charset="0"/>
                <a:sym typeface="Arial"/>
              </a:rPr>
              <a:t>Programme</a:t>
            </a:r>
            <a:r>
              <a:rPr lang="en-US" sz="2800" dirty="0">
                <a:solidFill>
                  <a:srgbClr val="000000"/>
                </a:solidFill>
                <a:latin typeface="Arial" panose="020B0604020202020204" pitchFamily="34" charset="0"/>
                <a:ea typeface="Arial"/>
                <a:cs typeface="Arial" panose="020B0604020202020204" pitchFamily="34" charset="0"/>
                <a:sym typeface="Arial"/>
              </a:rPr>
              <a:t> on incidence of type 2 diabetes in England: an observational study. The Lancet Regional Health–Europe, 19.</a:t>
            </a: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Redenz, G., </a:t>
            </a:r>
            <a:r>
              <a:rPr lang="en-US" sz="2800" dirty="0" err="1">
                <a:solidFill>
                  <a:srgbClr val="000000"/>
                </a:solidFill>
                <a:latin typeface="Arial" panose="020B0604020202020204" pitchFamily="34" charset="0"/>
                <a:ea typeface="Arial"/>
                <a:cs typeface="Arial" panose="020B0604020202020204" pitchFamily="34" charset="0"/>
                <a:sym typeface="Arial"/>
              </a:rPr>
              <a:t>Ibaceta</a:t>
            </a:r>
            <a:r>
              <a:rPr lang="en-US" sz="2800" dirty="0">
                <a:solidFill>
                  <a:srgbClr val="000000"/>
                </a:solidFill>
                <a:latin typeface="Arial" panose="020B0604020202020204" pitchFamily="34" charset="0"/>
                <a:ea typeface="Arial"/>
                <a:cs typeface="Arial" panose="020B0604020202020204" pitchFamily="34" charset="0"/>
                <a:sym typeface="Arial"/>
              </a:rPr>
              <a:t>, M.C., Aceituno, D., Balmaceda, C. and Espinoza, M.A., 2023. Health State Utility values of type 2 diabetes Mellitus and related complications: a systematic review and Meta-analysis. Value in Health Regional Issues, 34, pp.14-22.</a:t>
            </a: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Riddle, M.C., Cefalu, W.T., Evans, P.H., Gerstein, H.C., Nauck, M.A., Oh, W.K., Rothberg, A.E., le Roux, C.W., Rubino, F., Schauer, P. and Taylor, R., 2022. Consensus report: definition and interpretation of remission in type 2 diabetes. The Journal of Clinical Endocrinology &amp; Metabolism, 107(1), pp.1-9.</a:t>
            </a: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Singh, A.A., </a:t>
            </a:r>
            <a:r>
              <a:rPr lang="en-US" sz="2800" dirty="0" err="1">
                <a:solidFill>
                  <a:srgbClr val="000000"/>
                </a:solidFill>
                <a:latin typeface="Arial" panose="020B0604020202020204" pitchFamily="34" charset="0"/>
                <a:ea typeface="Arial"/>
                <a:cs typeface="Arial" panose="020B0604020202020204" pitchFamily="34" charset="0"/>
                <a:sym typeface="Arial"/>
              </a:rPr>
              <a:t>Babbott</a:t>
            </a:r>
            <a:r>
              <a:rPr lang="en-US" sz="2800" dirty="0">
                <a:solidFill>
                  <a:srgbClr val="000000"/>
                </a:solidFill>
                <a:latin typeface="Arial" panose="020B0604020202020204" pitchFamily="34" charset="0"/>
                <a:ea typeface="Arial"/>
                <a:cs typeface="Arial" panose="020B0604020202020204" pitchFamily="34" charset="0"/>
                <a:sym typeface="Arial"/>
              </a:rPr>
              <a:t>, K.M., Young, S., Wu, Z., and </a:t>
            </a:r>
            <a:r>
              <a:rPr lang="en-US" sz="2800" dirty="0" err="1">
                <a:solidFill>
                  <a:srgbClr val="000000"/>
                </a:solidFill>
                <a:latin typeface="Arial" panose="020B0604020202020204" pitchFamily="34" charset="0"/>
                <a:ea typeface="Arial"/>
                <a:cs typeface="Arial" panose="020B0604020202020204" pitchFamily="34" charset="0"/>
                <a:sym typeface="Arial"/>
              </a:rPr>
              <a:t>Serlachius</a:t>
            </a:r>
            <a:r>
              <a:rPr lang="en-US" sz="2800" dirty="0">
                <a:solidFill>
                  <a:srgbClr val="000000"/>
                </a:solidFill>
                <a:latin typeface="Arial" panose="020B0604020202020204" pitchFamily="34" charset="0"/>
                <a:ea typeface="Arial"/>
                <a:cs typeface="Arial" panose="020B0604020202020204" pitchFamily="34" charset="0"/>
                <a:sym typeface="Arial"/>
              </a:rPr>
              <a:t>, A., 2025. Evaluating the </a:t>
            </a:r>
            <a:r>
              <a:rPr lang="en-US" sz="2800" dirty="0" err="1">
                <a:solidFill>
                  <a:srgbClr val="000000"/>
                </a:solidFill>
                <a:latin typeface="Arial" panose="020B0604020202020204" pitchFamily="34" charset="0"/>
                <a:ea typeface="Arial"/>
                <a:cs typeface="Arial" panose="020B0604020202020204" pitchFamily="34" charset="0"/>
                <a:sym typeface="Arial"/>
              </a:rPr>
              <a:t>mySugr</a:t>
            </a:r>
            <a:r>
              <a:rPr lang="en-US" sz="2800" dirty="0">
                <a:solidFill>
                  <a:srgbClr val="000000"/>
                </a:solidFill>
                <a:latin typeface="Arial" panose="020B0604020202020204" pitchFamily="34" charset="0"/>
                <a:ea typeface="Arial"/>
                <a:cs typeface="Arial" panose="020B0604020202020204" pitchFamily="34" charset="0"/>
                <a:sym typeface="Arial"/>
              </a:rPr>
              <a:t> diabetes app: A randomized controlled trial exploring changes in HbA1c and psychological outcomes in adults with type 1 diabetes. Primary Care Diabetes.</a:t>
            </a: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Suzuki, K., </a:t>
            </a:r>
            <a:r>
              <a:rPr lang="en-US" sz="2800" dirty="0" err="1">
                <a:solidFill>
                  <a:srgbClr val="000000"/>
                </a:solidFill>
                <a:latin typeface="Arial" panose="020B0604020202020204" pitchFamily="34" charset="0"/>
                <a:ea typeface="Arial"/>
                <a:cs typeface="Arial" panose="020B0604020202020204" pitchFamily="34" charset="0"/>
                <a:sym typeface="Arial"/>
              </a:rPr>
              <a:t>Hatzikotoulas</a:t>
            </a:r>
            <a:r>
              <a:rPr lang="en-US" sz="2800" dirty="0">
                <a:solidFill>
                  <a:srgbClr val="000000"/>
                </a:solidFill>
                <a:latin typeface="Arial" panose="020B0604020202020204" pitchFamily="34" charset="0"/>
                <a:ea typeface="Arial"/>
                <a:cs typeface="Arial" panose="020B0604020202020204" pitchFamily="34" charset="0"/>
                <a:sym typeface="Arial"/>
              </a:rPr>
              <a:t>, K., Southam, L., Taylor, H.J., Yin, X., Lorenz, K.M., Mandla, R., Huerta-Chagoya, A., Melloni, G.E., Kanoni, S. and Rayner, N.W., 2024. Genetic drivers of heterogeneity in type 2 diabetes pathophysiology. Nature, 627(8003), pp.347-357.</a:t>
            </a: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Taheri, S., Zaghloul, H., Chagoury, O., </a:t>
            </a:r>
            <a:r>
              <a:rPr lang="en-US" sz="2800" dirty="0" err="1">
                <a:solidFill>
                  <a:srgbClr val="000000"/>
                </a:solidFill>
                <a:latin typeface="Arial" panose="020B0604020202020204" pitchFamily="34" charset="0"/>
                <a:ea typeface="Arial"/>
                <a:cs typeface="Arial" panose="020B0604020202020204" pitchFamily="34" charset="0"/>
                <a:sym typeface="Arial"/>
              </a:rPr>
              <a:t>Elhadad</a:t>
            </a:r>
            <a:r>
              <a:rPr lang="en-US" sz="2800" dirty="0">
                <a:solidFill>
                  <a:srgbClr val="000000"/>
                </a:solidFill>
                <a:latin typeface="Arial" panose="020B0604020202020204" pitchFamily="34" charset="0"/>
                <a:ea typeface="Arial"/>
                <a:cs typeface="Arial" panose="020B0604020202020204" pitchFamily="34" charset="0"/>
                <a:sym typeface="Arial"/>
              </a:rPr>
              <a:t>, S., Ahmed, S.H., El Khatib, N., Abou Amona, R., El Nahas, K., Suleiman, N., </a:t>
            </a:r>
            <a:r>
              <a:rPr lang="en-US" sz="2800" dirty="0" err="1">
                <a:solidFill>
                  <a:srgbClr val="000000"/>
                </a:solidFill>
                <a:latin typeface="Arial" panose="020B0604020202020204" pitchFamily="34" charset="0"/>
                <a:ea typeface="Arial"/>
                <a:cs typeface="Arial" panose="020B0604020202020204" pitchFamily="34" charset="0"/>
                <a:sym typeface="Arial"/>
              </a:rPr>
              <a:t>Alnaama</a:t>
            </a:r>
            <a:r>
              <a:rPr lang="en-US" sz="2800" dirty="0">
                <a:solidFill>
                  <a:srgbClr val="000000"/>
                </a:solidFill>
                <a:latin typeface="Arial" panose="020B0604020202020204" pitchFamily="34" charset="0"/>
                <a:ea typeface="Arial"/>
                <a:cs typeface="Arial" panose="020B0604020202020204" pitchFamily="34" charset="0"/>
                <a:sym typeface="Arial"/>
              </a:rPr>
              <a:t>, A. and Al-Hamaq, A., 2020. Effect of intensive lifestyle intervention on bodyweight and glycaemia in early type 2 diabetes (DIADEM-I): an open-label, parallel-group, </a:t>
            </a:r>
            <a:r>
              <a:rPr lang="en-US" sz="2800" dirty="0" err="1">
                <a:solidFill>
                  <a:srgbClr val="000000"/>
                </a:solidFill>
                <a:latin typeface="Arial" panose="020B0604020202020204" pitchFamily="34" charset="0"/>
                <a:ea typeface="Arial"/>
                <a:cs typeface="Arial" panose="020B0604020202020204" pitchFamily="34" charset="0"/>
                <a:sym typeface="Arial"/>
              </a:rPr>
              <a:t>randomised</a:t>
            </a:r>
            <a:r>
              <a:rPr lang="en-US" sz="2800" dirty="0">
                <a:solidFill>
                  <a:srgbClr val="000000"/>
                </a:solidFill>
                <a:latin typeface="Arial" panose="020B0604020202020204" pitchFamily="34" charset="0"/>
                <a:ea typeface="Arial"/>
                <a:cs typeface="Arial" panose="020B0604020202020204" pitchFamily="34" charset="0"/>
                <a:sym typeface="Arial"/>
              </a:rPr>
              <a:t> controlled trial. The lancet Diabetes &amp; endocrinology, 8(6), pp.477-489.</a:t>
            </a:r>
          </a:p>
          <a:p>
            <a:pPr marL="457200" indent="-457200">
              <a:lnSpc>
                <a:spcPts val="4073"/>
              </a:lnSpc>
              <a:buFont typeface="Arial" panose="020B0604020202020204" pitchFamily="34" charset="0"/>
              <a:buChar char="•"/>
            </a:pPr>
            <a:r>
              <a:rPr lang="en-US" sz="2800" dirty="0" err="1">
                <a:solidFill>
                  <a:srgbClr val="000000"/>
                </a:solidFill>
                <a:latin typeface="Arial" panose="020B0604020202020204" pitchFamily="34" charset="0"/>
                <a:ea typeface="Arial"/>
                <a:cs typeface="Arial" panose="020B0604020202020204" pitchFamily="34" charset="0"/>
                <a:sym typeface="Arial"/>
              </a:rPr>
              <a:t>Valabhji</a:t>
            </a:r>
            <a:r>
              <a:rPr lang="en-US" sz="2800" dirty="0">
                <a:solidFill>
                  <a:srgbClr val="000000"/>
                </a:solidFill>
                <a:latin typeface="Arial" panose="020B0604020202020204" pitchFamily="34" charset="0"/>
                <a:ea typeface="Arial"/>
                <a:cs typeface="Arial" panose="020B0604020202020204" pitchFamily="34" charset="0"/>
                <a:sym typeface="Arial"/>
              </a:rPr>
              <a:t>, J., Gorton, T., Barron, E., </a:t>
            </a:r>
            <a:r>
              <a:rPr lang="en-US" sz="2800" dirty="0" err="1">
                <a:solidFill>
                  <a:srgbClr val="000000"/>
                </a:solidFill>
                <a:latin typeface="Arial" panose="020B0604020202020204" pitchFamily="34" charset="0"/>
                <a:ea typeface="Arial"/>
                <a:cs typeface="Arial" panose="020B0604020202020204" pitchFamily="34" charset="0"/>
                <a:sym typeface="Arial"/>
              </a:rPr>
              <a:t>Safazadeh</a:t>
            </a:r>
            <a:r>
              <a:rPr lang="en-US" sz="2800" dirty="0">
                <a:solidFill>
                  <a:srgbClr val="000000"/>
                </a:solidFill>
                <a:latin typeface="Arial" panose="020B0604020202020204" pitchFamily="34" charset="0"/>
                <a:ea typeface="Arial"/>
                <a:cs typeface="Arial" panose="020B0604020202020204" pitchFamily="34" charset="0"/>
                <a:sym typeface="Arial"/>
              </a:rPr>
              <a:t>, S., Earnshaw, F., Helm, C., </a:t>
            </a:r>
            <a:r>
              <a:rPr lang="en-US" sz="2800" dirty="0" err="1">
                <a:solidFill>
                  <a:srgbClr val="000000"/>
                </a:solidFill>
                <a:latin typeface="Arial" panose="020B0604020202020204" pitchFamily="34" charset="0"/>
                <a:ea typeface="Arial"/>
                <a:cs typeface="Arial" panose="020B0604020202020204" pitchFamily="34" charset="0"/>
                <a:sym typeface="Arial"/>
              </a:rPr>
              <a:t>Virr</a:t>
            </a:r>
            <a:r>
              <a:rPr lang="en-US" sz="2800" dirty="0">
                <a:solidFill>
                  <a:srgbClr val="000000"/>
                </a:solidFill>
                <a:latin typeface="Arial" panose="020B0604020202020204" pitchFamily="34" charset="0"/>
                <a:ea typeface="Arial"/>
                <a:cs typeface="Arial" panose="020B0604020202020204" pitchFamily="34" charset="0"/>
                <a:sym typeface="Arial"/>
              </a:rPr>
              <a:t>, M., Kernan, J., Crowe, S., Aveyard, P. and Wilding, J., 2024. Early findings from the NHS Type 2 Diabetes Path to Remission </a:t>
            </a:r>
            <a:r>
              <a:rPr lang="en-US" sz="2800" dirty="0" err="1">
                <a:solidFill>
                  <a:srgbClr val="000000"/>
                </a:solidFill>
                <a:latin typeface="Arial" panose="020B0604020202020204" pitchFamily="34" charset="0"/>
                <a:ea typeface="Arial"/>
                <a:cs typeface="Arial" panose="020B0604020202020204" pitchFamily="34" charset="0"/>
                <a:sym typeface="Arial"/>
              </a:rPr>
              <a:t>Programme</a:t>
            </a:r>
            <a:r>
              <a:rPr lang="en-US" sz="2800" dirty="0">
                <a:solidFill>
                  <a:srgbClr val="000000"/>
                </a:solidFill>
                <a:latin typeface="Arial" panose="020B0604020202020204" pitchFamily="34" charset="0"/>
                <a:ea typeface="Arial"/>
                <a:cs typeface="Arial" panose="020B0604020202020204" pitchFamily="34" charset="0"/>
                <a:sym typeface="Arial"/>
              </a:rPr>
              <a:t>: a prospective evaluation of real-world implementation. The Lancet Diabetes &amp; Endocrinology, 12(9), pp.653-663.</a:t>
            </a: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Wang, Y., Xu, Y., Shan, H., Pan, H., Chen, J. and Yang, J., 2024. Health state utility values of type 2 diabetes mellitus and related complications: a systematic review and meta-regression. Health and Quality of Life Outcomes, 22(1), p.74.</a:t>
            </a: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World Health Organization. 2024. Diabetes. World Health Organization. </a:t>
            </a:r>
            <a:r>
              <a:rPr lang="en-US" sz="2800" u="sng" dirty="0">
                <a:solidFill>
                  <a:srgbClr val="000000"/>
                </a:solidFill>
                <a:latin typeface="Arial" panose="020B0604020202020204" pitchFamily="34" charset="0"/>
                <a:ea typeface="Arial"/>
                <a:cs typeface="Arial" panose="020B0604020202020204" pitchFamily="34" charset="0"/>
                <a:sym typeface="Arial"/>
                <a:hlinkClick r:id="rId2" tooltip="https://www.who.int/news-room/fact-sheets/detail/diabetes"/>
              </a:rPr>
              <a:t>Add a little bit of body text</a:t>
            </a:r>
          </a:p>
          <a:p>
            <a:pPr marL="457200" indent="-457200">
              <a:lnSpc>
                <a:spcPts val="4073"/>
              </a:lnSpc>
              <a:buFont typeface="Arial" panose="020B0604020202020204" pitchFamily="34" charset="0"/>
              <a:buChar char="•"/>
            </a:pPr>
            <a:r>
              <a:rPr lang="en-US" sz="2800" dirty="0">
                <a:solidFill>
                  <a:srgbClr val="000000"/>
                </a:solidFill>
                <a:latin typeface="Arial" panose="020B0604020202020204" pitchFamily="34" charset="0"/>
                <a:ea typeface="Arial"/>
                <a:cs typeface="Arial" panose="020B0604020202020204" pitchFamily="34" charset="0"/>
                <a:sym typeface="Arial"/>
              </a:rPr>
              <a:t>Zeidi, I.M., Morshedi, H. and </a:t>
            </a:r>
            <a:r>
              <a:rPr lang="en-US" sz="2800" dirty="0" err="1">
                <a:solidFill>
                  <a:srgbClr val="000000"/>
                </a:solidFill>
                <a:latin typeface="Arial" panose="020B0604020202020204" pitchFamily="34" charset="0"/>
                <a:ea typeface="Arial"/>
                <a:cs typeface="Arial" panose="020B0604020202020204" pitchFamily="34" charset="0"/>
                <a:sym typeface="Arial"/>
              </a:rPr>
              <a:t>Otaghvar</a:t>
            </a:r>
            <a:r>
              <a:rPr lang="en-US" sz="2800" dirty="0">
                <a:solidFill>
                  <a:srgbClr val="000000"/>
                </a:solidFill>
                <a:latin typeface="Arial" panose="020B0604020202020204" pitchFamily="34" charset="0"/>
                <a:ea typeface="Arial"/>
                <a:cs typeface="Arial" panose="020B0604020202020204" pitchFamily="34" charset="0"/>
                <a:sym typeface="Arial"/>
              </a:rPr>
              <a:t>, H.A., 2021. A theory of planned behavior-enhanced intervention to promote health literacy and self-care behaviors of type 2 diabetic patients. Journal of preventive medicine and hygiene, 61(4), p.E601.</a:t>
            </a:r>
          </a:p>
          <a:p>
            <a:pPr marL="457200" indent="-457200" algn="just">
              <a:lnSpc>
                <a:spcPts val="4073"/>
              </a:lnSpc>
              <a:buFont typeface="Arial" panose="020B0604020202020204" pitchFamily="34" charset="0"/>
              <a:buChar char="•"/>
            </a:pPr>
            <a:endParaRPr lang="en-US" sz="2909" dirty="0">
              <a:solidFill>
                <a:srgbClr val="000000"/>
              </a:solidFill>
              <a:latin typeface="Arial"/>
              <a:ea typeface="Arial"/>
              <a:cs typeface="Arial"/>
              <a:sym typeface="Arial"/>
            </a:endParaRPr>
          </a:p>
        </p:txBody>
      </p:sp>
      <p:sp>
        <p:nvSpPr>
          <p:cNvPr id="3" name="TextBox 3"/>
          <p:cNvSpPr txBox="1"/>
          <p:nvPr/>
        </p:nvSpPr>
        <p:spPr>
          <a:xfrm>
            <a:off x="9042400" y="1390650"/>
            <a:ext cx="9173491" cy="970522"/>
          </a:xfrm>
          <a:prstGeom prst="rect">
            <a:avLst/>
          </a:prstGeom>
        </p:spPr>
        <p:txBody>
          <a:bodyPr wrap="square" lIns="0" tIns="0" rIns="0" bIns="0" rtlCol="0" anchor="t">
            <a:spAutoFit/>
          </a:bodyPr>
          <a:lstStyle/>
          <a:p>
            <a:pPr algn="ctr">
              <a:lnSpc>
                <a:spcPts val="8261"/>
              </a:lnSpc>
            </a:pPr>
            <a:r>
              <a:rPr lang="en-US" sz="5900" b="1" dirty="0">
                <a:solidFill>
                  <a:srgbClr val="000000"/>
                </a:solidFill>
                <a:latin typeface="Arial Bold"/>
                <a:ea typeface="Arial Bold"/>
                <a:cs typeface="Arial Bold"/>
                <a:sym typeface="Arial Bold"/>
              </a:rPr>
              <a:t>Reference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TotalTime>
  <Words>2136</Words>
  <Application>Microsoft Office PowerPoint</Application>
  <PresentationFormat>Custom</PresentationFormat>
  <Paragraphs>55</Paragraphs>
  <Slides>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Hitchcut</vt:lpstr>
      <vt:lpstr>Arial Bold</vt:lpstr>
      <vt:lpstr>Canva Sans</vt:lpstr>
      <vt:lpstr>Arial</vt:lpstr>
      <vt:lpstr>Calibri</vt:lpstr>
      <vt:lpstr>Aptos</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dc:title>
  <dc:creator>Donna Olivia Shilunga</dc:creator>
  <cp:lastModifiedBy>Donna shilunga</cp:lastModifiedBy>
  <cp:revision>18</cp:revision>
  <dcterms:created xsi:type="dcterms:W3CDTF">2006-08-16T00:00:00Z</dcterms:created>
  <dcterms:modified xsi:type="dcterms:W3CDTF">2025-10-26T18:58:10Z</dcterms:modified>
  <dc:identifier>DAG2oQvuZQ4</dc:identifier>
</cp:coreProperties>
</file>