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4.xml" ContentType="application/vnd.openxmlformats-officedocument.presentationml.tags+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599" r:id="rId2"/>
    <p:sldId id="619" r:id="rId3"/>
    <p:sldId id="435" r:id="rId4"/>
    <p:sldId id="437" r:id="rId5"/>
    <p:sldId id="436" r:id="rId6"/>
    <p:sldId id="468" r:id="rId7"/>
    <p:sldId id="600" r:id="rId8"/>
    <p:sldId id="601" r:id="rId9"/>
    <p:sldId id="438" r:id="rId10"/>
    <p:sldId id="439" r:id="rId11"/>
    <p:sldId id="440" r:id="rId12"/>
    <p:sldId id="441" r:id="rId13"/>
    <p:sldId id="442" r:id="rId14"/>
    <p:sldId id="444" r:id="rId15"/>
    <p:sldId id="445" r:id="rId16"/>
    <p:sldId id="446" r:id="rId17"/>
    <p:sldId id="447" r:id="rId18"/>
    <p:sldId id="284" r:id="rId19"/>
    <p:sldId id="582" r:id="rId20"/>
    <p:sldId id="586" r:id="rId21"/>
    <p:sldId id="583" r:id="rId22"/>
    <p:sldId id="584" r:id="rId23"/>
    <p:sldId id="587" r:id="rId24"/>
    <p:sldId id="588" r:id="rId25"/>
    <p:sldId id="293" r:id="rId26"/>
    <p:sldId id="296" r:id="rId27"/>
    <p:sldId id="294" r:id="rId28"/>
    <p:sldId id="295" r:id="rId29"/>
    <p:sldId id="297" r:id="rId30"/>
    <p:sldId id="448" r:id="rId31"/>
    <p:sldId id="450" r:id="rId32"/>
    <p:sldId id="453" r:id="rId33"/>
    <p:sldId id="454" r:id="rId34"/>
    <p:sldId id="458" r:id="rId35"/>
    <p:sldId id="459" r:id="rId36"/>
    <p:sldId id="471" r:id="rId37"/>
    <p:sldId id="470" r:id="rId38"/>
    <p:sldId id="615" r:id="rId39"/>
    <p:sldId id="616" r:id="rId40"/>
    <p:sldId id="617" r:id="rId41"/>
    <p:sldId id="618" r:id="rId42"/>
    <p:sldId id="62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4"/>
    <p:restoredTop sz="81998"/>
  </p:normalViewPr>
  <p:slideViewPr>
    <p:cSldViewPr snapToGrid="0" snapToObjects="1">
      <p:cViewPr varScale="1">
        <p:scale>
          <a:sx n="68" d="100"/>
          <a:sy n="68" d="100"/>
        </p:scale>
        <p:origin x="143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0CFB7F-5099-4759-95EA-1B76F2FCA66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476A59A-B91B-4055-9A72-3011DDF75F34}">
      <dgm:prSet/>
      <dgm:spPr/>
      <dgm:t>
        <a:bodyPr/>
        <a:lstStyle/>
        <a:p>
          <a:r>
            <a:rPr lang="en-GB"/>
            <a:t>Where a second offence is identified when already under arrest you MUST consider the necessity test- criteria</a:t>
          </a:r>
          <a:endParaRPr lang="en-US"/>
        </a:p>
      </dgm:t>
    </dgm:pt>
    <dgm:pt modelId="{55D1CD8D-F849-476C-9E48-163FE6F8BDED}" type="parTrans" cxnId="{86FA43C1-8E42-4423-810F-8AF9CD618353}">
      <dgm:prSet/>
      <dgm:spPr/>
      <dgm:t>
        <a:bodyPr/>
        <a:lstStyle/>
        <a:p>
          <a:endParaRPr lang="en-US"/>
        </a:p>
      </dgm:t>
    </dgm:pt>
    <dgm:pt modelId="{06FE6573-6B2A-4F0E-B1E0-B08A920944C3}" type="sibTrans" cxnId="{86FA43C1-8E42-4423-810F-8AF9CD618353}">
      <dgm:prSet/>
      <dgm:spPr/>
      <dgm:t>
        <a:bodyPr/>
        <a:lstStyle/>
        <a:p>
          <a:endParaRPr lang="en-US"/>
        </a:p>
      </dgm:t>
    </dgm:pt>
    <dgm:pt modelId="{1B09EFB3-3FF8-4329-8C13-8E66805AE59D}">
      <dgm:prSet/>
      <dgm:spPr/>
      <dgm:t>
        <a:bodyPr/>
        <a:lstStyle/>
        <a:p>
          <a:r>
            <a:rPr lang="en-GB" dirty="0"/>
            <a:t>In such cases you must inform them that they are also under arrest for the other offence as well </a:t>
          </a:r>
          <a:br>
            <a:rPr lang="en-GB" dirty="0"/>
          </a:br>
          <a:r>
            <a:rPr lang="en-GB" dirty="0"/>
            <a:t>(Section 31 PACE)</a:t>
          </a:r>
          <a:endParaRPr lang="en-US" dirty="0"/>
        </a:p>
      </dgm:t>
    </dgm:pt>
    <dgm:pt modelId="{AFD2FC37-F2DB-4571-91C3-65C21B27E36C}" type="parTrans" cxnId="{ECEC5DED-BC20-4B7D-B84B-48549F54C8DD}">
      <dgm:prSet/>
      <dgm:spPr/>
      <dgm:t>
        <a:bodyPr/>
        <a:lstStyle/>
        <a:p>
          <a:endParaRPr lang="en-US"/>
        </a:p>
      </dgm:t>
    </dgm:pt>
    <dgm:pt modelId="{6E11B3F4-6964-41B9-B1F9-34D2E1E88FD3}" type="sibTrans" cxnId="{ECEC5DED-BC20-4B7D-B84B-48549F54C8DD}">
      <dgm:prSet/>
      <dgm:spPr/>
      <dgm:t>
        <a:bodyPr/>
        <a:lstStyle/>
        <a:p>
          <a:endParaRPr lang="en-US"/>
        </a:p>
      </dgm:t>
    </dgm:pt>
    <dgm:pt modelId="{4E53176E-A615-457D-A451-22F7F07912EE}">
      <dgm:prSet/>
      <dgm:spPr/>
      <dgm:t>
        <a:bodyPr/>
        <a:lstStyle/>
        <a:p>
          <a:r>
            <a:rPr lang="en-GB"/>
            <a:t>This is to prevent a situation where the individual leaves the police station and is immediately rearrested for the other offence.</a:t>
          </a:r>
          <a:endParaRPr lang="en-US"/>
        </a:p>
      </dgm:t>
    </dgm:pt>
    <dgm:pt modelId="{CD561D4F-88E0-429D-8FEE-28996C9B696A}" type="parTrans" cxnId="{327D8E93-CF24-419D-B0BA-E8BC93D044AE}">
      <dgm:prSet/>
      <dgm:spPr/>
      <dgm:t>
        <a:bodyPr/>
        <a:lstStyle/>
        <a:p>
          <a:endParaRPr lang="en-US"/>
        </a:p>
      </dgm:t>
    </dgm:pt>
    <dgm:pt modelId="{C5B2EBF6-292F-40EF-83DF-286EE8944E79}" type="sibTrans" cxnId="{327D8E93-CF24-419D-B0BA-E8BC93D044AE}">
      <dgm:prSet/>
      <dgm:spPr/>
      <dgm:t>
        <a:bodyPr/>
        <a:lstStyle/>
        <a:p>
          <a:endParaRPr lang="en-US"/>
        </a:p>
      </dgm:t>
    </dgm:pt>
    <dgm:pt modelId="{9D2F91A0-8856-2F4E-A2DD-C1BC102225B7}" type="pres">
      <dgm:prSet presAssocID="{B10CFB7F-5099-4759-95EA-1B76F2FCA661}" presName="linear" presStyleCnt="0">
        <dgm:presLayoutVars>
          <dgm:animLvl val="lvl"/>
          <dgm:resizeHandles val="exact"/>
        </dgm:presLayoutVars>
      </dgm:prSet>
      <dgm:spPr/>
    </dgm:pt>
    <dgm:pt modelId="{314B81AB-9E67-384C-B956-DE8D2BA0ABAF}" type="pres">
      <dgm:prSet presAssocID="{B476A59A-B91B-4055-9A72-3011DDF75F34}" presName="parentText" presStyleLbl="node1" presStyleIdx="0" presStyleCnt="3">
        <dgm:presLayoutVars>
          <dgm:chMax val="0"/>
          <dgm:bulletEnabled val="1"/>
        </dgm:presLayoutVars>
      </dgm:prSet>
      <dgm:spPr/>
    </dgm:pt>
    <dgm:pt modelId="{8584A72B-E9D5-2945-97B0-8B844568C6C5}" type="pres">
      <dgm:prSet presAssocID="{06FE6573-6B2A-4F0E-B1E0-B08A920944C3}" presName="spacer" presStyleCnt="0"/>
      <dgm:spPr/>
    </dgm:pt>
    <dgm:pt modelId="{3A0630CF-198E-D146-8E91-5670644BCDB8}" type="pres">
      <dgm:prSet presAssocID="{1B09EFB3-3FF8-4329-8C13-8E66805AE59D}" presName="parentText" presStyleLbl="node1" presStyleIdx="1" presStyleCnt="3">
        <dgm:presLayoutVars>
          <dgm:chMax val="0"/>
          <dgm:bulletEnabled val="1"/>
        </dgm:presLayoutVars>
      </dgm:prSet>
      <dgm:spPr/>
    </dgm:pt>
    <dgm:pt modelId="{05AFE1BA-F166-474B-A77A-5336C624051E}" type="pres">
      <dgm:prSet presAssocID="{6E11B3F4-6964-41B9-B1F9-34D2E1E88FD3}" presName="spacer" presStyleCnt="0"/>
      <dgm:spPr/>
    </dgm:pt>
    <dgm:pt modelId="{125AA29A-95E0-BA40-B3FA-261D0DDF0F88}" type="pres">
      <dgm:prSet presAssocID="{4E53176E-A615-457D-A451-22F7F07912EE}" presName="parentText" presStyleLbl="node1" presStyleIdx="2" presStyleCnt="3">
        <dgm:presLayoutVars>
          <dgm:chMax val="0"/>
          <dgm:bulletEnabled val="1"/>
        </dgm:presLayoutVars>
      </dgm:prSet>
      <dgm:spPr/>
    </dgm:pt>
  </dgm:ptLst>
  <dgm:cxnLst>
    <dgm:cxn modelId="{5E534617-717D-C049-9DA8-CC7E6F5DED6F}" type="presOf" srcId="{4E53176E-A615-457D-A451-22F7F07912EE}" destId="{125AA29A-95E0-BA40-B3FA-261D0DDF0F88}" srcOrd="0" destOrd="0" presId="urn:microsoft.com/office/officeart/2005/8/layout/vList2"/>
    <dgm:cxn modelId="{FD6FC275-5536-7442-AFB5-4BAE1E3048B0}" type="presOf" srcId="{B10CFB7F-5099-4759-95EA-1B76F2FCA661}" destId="{9D2F91A0-8856-2F4E-A2DD-C1BC102225B7}" srcOrd="0" destOrd="0" presId="urn:microsoft.com/office/officeart/2005/8/layout/vList2"/>
    <dgm:cxn modelId="{327D8E93-CF24-419D-B0BA-E8BC93D044AE}" srcId="{B10CFB7F-5099-4759-95EA-1B76F2FCA661}" destId="{4E53176E-A615-457D-A451-22F7F07912EE}" srcOrd="2" destOrd="0" parTransId="{CD561D4F-88E0-429D-8FEE-28996C9B696A}" sibTransId="{C5B2EBF6-292F-40EF-83DF-286EE8944E79}"/>
    <dgm:cxn modelId="{B062BFAD-6EF9-3E47-9F53-D1602837D7C3}" type="presOf" srcId="{1B09EFB3-3FF8-4329-8C13-8E66805AE59D}" destId="{3A0630CF-198E-D146-8E91-5670644BCDB8}" srcOrd="0" destOrd="0" presId="urn:microsoft.com/office/officeart/2005/8/layout/vList2"/>
    <dgm:cxn modelId="{86FA43C1-8E42-4423-810F-8AF9CD618353}" srcId="{B10CFB7F-5099-4759-95EA-1B76F2FCA661}" destId="{B476A59A-B91B-4055-9A72-3011DDF75F34}" srcOrd="0" destOrd="0" parTransId="{55D1CD8D-F849-476C-9E48-163FE6F8BDED}" sibTransId="{06FE6573-6B2A-4F0E-B1E0-B08A920944C3}"/>
    <dgm:cxn modelId="{6B2EC3CA-6F36-974E-92D6-61EC60B10A37}" type="presOf" srcId="{B476A59A-B91B-4055-9A72-3011DDF75F34}" destId="{314B81AB-9E67-384C-B956-DE8D2BA0ABAF}" srcOrd="0" destOrd="0" presId="urn:microsoft.com/office/officeart/2005/8/layout/vList2"/>
    <dgm:cxn modelId="{ECEC5DED-BC20-4B7D-B84B-48549F54C8DD}" srcId="{B10CFB7F-5099-4759-95EA-1B76F2FCA661}" destId="{1B09EFB3-3FF8-4329-8C13-8E66805AE59D}" srcOrd="1" destOrd="0" parTransId="{AFD2FC37-F2DB-4571-91C3-65C21B27E36C}" sibTransId="{6E11B3F4-6964-41B9-B1F9-34D2E1E88FD3}"/>
    <dgm:cxn modelId="{D2D40778-E9D3-EB46-BFC2-CF2AFD5F3CB1}" type="presParOf" srcId="{9D2F91A0-8856-2F4E-A2DD-C1BC102225B7}" destId="{314B81AB-9E67-384C-B956-DE8D2BA0ABAF}" srcOrd="0" destOrd="0" presId="urn:microsoft.com/office/officeart/2005/8/layout/vList2"/>
    <dgm:cxn modelId="{8274E12D-F14A-574A-94D6-1477ADE36781}" type="presParOf" srcId="{9D2F91A0-8856-2F4E-A2DD-C1BC102225B7}" destId="{8584A72B-E9D5-2945-97B0-8B844568C6C5}" srcOrd="1" destOrd="0" presId="urn:microsoft.com/office/officeart/2005/8/layout/vList2"/>
    <dgm:cxn modelId="{923E0392-A5EB-F64B-8F21-5CD6BFD54A5F}" type="presParOf" srcId="{9D2F91A0-8856-2F4E-A2DD-C1BC102225B7}" destId="{3A0630CF-198E-D146-8E91-5670644BCDB8}" srcOrd="2" destOrd="0" presId="urn:microsoft.com/office/officeart/2005/8/layout/vList2"/>
    <dgm:cxn modelId="{05223D32-A8F0-B540-AAD0-3FCD0E3364B6}" type="presParOf" srcId="{9D2F91A0-8856-2F4E-A2DD-C1BC102225B7}" destId="{05AFE1BA-F166-474B-A77A-5336C624051E}" srcOrd="3" destOrd="0" presId="urn:microsoft.com/office/officeart/2005/8/layout/vList2"/>
    <dgm:cxn modelId="{20026B7B-E94E-C747-8F18-2F8FEDB0A6CB}" type="presParOf" srcId="{9D2F91A0-8856-2F4E-A2DD-C1BC102225B7}" destId="{125AA29A-95E0-BA40-B3FA-261D0DDF0F8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6738355B-B912-5342-B7CD-10C82B442BFF}" type="presOf" srcId="{E8DB36E3-A08B-4506-A0F3-6ED8D5AFAE49}" destId="{7D0350FB-75C9-3A43-B178-A436942FC9D2}" srcOrd="0" destOrd="0" presId="urn:microsoft.com/office/officeart/2008/layout/LinedList"/>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FD17D469-E765-BD46-B301-E049B46E2C4A}" type="presOf" srcId="{63DA6AE0-07A5-41B9-B7EF-A0E02D9842F0}" destId="{46B0C3A5-87B2-0F44-9BDA-682B38C1A12B}" srcOrd="0" destOrd="0" presId="urn:microsoft.com/office/officeart/2008/layout/LinedList"/>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SEEN </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HOW?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B81AB-9E67-384C-B956-DE8D2BA0ABAF}">
      <dsp:nvSpPr>
        <dsp:cNvPr id="0" name=""/>
        <dsp:cNvSpPr/>
      </dsp:nvSpPr>
      <dsp:spPr>
        <a:xfrm>
          <a:off x="0" y="96190"/>
          <a:ext cx="6359268"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Where a second offence is identified when already under arrest you MUST consider the necessity test- criteria</a:t>
          </a:r>
          <a:endParaRPr lang="en-US" sz="2300" kern="1200"/>
        </a:p>
      </dsp:txBody>
      <dsp:txXfrm>
        <a:off x="61741" y="157931"/>
        <a:ext cx="6235786" cy="1141288"/>
      </dsp:txXfrm>
    </dsp:sp>
    <dsp:sp modelId="{3A0630CF-198E-D146-8E91-5670644BCDB8}">
      <dsp:nvSpPr>
        <dsp:cNvPr id="0" name=""/>
        <dsp:cNvSpPr/>
      </dsp:nvSpPr>
      <dsp:spPr>
        <a:xfrm>
          <a:off x="0" y="1427201"/>
          <a:ext cx="6359268"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 such cases you must inform them that they are also under arrest for the other offence as well </a:t>
          </a:r>
          <a:br>
            <a:rPr lang="en-GB" sz="2300" kern="1200" dirty="0"/>
          </a:br>
          <a:r>
            <a:rPr lang="en-GB" sz="2300" kern="1200" dirty="0"/>
            <a:t>(Section 31 PACE)</a:t>
          </a:r>
          <a:endParaRPr lang="en-US" sz="2300" kern="1200" dirty="0"/>
        </a:p>
      </dsp:txBody>
      <dsp:txXfrm>
        <a:off x="61741" y="1488942"/>
        <a:ext cx="6235786" cy="1141288"/>
      </dsp:txXfrm>
    </dsp:sp>
    <dsp:sp modelId="{125AA29A-95E0-BA40-B3FA-261D0DDF0F88}">
      <dsp:nvSpPr>
        <dsp:cNvPr id="0" name=""/>
        <dsp:cNvSpPr/>
      </dsp:nvSpPr>
      <dsp:spPr>
        <a:xfrm>
          <a:off x="0" y="2758210"/>
          <a:ext cx="6359268"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is to prevent a situation where the individual leaves the police station and is immediately rearrested for the other offence.</a:t>
          </a:r>
          <a:endParaRPr lang="en-US" sz="2300" kern="1200"/>
        </a:p>
      </dsp:txBody>
      <dsp:txXfrm>
        <a:off x="61741" y="2819951"/>
        <a:ext cx="6235786" cy="1141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19983"/>
          <a:ext cx="6172199" cy="12306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Section 117 of the Police and Criminal Evidence Act 1984</a:t>
          </a:r>
          <a:endParaRPr lang="en-US" sz="2200" kern="1200"/>
        </a:p>
      </dsp:txBody>
      <dsp:txXfrm>
        <a:off x="60077" y="80060"/>
        <a:ext cx="6052045" cy="1110539"/>
      </dsp:txXfrm>
    </dsp:sp>
    <dsp:sp modelId="{F8E5B06E-2B3E-2545-86C8-810015E07032}">
      <dsp:nvSpPr>
        <dsp:cNvPr id="0" name=""/>
        <dsp:cNvSpPr/>
      </dsp:nvSpPr>
      <dsp:spPr>
        <a:xfrm>
          <a:off x="0" y="1314037"/>
          <a:ext cx="6172199" cy="123069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Provides that a constable can use </a:t>
          </a:r>
          <a:r>
            <a:rPr lang="en-GB" sz="2200" b="1" kern="1200"/>
            <a:t>reasonable force</a:t>
          </a:r>
          <a:r>
            <a:rPr lang="en-GB" sz="2200" b="0" kern="1200"/>
            <a:t>, if necessary, in </a:t>
          </a:r>
          <a:r>
            <a:rPr lang="en-GB" sz="2200" kern="1200"/>
            <a:t>the exercise of any power under this Act</a:t>
          </a:r>
          <a:endParaRPr lang="en-US" sz="2200" kern="1200"/>
        </a:p>
      </dsp:txBody>
      <dsp:txXfrm>
        <a:off x="60077" y="1374114"/>
        <a:ext cx="6052045" cy="1110539"/>
      </dsp:txXfrm>
    </dsp:sp>
    <dsp:sp modelId="{A59688F8-1065-624C-B65D-29B869F60525}">
      <dsp:nvSpPr>
        <dsp:cNvPr id="0" name=""/>
        <dsp:cNvSpPr/>
      </dsp:nvSpPr>
      <dsp:spPr>
        <a:xfrm>
          <a:off x="0" y="2608090"/>
          <a:ext cx="6172199" cy="123069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a:t>(Police power only)</a:t>
          </a:r>
          <a:r>
            <a:rPr lang="en-GB" sz="2200" b="0" kern="1200" baseline="0"/>
            <a:t> </a:t>
          </a:r>
          <a:endParaRPr lang="en-US" sz="2200" kern="1200"/>
        </a:p>
      </dsp:txBody>
      <dsp:txXfrm>
        <a:off x="60077" y="2668167"/>
        <a:ext cx="6052045" cy="11105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10/17/2024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15</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17</a:t>
            </a:fld>
            <a:endParaRPr lang="en-GB"/>
          </a:p>
        </p:txBody>
      </p:sp>
    </p:spTree>
    <p:extLst>
      <p:ext uri="{BB962C8B-B14F-4D97-AF65-F5344CB8AC3E}">
        <p14:creationId xmlns:p14="http://schemas.microsoft.com/office/powerpoint/2010/main" val="53709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20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An arrested person must not be interviewed about the relevant offence, except at a police station. </a:t>
            </a:r>
          </a:p>
          <a:p>
            <a:endParaRPr lang="en-US" altLang="en-US" sz="1100">
              <a:latin typeface="Arial" panose="020B0604020202020204" pitchFamily="34" charset="0"/>
            </a:endParaRPr>
          </a:p>
          <a:p>
            <a:r>
              <a:rPr lang="en-US" altLang="en-US" sz="1100">
                <a:latin typeface="Arial" panose="020B0604020202020204" pitchFamily="34" charset="0"/>
              </a:rPr>
              <a:t>So what should an officer do when the suspect who has been arrested suddenly says something relevant to the offence, or to another offence? </a:t>
            </a:r>
          </a:p>
          <a:p>
            <a:endParaRPr lang="en-US" altLang="en-US" sz="1100">
              <a:latin typeface="Arial" panose="020B0604020202020204" pitchFamily="34" charset="0"/>
            </a:endParaRPr>
          </a:p>
          <a:p>
            <a:r>
              <a:rPr lang="en-US" altLang="en-US" sz="1100">
                <a:latin typeface="Arial" panose="020B0604020202020204" pitchFamily="34" charset="0"/>
              </a:rPr>
              <a:t>The comments cannot be ignored as they may contain information that could be used in evidence. These comments are referred to as ‘unsolicited comments’ and there are two types: Relevant &amp; significant </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8F3AFE-1C5A-43B3-BDDC-88DFD8532DA7}"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BBB6FF-E678-437E-BB34-43D1086110B0}"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100">
                <a:latin typeface="Arial" panose="020B0604020202020204" pitchFamily="34" charset="0"/>
              </a:rPr>
              <a:t>Significant Statement – </a:t>
            </a:r>
            <a:r>
              <a:rPr lang="en-US" altLang="en-US" sz="1100" b="1">
                <a:latin typeface="Arial" panose="020B0604020202020204" pitchFamily="34" charset="0"/>
              </a:rPr>
              <a:t>before or after</a:t>
            </a:r>
            <a:r>
              <a:rPr lang="en-US" altLang="en-US" sz="1100">
                <a:latin typeface="Arial" panose="020B0604020202020204" pitchFamily="34" charset="0"/>
              </a:rPr>
              <a:t> caution</a:t>
            </a:r>
          </a:p>
          <a:p>
            <a:pPr eaLnBrk="1" hangingPunct="1"/>
            <a:endParaRPr lang="en-US" altLang="en-US" sz="1100">
              <a:latin typeface="Arial" panose="020B0604020202020204" pitchFamily="34" charset="0"/>
            </a:endParaRPr>
          </a:p>
          <a:p>
            <a:pPr eaLnBrk="1" hangingPunct="1"/>
            <a:r>
              <a:rPr lang="en-GB" altLang="en-US" sz="1100">
                <a:latin typeface="Arial" panose="020B0604020202020204" pitchFamily="34" charset="0"/>
              </a:rPr>
              <a:t>e.g. person returning to vehicle parked on double “I’ve only been here for 5 minutes”</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D8028CB-59C9-4414-88CE-28F1AACAA471}" type="slidenum">
              <a:rPr lang="en-GB" altLang="en-US" smtClean="0"/>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Significant Silence – </a:t>
            </a:r>
            <a:r>
              <a:rPr lang="en-US" altLang="en-US" sz="1100" b="1">
                <a:latin typeface="Arial" panose="020B0604020202020204" pitchFamily="34" charset="0"/>
              </a:rPr>
              <a:t> after</a:t>
            </a:r>
            <a:r>
              <a:rPr lang="en-US" altLang="en-US" sz="1100">
                <a:latin typeface="Arial" panose="020B0604020202020204" pitchFamily="34" charset="0"/>
              </a:rPr>
              <a:t> caution</a:t>
            </a:r>
            <a:endParaRPr lang="en-GB" altLang="en-US" sz="1100">
              <a:latin typeface="Arial" panose="020B0604020202020204" pitchFamily="34" charset="0"/>
            </a:endParaRPr>
          </a:p>
          <a:p>
            <a:endParaRPr lang="en-GB" altLang="en-US" sz="1100">
              <a:latin typeface="Arial" panose="020B0604020202020204" pitchFamily="34" charset="0"/>
            </a:endParaRPr>
          </a:p>
          <a:p>
            <a:r>
              <a:rPr lang="en-GB" altLang="en-US" sz="1100">
                <a:latin typeface="Arial" panose="020B0604020202020204" pitchFamily="34" charset="0"/>
              </a:rPr>
              <a:t>A significant statement or silence is one which appears capable of being used in evidence against the suspect, in particular a direct admission of guilt, or a failure or refusal to answer a question or to answer it satisfactory which may give rise to an inference. </a:t>
            </a:r>
          </a:p>
          <a:p>
            <a:endParaRPr lang="en-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2E87F2-C1D3-485C-9EB7-7AFDC5858ED1}" type="slidenum">
              <a:rPr lang="en-GB" altLang="en-US" smtClean="0"/>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All unsolicited comments must be recorded in a PNB, noting when the comment was made and signed by the police officer. </a:t>
            </a:r>
          </a:p>
          <a:p>
            <a:endParaRPr lang="en-US" altLang="en-US" sz="1100">
              <a:latin typeface="Arial" panose="020B0604020202020204" pitchFamily="34" charset="0"/>
            </a:endParaRPr>
          </a:p>
          <a:p>
            <a:r>
              <a:rPr lang="en-US" altLang="en-US" sz="1100">
                <a:latin typeface="Arial" panose="020B0604020202020204" pitchFamily="34" charset="0"/>
              </a:rPr>
              <a:t>When practicable, the suspect should be given the opportunity to read it and if they agree that it is a true and accurate reading of what was said, they can endorse it with their signature. </a:t>
            </a:r>
          </a:p>
          <a:p>
            <a:endParaRPr lang="en-US" altLang="en-US" sz="1100">
              <a:latin typeface="Arial" panose="020B0604020202020204" pitchFamily="34" charset="0"/>
            </a:endParaRPr>
          </a:p>
          <a:p>
            <a:r>
              <a:rPr lang="en-US" altLang="en-US" sz="1100">
                <a:latin typeface="Arial" panose="020B0604020202020204" pitchFamily="34" charset="0"/>
              </a:rPr>
              <a:t>If the suspect does not agree with the record, the officer should record the details of any disagreement in the PNB. The suspect should then be given the opportunity to read and sign  the disagreement., </a:t>
            </a:r>
          </a:p>
          <a:p>
            <a:endParaRPr lang="en-US" altLang="en-US" sz="1100">
              <a:latin typeface="Arial" panose="020B0604020202020204" pitchFamily="34" charset="0"/>
            </a:endParaRPr>
          </a:p>
          <a:p>
            <a:r>
              <a:rPr lang="en-US" altLang="en-US" sz="1100">
                <a:latin typeface="Arial" panose="020B0604020202020204" pitchFamily="34" charset="0"/>
              </a:rPr>
              <a:t>A refusal to sign should also be recorded.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C4D7F2-3464-4855-A269-4A3EC016DEC2}"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37</a:t>
            </a:fld>
            <a:endParaRPr lang="en-GB"/>
          </a:p>
        </p:txBody>
      </p:sp>
    </p:spTree>
    <p:extLst>
      <p:ext uri="{BB962C8B-B14F-4D97-AF65-F5344CB8AC3E}">
        <p14:creationId xmlns:p14="http://schemas.microsoft.com/office/powerpoint/2010/main" val="326539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10/17/2024</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10/17/2024</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7.jpeg"/><Relationship Id="rId7" Type="http://schemas.openxmlformats.org/officeDocument/2006/relationships/diagramColors" Target="../diagrams/colors4.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28.jpeg"/><Relationship Id="rId4" Type="http://schemas.openxmlformats.org/officeDocument/2006/relationships/hyperlink" Target="https://www.youtube.com/watch?v=W30sCkf9J2s" TargetMode="Externa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32.pn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solidFill>
                  <a:schemeClr val="bg1"/>
                </a:solidFill>
                <a:latin typeface="+mj-lt"/>
                <a:ea typeface="+mj-ea"/>
                <a:cs typeface="+mj-cs"/>
              </a:rPr>
              <a:t>Arrest:</a:t>
            </a:r>
          </a:p>
          <a:p>
            <a:pPr>
              <a:lnSpc>
                <a:spcPct val="90000"/>
              </a:lnSpc>
              <a:spcBef>
                <a:spcPct val="0"/>
              </a:spcBef>
              <a:spcAft>
                <a:spcPts val="600"/>
              </a:spcAft>
            </a:pPr>
            <a:r>
              <a:rPr lang="en-US" sz="6700" dirty="0">
                <a:solidFill>
                  <a:schemeClr val="bg1"/>
                </a:solidFill>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3759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58D060-3760-CDA6-2A4F-D8EF9F0239A5}"/>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700"/>
              <a:t>Understand what an arrest is</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How to use Police Powers of arrest</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is the caution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are the different types of caution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is a significant statement</a:t>
            </a:r>
          </a:p>
        </p:txBody>
      </p:sp>
      <p:pic>
        <p:nvPicPr>
          <p:cNvPr id="1026" name="Picture 2" descr="See the source image">
            <a:extLst>
              <a:ext uri="{FF2B5EF4-FFF2-40B4-BE49-F238E27FC236}">
                <a16:creationId xmlns:a16="http://schemas.microsoft.com/office/drawing/2014/main" id="{DE0D2F4E-9718-6956-00F2-2133AB223A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2056886"/>
            <a:ext cx="6903720" cy="2744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033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1">
            <a:extLst>
              <a:ext uri="{FF2B5EF4-FFF2-40B4-BE49-F238E27FC236}">
                <a16:creationId xmlns:a16="http://schemas.microsoft.com/office/drawing/2014/main" id="{6477E9A9-F274-6647-EB6C-6824C8F09609}"/>
              </a:ext>
            </a:extLst>
          </p:cNvPr>
          <p:cNvGraphicFramePr/>
          <p:nvPr>
            <p:extLst>
              <p:ext uri="{D42A27DB-BD31-4B8C-83A1-F6EECF244321}">
                <p14:modId xmlns:p14="http://schemas.microsoft.com/office/powerpoint/2010/main" val="94759561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dirty="0"/>
              <a:t>SHACKS</a:t>
            </a:r>
          </a:p>
        </p:txBody>
      </p:sp>
    </p:spTree>
    <p:extLst>
      <p:ext uri="{BB962C8B-B14F-4D97-AF65-F5344CB8AC3E}">
        <p14:creationId xmlns:p14="http://schemas.microsoft.com/office/powerpoint/2010/main" val="275836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40DB462D-507D-5235-F244-07FEEAD320C2}"/>
              </a:ext>
            </a:extLst>
          </p:cNvPr>
          <p:cNvGraphicFramePr/>
          <p:nvPr>
            <p:extLst>
              <p:ext uri="{D42A27DB-BD31-4B8C-83A1-F6EECF244321}">
                <p14:modId xmlns:p14="http://schemas.microsoft.com/office/powerpoint/2010/main" val="378690447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dirty="0"/>
              <a:t>5 W’S &amp; H </a:t>
            </a:r>
          </a:p>
        </p:txBody>
      </p:sp>
    </p:spTree>
    <p:extLst>
      <p:ext uri="{BB962C8B-B14F-4D97-AF65-F5344CB8AC3E}">
        <p14:creationId xmlns:p14="http://schemas.microsoft.com/office/powerpoint/2010/main" val="3058672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181191066"/>
              </p:ext>
            </p:extLst>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pic>
        <p:nvPicPr>
          <p:cNvPr id="1026" name="Picture 2" descr="警务专业（Certhe）|uwtsd.">
            <a:extLst>
              <a:ext uri="{FF2B5EF4-FFF2-40B4-BE49-F238E27FC236}">
                <a16:creationId xmlns:a16="http://schemas.microsoft.com/office/drawing/2014/main" id="{425315D0-FF6B-7583-D658-7B5984FCD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251" y="1584767"/>
            <a:ext cx="3394756" cy="215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98886" y="980728"/>
            <a:ext cx="7848364" cy="87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Officers are on duty when they are called to a shop where a large display window has been smashed. </a:t>
            </a: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18973"/>
            <a:ext cx="7848872" cy="646331"/>
          </a:xfrm>
          <a:prstGeom prst="rect">
            <a:avLst/>
          </a:prstGeom>
          <a:solidFill>
            <a:srgbClr val="00B050"/>
          </a:solidFill>
        </p:spPr>
        <p:txBody>
          <a:bodyPr wrap="square" rtlCol="0">
            <a:spAutoFit/>
          </a:bodyPr>
          <a:lstStyle/>
          <a:p>
            <a:pPr algn="ctr"/>
            <a:r>
              <a:rPr lang="en-GB" sz="3600" b="1" dirty="0">
                <a:solidFill>
                  <a:schemeClr val="bg1"/>
                </a:solidFill>
              </a:rPr>
              <a:t>And again…</a:t>
            </a:r>
          </a:p>
        </p:txBody>
      </p:sp>
      <p:sp>
        <p:nvSpPr>
          <p:cNvPr id="5" name="Rectangle 4"/>
          <p:cNvSpPr/>
          <p:nvPr/>
        </p:nvSpPr>
        <p:spPr>
          <a:xfrm>
            <a:off x="198885" y="2067813"/>
            <a:ext cx="7848364" cy="1200329"/>
          </a:xfrm>
          <a:prstGeom prst="rect">
            <a:avLst/>
          </a:prstGeom>
        </p:spPr>
        <p:txBody>
          <a:bodyPr wrap="square">
            <a:spAutoFit/>
          </a:bodyPr>
          <a:lstStyle/>
          <a:p>
            <a:pPr>
              <a:spcAft>
                <a:spcPts val="1800"/>
              </a:spcAft>
              <a:defRPr/>
            </a:pPr>
            <a:r>
              <a:rPr lang="en-US" altLang="en-US" sz="2400" kern="0" dirty="0">
                <a:solidFill>
                  <a:srgbClr val="333399"/>
                </a:solidFill>
                <a:latin typeface="Arial" panose="020B0604020202020204" pitchFamily="34" charset="0"/>
                <a:cs typeface="Arial" panose="020B0604020202020204" pitchFamily="34" charset="0"/>
              </a:rPr>
              <a:t>Six days later their enquiries reveal a witness who states that Billy Evans committed the offence by throwing a brick through the window. </a:t>
            </a:r>
          </a:p>
        </p:txBody>
      </p:sp>
      <p:sp>
        <p:nvSpPr>
          <p:cNvPr id="6" name="Rectangle 5"/>
          <p:cNvSpPr/>
          <p:nvPr/>
        </p:nvSpPr>
        <p:spPr>
          <a:xfrm>
            <a:off x="0" y="4528558"/>
            <a:ext cx="7848364"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9218" name="Picture 2" descr="Prolific offender given chance after smashing Wilko's shop window in  Wrexham | The Leader">
            <a:extLst>
              <a:ext uri="{FF2B5EF4-FFF2-40B4-BE49-F238E27FC236}">
                <a16:creationId xmlns:a16="http://schemas.microsoft.com/office/drawing/2014/main" id="{58ACD603-3C37-8244-B41B-58A274B9E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122" y="1442427"/>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2BB9FDF-DF7B-5E43-9DFA-9ED6B682CCE2}"/>
              </a:ext>
            </a:extLst>
          </p:cNvPr>
          <p:cNvSpPr txBox="1"/>
          <p:nvPr/>
        </p:nvSpPr>
        <p:spPr>
          <a:xfrm>
            <a:off x="8555324" y="5991282"/>
            <a:ext cx="6100996" cy="369332"/>
          </a:xfrm>
          <a:prstGeom prst="rect">
            <a:avLst/>
          </a:prstGeom>
          <a:noFill/>
        </p:spPr>
        <p:txBody>
          <a:bodyPr wrap="square">
            <a:spAutoFit/>
          </a:bodyPr>
          <a:lstStyle/>
          <a:p>
            <a:r>
              <a:rPr lang="en-US" altLang="en-US" sz="1800" b="1" dirty="0">
                <a:solidFill>
                  <a:srgbClr val="00B050"/>
                </a:solidFill>
              </a:rPr>
              <a:t>Answer: Sec 24(3) PACE  </a:t>
            </a:r>
            <a:endParaRPr lang="en-US" dirty="0">
              <a:solidFill>
                <a:srgbClr val="00B050"/>
              </a:solidFill>
            </a:endParaRPr>
          </a:p>
        </p:txBody>
      </p:sp>
    </p:spTree>
    <p:extLst>
      <p:ext uri="{BB962C8B-B14F-4D97-AF65-F5344CB8AC3E}">
        <p14:creationId xmlns:p14="http://schemas.microsoft.com/office/powerpoint/2010/main" val="24972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1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p:bldP spid="5" grpId="1"/>
      <p:bldP spid="6" grpId="0" animBg="1"/>
      <p:bldP spid="6" grpId="1" animBg="1"/>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1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63750" y="2492376"/>
            <a:ext cx="8229600"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sz="5400" b="1" kern="0" dirty="0">
                <a:solidFill>
                  <a:srgbClr val="002060"/>
                </a:solidFill>
                <a:latin typeface="Arial"/>
              </a:rPr>
              <a:t>Unsolicited </a:t>
            </a:r>
          </a:p>
          <a:p>
            <a:pPr marL="0" indent="0" algn="ctr">
              <a:buNone/>
              <a:defRPr/>
            </a:pPr>
            <a:r>
              <a:rPr lang="en-GB" sz="5400" b="1" kern="0" dirty="0">
                <a:solidFill>
                  <a:srgbClr val="002060"/>
                </a:solidFill>
                <a:latin typeface="Arial"/>
              </a:rPr>
              <a:t>Comments </a:t>
            </a:r>
          </a:p>
        </p:txBody>
      </p:sp>
      <p:pic>
        <p:nvPicPr>
          <p:cNvPr id="2560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40688"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60600"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855914" y="1989138"/>
            <a:ext cx="66960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US" altLang="en-US" kern="0" dirty="0">
                <a:solidFill>
                  <a:srgbClr val="000000"/>
                </a:solidFill>
                <a:latin typeface="Arial"/>
              </a:rPr>
              <a:t>A relevant comment includes anything which might be relevant to the offence </a:t>
            </a:r>
          </a:p>
          <a:p>
            <a:pPr algn="ctr" eaLnBrk="1" hangingPunct="1">
              <a:buFontTx/>
              <a:buNone/>
              <a:defRPr/>
            </a:pPr>
            <a:endParaRPr lang="en-US" altLang="en-US" kern="0" dirty="0">
              <a:solidFill>
                <a:srgbClr val="000000"/>
              </a:solidFill>
              <a:latin typeface="Arial"/>
            </a:endParaRPr>
          </a:p>
          <a:p>
            <a:pPr algn="ctr" eaLnBrk="1" hangingPunct="1">
              <a:buFontTx/>
              <a:buNone/>
              <a:defRPr/>
            </a:pPr>
            <a:r>
              <a:rPr lang="en-US" altLang="en-US" kern="0" dirty="0">
                <a:solidFill>
                  <a:srgbClr val="000000"/>
                </a:solidFill>
                <a:latin typeface="Arial"/>
              </a:rPr>
              <a:t>Example: “That other person you arrested, it was them that did I, just ask that witness, you’ll see!”</a:t>
            </a:r>
            <a:endParaRPr lang="en-GB" altLang="en-US" kern="0" dirty="0">
              <a:solidFill>
                <a:srgbClr val="000000"/>
              </a:solidFill>
              <a:latin typeface="Arial"/>
            </a:endParaRPr>
          </a:p>
        </p:txBody>
      </p:sp>
      <p:sp>
        <p:nvSpPr>
          <p:cNvPr id="27651"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Relevant Comment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89150" y="1989139"/>
            <a:ext cx="822960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Includes anything which could be used in evidence against the suspect.</a:t>
            </a:r>
          </a:p>
          <a:p>
            <a:pPr algn="ctr" eaLnBrk="1" hangingPunct="1">
              <a:buFontTx/>
              <a:buNone/>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marL="0" indent="0" algn="ctr" eaLnBrk="1" hangingPunct="1">
              <a:buNone/>
              <a:defRPr/>
            </a:pPr>
            <a:r>
              <a:rPr lang="en-US" altLang="en-US" sz="2800" kern="0" dirty="0">
                <a:solidFill>
                  <a:srgbClr val="000000"/>
                </a:solidFill>
                <a:latin typeface="Arial"/>
              </a:rPr>
              <a:t>Significant statements can be made </a:t>
            </a:r>
            <a:r>
              <a:rPr lang="en-US" altLang="en-US" sz="2800" b="1" kern="0" dirty="0">
                <a:solidFill>
                  <a:srgbClr val="FF0000"/>
                </a:solidFill>
                <a:latin typeface="Arial"/>
              </a:rPr>
              <a:t>before or after</a:t>
            </a:r>
            <a:r>
              <a:rPr lang="en-US" altLang="en-US" sz="2800" b="1" kern="0" dirty="0">
                <a:solidFill>
                  <a:srgbClr val="000000"/>
                </a:solidFill>
                <a:latin typeface="Arial"/>
              </a:rPr>
              <a:t> </a:t>
            </a:r>
            <a:r>
              <a:rPr lang="en-US" altLang="en-US" sz="2800" kern="0" dirty="0">
                <a:solidFill>
                  <a:srgbClr val="000000"/>
                </a:solidFill>
                <a:latin typeface="Arial"/>
              </a:rPr>
              <a:t>caution</a:t>
            </a:r>
          </a:p>
          <a:p>
            <a:pPr eaLnBrk="1" hangingPunct="1">
              <a:buFontTx/>
              <a:buNone/>
              <a:defRPr/>
            </a:pPr>
            <a:endParaRPr lang="en-US" altLang="en-US" kern="0" dirty="0">
              <a:solidFill>
                <a:srgbClr val="000000"/>
              </a:solidFill>
              <a:latin typeface="Arial"/>
            </a:endParaRPr>
          </a:p>
          <a:p>
            <a:pPr eaLnBrk="1" hangingPunct="1">
              <a:buFontTx/>
              <a:buNone/>
              <a:defRPr/>
            </a:pPr>
            <a:endParaRPr lang="en-GB" altLang="en-US" kern="0" dirty="0">
              <a:solidFill>
                <a:srgbClr val="000000"/>
              </a:solidFill>
              <a:latin typeface="Arial"/>
            </a:endParaRPr>
          </a:p>
        </p:txBody>
      </p:sp>
      <p:sp>
        <p:nvSpPr>
          <p:cNvPr id="29699" name="TextBox 5"/>
          <p:cNvSpPr txBox="1">
            <a:spLocks noChangeArrowheads="1"/>
          </p:cNvSpPr>
          <p:nvPr/>
        </p:nvSpPr>
        <p:spPr bwMode="auto">
          <a:xfrm>
            <a:off x="2566989" y="692151"/>
            <a:ext cx="72739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Statement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65350" y="1670051"/>
            <a:ext cx="5329238" cy="377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That is a silence which ‘might’ give rise to inferences being drawn, e.g. refusal or failure to answer a question satisfactorily.</a:t>
            </a:r>
          </a:p>
          <a:p>
            <a:pPr eaLnBrk="1" hangingPunct="1">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algn="ctr" eaLnBrk="1" hangingPunct="1">
              <a:buFontTx/>
              <a:buNone/>
              <a:defRPr/>
            </a:pPr>
            <a:r>
              <a:rPr lang="en-US" altLang="en-US" sz="2800" kern="0" dirty="0">
                <a:solidFill>
                  <a:srgbClr val="000000"/>
                </a:solidFill>
                <a:latin typeface="Arial"/>
              </a:rPr>
              <a:t>Can only arise </a:t>
            </a:r>
            <a:r>
              <a:rPr lang="en-US" altLang="en-US" sz="2800" b="1" kern="0" dirty="0">
                <a:solidFill>
                  <a:srgbClr val="FF0000"/>
                </a:solidFill>
                <a:latin typeface="Arial"/>
              </a:rPr>
              <a:t>after</a:t>
            </a:r>
            <a:r>
              <a:rPr lang="en-US" altLang="en-US" sz="2800" kern="0" dirty="0">
                <a:solidFill>
                  <a:srgbClr val="000000"/>
                </a:solidFill>
                <a:latin typeface="Arial"/>
              </a:rPr>
              <a:t> caution</a:t>
            </a:r>
          </a:p>
          <a:p>
            <a:pPr eaLnBrk="1" hangingPunct="1">
              <a:buFontTx/>
              <a:buNone/>
              <a:defRPr/>
            </a:pPr>
            <a:endParaRPr lang="en-US" altLang="en-US" kern="0" dirty="0">
              <a:solidFill>
                <a:srgbClr val="000000"/>
              </a:solidFill>
              <a:latin typeface="Arial"/>
            </a:endParaRPr>
          </a:p>
          <a:p>
            <a:pPr eaLnBrk="1" hangingPunct="1">
              <a:defRPr/>
            </a:pPr>
            <a:endParaRPr lang="en-US" altLang="en-US" kern="0" dirty="0">
              <a:solidFill>
                <a:srgbClr val="000000"/>
              </a:solidFill>
              <a:latin typeface="Arial"/>
            </a:endParaRPr>
          </a:p>
        </p:txBody>
      </p:sp>
      <p:sp>
        <p:nvSpPr>
          <p:cNvPr id="31747"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Silence</a:t>
            </a:r>
          </a:p>
        </p:txBody>
      </p:sp>
      <p:pic>
        <p:nvPicPr>
          <p:cNvPr id="31748" name="Picture 4"/>
          <p:cNvPicPr>
            <a:picLocks noChangeAspect="1"/>
          </p:cNvPicPr>
          <p:nvPr/>
        </p:nvPicPr>
        <p:blipFill>
          <a:blip r:embed="rId3">
            <a:extLst>
              <a:ext uri="{28A0092B-C50C-407E-A947-70E740481C1C}">
                <a14:useLocalDpi xmlns:a14="http://schemas.microsoft.com/office/drawing/2010/main" val="0"/>
              </a:ext>
            </a:extLst>
          </a:blip>
          <a:srcRect l="13776" r="10625" b="10625"/>
          <a:stretch>
            <a:fillRect/>
          </a:stretch>
        </p:blipFill>
        <p:spPr bwMode="auto">
          <a:xfrm>
            <a:off x="7680325" y="1844675"/>
            <a:ext cx="2160588"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66989" y="1628775"/>
            <a:ext cx="4752975"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GB" altLang="en-US" sz="2800" kern="0" dirty="0">
                <a:solidFill>
                  <a:srgbClr val="000000"/>
                </a:solidFill>
                <a:latin typeface="Arial"/>
              </a:rPr>
              <a:t>Enter in pocket book as soon as possible.</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Include time, date, persons present, signed by maker.</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Suspect given opportunity to read, sign and indicate inaccuracies. </a:t>
            </a:r>
          </a:p>
          <a:p>
            <a:pPr eaLnBrk="1" hangingPunct="1">
              <a:lnSpc>
                <a:spcPct val="90000"/>
              </a:lnSpc>
              <a:buFontTx/>
              <a:buNone/>
              <a:defRPr/>
            </a:pPr>
            <a:endParaRPr lang="en-GB" altLang="en-US" sz="800" kern="0" dirty="0">
              <a:solidFill>
                <a:srgbClr val="000000"/>
              </a:solidFill>
              <a:latin typeface="Arial"/>
            </a:endParaRPr>
          </a:p>
          <a:p>
            <a:pPr marL="0" indent="0" eaLnBrk="1" hangingPunct="1">
              <a:lnSpc>
                <a:spcPct val="90000"/>
              </a:lnSpc>
              <a:buNone/>
              <a:defRPr/>
            </a:pPr>
            <a:endParaRPr lang="en-GB" altLang="en-US" sz="800" kern="0" dirty="0">
              <a:solidFill>
                <a:srgbClr val="000000"/>
              </a:solidFill>
              <a:latin typeface="Arial"/>
            </a:endParaRPr>
          </a:p>
        </p:txBody>
      </p:sp>
      <p:sp>
        <p:nvSpPr>
          <p:cNvPr id="33795"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Making a Record</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0576" y="1844675"/>
            <a:ext cx="27352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540807963"/>
              </p:ext>
            </p:extLst>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5271129"/>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p</a:t>
            </a:r>
            <a:r>
              <a:rPr lang="en-GB" sz="1800" dirty="0">
                <a:solidFill>
                  <a:schemeClr val="accent6">
                    <a:lumMod val="75000"/>
                  </a:schemeClr>
                </a:solidFill>
              </a:rPr>
              <a:t>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033495" y="5486735"/>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a:t>
            </a:r>
            <a:r>
              <a:rPr lang="en-GB" sz="1800" dirty="0">
                <a:solidFill>
                  <a:srgbClr val="FF0000"/>
                </a:solidFill>
              </a:rPr>
              <a:t>p</a:t>
            </a:r>
            <a:r>
              <a:rPr lang="en-GB" sz="1800" dirty="0">
                <a:solidFill>
                  <a:schemeClr val="accent6">
                    <a:lumMod val="75000"/>
                  </a:schemeClr>
                </a:solidFill>
              </a:rPr>
              <a:t>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9483234" y="5486735"/>
            <a:ext cx="235649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l</a:t>
            </a:r>
            <a:r>
              <a:rPr lang="en-GB" sz="1800" dirty="0">
                <a:solidFill>
                  <a:schemeClr val="accent6">
                    <a:lumMod val="75000"/>
                  </a:schemeClr>
                </a:solidFill>
              </a:rPr>
              <a:t>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6095999" y="5486735"/>
            <a:ext cx="290252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t>
            </a:r>
            <a:r>
              <a:rPr lang="en-GB" sz="1800" dirty="0">
                <a:solidFill>
                  <a:srgbClr val="FF0000"/>
                </a:solidFill>
              </a:rPr>
              <a:t>a</a:t>
            </a:r>
            <a:r>
              <a:rPr lang="en-GB" sz="1800" dirty="0">
                <a:solidFill>
                  <a:schemeClr val="accent6">
                    <a:lumMod val="75000"/>
                  </a:schemeClr>
                </a:solidFill>
              </a:rPr>
              <a:t>ssume responsibility for them</a:t>
            </a:r>
          </a:p>
        </p:txBody>
      </p:sp>
      <p:sp>
        <p:nvSpPr>
          <p:cNvPr id="4" name="TextBox 3">
            <a:extLst>
              <a:ext uri="{FF2B5EF4-FFF2-40B4-BE49-F238E27FC236}">
                <a16:creationId xmlns:a16="http://schemas.microsoft.com/office/drawing/2014/main" id="{9B72EA83-F742-8100-95B7-3108D08F78C7}"/>
              </a:ext>
            </a:extLst>
          </p:cNvPr>
          <p:cNvSpPr txBox="1"/>
          <p:nvPr/>
        </p:nvSpPr>
        <p:spPr>
          <a:xfrm>
            <a:off x="2810685" y="4386180"/>
            <a:ext cx="8850373" cy="584775"/>
          </a:xfrm>
          <a:prstGeom prst="rect">
            <a:avLst/>
          </a:prstGeom>
          <a:noFill/>
        </p:spPr>
        <p:txBody>
          <a:bodyPr wrap="square" rtlCol="0">
            <a:spAutoFit/>
          </a:bodyPr>
          <a:lstStyle/>
          <a:p>
            <a:r>
              <a:rPr lang="en-US" sz="3200" dirty="0">
                <a:solidFill>
                  <a:srgbClr val="FF0000"/>
                </a:solidFill>
              </a:rPr>
              <a:t>P                                               A                                   L </a:t>
            </a:r>
          </a:p>
        </p:txBody>
      </p:sp>
      <p:sp>
        <p:nvSpPr>
          <p:cNvPr id="5" name="TextBox 4">
            <a:extLst>
              <a:ext uri="{FF2B5EF4-FFF2-40B4-BE49-F238E27FC236}">
                <a16:creationId xmlns:a16="http://schemas.microsoft.com/office/drawing/2014/main" id="{728A1C8D-2A60-600C-612E-FD6DC515A972}"/>
              </a:ext>
            </a:extLst>
          </p:cNvPr>
          <p:cNvSpPr txBox="1"/>
          <p:nvPr/>
        </p:nvSpPr>
        <p:spPr>
          <a:xfrm>
            <a:off x="10661482" y="97212"/>
            <a:ext cx="3234813" cy="1477328"/>
          </a:xfrm>
          <a:prstGeom prst="rect">
            <a:avLst/>
          </a:prstGeom>
          <a:noFill/>
        </p:spPr>
        <p:txBody>
          <a:bodyPr wrap="square" rtlCol="0">
            <a:spAutoFit/>
          </a:bodyPr>
          <a:lstStyle/>
          <a:p>
            <a:r>
              <a:rPr lang="en-US" dirty="0">
                <a:solidFill>
                  <a:srgbClr val="FF0000"/>
                </a:solidFill>
              </a:rPr>
              <a:t>P – physical </a:t>
            </a:r>
          </a:p>
          <a:p>
            <a:endParaRPr lang="en-US" dirty="0">
              <a:solidFill>
                <a:srgbClr val="FF0000"/>
              </a:solidFill>
            </a:endParaRPr>
          </a:p>
          <a:p>
            <a:r>
              <a:rPr lang="en-US" dirty="0">
                <a:solidFill>
                  <a:srgbClr val="FF0000"/>
                </a:solidFill>
              </a:rPr>
              <a:t>A – assume </a:t>
            </a:r>
          </a:p>
          <a:p>
            <a:endParaRPr lang="en-US" dirty="0">
              <a:solidFill>
                <a:srgbClr val="FF0000"/>
              </a:solidFill>
            </a:endParaRPr>
          </a:p>
          <a:p>
            <a:r>
              <a:rPr lang="en-US" dirty="0">
                <a:solidFill>
                  <a:srgbClr val="FF0000"/>
                </a:solidFill>
              </a:rPr>
              <a:t>L – loss </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015" y="857250"/>
            <a:ext cx="7156656" cy="994172"/>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3000" b="1" dirty="0">
                <a:latin typeface="Arial" panose="020B0604020202020204" pitchFamily="34" charset="0"/>
                <a:ea typeface="+mj-ea"/>
                <a:cs typeface="Arial" panose="020B0604020202020204" pitchFamily="34" charset="0"/>
              </a:rPr>
              <a:t>De-Arrest - </a:t>
            </a:r>
            <a:r>
              <a:rPr lang="en-US" altLang="en-US" sz="3000" b="1" dirty="0">
                <a:latin typeface="Arial" panose="020B0604020202020204" pitchFamily="34" charset="0"/>
                <a:cs typeface="Arial" panose="020B0604020202020204" pitchFamily="34" charset="0"/>
              </a:rPr>
              <a:t>Sec 30(7) P.A.C.E.1984</a:t>
            </a:r>
          </a:p>
          <a:p>
            <a:pPr>
              <a:lnSpc>
                <a:spcPct val="90000"/>
              </a:lnSpc>
              <a:spcBef>
                <a:spcPct val="0"/>
              </a:spcBef>
              <a:spcAft>
                <a:spcPts val="450"/>
              </a:spcAft>
            </a:pPr>
            <a:endParaRPr lang="en-US" sz="3300" b="1" dirty="0">
              <a:latin typeface="+mj-lt"/>
              <a:ea typeface="+mj-ea"/>
              <a:cs typeface="+mj-cs"/>
            </a:endParaRPr>
          </a:p>
        </p:txBody>
      </p:sp>
      <p:sp>
        <p:nvSpPr>
          <p:cNvPr id="6" name="Rectangle 3"/>
          <p:cNvSpPr txBox="1">
            <a:spLocks noChangeArrowheads="1"/>
          </p:cNvSpPr>
          <p:nvPr/>
        </p:nvSpPr>
        <p:spPr bwMode="auto">
          <a:xfrm>
            <a:off x="273380" y="2055236"/>
            <a:ext cx="5756944" cy="319518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t" anchorCtr="0" compatLnSpc="1">
            <a:prstTxWarp prst="textNoShape">
              <a:avLst/>
            </a:prstTxWarp>
            <a:normAutofit lnSpcReduction="10000"/>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defRPr/>
            </a:pPr>
            <a:r>
              <a:rPr lang="en-US" altLang="en-US" sz="260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86" r="13590" b="-1"/>
          <a:stretch/>
        </p:blipFill>
        <p:spPr bwMode="auto">
          <a:xfrm>
            <a:off x="6586606" y="857250"/>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900" y="374958"/>
            <a:ext cx="4045020"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dirty="0">
                <a:latin typeface="+mj-lt"/>
                <a:ea typeface="+mj-ea"/>
                <a:cs typeface="+mj-cs"/>
              </a:rPr>
              <a:t>De-arresting….</a:t>
            </a:r>
          </a:p>
        </p:txBody>
      </p:sp>
      <p:sp>
        <p:nvSpPr>
          <p:cNvPr id="2" name="Rectangle 3"/>
          <p:cNvSpPr txBox="1">
            <a:spLocks noChangeArrowheads="1"/>
          </p:cNvSpPr>
          <p:nvPr/>
        </p:nvSpPr>
        <p:spPr bwMode="auto">
          <a:xfrm>
            <a:off x="324465" y="1825625"/>
            <a:ext cx="5873205"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US" sz="2000" b="1" dirty="0">
                <a:solidFill>
                  <a:schemeClr val="tx1"/>
                </a:solidFill>
                <a:latin typeface="+mn-lt"/>
              </a:rPr>
              <a:t>Procedure following de-arrest:</a:t>
            </a:r>
          </a:p>
          <a:p>
            <a:pPr indent="-228600" eaLnBrk="1" hangingPunct="1">
              <a:lnSpc>
                <a:spcPct val="90000"/>
              </a:lnSpc>
              <a:buFont typeface="Arial" panose="020B0604020202020204" pitchFamily="34" charset="0"/>
              <a:buChar char="•"/>
            </a:pPr>
            <a:r>
              <a:rPr lang="en-US" sz="2000" dirty="0">
                <a:solidFill>
                  <a:schemeClr val="tx1"/>
                </a:solidFill>
                <a:latin typeface="+mn-lt"/>
              </a:rPr>
              <a:t>Explain that they are no longer under arrest</a:t>
            </a:r>
          </a:p>
          <a:p>
            <a:pPr indent="-228600" eaLnBrk="1" hangingPunct="1">
              <a:lnSpc>
                <a:spcPct val="90000"/>
              </a:lnSpc>
              <a:buFont typeface="Arial" panose="020B0604020202020204" pitchFamily="34" charset="0"/>
              <a:buChar char="•"/>
            </a:pPr>
            <a:r>
              <a:rPr lang="en-US" sz="2000" dirty="0">
                <a:solidFill>
                  <a:schemeClr val="tx1"/>
                </a:solidFill>
                <a:latin typeface="+mn-lt"/>
              </a:rPr>
              <a:t>Submit intelligence report (if appropriate)</a:t>
            </a:r>
          </a:p>
          <a:p>
            <a:pPr indent="-228600" eaLnBrk="1" hangingPunct="1">
              <a:lnSpc>
                <a:spcPct val="90000"/>
              </a:lnSpc>
              <a:buFont typeface="Arial" panose="020B0604020202020204" pitchFamily="34" charset="0"/>
              <a:buChar char="•"/>
            </a:pPr>
            <a:r>
              <a:rPr lang="en-US" sz="2000" dirty="0">
                <a:solidFill>
                  <a:schemeClr val="tx1"/>
                </a:solidFill>
                <a:latin typeface="+mn-lt"/>
              </a:rPr>
              <a:t>Complete EPNB entry </a:t>
            </a:r>
          </a:p>
          <a:p>
            <a:pPr indent="-228600" eaLnBrk="1" hangingPunct="1">
              <a:lnSpc>
                <a:spcPct val="90000"/>
              </a:lnSpc>
              <a:buFont typeface="Arial" panose="020B0604020202020204" pitchFamily="34" charset="0"/>
              <a:buChar char="•"/>
            </a:pPr>
            <a:r>
              <a:rPr lang="en-US" sz="2000" dirty="0">
                <a:solidFill>
                  <a:schemeClr val="tx1"/>
                </a:solidFill>
                <a:latin typeface="+mn-lt"/>
              </a:rPr>
              <a:t>Inform FCR and other officers</a:t>
            </a:r>
          </a:p>
          <a:p>
            <a:pPr indent="-228600" eaLnBrk="1" hangingPunct="1">
              <a:lnSpc>
                <a:spcPct val="90000"/>
              </a:lnSpc>
              <a:buFont typeface="Arial" panose="020B0604020202020204" pitchFamily="34" charset="0"/>
              <a:buChar char="•"/>
            </a:pPr>
            <a:r>
              <a:rPr lang="en-US" sz="2000" dirty="0">
                <a:solidFill>
                  <a:schemeClr val="tx1"/>
                </a:solidFill>
                <a:latin typeface="+mn-lt"/>
              </a:rPr>
              <a:t>Record all details of persons </a:t>
            </a:r>
          </a:p>
          <a:p>
            <a:pPr indent="-228600" eaLnBrk="1" hangingPunct="1">
              <a:lnSpc>
                <a:spcPct val="90000"/>
              </a:lnSpc>
              <a:buFont typeface="Arial" panose="020B0604020202020204" pitchFamily="34" charset="0"/>
              <a:buChar char="•"/>
            </a:pPr>
            <a:r>
              <a:rPr lang="en-US" sz="2000" dirty="0">
                <a:solidFill>
                  <a:schemeClr val="tx1"/>
                </a:solidFill>
                <a:latin typeface="+mn-lt"/>
              </a:rPr>
              <a:t>Consider any vulnerability/age etc. </a:t>
            </a:r>
          </a:p>
        </p:txBody>
      </p:sp>
      <p:pic>
        <p:nvPicPr>
          <p:cNvPr id="1026" name="Picture 2" descr="New mobile phone technology rolled out across greater Glasgow - Glasgow Live"/>
          <p:cNvPicPr>
            <a:picLocks noChangeAspect="1" noChangeArrowheads="1"/>
          </p:cNvPicPr>
          <p:nvPr/>
        </p:nvPicPr>
        <p:blipFill rotWithShape="1">
          <a:blip r:embed="rId3">
            <a:extLst>
              <a:ext uri="{28A0092B-C50C-407E-A947-70E740481C1C}">
                <a14:useLocalDpi xmlns:a14="http://schemas.microsoft.com/office/drawing/2010/main" val="0"/>
              </a:ext>
            </a:extLst>
          </a:blip>
          <a:srcRect l="1425" r="23577" b="2"/>
          <a:stretch/>
        </p:blipFill>
        <p:spPr bwMode="auto">
          <a:xfrm>
            <a:off x="6305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630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29265" y="169715"/>
            <a:ext cx="826389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Further arrest…</a:t>
            </a:r>
          </a:p>
        </p:txBody>
      </p:sp>
      <p:pic>
        <p:nvPicPr>
          <p:cNvPr id="15362" name="Picture 2" descr="Police radio suppliers accused of exchanging pricing information |  Financial Times">
            <a:extLst>
              <a:ext uri="{FF2B5EF4-FFF2-40B4-BE49-F238E27FC236}">
                <a16:creationId xmlns:a16="http://schemas.microsoft.com/office/drawing/2014/main" id="{950723E2-B948-9247-9304-CCBD7009A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71" r="44288"/>
          <a:stretch/>
        </p:blipFill>
        <p:spPr bwMode="auto">
          <a:xfrm>
            <a:off x="7280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3">
            <a:extLst>
              <a:ext uri="{FF2B5EF4-FFF2-40B4-BE49-F238E27FC236}">
                <a16:creationId xmlns:a16="http://schemas.microsoft.com/office/drawing/2014/main" id="{7E00E329-587C-4753-9CDC-DA42958471A9}"/>
              </a:ext>
            </a:extLst>
          </p:cNvPr>
          <p:cNvGraphicFramePr/>
          <p:nvPr>
            <p:extLst>
              <p:ext uri="{D42A27DB-BD31-4B8C-83A1-F6EECF244321}">
                <p14:modId xmlns:p14="http://schemas.microsoft.com/office/powerpoint/2010/main" val="3549680984"/>
              </p:ext>
            </p:extLst>
          </p:nvPr>
        </p:nvGraphicFramePr>
        <p:xfrm>
          <a:off x="629265" y="2071316"/>
          <a:ext cx="6359268"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0472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r>
              <a:rPr lang="en-US" altLang="en-US" sz="3600" kern="0" dirty="0">
                <a:solidFill>
                  <a:srgbClr val="333399"/>
                </a:solidFill>
              </a:rPr>
              <a:t>Play Video: </a:t>
            </a:r>
            <a:r>
              <a:rPr lang="en-US" altLang="en-US" sz="3600" kern="0" dirty="0">
                <a:solidFill>
                  <a:srgbClr val="333399"/>
                </a:solidFill>
                <a:hlinkClick r:id="rId4"/>
              </a:rPr>
              <a:t>https://www.youtube.com/watch?v=W30sCkf9J2s</a:t>
            </a:r>
            <a:r>
              <a:rPr lang="en-US" altLang="en-US" sz="3600" kern="0" dirty="0">
                <a:solidFill>
                  <a:srgbClr val="333399"/>
                </a:solidFill>
              </a:rPr>
              <a:t> = TAZER TAZER!</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8200" y="1070800"/>
            <a:ext cx="3772222" cy="532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EE5BCD6D-57DA-7902-59DD-33DD79D8916C}"/>
              </a:ext>
            </a:extLst>
          </p:cNvPr>
          <p:cNvPicPr>
            <a:picLocks noChangeAspect="1"/>
          </p:cNvPicPr>
          <p:nvPr/>
        </p:nvPicPr>
        <p:blipFill>
          <a:blip r:embed="rId2"/>
          <a:srcRect l="35146" r="197"/>
          <a:stretch/>
        </p:blipFill>
        <p:spPr>
          <a:xfrm>
            <a:off x="20" y="10"/>
            <a:ext cx="7390243" cy="6857990"/>
          </a:xfrm>
          <a:prstGeom prst="rect">
            <a:avLst/>
          </a:prstGeom>
        </p:spPr>
      </p:pic>
      <p:sp>
        <p:nvSpPr>
          <p:cNvPr id="8" name="Rectangle 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CFD372AF-F9E1-C0A5-E1C6-2787E32AD37A}"/>
              </a:ext>
            </a:extLst>
          </p:cNvPr>
          <p:cNvSpPr txBox="1"/>
          <p:nvPr/>
        </p:nvSpPr>
        <p:spPr>
          <a:xfrm>
            <a:off x="8079978" y="2533476"/>
            <a:ext cx="3369234"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Any Questions????</a:t>
            </a:r>
          </a:p>
        </p:txBody>
      </p:sp>
    </p:spTree>
    <p:extLst>
      <p:ext uri="{BB962C8B-B14F-4D97-AF65-F5344CB8AC3E}">
        <p14:creationId xmlns:p14="http://schemas.microsoft.com/office/powerpoint/2010/main" val="5074492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889</TotalTime>
  <Words>3063</Words>
  <Application>Microsoft Office PowerPoint</Application>
  <PresentationFormat>Widescreen</PresentationFormat>
  <Paragraphs>376</Paragraphs>
  <Slides>42</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18</cp:revision>
  <dcterms:created xsi:type="dcterms:W3CDTF">2022-02-06T19:53:23Z</dcterms:created>
  <dcterms:modified xsi:type="dcterms:W3CDTF">2024-10-17T08:47:59Z</dcterms:modified>
</cp:coreProperties>
</file>