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95" r:id="rId18"/>
    <p:sldId id="278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576" autoAdjust="0"/>
  </p:normalViewPr>
  <p:slideViewPr>
    <p:cSldViewPr>
      <p:cViewPr varScale="1">
        <p:scale>
          <a:sx n="84" d="100"/>
          <a:sy n="84" d="100"/>
        </p:scale>
        <p:origin x="682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in this section, you learned the basics of C#.</a:t>
            </a:r>
          </a:p>
          <a:p>
            <a:endParaRPr lang="en-GB" dirty="0"/>
          </a:p>
          <a:p>
            <a:r>
              <a:rPr lang="en-GB" dirty="0"/>
              <a:t>C# vs .NET</a:t>
            </a:r>
          </a:p>
          <a:p>
            <a:r>
              <a:rPr lang="en-GB" dirty="0"/>
              <a:t>C# is a programming language, while .NET is a framework. It consists of a run-time environment (CLR) and a class library that we use for building applications.</a:t>
            </a:r>
          </a:p>
          <a:p>
            <a:endParaRPr lang="en-GB" dirty="0"/>
          </a:p>
          <a:p>
            <a:r>
              <a:rPr lang="en-GB" dirty="0"/>
              <a:t>CLR </a:t>
            </a:r>
          </a:p>
          <a:p>
            <a:r>
              <a:rPr lang="en-GB" dirty="0"/>
              <a:t>When you compile an application, C# compiler compiles your code to IL (Intermediate Language) code. IL code is platform agnostics, which makes it possible to a take a C# program on a different computer with different hardware architecture and operating system and run it. For this to happen, we need CLR. When you run a C# application, CLR compiles the IL code into the native machine code for the computer on which it is running. This process is called Just-in-time Compilation (JIT).</a:t>
            </a:r>
          </a:p>
          <a:p>
            <a:endParaRPr lang="en-GB" dirty="0"/>
          </a:p>
          <a:p>
            <a:r>
              <a:rPr lang="en-GB" dirty="0"/>
              <a:t>Architecture of .NET Applications </a:t>
            </a:r>
          </a:p>
          <a:p>
            <a:r>
              <a:rPr lang="en-GB" dirty="0"/>
              <a:t>In terms of architecture, an application written with C# consists of building blocks called classes. A class is a container for data (attributes) and methods (functions). Attributes represent the state of the application. Methods include code. They have logic. That's where we implement our algorithms and write code.</a:t>
            </a:r>
          </a:p>
          <a:p>
            <a:endParaRPr lang="en-GB" dirty="0"/>
          </a:p>
          <a:p>
            <a:r>
              <a:rPr lang="en-GB" dirty="0"/>
              <a:t>A namespace is a container for related classes. So as your application grows in size, you may want to group the related classes into various namespaces for better maintainability.</a:t>
            </a:r>
          </a:p>
          <a:p>
            <a:endParaRPr lang="en-GB" dirty="0"/>
          </a:p>
          <a:p>
            <a:r>
              <a:rPr lang="en-GB" dirty="0"/>
              <a:t>As the number of classes and namespaces even grow further, you may want to physically separate related namespaces into separate assemblies. An assembly is a file (DLL or EXE) that contains one or more namespaces and classes. An EXE file represents a program that can be executed. A DLL is a file that includes code that can be re-used across different programs.</a:t>
            </a:r>
          </a:p>
          <a:p>
            <a:endParaRPr lang="en-GB" dirty="0"/>
          </a:p>
          <a:p>
            <a:r>
              <a:rPr lang="en-GB" dirty="0"/>
              <a:t>In the next section, you'll learn about basics of the C# language, including variables, constants, type conversion and operators.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64107D-5437-4B27-BAAE-2C03CE8E72F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7701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C# Fundamentals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By: Mosh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Hamedani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are Logical Operations?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Logical operations are part of Boolean algebra, which is often taught to students of computer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science and electronic engineering at University. So, if you’re not familiar with Boolean algebra,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here is a brief introduction.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Boolean algebra, the value of variables can only be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true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false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also denoted 1 and 0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respectively. Unlike elementary algebra, where the main operations are addition, subtraction,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etc, the main operations of Boolean algebra are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conjunction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(AND),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disjunction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(OR) and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negation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(NOT).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Logical AND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Let’s assume we have two variables: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In C#, the logical AND operator is indicated by &amp;&amp;.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can define a Boolean expression as follows: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 = x &amp;&amp; y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this expression,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true if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both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 true; otherwise, it’ll be false.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is a real-world example of this in programming? Imagine you’re developing a loan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application. The provider only offers loans to applicants who are over 18 and are citizen of the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given country. In this example, we have two variables: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 = applicant being over 18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 = application being a citizen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 = is eligible to apply for loan = x &amp;&amp; y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both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 true, the applicant is eligible to apply for a loan.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Later, when we get to conditional statements, you can check to see if the above expression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evaluates to true or false, and then, can change the flow of your application.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So, here is the rule of thumb with logical AND: if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both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 true,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 &amp;&amp; y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will be true;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otherwise, it’ll be false.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Logical OR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C#, logical OR is indicated by two vertical lines (||). Considering the following expression: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 = x || y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will be true, if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either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true.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is a real-world example of this? Imagine you’re building software for a recruiter. For a given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job application, applicants can apply if they have a degree in computing, or more than 5 years of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experience in the field. You can model this using a Boolean expression as follows: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 = applicant has a degree in computing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 = applicant has more than 5 years of experience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 = application is eligible = x || y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either x or y is true, z will be true.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So, unlike the logical AND, where both variables must be true, with logical OR, if at least one of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them is true, the result will be true.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Logical NOT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NOT operator in C# is indicated by an exclamation mark (!) and it reverses the value of a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given variable or expression: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 = !x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So, here, if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true,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will be false, and if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false,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will be true.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Clean Coding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all examples here, I used variables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mainly to relate programming to Boolean algebra.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But when it comes to coding, you should avoid using variable names such as x, y, z as they don’t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give a clue to other developers reading your code (or even yourself). Instead, use meaningful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names. For instance, in the first example, you can replace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 follows: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x: isOver18</a:t>
            </a: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y: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isCitizen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z: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isEligible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Often, it’s a good practice to prefix Boolean names with IS or HAS (if possible)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64107D-5437-4B27-BAAE-2C03CE8E72F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5329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8E48D-6599-4ACF-8415-9A8CD9E569E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C# Program Structure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8F87E2-A953-432D-9296-91936BCAED7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ACCC 4006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Software Development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085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3017BF0-1A6B-438D-99B5-9BCC116B8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Difference between C# and </a:t>
            </a:r>
            <a:r>
              <a:rPr lang="en-GB" b="1" dirty="0" err="1"/>
              <a:t>.Net</a:t>
            </a:r>
            <a:r>
              <a:rPr lang="en-GB" b="1" dirty="0"/>
              <a:t>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3C462B-6F3E-4302-8108-DF18276FFD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C#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876DF3-7C63-47BE-9E28-6BE59416C17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 programming Language</a:t>
            </a:r>
          </a:p>
          <a:p>
            <a:r>
              <a:rPr lang="en-GB" dirty="0"/>
              <a:t>Earlier languages are C/C++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B79FF92-4CDB-4650-A54A-053B450FB7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err="1"/>
              <a:t>.Net</a:t>
            </a:r>
            <a:r>
              <a:rPr lang="en-GB" dirty="0"/>
              <a:t> Framework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A004905-FE15-4094-B0F5-409B06EBCF8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A framework for building application on windows</a:t>
            </a:r>
          </a:p>
          <a:p>
            <a:pPr lvl="1"/>
            <a:r>
              <a:rPr lang="en-GB" dirty="0"/>
              <a:t>Comprises of other applications such as F/F#, VB.net</a:t>
            </a:r>
          </a:p>
          <a:p>
            <a:pPr lvl="1"/>
            <a:r>
              <a:rPr lang="en-GB" dirty="0"/>
              <a:t>Components </a:t>
            </a:r>
          </a:p>
          <a:p>
            <a:pPr lvl="2"/>
            <a:r>
              <a:rPr lang="en-GB" dirty="0"/>
              <a:t>CLR – Common Language Runtime </a:t>
            </a:r>
          </a:p>
          <a:p>
            <a:pPr lvl="2"/>
            <a:r>
              <a:rPr lang="en-GB" dirty="0"/>
              <a:t>Class Library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75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27985-0DE7-4900-9D85-CD03858A1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Common Language Runtime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357DD8-D140-4267-9DAF-156B8CB0CD6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endParaRPr lang="en-GB" sz="825" b="1" dirty="0"/>
          </a:p>
          <a:p>
            <a:pPr marL="0" indent="0">
              <a:spcBef>
                <a:spcPts val="0"/>
              </a:spcBef>
              <a:buNone/>
            </a:pPr>
            <a:endParaRPr lang="en-GB" sz="825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E8879A-FE43-44A5-BC87-5CE436DFFDF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C349342-A9D5-434C-A117-D8B429289C00}"/>
              </a:ext>
            </a:extLst>
          </p:cNvPr>
          <p:cNvCxnSpPr>
            <a:stCxn id="9" idx="2"/>
            <a:endCxn id="10" idx="0"/>
          </p:cNvCxnSpPr>
          <p:nvPr/>
        </p:nvCxnSpPr>
        <p:spPr>
          <a:xfrm>
            <a:off x="2086180" y="2736057"/>
            <a:ext cx="0" cy="18653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1951E4B2-1F7E-4793-BDA8-AB45AA3CFA18}"/>
              </a:ext>
            </a:extLst>
          </p:cNvPr>
          <p:cNvSpPr/>
          <p:nvPr/>
        </p:nvSpPr>
        <p:spPr>
          <a:xfrm>
            <a:off x="1374502" y="1950581"/>
            <a:ext cx="1423356" cy="78547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>
              <a:lnSpc>
                <a:spcPct val="90000"/>
              </a:lnSpc>
            </a:pPr>
            <a:r>
              <a:rPr lang="en-GB" sz="825" dirty="0">
                <a:solidFill>
                  <a:prstClr val="black"/>
                </a:solidFill>
              </a:rPr>
              <a:t>using namespace std;</a:t>
            </a:r>
          </a:p>
          <a:p>
            <a:pPr lvl="0">
              <a:lnSpc>
                <a:spcPct val="90000"/>
              </a:lnSpc>
            </a:pPr>
            <a:r>
              <a:rPr lang="en-GB" sz="825" dirty="0">
                <a:solidFill>
                  <a:prstClr val="black"/>
                </a:solidFill>
              </a:rPr>
              <a:t>int main() </a:t>
            </a:r>
          </a:p>
          <a:p>
            <a:pPr lvl="0">
              <a:lnSpc>
                <a:spcPct val="90000"/>
              </a:lnSpc>
            </a:pPr>
            <a:r>
              <a:rPr lang="en-GB" sz="825" dirty="0">
                <a:solidFill>
                  <a:prstClr val="black"/>
                </a:solidFill>
              </a:rPr>
              <a:t>{</a:t>
            </a:r>
          </a:p>
          <a:p>
            <a:pPr lvl="0">
              <a:lnSpc>
                <a:spcPct val="90000"/>
              </a:lnSpc>
            </a:pPr>
            <a:r>
              <a:rPr lang="en-GB" sz="825" dirty="0">
                <a:solidFill>
                  <a:prstClr val="black"/>
                </a:solidFill>
              </a:rPr>
              <a:t>    </a:t>
            </a:r>
            <a:r>
              <a:rPr lang="en-GB" sz="825" dirty="0" err="1">
                <a:solidFill>
                  <a:prstClr val="black"/>
                </a:solidFill>
              </a:rPr>
              <a:t>cout</a:t>
            </a:r>
            <a:r>
              <a:rPr lang="en-GB" sz="825" dirty="0">
                <a:solidFill>
                  <a:prstClr val="black"/>
                </a:solidFill>
              </a:rPr>
              <a:t> &lt;&lt; "Hello, World!";</a:t>
            </a:r>
          </a:p>
          <a:p>
            <a:pPr lvl="0">
              <a:lnSpc>
                <a:spcPct val="90000"/>
              </a:lnSpc>
            </a:pPr>
            <a:r>
              <a:rPr lang="en-GB" sz="825" dirty="0">
                <a:solidFill>
                  <a:prstClr val="black"/>
                </a:solidFill>
              </a:rPr>
              <a:t>    return 0;</a:t>
            </a:r>
          </a:p>
          <a:p>
            <a:pPr lvl="0">
              <a:lnSpc>
                <a:spcPct val="90000"/>
              </a:lnSpc>
            </a:pPr>
            <a:r>
              <a:rPr lang="en-GB" sz="825" dirty="0">
                <a:solidFill>
                  <a:prstClr val="black"/>
                </a:solidFill>
              </a:rPr>
              <a:t>}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74E56C3-BA4B-4B58-B8DB-8A3AE789B0A3}"/>
              </a:ext>
            </a:extLst>
          </p:cNvPr>
          <p:cNvSpPr/>
          <p:nvPr/>
        </p:nvSpPr>
        <p:spPr>
          <a:xfrm>
            <a:off x="1374502" y="4601379"/>
            <a:ext cx="1423356" cy="78547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>
              <a:lnSpc>
                <a:spcPct val="90000"/>
              </a:lnSpc>
            </a:pPr>
            <a:r>
              <a:rPr lang="en-GB" sz="825" dirty="0">
                <a:solidFill>
                  <a:prstClr val="black"/>
                </a:solidFill>
              </a:rPr>
              <a:t>010101 010101 010010 0100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F9440BE-46A4-43A2-987A-9A540604E2A6}"/>
              </a:ext>
            </a:extLst>
          </p:cNvPr>
          <p:cNvSpPr txBox="1"/>
          <p:nvPr/>
        </p:nvSpPr>
        <p:spPr>
          <a:xfrm>
            <a:off x="187908" y="4608416"/>
            <a:ext cx="11413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Native Code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532103-FA97-4EB8-984C-6216A9D3A38D}"/>
              </a:ext>
            </a:extLst>
          </p:cNvPr>
          <p:cNvSpPr txBox="1"/>
          <p:nvPr/>
        </p:nvSpPr>
        <p:spPr>
          <a:xfrm>
            <a:off x="167700" y="2081132"/>
            <a:ext cx="1141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C++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895A151-B92A-4A44-A634-CA3308C70686}"/>
              </a:ext>
            </a:extLst>
          </p:cNvPr>
          <p:cNvCxnSpPr>
            <a:cxnSpLocks/>
          </p:cNvCxnSpPr>
          <p:nvPr/>
        </p:nvCxnSpPr>
        <p:spPr>
          <a:xfrm flipH="1">
            <a:off x="6360124" y="3124071"/>
            <a:ext cx="22432" cy="5725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86432B61-D70B-410C-8B21-BBE1EB299C67}"/>
              </a:ext>
            </a:extLst>
          </p:cNvPr>
          <p:cNvSpPr/>
          <p:nvPr/>
        </p:nvSpPr>
        <p:spPr>
          <a:xfrm>
            <a:off x="5701201" y="1712215"/>
            <a:ext cx="2444222" cy="141185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r>
              <a:rPr lang="en-GB" sz="825" dirty="0">
                <a:solidFill>
                  <a:prstClr val="black"/>
                </a:solidFill>
              </a:rPr>
              <a:t>using System;</a:t>
            </a:r>
          </a:p>
          <a:p>
            <a:pPr lvl="0"/>
            <a:endParaRPr lang="en-GB" sz="825" dirty="0">
              <a:solidFill>
                <a:prstClr val="black"/>
              </a:solidFill>
            </a:endParaRPr>
          </a:p>
          <a:p>
            <a:pPr lvl="0"/>
            <a:r>
              <a:rPr lang="en-GB" sz="825" dirty="0">
                <a:solidFill>
                  <a:prstClr val="black"/>
                </a:solidFill>
              </a:rPr>
              <a:t>public class Hello</a:t>
            </a:r>
          </a:p>
          <a:p>
            <a:pPr lvl="0"/>
            <a:r>
              <a:rPr lang="en-GB" sz="825" dirty="0">
                <a:solidFill>
                  <a:prstClr val="black"/>
                </a:solidFill>
              </a:rPr>
              <a:t>{</a:t>
            </a:r>
          </a:p>
          <a:p>
            <a:pPr lvl="0"/>
            <a:r>
              <a:rPr lang="en-GB" sz="825" dirty="0">
                <a:solidFill>
                  <a:prstClr val="black"/>
                </a:solidFill>
              </a:rPr>
              <a:t>    public static void Main()</a:t>
            </a:r>
          </a:p>
          <a:p>
            <a:pPr lvl="0"/>
            <a:r>
              <a:rPr lang="en-GB" sz="825" dirty="0">
                <a:solidFill>
                  <a:prstClr val="black"/>
                </a:solidFill>
              </a:rPr>
              <a:t>    {</a:t>
            </a:r>
          </a:p>
          <a:p>
            <a:pPr lvl="0"/>
            <a:r>
              <a:rPr lang="en-GB" sz="825" dirty="0">
                <a:solidFill>
                  <a:prstClr val="black"/>
                </a:solidFill>
              </a:rPr>
              <a:t>        </a:t>
            </a:r>
            <a:r>
              <a:rPr lang="en-GB" sz="825" dirty="0" err="1">
                <a:solidFill>
                  <a:prstClr val="black"/>
                </a:solidFill>
              </a:rPr>
              <a:t>System.Console.WriteLine</a:t>
            </a:r>
            <a:r>
              <a:rPr lang="en-GB" sz="825" dirty="0">
                <a:solidFill>
                  <a:prstClr val="black"/>
                </a:solidFill>
              </a:rPr>
              <a:t>("Goodbye, World!");</a:t>
            </a:r>
          </a:p>
          <a:p>
            <a:pPr lvl="0"/>
            <a:r>
              <a:rPr lang="en-GB" sz="825" dirty="0">
                <a:solidFill>
                  <a:prstClr val="black"/>
                </a:solidFill>
              </a:rPr>
              <a:t>    }</a:t>
            </a:r>
          </a:p>
          <a:p>
            <a:pPr lvl="0"/>
            <a:r>
              <a:rPr lang="en-GB" sz="825" dirty="0">
                <a:solidFill>
                  <a:prstClr val="black"/>
                </a:solidFill>
              </a:rPr>
              <a:t>}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B6DBFD-735F-43F9-881F-D6F100E94199}"/>
              </a:ext>
            </a:extLst>
          </p:cNvPr>
          <p:cNvSpPr/>
          <p:nvPr/>
        </p:nvSpPr>
        <p:spPr>
          <a:xfrm>
            <a:off x="5738246" y="3696642"/>
            <a:ext cx="1423356" cy="54346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>
              <a:lnSpc>
                <a:spcPct val="90000"/>
              </a:lnSpc>
            </a:pPr>
            <a:r>
              <a:rPr lang="en-GB" sz="825" dirty="0">
                <a:solidFill>
                  <a:prstClr val="black"/>
                </a:solidFill>
              </a:rPr>
              <a:t>-Intermediate language code 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DC7E0FC-5DB4-420E-A0E3-E85D1628B57B}"/>
              </a:ext>
            </a:extLst>
          </p:cNvPr>
          <p:cNvCxnSpPr>
            <a:cxnSpLocks/>
          </p:cNvCxnSpPr>
          <p:nvPr/>
        </p:nvCxnSpPr>
        <p:spPr>
          <a:xfrm>
            <a:off x="6382556" y="4570921"/>
            <a:ext cx="0" cy="2231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5B2A1E2D-7EB1-4CEA-A3F3-BB8225733669}"/>
              </a:ext>
            </a:extLst>
          </p:cNvPr>
          <p:cNvSpPr/>
          <p:nvPr/>
        </p:nvSpPr>
        <p:spPr>
          <a:xfrm>
            <a:off x="5867910" y="4794097"/>
            <a:ext cx="1423356" cy="54346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lvl="0">
              <a:lnSpc>
                <a:spcPct val="90000"/>
              </a:lnSpc>
            </a:pPr>
            <a:r>
              <a:rPr lang="en-GB" sz="825" dirty="0">
                <a:solidFill>
                  <a:prstClr val="black"/>
                </a:solidFill>
              </a:rPr>
              <a:t>010101 010101 010010 0100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0CB8B39-846F-46F5-85DD-0C4B9D5D2910}"/>
              </a:ext>
            </a:extLst>
          </p:cNvPr>
          <p:cNvSpPr txBox="1"/>
          <p:nvPr/>
        </p:nvSpPr>
        <p:spPr>
          <a:xfrm>
            <a:off x="4261569" y="3881551"/>
            <a:ext cx="1233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prstClr val="black"/>
                </a:solidFill>
              </a:rPr>
              <a:t>Bytecode</a:t>
            </a:r>
            <a:endParaRPr lang="en-GB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41BD3E1-42B5-4ECF-A928-341B9E538B28}"/>
              </a:ext>
            </a:extLst>
          </p:cNvPr>
          <p:cNvSpPr txBox="1"/>
          <p:nvPr/>
        </p:nvSpPr>
        <p:spPr>
          <a:xfrm>
            <a:off x="3975253" y="4794096"/>
            <a:ext cx="14753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prstClr val="black"/>
                </a:solidFill>
              </a:rPr>
              <a:t>Native Code</a:t>
            </a:r>
            <a:endParaRPr lang="en-GB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CE23B6-178D-4053-A4DF-385445E9AA63}"/>
              </a:ext>
            </a:extLst>
          </p:cNvPr>
          <p:cNvSpPr txBox="1"/>
          <p:nvPr/>
        </p:nvSpPr>
        <p:spPr>
          <a:xfrm>
            <a:off x="4451995" y="2048811"/>
            <a:ext cx="852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prstClr val="black"/>
                </a:solidFill>
              </a:rPr>
              <a:t>C#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57638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876BF42-AEED-46A6-AA30-0E4D241A4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 of </a:t>
            </a:r>
            <a:r>
              <a:rPr lang="en-GB" dirty="0" err="1"/>
              <a:t>.Net</a:t>
            </a:r>
            <a:r>
              <a:rPr lang="en-GB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CDDF37-733E-42E4-A2E2-0F31B785E2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Consist of building blocks called classes </a:t>
            </a:r>
          </a:p>
          <a:p>
            <a:r>
              <a:rPr lang="en-GB" dirty="0"/>
              <a:t>They collaborate with each other during compilation of codes </a:t>
            </a:r>
          </a:p>
          <a:p>
            <a:r>
              <a:rPr lang="en-GB" dirty="0"/>
              <a:t>They provide functionality for the </a:t>
            </a:r>
            <a:r>
              <a:rPr lang="en-GB" dirty="0" err="1"/>
              <a:t>.Net</a:t>
            </a:r>
            <a:r>
              <a:rPr lang="en-GB" dirty="0"/>
              <a:t> application </a:t>
            </a:r>
          </a:p>
        </p:txBody>
      </p:sp>
    </p:spTree>
    <p:extLst>
      <p:ext uri="{BB962C8B-B14F-4D97-AF65-F5344CB8AC3E}">
        <p14:creationId xmlns:p14="http://schemas.microsoft.com/office/powerpoint/2010/main" val="153024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6B42C-12CF-43F8-8AEF-13D5512BD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500" b="1" dirty="0"/>
              <a:t>Class</a:t>
            </a:r>
          </a:p>
        </p:txBody>
      </p:sp>
      <p:pic>
        <p:nvPicPr>
          <p:cNvPr id="1026" name="Picture 2" descr="Image result for example of class">
            <a:extLst>
              <a:ext uri="{FF2B5EF4-FFF2-40B4-BE49-F238E27FC236}">
                <a16:creationId xmlns:a16="http://schemas.microsoft.com/office/drawing/2014/main" id="{B682A695-BD44-43BE-8E6B-FD15AD5B8C4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0544" y="2264434"/>
            <a:ext cx="2812024" cy="2309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example of class">
            <a:extLst>
              <a:ext uri="{FF2B5EF4-FFF2-40B4-BE49-F238E27FC236}">
                <a16:creationId xmlns:a16="http://schemas.microsoft.com/office/drawing/2014/main" id="{9A771198-EDC8-4810-A687-06D26D56D8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3" b="15636"/>
          <a:stretch/>
        </p:blipFill>
        <p:spPr bwMode="auto">
          <a:xfrm>
            <a:off x="5580443" y="2422945"/>
            <a:ext cx="3161892" cy="1164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2DDA50D-3728-4695-941C-01DA67C487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7414548"/>
              </p:ext>
            </p:extLst>
          </p:nvPr>
        </p:nvGraphicFramePr>
        <p:xfrm>
          <a:off x="628650" y="2422944"/>
          <a:ext cx="1679320" cy="10683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79320">
                  <a:extLst>
                    <a:ext uri="{9D8B030D-6E8A-4147-A177-3AD203B41FA5}">
                      <a16:colId xmlns:a16="http://schemas.microsoft.com/office/drawing/2014/main" val="3698108664"/>
                    </a:ext>
                  </a:extLst>
                </a:gridCol>
              </a:tblGrid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Class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522112080"/>
                  </a:ext>
                </a:extLst>
              </a:tr>
              <a:tr h="291070">
                <a:tc>
                  <a:txBody>
                    <a:bodyPr/>
                    <a:lstStyle/>
                    <a:p>
                      <a:r>
                        <a:rPr lang="en-GB" sz="1400" dirty="0"/>
                        <a:t>Data – Attributes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169530977"/>
                  </a:ext>
                </a:extLst>
              </a:tr>
              <a:tr h="291070">
                <a:tc>
                  <a:txBody>
                    <a:bodyPr/>
                    <a:lstStyle/>
                    <a:p>
                      <a:r>
                        <a:rPr lang="en-GB" sz="1400" dirty="0"/>
                        <a:t>Methods – Function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9838493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1859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06FD7-B74E-411A-BAE8-4077BC91B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Namespace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5AD9D-3670-4CBD-92EA-0F61BFCAE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34" y="1417638"/>
            <a:ext cx="7886700" cy="1425740"/>
          </a:xfrm>
        </p:spPr>
        <p:txBody>
          <a:bodyPr>
            <a:normAutofit fontScale="47500" lnSpcReduction="20000"/>
          </a:bodyPr>
          <a:lstStyle/>
          <a:p>
            <a:r>
              <a:rPr lang="en-GB" sz="3600" dirty="0"/>
              <a:t>Is a container for related classes </a:t>
            </a:r>
          </a:p>
          <a:p>
            <a:pPr marL="0" indent="0">
              <a:buNone/>
            </a:pPr>
            <a:endParaRPr lang="en-GB" sz="3600" dirty="0" smtClean="0"/>
          </a:p>
          <a:p>
            <a:pPr marL="0" indent="0">
              <a:buNone/>
            </a:pPr>
            <a:r>
              <a:rPr lang="en-GB" sz="3600" b="1" dirty="0" smtClean="0"/>
              <a:t>Graphics </a:t>
            </a:r>
            <a:endParaRPr lang="en-GB" sz="3600" b="1" dirty="0"/>
          </a:p>
          <a:p>
            <a:pPr marL="0" indent="0">
              <a:buNone/>
            </a:pPr>
            <a:r>
              <a:rPr lang="en-GB" sz="3600" b="1" dirty="0"/>
              <a:t>Data</a:t>
            </a:r>
          </a:p>
          <a:p>
            <a:pPr marL="0" indent="0">
              <a:buNone/>
            </a:pPr>
            <a:r>
              <a:rPr lang="en-GB" sz="3600" b="1" dirty="0"/>
              <a:t>Security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FD906C5-2B03-47F0-91F5-9F5716438DD2}"/>
              </a:ext>
            </a:extLst>
          </p:cNvPr>
          <p:cNvSpPr/>
          <p:nvPr/>
        </p:nvSpPr>
        <p:spPr>
          <a:xfrm>
            <a:off x="628650" y="3356992"/>
            <a:ext cx="7704467" cy="21698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>
                <a:latin typeface="+mj-lt"/>
              </a:rPr>
              <a:t>Assembly </a:t>
            </a:r>
            <a:endParaRPr lang="en-GB" sz="3600" dirty="0" smtClean="0">
              <a:latin typeface="+mj-lt"/>
            </a:endParaRPr>
          </a:p>
          <a:p>
            <a:pPr algn="ctr"/>
            <a:r>
              <a:rPr lang="en-GB" sz="3600" dirty="0" smtClean="0">
                <a:latin typeface="+mj-lt"/>
              </a:rPr>
              <a:t> </a:t>
            </a:r>
            <a:endParaRPr lang="en-GB" sz="3600" dirty="0">
              <a:latin typeface="+mj-lt"/>
            </a:endParaRP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100" dirty="0">
                <a:latin typeface="+mj-lt"/>
              </a:rPr>
              <a:t>Is a container for related namespaces</a:t>
            </a:r>
          </a:p>
          <a:p>
            <a:r>
              <a:rPr lang="en-GB" sz="2100" b="1" dirty="0">
                <a:latin typeface="+mj-lt"/>
              </a:rPr>
              <a:t>System </a:t>
            </a:r>
          </a:p>
          <a:p>
            <a:endParaRPr lang="en-GB" sz="21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83676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F6BC4-DFD3-4495-8DA1-02826B595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C# Program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0A156-540E-4025-B263-9A12531642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System;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System.Collections.Generic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System.Linq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System.Text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System.Threading.Tasks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namespace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hello_world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Program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static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[]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args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{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}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4562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1A64F-3343-4E2B-B88A-C93695CD7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 Namespace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DD5DF-6FE8-44F0-909E-CE139AD23D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System – </a:t>
            </a:r>
            <a:r>
              <a:rPr lang="en-GB" b="1" dirty="0" smtClean="0">
                <a:solidFill>
                  <a:srgbClr val="FF0000"/>
                </a:solidFill>
              </a:rPr>
              <a:t>Basic </a:t>
            </a:r>
            <a:r>
              <a:rPr lang="en-GB" b="1" dirty="0">
                <a:solidFill>
                  <a:srgbClr val="FF0000"/>
                </a:solidFill>
              </a:rPr>
              <a:t>peripherals </a:t>
            </a:r>
          </a:p>
          <a:p>
            <a:r>
              <a:rPr lang="en-GB" dirty="0"/>
              <a:t>using </a:t>
            </a:r>
            <a:r>
              <a:rPr lang="en-GB" dirty="0" err="1"/>
              <a:t>System.Collections.Generic</a:t>
            </a:r>
            <a:r>
              <a:rPr lang="en-GB" dirty="0"/>
              <a:t> – </a:t>
            </a:r>
            <a:r>
              <a:rPr lang="en-GB" b="1" dirty="0">
                <a:solidFill>
                  <a:srgbClr val="FF0000"/>
                </a:solidFill>
              </a:rPr>
              <a:t>Lists, collections</a:t>
            </a:r>
          </a:p>
          <a:p>
            <a:r>
              <a:rPr lang="en-GB" dirty="0"/>
              <a:t>using </a:t>
            </a:r>
            <a:r>
              <a:rPr lang="en-GB" dirty="0" err="1"/>
              <a:t>System.Linq</a:t>
            </a:r>
            <a:r>
              <a:rPr lang="en-GB" dirty="0"/>
              <a:t>- </a:t>
            </a:r>
            <a:r>
              <a:rPr lang="en-GB" b="1" dirty="0">
                <a:solidFill>
                  <a:srgbClr val="FF0000"/>
                </a:solidFill>
              </a:rPr>
              <a:t>Data</a:t>
            </a:r>
          </a:p>
          <a:p>
            <a:r>
              <a:rPr lang="en-GB" dirty="0"/>
              <a:t>using </a:t>
            </a:r>
            <a:r>
              <a:rPr lang="en-GB" dirty="0" err="1"/>
              <a:t>System.Text</a:t>
            </a:r>
            <a:r>
              <a:rPr lang="en-GB" dirty="0"/>
              <a:t> – </a:t>
            </a:r>
            <a:r>
              <a:rPr lang="en-GB" b="1" dirty="0">
                <a:solidFill>
                  <a:srgbClr val="FF0000"/>
                </a:solidFill>
              </a:rPr>
              <a:t>Text, Encoding </a:t>
            </a:r>
          </a:p>
          <a:p>
            <a:r>
              <a:rPr lang="en-GB" dirty="0"/>
              <a:t>using </a:t>
            </a:r>
            <a:r>
              <a:rPr lang="en-GB" dirty="0" err="1"/>
              <a:t>System.Threading.Tasks</a:t>
            </a:r>
            <a:r>
              <a:rPr lang="en-GB" dirty="0"/>
              <a:t>- </a:t>
            </a:r>
            <a:r>
              <a:rPr lang="en-GB" b="1" dirty="0">
                <a:solidFill>
                  <a:srgbClr val="FF0000"/>
                </a:solidFill>
              </a:rPr>
              <a:t>Multi-thread </a:t>
            </a:r>
            <a:r>
              <a:rPr lang="en-GB" b="1" dirty="0" smtClean="0">
                <a:solidFill>
                  <a:srgbClr val="FF0000"/>
                </a:solidFill>
              </a:rPr>
              <a:t>applications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087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14335-507B-4DEB-95C4-B318FCC5E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174" y="4616"/>
            <a:ext cx="8229600" cy="706090"/>
          </a:xfrm>
        </p:spPr>
        <p:txBody>
          <a:bodyPr/>
          <a:lstStyle/>
          <a:p>
            <a:pPr algn="ctr"/>
            <a:r>
              <a:rPr lang="en-GB" b="1" dirty="0"/>
              <a:t>Data Types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77580A7-809F-4F70-B093-388BD8D847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445" y="683048"/>
            <a:ext cx="8961059" cy="4806926"/>
          </a:xfrm>
        </p:spPr>
      </p:pic>
    </p:spTree>
    <p:extLst>
      <p:ext uri="{BB962C8B-B14F-4D97-AF65-F5344CB8AC3E}">
        <p14:creationId xmlns:p14="http://schemas.microsoft.com/office/powerpoint/2010/main" val="2420221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D6A41-BB0A-408A-A594-8AD04B5AA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Data Types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DF2542-B54D-4344-A654-62BDCD8ADB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034" y="1417638"/>
            <a:ext cx="8767984" cy="4072335"/>
          </a:xfrm>
        </p:spPr>
      </p:pic>
    </p:spTree>
    <p:extLst>
      <p:ext uri="{BB962C8B-B14F-4D97-AF65-F5344CB8AC3E}">
        <p14:creationId xmlns:p14="http://schemas.microsoft.com/office/powerpoint/2010/main" val="243459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CBE62-3705-49F0-847E-49B1E85DC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algn="ctr"/>
            <a:r>
              <a:rPr lang="en-GB" b="1" dirty="0"/>
              <a:t>Arithmetic Operators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A311AA9-E139-49FF-A570-8958C0BFB2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980728"/>
            <a:ext cx="8208912" cy="4585096"/>
          </a:xfrm>
        </p:spPr>
      </p:pic>
    </p:spTree>
    <p:extLst>
      <p:ext uri="{BB962C8B-B14F-4D97-AF65-F5344CB8AC3E}">
        <p14:creationId xmlns:p14="http://schemas.microsoft.com/office/powerpoint/2010/main" val="3901700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F90AC-C64B-456E-A58F-CC670CF0F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algn="ctr"/>
            <a:r>
              <a:rPr lang="en-GB" b="1" dirty="0"/>
              <a:t>Increment and Decrement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D2D4A01-9733-414D-9CCB-2640EEC699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18" y="1195580"/>
            <a:ext cx="8971678" cy="4294394"/>
          </a:xfrm>
        </p:spPr>
      </p:pic>
    </p:spTree>
    <p:extLst>
      <p:ext uri="{BB962C8B-B14F-4D97-AF65-F5344CB8AC3E}">
        <p14:creationId xmlns:p14="http://schemas.microsoft.com/office/powerpoint/2010/main" val="224495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1A8E315-E574-46AB-BCEC-6B907856B1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749" y="1348220"/>
            <a:ext cx="7429539" cy="4141752"/>
          </a:xfrm>
        </p:spPr>
      </p:pic>
    </p:spTree>
    <p:extLst>
      <p:ext uri="{BB962C8B-B14F-4D97-AF65-F5344CB8AC3E}">
        <p14:creationId xmlns:p14="http://schemas.microsoft.com/office/powerpoint/2010/main" val="3678341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D60480A-752D-411C-9EBE-57FF0E3A05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687" y="1636568"/>
            <a:ext cx="7148627" cy="3853404"/>
          </a:xfrm>
        </p:spPr>
      </p:pic>
    </p:spTree>
    <p:extLst>
      <p:ext uri="{BB962C8B-B14F-4D97-AF65-F5344CB8AC3E}">
        <p14:creationId xmlns:p14="http://schemas.microsoft.com/office/powerpoint/2010/main" val="3857327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E7C89-F32B-4E05-9F9F-88E565955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634082"/>
          </a:xfrm>
        </p:spPr>
        <p:txBody>
          <a:bodyPr/>
          <a:lstStyle/>
          <a:p>
            <a:pPr algn="ctr"/>
            <a:r>
              <a:rPr lang="en-GB" b="1" dirty="0"/>
              <a:t>Comparison Operators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4535E47-EC59-4071-8A52-CBB1A126EC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873" y="760806"/>
            <a:ext cx="8906127" cy="4729168"/>
          </a:xfrm>
        </p:spPr>
      </p:pic>
    </p:spTree>
    <p:extLst>
      <p:ext uri="{BB962C8B-B14F-4D97-AF65-F5344CB8AC3E}">
        <p14:creationId xmlns:p14="http://schemas.microsoft.com/office/powerpoint/2010/main" val="1198241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20AE2BE-6FE2-4CBB-A529-0A6C645307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44" y="1073926"/>
            <a:ext cx="8994252" cy="4550426"/>
          </a:xfr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17E7C89-F32B-4E05-9F9F-88E565955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634082"/>
          </a:xfrm>
        </p:spPr>
        <p:txBody>
          <a:bodyPr/>
          <a:lstStyle/>
          <a:p>
            <a:pPr algn="ctr"/>
            <a:r>
              <a:rPr lang="en-GB" b="1" dirty="0" smtClean="0"/>
              <a:t>Assignment</a:t>
            </a:r>
            <a:r>
              <a:rPr lang="en-GB" b="1" dirty="0" smtClean="0"/>
              <a:t> </a:t>
            </a:r>
            <a:r>
              <a:rPr lang="en-GB" b="1" dirty="0"/>
              <a:t>Operators </a:t>
            </a:r>
          </a:p>
        </p:txBody>
      </p:sp>
    </p:spTree>
    <p:extLst>
      <p:ext uri="{BB962C8B-B14F-4D97-AF65-F5344CB8AC3E}">
        <p14:creationId xmlns:p14="http://schemas.microsoft.com/office/powerpoint/2010/main" val="1180415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6FCE29-F3A1-4F39-B659-D467F9AE0F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856" y="692696"/>
            <a:ext cx="8784976" cy="4793659"/>
          </a:xfr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17E7C89-F32B-4E05-9F9F-88E565955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634082"/>
          </a:xfrm>
        </p:spPr>
        <p:txBody>
          <a:bodyPr/>
          <a:lstStyle/>
          <a:p>
            <a:pPr algn="ctr"/>
            <a:r>
              <a:rPr lang="en-GB" b="1" dirty="0" smtClean="0"/>
              <a:t>Logical</a:t>
            </a:r>
            <a:r>
              <a:rPr lang="en-GB" b="1" dirty="0" smtClean="0"/>
              <a:t> </a:t>
            </a:r>
            <a:r>
              <a:rPr lang="en-GB" b="1" dirty="0"/>
              <a:t>Operators </a:t>
            </a:r>
          </a:p>
        </p:txBody>
      </p:sp>
    </p:spTree>
    <p:extLst>
      <p:ext uri="{BB962C8B-B14F-4D97-AF65-F5344CB8AC3E}">
        <p14:creationId xmlns:p14="http://schemas.microsoft.com/office/powerpoint/2010/main" val="714733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A9768-FD2E-734D-9B1B-9BBA16C4E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Questions?</a:t>
            </a:r>
            <a:endParaRPr lang="en-US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1613B-F808-3544-BAF4-3269CF97B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38A284-4B25-FE46-8CEC-659E9DA3E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928867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207</TotalTime>
  <Words>1258</Words>
  <Application>Microsoft Office PowerPoint</Application>
  <PresentationFormat>On-screen Show (4:3)</PresentationFormat>
  <Paragraphs>216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Consolas</vt:lpstr>
      <vt:lpstr>Myriad Pro</vt:lpstr>
      <vt:lpstr>Verdana</vt:lpstr>
      <vt:lpstr>20140311PresentationUWTSDTemplate</vt:lpstr>
      <vt:lpstr>C# Program Structure</vt:lpstr>
      <vt:lpstr>Difference between C# and .Net </vt:lpstr>
      <vt:lpstr>Common Language Runtime </vt:lpstr>
      <vt:lpstr>Architecture of .Net </vt:lpstr>
      <vt:lpstr>Class</vt:lpstr>
      <vt:lpstr>Namespace </vt:lpstr>
      <vt:lpstr>C# Program </vt:lpstr>
      <vt:lpstr>System Namespace </vt:lpstr>
      <vt:lpstr>Data Types </vt:lpstr>
      <vt:lpstr>Data Types </vt:lpstr>
      <vt:lpstr>Arithmetic Operators</vt:lpstr>
      <vt:lpstr>Increment and Decrement </vt:lpstr>
      <vt:lpstr>PowerPoint Presentation</vt:lpstr>
      <vt:lpstr>PowerPoint Presentation</vt:lpstr>
      <vt:lpstr>Comparison Operators </vt:lpstr>
      <vt:lpstr>Assignment Operators </vt:lpstr>
      <vt:lpstr>Logical Operators 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C# Program Structure</dc:title>
  <dc:creator>Paul Jenkins</dc:creator>
  <cp:lastModifiedBy>Paul Jenkins</cp:lastModifiedBy>
  <cp:revision>2</cp:revision>
  <cp:lastPrinted>2018-07-09T15:27:01Z</cp:lastPrinted>
  <dcterms:created xsi:type="dcterms:W3CDTF">2020-06-23T17:30:14Z</dcterms:created>
  <dcterms:modified xsi:type="dcterms:W3CDTF">2020-06-23T20:57:55Z</dcterms:modified>
</cp:coreProperties>
</file>