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7" r:id="rId9"/>
    <p:sldId id="263" r:id="rId10"/>
    <p:sldId id="264" r:id="rId11"/>
    <p:sldId id="266" r:id="rId12"/>
    <p:sldId id="267" r:id="rId13"/>
    <p:sldId id="278" r:id="rId14"/>
    <p:sldId id="268" r:id="rId15"/>
    <p:sldId id="269" r:id="rId16"/>
    <p:sldId id="270" r:id="rId17"/>
    <p:sldId id="279" r:id="rId18"/>
    <p:sldId id="271" r:id="rId19"/>
    <p:sldId id="275" r:id="rId20"/>
    <p:sldId id="280" r:id="rId21"/>
    <p:sldId id="276" r:id="rId22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47" d="100"/>
          <a:sy n="47" d="100"/>
        </p:scale>
        <p:origin x="-1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05/03/2013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279495"/>
            <a:ext cx="8915400" cy="877824"/>
          </a:xfrm>
        </p:spPr>
        <p:txBody>
          <a:bodyPr/>
          <a:lstStyle/>
          <a:p>
            <a:r>
              <a:rPr lang="en-GB" dirty="0" smtClean="0"/>
              <a:t>Migration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157319"/>
            <a:ext cx="8001000" cy="4700681"/>
          </a:xfrm>
        </p:spPr>
        <p:txBody>
          <a:bodyPr>
            <a:norm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Borders, Boundaries and Migrant Experience</a:t>
            </a:r>
            <a:endParaRPr lang="en-GB" sz="2400" b="1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0257" y="2745249"/>
            <a:ext cx="6288900" cy="411275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The role of boundaries and borders</a:t>
            </a:r>
          </a:p>
          <a:p>
            <a:pPr lvl="0"/>
            <a:r>
              <a:rPr lang="en-GB" dirty="0" smtClean="0"/>
              <a:t>The production of ‘illegality’ and classification of peoples and groups as ‘immigrant’ and/or ‘illegal’,</a:t>
            </a:r>
          </a:p>
          <a:p>
            <a:pPr lvl="1"/>
            <a:r>
              <a:rPr lang="en-GB" dirty="0" smtClean="0"/>
              <a:t>and its consequences </a:t>
            </a:r>
          </a:p>
          <a:p>
            <a:pPr lvl="0"/>
            <a:r>
              <a:rPr lang="en-GB" dirty="0" smtClean="0"/>
              <a:t>The experience of migrants and the relation between migration and established forms of socio-economic status, e.g. class, ethnicity.</a:t>
            </a:r>
          </a:p>
          <a:p>
            <a:pPr lvl="1"/>
            <a:r>
              <a:rPr lang="en-GB" dirty="0" smtClean="0"/>
              <a:t>Other borders that are crossed </a:t>
            </a:r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Appadurai (1990)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Critical of the notion that globalization can be conceived in terms of core and periphery, </a:t>
            </a:r>
          </a:p>
          <a:p>
            <a:pPr lvl="1"/>
            <a:r>
              <a:rPr lang="en-GB" dirty="0" smtClean="0"/>
              <a:t>and that the relation between core and periphery is one of Americanization (highly ethnocentric perspective). </a:t>
            </a:r>
          </a:p>
          <a:p>
            <a:r>
              <a:rPr lang="en-GB" dirty="0" smtClean="0"/>
              <a:t>Rather, globalization is a series of </a:t>
            </a:r>
            <a:r>
              <a:rPr lang="en-GB" dirty="0" err="1" smtClean="0"/>
              <a:t>disjunctures</a:t>
            </a:r>
            <a:r>
              <a:rPr lang="en-GB" dirty="0" smtClean="0"/>
              <a:t> and fragmentations.</a:t>
            </a:r>
          </a:p>
          <a:p>
            <a:r>
              <a:rPr lang="en-GB" dirty="0" smtClean="0"/>
              <a:t>The way to understanding these </a:t>
            </a:r>
            <a:r>
              <a:rPr lang="en-GB" dirty="0" err="1" smtClean="0"/>
              <a:t>disjunctures</a:t>
            </a:r>
            <a:r>
              <a:rPr lang="en-GB" dirty="0" smtClean="0"/>
              <a:t> is to consider the relation between five ‘</a:t>
            </a:r>
            <a:r>
              <a:rPr lang="en-GB" dirty="0" err="1" smtClean="0"/>
              <a:t>scapes</a:t>
            </a:r>
            <a:r>
              <a:rPr lang="en-GB" dirty="0" smtClean="0"/>
              <a:t>’ </a:t>
            </a:r>
          </a:p>
          <a:p>
            <a:pPr lvl="1"/>
            <a:r>
              <a:rPr lang="en-GB" dirty="0" err="1" smtClean="0"/>
              <a:t>Ethnoscapes</a:t>
            </a:r>
            <a:endParaRPr lang="en-GB" dirty="0" smtClean="0"/>
          </a:p>
          <a:p>
            <a:pPr lvl="1"/>
            <a:r>
              <a:rPr lang="en-GB" dirty="0" err="1" smtClean="0"/>
              <a:t>Technoscapes</a:t>
            </a:r>
            <a:endParaRPr lang="en-GB" dirty="0" smtClean="0"/>
          </a:p>
          <a:p>
            <a:pPr lvl="1"/>
            <a:r>
              <a:rPr lang="en-GB" dirty="0" err="1" smtClean="0"/>
              <a:t>Finanscapes</a:t>
            </a:r>
            <a:r>
              <a:rPr lang="en-GB" dirty="0" smtClean="0"/>
              <a:t> </a:t>
            </a:r>
          </a:p>
          <a:p>
            <a:pPr lvl="1"/>
            <a:r>
              <a:rPr lang="en-GB" dirty="0" err="1" smtClean="0"/>
              <a:t>Mediascapes</a:t>
            </a:r>
            <a:endParaRPr lang="en-GB" dirty="0" smtClean="0"/>
          </a:p>
          <a:p>
            <a:pPr lvl="1"/>
            <a:r>
              <a:rPr lang="en-GB" dirty="0" err="1" smtClean="0"/>
              <a:t>Ideoscapes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r>
              <a:rPr lang="en-GB" dirty="0" err="1" smtClean="0"/>
              <a:t>Scapes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391581"/>
          </a:xfrm>
        </p:spPr>
        <p:txBody>
          <a:bodyPr>
            <a:normAutofit/>
          </a:bodyPr>
          <a:lstStyle/>
          <a:p>
            <a:r>
              <a:rPr lang="en-GB" dirty="0" smtClean="0"/>
              <a:t>‘</a:t>
            </a:r>
            <a:r>
              <a:rPr lang="en-GB" dirty="0" err="1" smtClean="0"/>
              <a:t>Scapes</a:t>
            </a:r>
            <a:r>
              <a:rPr lang="en-GB" dirty="0" smtClean="0"/>
              <a:t>’ are subjective and based on the experience and situation of actors and groups. </a:t>
            </a:r>
          </a:p>
          <a:p>
            <a:pPr lvl="1"/>
            <a:r>
              <a:rPr lang="en-GB" dirty="0" smtClean="0"/>
              <a:t>They are NOT objective relations that look the same from every angle – they are situated. </a:t>
            </a:r>
          </a:p>
          <a:p>
            <a:r>
              <a:rPr lang="en-GB" dirty="0" smtClean="0"/>
              <a:t>They are also the building blocks of people’s ‘imagined worlds’</a:t>
            </a:r>
          </a:p>
          <a:p>
            <a:pPr lvl="1"/>
            <a:r>
              <a:rPr lang="en-GB" dirty="0" smtClean="0"/>
              <a:t> extension of Anderson. </a:t>
            </a:r>
          </a:p>
          <a:p>
            <a:pPr lvl="1"/>
            <a:r>
              <a:rPr lang="en-GB" dirty="0" smtClean="0"/>
              <a:t>Imagined worlds can contest official state discourses of community and market dynamics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3 main ‘</a:t>
            </a:r>
            <a:r>
              <a:rPr lang="en-GB" dirty="0" err="1" smtClean="0"/>
              <a:t>scapes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err="1" smtClean="0"/>
              <a:t>Ethnoscapes</a:t>
            </a:r>
            <a:r>
              <a:rPr lang="en-GB" b="1" dirty="0" smtClean="0"/>
              <a:t>:</a:t>
            </a:r>
            <a:r>
              <a:rPr lang="en-GB" dirty="0" smtClean="0"/>
              <a:t> “people who constitute a moving world” (1990: 297) </a:t>
            </a:r>
          </a:p>
          <a:p>
            <a:pPr lvl="1"/>
            <a:r>
              <a:rPr lang="en-GB" dirty="0" smtClean="0"/>
              <a:t>Greater number and function on larger scale than historically</a:t>
            </a:r>
          </a:p>
          <a:p>
            <a:pPr lvl="1"/>
            <a:r>
              <a:rPr lang="en-GB" dirty="0" smtClean="0"/>
              <a:t>Cannot rest for too long due to the shifting nature of global capitalism and changing policies of nation-states. </a:t>
            </a:r>
          </a:p>
          <a:p>
            <a:r>
              <a:rPr lang="en-GB" b="1" dirty="0" err="1" smtClean="0"/>
              <a:t>Technoscapes</a:t>
            </a:r>
            <a:r>
              <a:rPr lang="en-GB" dirty="0" smtClean="0"/>
              <a:t>: technology, production, mechanical and informational. </a:t>
            </a:r>
          </a:p>
          <a:p>
            <a:pPr lvl="1"/>
            <a:r>
              <a:rPr lang="en-GB" dirty="0" smtClean="0"/>
              <a:t>Odd distribution is shaped by money flows, availability of labour and political relations</a:t>
            </a:r>
          </a:p>
          <a:p>
            <a:r>
              <a:rPr lang="en-GB" b="1" dirty="0" err="1" smtClean="0"/>
              <a:t>Financapes</a:t>
            </a:r>
            <a:r>
              <a:rPr lang="en-GB" b="1" dirty="0" smtClean="0"/>
              <a:t>:</a:t>
            </a:r>
            <a:r>
              <a:rPr lang="en-GB" dirty="0" smtClean="0"/>
              <a:t> flow of capital, market transactions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overlapping patchwork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612571"/>
            <a:ext cx="7610476" cy="3653758"/>
          </a:xfrm>
        </p:spPr>
        <p:txBody>
          <a:bodyPr>
            <a:normAutofit/>
          </a:bodyPr>
          <a:lstStyle/>
          <a:p>
            <a:r>
              <a:rPr lang="en-GB" b="1" dirty="0" err="1" smtClean="0"/>
              <a:t>Mediascapes</a:t>
            </a:r>
            <a:r>
              <a:rPr lang="en-GB" dirty="0" smtClean="0"/>
              <a:t>; production and dissemination of information / images of the world created by the media</a:t>
            </a:r>
          </a:p>
          <a:p>
            <a:r>
              <a:rPr lang="en-GB" b="1" dirty="0" err="1" smtClean="0"/>
              <a:t>Ideaoscapes</a:t>
            </a:r>
            <a:r>
              <a:rPr lang="en-GB" b="1" dirty="0" smtClean="0"/>
              <a:t>:</a:t>
            </a:r>
            <a:r>
              <a:rPr lang="en-GB" dirty="0" smtClean="0"/>
              <a:t> ideologies of states and counter-ideologies; ‘rights’, ‘democracy’, ‘</a:t>
            </a:r>
            <a:r>
              <a:rPr lang="en-GB" dirty="0" err="1" smtClean="0"/>
              <a:t>sovereignity</a:t>
            </a:r>
            <a:r>
              <a:rPr lang="en-GB" dirty="0" smtClean="0"/>
              <a:t>’ etc. </a:t>
            </a:r>
          </a:p>
          <a:p>
            <a:r>
              <a:rPr lang="en-GB" b="1" dirty="0" smtClean="0"/>
              <a:t>Global flows occur “in and through the growing </a:t>
            </a:r>
            <a:r>
              <a:rPr lang="en-GB" b="1" dirty="0" err="1" smtClean="0"/>
              <a:t>disjunctures</a:t>
            </a:r>
            <a:r>
              <a:rPr lang="en-GB" b="1" dirty="0" smtClean="0"/>
              <a:t> between” the [5] </a:t>
            </a:r>
            <a:r>
              <a:rPr lang="en-GB" b="1" dirty="0" err="1" smtClean="0"/>
              <a:t>scapes</a:t>
            </a:r>
            <a:r>
              <a:rPr lang="en-GB" b="1" dirty="0" smtClean="0"/>
              <a:t>. (1990: 301)  </a:t>
            </a:r>
          </a:p>
          <a:p>
            <a:r>
              <a:rPr lang="en-GB" dirty="0" smtClean="0"/>
              <a:t>They do not all follow the same path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Appadurai on </a:t>
            </a:r>
            <a:r>
              <a:rPr lang="en-GB" dirty="0" err="1" smtClean="0"/>
              <a:t>Deterritorialization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22287"/>
            <a:ext cx="7610476" cy="4263570"/>
          </a:xfrm>
        </p:spPr>
        <p:txBody>
          <a:bodyPr>
            <a:normAutofit/>
          </a:bodyPr>
          <a:lstStyle/>
          <a:p>
            <a:r>
              <a:rPr lang="en-GB" b="1" dirty="0" err="1" smtClean="0"/>
              <a:t>Deterritorialization</a:t>
            </a:r>
            <a:r>
              <a:rPr lang="en-GB" b="1" dirty="0" smtClean="0"/>
              <a:t> is one of the central forces of the modern world</a:t>
            </a:r>
          </a:p>
          <a:p>
            <a:r>
              <a:rPr lang="en-GB" dirty="0" smtClean="0"/>
              <a:t>As migrants move into new spaces they also producing a sentiment and imagining of their home-state</a:t>
            </a:r>
          </a:p>
          <a:p>
            <a:pPr lvl="1"/>
            <a:r>
              <a:rPr lang="en-GB" dirty="0" smtClean="0"/>
              <a:t> “invented homelands”.</a:t>
            </a:r>
          </a:p>
          <a:p>
            <a:r>
              <a:rPr lang="en-GB" dirty="0" smtClean="0"/>
              <a:t>This migration creates new markets that: </a:t>
            </a:r>
          </a:p>
          <a:p>
            <a:pPr lvl="1"/>
            <a:r>
              <a:rPr lang="en-GB" dirty="0" smtClean="0"/>
              <a:t>thrive on images of ‘invented homelands’ </a:t>
            </a:r>
          </a:p>
          <a:p>
            <a:pPr lvl="1"/>
            <a:r>
              <a:rPr lang="en-GB" dirty="0" smtClean="0"/>
              <a:t>are constituted by, and perpetuate </a:t>
            </a:r>
            <a:r>
              <a:rPr lang="en-GB" dirty="0" err="1" smtClean="0"/>
              <a:t>mediascapes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become the basis of </a:t>
            </a:r>
            <a:r>
              <a:rPr lang="en-GB" dirty="0" err="1" smtClean="0"/>
              <a:t>ideoscapes</a:t>
            </a:r>
            <a:r>
              <a:rPr lang="en-GB" dirty="0" smtClean="0"/>
              <a:t>.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Chase Around the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98916" y="2595563"/>
            <a:ext cx="3884844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Establishes a picture of globalisation in which money, commodities and people are “</a:t>
            </a:r>
            <a:r>
              <a:rPr lang="en-GB" sz="2000" b="1" dirty="0" smtClean="0"/>
              <a:t>ceaselessly chasing each other around the world</a:t>
            </a:r>
            <a:r>
              <a:rPr lang="en-GB" sz="2000" dirty="0" smtClean="0"/>
              <a:t>”,</a:t>
            </a:r>
          </a:p>
          <a:p>
            <a:r>
              <a:rPr lang="en-GB" sz="2000" dirty="0" smtClean="0"/>
              <a:t>Images and ideology emerge through this process. 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520" y="2595563"/>
            <a:ext cx="2966720" cy="3681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BUT….. Boundaries remain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2" y="2294536"/>
            <a:ext cx="3365500" cy="2413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4362" y="4361329"/>
            <a:ext cx="3606800" cy="2260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8060" y="2294536"/>
            <a:ext cx="3986840" cy="338862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Borders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3095" y="2595563"/>
            <a:ext cx="4130665" cy="3681412"/>
          </a:xfrm>
        </p:spPr>
        <p:txBody>
          <a:bodyPr/>
          <a:lstStyle/>
          <a:p>
            <a:r>
              <a:rPr lang="en-GB" dirty="0" smtClean="0"/>
              <a:t>Tangible, material, political and social borders</a:t>
            </a:r>
          </a:p>
          <a:p>
            <a:r>
              <a:rPr lang="en-GB" dirty="0" smtClean="0"/>
              <a:t>Borders exclude as much as they include</a:t>
            </a:r>
          </a:p>
          <a:p>
            <a:pPr lvl="1"/>
            <a:r>
              <a:rPr lang="en-GB" dirty="0" smtClean="0"/>
              <a:t>Classification</a:t>
            </a:r>
          </a:p>
          <a:p>
            <a:r>
              <a:rPr lang="en-GB" dirty="0" smtClean="0"/>
              <a:t>Often where there are borders, there can also be ways of negotiating them</a:t>
            </a:r>
          </a:p>
          <a:p>
            <a:pPr lvl="1"/>
            <a:r>
              <a:rPr lang="en-GB" dirty="0" smtClean="0"/>
              <a:t>Borders have to be upheld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580" y="2384583"/>
            <a:ext cx="2697891" cy="1834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619" y="4218780"/>
            <a:ext cx="2505075" cy="2030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 </a:t>
            </a:r>
            <a:r>
              <a:rPr lang="en-GB" dirty="0" err="1" smtClean="0"/>
              <a:t>Genova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smtClean="0"/>
              <a:t>Mexican migration in the US, particularly Chicago. </a:t>
            </a:r>
          </a:p>
          <a:p>
            <a:pPr lvl="0"/>
            <a:r>
              <a:rPr lang="en-GB" dirty="0" smtClean="0"/>
              <a:t>Denaturalises the concept of “illegality”</a:t>
            </a:r>
          </a:p>
          <a:p>
            <a:pPr lvl="0"/>
            <a:r>
              <a:rPr lang="en-GB" dirty="0" smtClean="0"/>
              <a:t>Shows how it is historically produced </a:t>
            </a:r>
          </a:p>
          <a:p>
            <a:pPr lvl="0"/>
            <a:r>
              <a:rPr lang="en-GB" dirty="0" smtClean="0"/>
              <a:t>Critically examines what the law accomplishes </a:t>
            </a:r>
          </a:p>
          <a:p>
            <a:pPr lvl="0"/>
            <a:r>
              <a:rPr lang="en-GB" dirty="0" smtClean="0"/>
              <a:t>How ‘invisible’ law is made manifest through ‘visible’ markers, e.g. the US / Mexico border </a:t>
            </a:r>
          </a:p>
          <a:p>
            <a:r>
              <a:rPr lang="en-GB" dirty="0" smtClean="0"/>
              <a:t>Also, how illegality conflates with race </a:t>
            </a:r>
          </a:p>
          <a:p>
            <a:pPr lvl="1"/>
            <a:r>
              <a:rPr lang="en-GB" dirty="0" smtClean="0"/>
              <a:t> the role of ‘</a:t>
            </a:r>
            <a:r>
              <a:rPr lang="en-GB" dirty="0" err="1" smtClean="0"/>
              <a:t>deportatability</a:t>
            </a:r>
            <a:r>
              <a:rPr lang="en-GB" dirty="0" smtClean="0"/>
              <a:t>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Arguments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6715"/>
            <a:ext cx="7610476" cy="3482548"/>
          </a:xfrm>
        </p:spPr>
        <p:txBody>
          <a:bodyPr>
            <a:normAutofit/>
          </a:bodyPr>
          <a:lstStyle/>
          <a:p>
            <a:r>
              <a:rPr lang="en-GB" dirty="0" smtClean="0"/>
              <a:t>Critical of much of the work on migration that uses terms such as ‘immigration’ and ‘illegal’ </a:t>
            </a:r>
            <a:r>
              <a:rPr lang="en-GB" dirty="0" err="1" smtClean="0"/>
              <a:t>unproblematically</a:t>
            </a:r>
            <a:r>
              <a:rPr lang="en-GB" dirty="0" smtClean="0"/>
              <a:t>.</a:t>
            </a:r>
          </a:p>
          <a:p>
            <a:pPr lvl="0"/>
            <a:r>
              <a:rPr lang="en-GB" dirty="0" smtClean="0"/>
              <a:t>Even work that questions these categories doesn’t really critically account for the way these categories are produced</a:t>
            </a:r>
          </a:p>
          <a:p>
            <a:pPr lvl="1"/>
            <a:r>
              <a:rPr lang="en-GB" dirty="0" smtClean="0"/>
              <a:t>There has been a greater academic focus on the consequences of the categories.</a:t>
            </a:r>
          </a:p>
          <a:p>
            <a:pPr lvl="1"/>
            <a:r>
              <a:rPr lang="en-GB" dirty="0" smtClean="0"/>
              <a:t>What is does, rather than how it has come about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Construction of Illegality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670767"/>
          </a:xfrm>
        </p:spPr>
        <p:txBody>
          <a:bodyPr/>
          <a:lstStyle/>
          <a:p>
            <a:r>
              <a:rPr lang="en-GB" dirty="0" smtClean="0"/>
              <a:t>Illegality is a political identity</a:t>
            </a:r>
          </a:p>
          <a:p>
            <a:pPr lvl="1"/>
            <a:r>
              <a:rPr lang="en-GB" dirty="0" smtClean="0"/>
              <a:t>It’s a legal category that defines the relation between migrant and the state. </a:t>
            </a:r>
          </a:p>
          <a:p>
            <a:r>
              <a:rPr lang="en-GB" dirty="0" smtClean="0"/>
              <a:t>Undocumented migration does not just happen randomly</a:t>
            </a:r>
          </a:p>
          <a:p>
            <a:pPr lvl="1"/>
            <a:r>
              <a:rPr lang="en-GB" dirty="0" smtClean="0"/>
              <a:t>It is patterned (see also </a:t>
            </a:r>
            <a:r>
              <a:rPr lang="en-GB" dirty="0" err="1" smtClean="0"/>
              <a:t>Sassen</a:t>
            </a:r>
            <a:r>
              <a:rPr lang="en-GB" dirty="0" smtClean="0"/>
              <a:t>) </a:t>
            </a:r>
          </a:p>
          <a:p>
            <a:pPr lvl="1"/>
            <a:r>
              <a:rPr lang="en-GB" dirty="0" smtClean="0"/>
              <a:t>Pre-eminently labour migration and is therefore related to capital flows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Migration, Trade &amp; Labour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3095" y="2595563"/>
            <a:ext cx="4130665" cy="36814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Trade agreements (e.g. NAFTA) are de facto labour and immigration policies  (see L. Stephen and Gledhill)</a:t>
            </a:r>
          </a:p>
          <a:p>
            <a:pPr lvl="0"/>
            <a:r>
              <a:rPr lang="en-GB" dirty="0" smtClean="0"/>
              <a:t>Immigration law is effectively a series of interventions that look to control the migratory and labour flow.</a:t>
            </a:r>
          </a:p>
          <a:p>
            <a:pPr lvl="1"/>
            <a:r>
              <a:rPr lang="en-GB" dirty="0" smtClean="0"/>
              <a:t>Not always particularly successfully</a:t>
            </a:r>
          </a:p>
          <a:p>
            <a:pPr lvl="2"/>
            <a:r>
              <a:rPr lang="en-GB" dirty="0" smtClean="0"/>
              <a:t>Policies are inherently counter-productive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040" y="2595562"/>
            <a:ext cx="3373119" cy="3358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Race and Migration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US immigration law has a disproportionately negative effect on Mexican migrants </a:t>
            </a:r>
          </a:p>
          <a:p>
            <a:pPr lvl="0"/>
            <a:r>
              <a:rPr lang="en-GB" dirty="0" smtClean="0"/>
              <a:t>Inherently </a:t>
            </a:r>
            <a:r>
              <a:rPr lang="en-GB" dirty="0" err="1" smtClean="0"/>
              <a:t>racialized</a:t>
            </a:r>
            <a:endParaRPr lang="en-GB" dirty="0" smtClean="0"/>
          </a:p>
          <a:p>
            <a:pPr lvl="1"/>
            <a:r>
              <a:rPr lang="en-GB" dirty="0" smtClean="0"/>
              <a:t>ideas of race and illegality conflate </a:t>
            </a:r>
          </a:p>
          <a:p>
            <a:pPr lvl="1"/>
            <a:r>
              <a:rPr lang="en-GB" dirty="0" smtClean="0"/>
              <a:t>Mexican stands for illegality</a:t>
            </a:r>
          </a:p>
          <a:p>
            <a:pPr lvl="0"/>
            <a:r>
              <a:rPr lang="en-GB" dirty="0" smtClean="0"/>
              <a:t>Criminalized and subject to excessive policing</a:t>
            </a:r>
          </a:p>
          <a:p>
            <a:pPr lvl="1"/>
            <a:r>
              <a:rPr lang="en-GB" dirty="0" smtClean="0"/>
              <a:t>Immigration as a criminal act</a:t>
            </a:r>
          </a:p>
          <a:p>
            <a:pPr lvl="0"/>
            <a:r>
              <a:rPr lang="en-GB" dirty="0" smtClean="0"/>
              <a:t>Creates a vulnerability and precarious social position for migrants, which lends itself to them being marginalized and exploited.</a:t>
            </a:r>
          </a:p>
          <a:p>
            <a:r>
              <a:rPr lang="en-GB" dirty="0" smtClean="0"/>
              <a:t>The actions of the state and the difficulties of being ‘undocumented’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Border ‘Spectacle’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76006" y="2595563"/>
            <a:ext cx="4007754" cy="3681412"/>
          </a:xfrm>
        </p:spPr>
        <p:txBody>
          <a:bodyPr>
            <a:normAutofit/>
          </a:bodyPr>
          <a:lstStyle/>
          <a:p>
            <a:r>
              <a:rPr lang="en-GB" dirty="0" smtClean="0"/>
              <a:t>The law is ‘invisible’</a:t>
            </a:r>
          </a:p>
          <a:p>
            <a:pPr lvl="1"/>
            <a:r>
              <a:rPr lang="en-GB" dirty="0" smtClean="0"/>
              <a:t>It  needs to be enacted and ‘enforced’</a:t>
            </a:r>
          </a:p>
          <a:p>
            <a:pPr lvl="1"/>
            <a:r>
              <a:rPr lang="en-GB" dirty="0" smtClean="0"/>
              <a:t>Need as site in which it is made visible. </a:t>
            </a:r>
          </a:p>
          <a:p>
            <a:r>
              <a:rPr lang="en-GB" dirty="0" err="1" smtClean="0"/>
              <a:t>Spatialises</a:t>
            </a:r>
            <a:r>
              <a:rPr lang="en-GB" dirty="0" smtClean="0"/>
              <a:t> difference between the nation-state and Mexico/Latin America, which is inscribed on migrants</a:t>
            </a:r>
          </a:p>
          <a:p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195" y="2229803"/>
            <a:ext cx="2305050" cy="2809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438" y="4447540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Deportation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521" y="2595563"/>
            <a:ext cx="4028239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Facilitates the threat of deportation  </a:t>
            </a:r>
          </a:p>
          <a:p>
            <a:pPr lvl="0"/>
            <a:r>
              <a:rPr lang="en-GB" sz="2000" dirty="0" smtClean="0"/>
              <a:t>It is not deportation </a:t>
            </a:r>
            <a:r>
              <a:rPr lang="en-GB" sz="2000" i="1" dirty="0" smtClean="0"/>
              <a:t>per se </a:t>
            </a:r>
            <a:r>
              <a:rPr lang="en-GB" sz="2000" dirty="0" smtClean="0"/>
              <a:t>that is an issue, </a:t>
            </a:r>
          </a:p>
          <a:p>
            <a:pPr lvl="1"/>
            <a:r>
              <a:rPr lang="en-GB" sz="2000" dirty="0" smtClean="0"/>
              <a:t>but the possibility of it</a:t>
            </a:r>
          </a:p>
          <a:p>
            <a:pPr lvl="0"/>
            <a:r>
              <a:rPr lang="en-GB" sz="2000" dirty="0" smtClean="0"/>
              <a:t>Deportability creates vulnerability in migrant populations </a:t>
            </a:r>
          </a:p>
          <a:p>
            <a:endParaRPr lang="en-GB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1" y="2595563"/>
            <a:ext cx="3163888" cy="3439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114424" y="2358572"/>
            <a:ext cx="7610476" cy="3907758"/>
          </a:xfrm>
        </p:spPr>
        <p:txBody>
          <a:bodyPr>
            <a:normAutofit/>
          </a:bodyPr>
          <a:lstStyle/>
          <a:p>
            <a:r>
              <a:rPr lang="en-GB" dirty="0" smtClean="0"/>
              <a:t>“the category “illegal alien’ is a profoundly useful  and profitable one that effectively serves to create and sustain a legally vulnerable – and hence, relatively tractable and thus “cheap” – reserve of </a:t>
            </a:r>
            <a:r>
              <a:rPr lang="en-GB" dirty="0" err="1" smtClean="0"/>
              <a:t>labor</a:t>
            </a:r>
            <a:r>
              <a:rPr lang="en-GB" dirty="0" smtClean="0"/>
              <a:t>” (De </a:t>
            </a:r>
            <a:r>
              <a:rPr lang="en-GB" dirty="0" err="1" smtClean="0"/>
              <a:t>Genova</a:t>
            </a:r>
            <a:r>
              <a:rPr lang="en-GB" dirty="0" smtClean="0"/>
              <a:t>, 2002: 440). </a:t>
            </a:r>
          </a:p>
          <a:p>
            <a:r>
              <a:rPr lang="en-GB" dirty="0" smtClean="0"/>
              <a:t>But for De </a:t>
            </a:r>
            <a:r>
              <a:rPr lang="en-GB" dirty="0" err="1" smtClean="0"/>
              <a:t>Genova</a:t>
            </a:r>
            <a:r>
              <a:rPr lang="en-GB" dirty="0" smtClean="0"/>
              <a:t> this conclusion doesn’t go far enough.</a:t>
            </a:r>
          </a:p>
          <a:p>
            <a:r>
              <a:rPr lang="en-GB" dirty="0" smtClean="0"/>
              <a:t>Rather, we have to look to explain the fundamental origin of the status “illegal” in the law;</a:t>
            </a:r>
          </a:p>
          <a:p>
            <a:pPr lvl="1"/>
            <a:r>
              <a:rPr lang="en-GB" dirty="0" smtClean="0"/>
              <a:t>he calls for an examination of the legal production of migrant “illegality”.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Werbner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86000"/>
            <a:ext cx="7610476" cy="4299857"/>
          </a:xfrm>
        </p:spPr>
        <p:txBody>
          <a:bodyPr>
            <a:normAutofit/>
          </a:bodyPr>
          <a:lstStyle/>
          <a:p>
            <a:r>
              <a:rPr lang="en-GB" dirty="0" smtClean="0"/>
              <a:t>She shows how the social-economic status at home informs migration patterns; </a:t>
            </a:r>
          </a:p>
          <a:p>
            <a:pPr lvl="1"/>
            <a:r>
              <a:rPr lang="en-GB" sz="2000" dirty="0" err="1" smtClean="0"/>
              <a:t>m/c</a:t>
            </a:r>
            <a:r>
              <a:rPr lang="en-GB" sz="2000" dirty="0" smtClean="0"/>
              <a:t> Pakistanis to the US &amp; Canada as a whole family </a:t>
            </a:r>
          </a:p>
          <a:p>
            <a:pPr lvl="1"/>
            <a:r>
              <a:rPr lang="en-GB" sz="2000" dirty="0" err="1" smtClean="0"/>
              <a:t>w/c</a:t>
            </a:r>
            <a:r>
              <a:rPr lang="en-GB" sz="2000" dirty="0" smtClean="0"/>
              <a:t> to Gulf as single men (families stay at home) </a:t>
            </a:r>
          </a:p>
          <a:p>
            <a:r>
              <a:rPr lang="en-GB" dirty="0" smtClean="0"/>
              <a:t>International labour migration follows a series of hierarchically ordered pathways</a:t>
            </a:r>
          </a:p>
          <a:p>
            <a:pPr lvl="1"/>
            <a:r>
              <a:rPr lang="en-GB" sz="2000" dirty="0" smtClean="0"/>
              <a:t>shaped by relations and social position at home, and the networks in which migrants are enmeshed</a:t>
            </a:r>
          </a:p>
          <a:p>
            <a:pPr lvl="2"/>
            <a:r>
              <a:rPr lang="en-GB" sz="2000" dirty="0" smtClean="0"/>
              <a:t>Religious and kinship networks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Migratory Pathways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2610" y="2595563"/>
            <a:ext cx="4151150" cy="3681412"/>
          </a:xfrm>
        </p:spPr>
        <p:txBody>
          <a:bodyPr>
            <a:normAutofit/>
          </a:bodyPr>
          <a:lstStyle/>
          <a:p>
            <a:r>
              <a:rPr lang="en-GB" sz="2000" dirty="0" smtClean="0"/>
              <a:t>Some pathways may be highways – e.g. East Asia to the Gulf (Latin America to the US) – but they have different lanes. </a:t>
            </a:r>
          </a:p>
          <a:p>
            <a:r>
              <a:rPr lang="en-GB" sz="2000" dirty="0" smtClean="0"/>
              <a:t>But the pathways are not uni-directional; rather they criss-cross </a:t>
            </a:r>
          </a:p>
          <a:p>
            <a:pPr lvl="1"/>
            <a:r>
              <a:rPr lang="en-GB" sz="2000" dirty="0" smtClean="0"/>
              <a:t>Carrying people and objects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7534" y="2763520"/>
            <a:ext cx="3566159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Class Cosmopolitanism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40430"/>
            <a:ext cx="7610476" cy="39259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Because of the criss-crossing nature of the pathways, possibilities for interaction and engagement with others occur</a:t>
            </a:r>
          </a:p>
          <a:p>
            <a:pPr lvl="1"/>
            <a:r>
              <a:rPr lang="en-GB" dirty="0" smtClean="0"/>
              <a:t>esp. in neutral sites, such as the Gulf, where ‘everyone is a foreigner’</a:t>
            </a:r>
          </a:p>
          <a:p>
            <a:r>
              <a:rPr lang="en-GB" dirty="0" smtClean="0"/>
              <a:t>She questions assumptions and distinctions between </a:t>
            </a:r>
          </a:p>
          <a:p>
            <a:pPr lvl="1"/>
            <a:r>
              <a:rPr lang="en-GB" dirty="0" smtClean="0"/>
              <a:t>elite migrants / occupational </a:t>
            </a:r>
            <a:r>
              <a:rPr lang="en-GB" dirty="0" err="1" smtClean="0"/>
              <a:t>transnationals</a:t>
            </a:r>
            <a:r>
              <a:rPr lang="en-GB" dirty="0" smtClean="0"/>
              <a:t> who are cosmopolitan (more openly engage with other cultures) </a:t>
            </a:r>
          </a:p>
          <a:p>
            <a:pPr lvl="1"/>
            <a:r>
              <a:rPr lang="en-GB" dirty="0" smtClean="0"/>
              <a:t>the working classes/less-privileged migrants who carry their cultural world around with them </a:t>
            </a:r>
          </a:p>
          <a:p>
            <a:r>
              <a:rPr lang="en-GB" dirty="0" smtClean="0"/>
              <a:t>Argues that working class migrants are also cosmopolitan and engage with other cultures, especially in ‘neutral’ centres. 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201</TotalTime>
  <Words>1145</Words>
  <Application>Microsoft Office PowerPoint</Application>
  <PresentationFormat>On-screen Show (4:3)</PresentationFormat>
  <Paragraphs>122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Perspective</vt:lpstr>
      <vt:lpstr>Migration</vt:lpstr>
      <vt:lpstr> Key Themes  </vt:lpstr>
      <vt:lpstr>Appadurai (1990)</vt:lpstr>
      <vt:lpstr>‘Scapes’</vt:lpstr>
      <vt:lpstr>The 3 main ‘scapes’</vt:lpstr>
      <vt:lpstr>An overlapping patchwork</vt:lpstr>
      <vt:lpstr>Appadurai on Deterritorialization</vt:lpstr>
      <vt:lpstr>A Chase Around the World</vt:lpstr>
      <vt:lpstr>BUT….. Boundaries remain</vt:lpstr>
      <vt:lpstr>Borders</vt:lpstr>
      <vt:lpstr>De Genova</vt:lpstr>
      <vt:lpstr>Key Arguments</vt:lpstr>
      <vt:lpstr>The Construction of Illegality</vt:lpstr>
      <vt:lpstr>Migration, Trade &amp; Labour</vt:lpstr>
      <vt:lpstr>Race and Migration</vt:lpstr>
      <vt:lpstr>The Border ‘Spectacle’</vt:lpstr>
      <vt:lpstr>Deportation</vt:lpstr>
      <vt:lpstr>Conclusions</vt:lpstr>
      <vt:lpstr>Werbner</vt:lpstr>
      <vt:lpstr>Migratory Pathways</vt:lpstr>
      <vt:lpstr>Working Class Cosmopolitanism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13</cp:revision>
  <dcterms:created xsi:type="dcterms:W3CDTF">2013-02-20T16:59:25Z</dcterms:created>
  <dcterms:modified xsi:type="dcterms:W3CDTF">2013-03-05T10:43:53Z</dcterms:modified>
</cp:coreProperties>
</file>