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65A1-B10C-4ED1-BC06-C46A4C999C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095928-EAF9-4688-9D0F-FA2E242391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7B9ED7-620B-4C15-B7F3-96011E04F064}"/>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5" name="Footer Placeholder 4">
            <a:extLst>
              <a:ext uri="{FF2B5EF4-FFF2-40B4-BE49-F238E27FC236}">
                <a16:creationId xmlns:a16="http://schemas.microsoft.com/office/drawing/2014/main" id="{C255BE9D-644E-44BF-A56D-B4878211E5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431196-07E1-49CF-814D-AE0A116F50D8}"/>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820530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4A7D-D65F-4DA0-A722-2A1E591E17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48465-D126-4DAC-B198-36367715F0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3115B-3AD8-4A20-8B23-F41C68E9C984}"/>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5" name="Footer Placeholder 4">
            <a:extLst>
              <a:ext uri="{FF2B5EF4-FFF2-40B4-BE49-F238E27FC236}">
                <a16:creationId xmlns:a16="http://schemas.microsoft.com/office/drawing/2014/main" id="{90BB46A9-D39F-4EC2-A80D-E58AA2DDF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5F2E5-738C-4800-90E7-1BCD2DEA3278}"/>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2499308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6C7AB-B9B8-4133-A6A2-B56E02DCDC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48DF8F-ED07-4B05-933F-0607408182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AA6B68-D330-417A-B22A-6BC4EA824803}"/>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5" name="Footer Placeholder 4">
            <a:extLst>
              <a:ext uri="{FF2B5EF4-FFF2-40B4-BE49-F238E27FC236}">
                <a16:creationId xmlns:a16="http://schemas.microsoft.com/office/drawing/2014/main" id="{2F6F446A-961B-4E28-BAE9-951F028EE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44511-B9DF-463C-AF19-42168CD893B0}"/>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3925487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6128-B4F0-44D5-95CC-0AADFE804E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303138-65EC-4FCE-8E81-C9C5FD37AD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6A4208-C078-4C95-8A27-D26671B629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DABEB6-CB47-417E-860E-D8335E5DCBEC}"/>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6" name="Footer Placeholder 5">
            <a:extLst>
              <a:ext uri="{FF2B5EF4-FFF2-40B4-BE49-F238E27FC236}">
                <a16:creationId xmlns:a16="http://schemas.microsoft.com/office/drawing/2014/main" id="{5AF0BF41-7208-4215-9466-E09F0ED94D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13B561-2A14-4B3F-A4CB-2DA82A862DF1}"/>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6311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010D-AC5C-4E02-A4E7-A109CA21C0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68D8A9-29B4-49CF-8A9B-0566268D55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D5232C-8E34-4CB1-A7A6-72ED0036CA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D3CCF8-EBD7-47D7-837C-B161CC7B73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2B0357-455B-49CC-A26E-182EA56884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4B2BE-314E-4FD6-96CF-44160C4A492A}"/>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8" name="Footer Placeholder 7">
            <a:extLst>
              <a:ext uri="{FF2B5EF4-FFF2-40B4-BE49-F238E27FC236}">
                <a16:creationId xmlns:a16="http://schemas.microsoft.com/office/drawing/2014/main" id="{5D8613B0-D7BA-4408-943F-1CB7E3E0D4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0562A9-9D38-4A32-B745-B3FAF4774E26}"/>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2046490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31A7C-495F-4CA4-A605-A2FC7D180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267E4D-CAF2-4DC2-93D0-00A273C689DC}"/>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4" name="Footer Placeholder 3">
            <a:extLst>
              <a:ext uri="{FF2B5EF4-FFF2-40B4-BE49-F238E27FC236}">
                <a16:creationId xmlns:a16="http://schemas.microsoft.com/office/drawing/2014/main" id="{28BF1E6C-846C-4DF6-A009-31C2B116E9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E42A69-52B4-407F-801C-467478A5F1C5}"/>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090199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369F15-DAC2-44F1-8663-7C8B5BAA39F6}"/>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3" name="Footer Placeholder 2">
            <a:extLst>
              <a:ext uri="{FF2B5EF4-FFF2-40B4-BE49-F238E27FC236}">
                <a16:creationId xmlns:a16="http://schemas.microsoft.com/office/drawing/2014/main" id="{27E69002-FADE-421D-825A-8D6C8214C3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6D53DA-5D73-41D0-9C5D-D3B807A0E9E1}"/>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971841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1E771-7397-4457-87CB-70339196A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9CEE26-0F39-49D7-87DF-17D0D953D8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283A54-3773-42D2-B970-C94791A165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39F46-C5F1-4D05-AB87-B037760B3ACD}"/>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6" name="Footer Placeholder 5">
            <a:extLst>
              <a:ext uri="{FF2B5EF4-FFF2-40B4-BE49-F238E27FC236}">
                <a16:creationId xmlns:a16="http://schemas.microsoft.com/office/drawing/2014/main" id="{FF6D118E-C355-4294-A002-D19640C643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1AD1E-3B4C-4E47-BDF6-24A9DD4F2EDC}"/>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175088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1B20-2C73-4C03-BE3F-D7D803CE76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987459-EB41-4B96-B940-678CD72AB7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E0AE0-C3A0-400E-88A6-28C14D608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49DF54-C818-4DA1-BE1D-830598056C1C}"/>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6" name="Footer Placeholder 5">
            <a:extLst>
              <a:ext uri="{FF2B5EF4-FFF2-40B4-BE49-F238E27FC236}">
                <a16:creationId xmlns:a16="http://schemas.microsoft.com/office/drawing/2014/main" id="{0B755B8B-EDD0-4B70-A2E7-452C36501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8C181C-8EBF-4C18-9347-E436B1413C4C}"/>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43212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D7F47-0ECC-45D6-8963-29BC7E8E8F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7C8968-5C83-4410-A159-753DC3061E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D85272-1CC1-437D-87A5-FFBAA384AAAE}"/>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5" name="Footer Placeholder 4">
            <a:extLst>
              <a:ext uri="{FF2B5EF4-FFF2-40B4-BE49-F238E27FC236}">
                <a16:creationId xmlns:a16="http://schemas.microsoft.com/office/drawing/2014/main" id="{B6556C22-E27A-4D17-A05E-3C7EB79F3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882D50-0F8A-476A-B9D1-D59377FC7ED0}"/>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17001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B52F28-5759-4D83-9880-D76E224032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C2B547-9007-4D2B-8E68-1F8E359D5F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1FEF5E-5A51-4364-93E9-C619B1F1D901}"/>
              </a:ext>
            </a:extLst>
          </p:cNvPr>
          <p:cNvSpPr>
            <a:spLocks noGrp="1"/>
          </p:cNvSpPr>
          <p:nvPr>
            <p:ph type="dt" sz="half" idx="10"/>
          </p:nvPr>
        </p:nvSpPr>
        <p:spPr/>
        <p:txBody>
          <a:bodyPr/>
          <a:lstStyle/>
          <a:p>
            <a:fld id="{323DB777-82D7-4586-A775-15783F3F43DB}" type="datetimeFigureOut">
              <a:rPr lang="en-GB" smtClean="0"/>
              <a:t>23/03/2020</a:t>
            </a:fld>
            <a:endParaRPr lang="en-GB"/>
          </a:p>
        </p:txBody>
      </p:sp>
      <p:sp>
        <p:nvSpPr>
          <p:cNvPr id="5" name="Footer Placeholder 4">
            <a:extLst>
              <a:ext uri="{FF2B5EF4-FFF2-40B4-BE49-F238E27FC236}">
                <a16:creationId xmlns:a16="http://schemas.microsoft.com/office/drawing/2014/main" id="{D887A29A-F0FD-4E43-AB64-CEBC40BF4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83759-06A4-4431-B2E6-BE1872DC508D}"/>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245555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6C2663-EF18-48ED-BE67-60CF27D178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10C877-DB83-4253-B34C-CC20EFF595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A2AEA6-64D6-429D-BB0A-6D32D13093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3DB777-82D7-4586-A775-15783F3F43DB}" type="datetimeFigureOut">
              <a:rPr lang="en-GB" smtClean="0"/>
              <a:t>23/03/2020</a:t>
            </a:fld>
            <a:endParaRPr lang="en-GB"/>
          </a:p>
        </p:txBody>
      </p:sp>
      <p:sp>
        <p:nvSpPr>
          <p:cNvPr id="5" name="Footer Placeholder 4">
            <a:extLst>
              <a:ext uri="{FF2B5EF4-FFF2-40B4-BE49-F238E27FC236}">
                <a16:creationId xmlns:a16="http://schemas.microsoft.com/office/drawing/2014/main" id="{702E044C-E680-423A-B4C7-81969B90D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E4F0F6-10A1-42A0-B859-BD9F139FED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5BD70C-5001-4AA9-95B5-079A0697AC4F}" type="slidenum">
              <a:rPr lang="en-GB" smtClean="0"/>
              <a:t>‹#›</a:t>
            </a:fld>
            <a:endParaRPr lang="en-GB"/>
          </a:p>
        </p:txBody>
      </p:sp>
    </p:spTree>
    <p:extLst>
      <p:ext uri="{BB962C8B-B14F-4D97-AF65-F5344CB8AC3E}">
        <p14:creationId xmlns:p14="http://schemas.microsoft.com/office/powerpoint/2010/main" val="521368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marriott.com/hotels/travel/cvtgs-forest-of-arden-marriott-hotel-and-country-club/" TargetMode="External"/><Relationship Id="rId2" Type="http://schemas.openxmlformats.org/officeDocument/2006/relationships/hyperlink" Target="https://www.food.gov.uk/business-guidance/food-hygiene-for-your-business" TargetMode="External"/><Relationship Id="rId1" Type="http://schemas.openxmlformats.org/officeDocument/2006/relationships/slideLayout" Target="../slideLayouts/slideLayout7.xml"/><Relationship Id="rId5" Type="http://schemas.openxmlformats.org/officeDocument/2006/relationships/hyperlink" Target="https://www.marriottonthefalls.com/blog/2017/08/30/marriott-history/" TargetMode="External"/><Relationship Id="rId4" Type="http://schemas.openxmlformats.org/officeDocument/2006/relationships/hyperlink" Target="https://www.marketingweek.com/marriott-loyalty-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3"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8CA46C3-47C9-43A3-B0E9-165366F8A486}"/>
              </a:ext>
            </a:extLst>
          </p:cNvPr>
          <p:cNvSpPr>
            <a:spLocks noGrp="1"/>
          </p:cNvSpPr>
          <p:nvPr>
            <p:ph type="ctrTitle"/>
          </p:nvPr>
        </p:nvSpPr>
        <p:spPr>
          <a:xfrm>
            <a:off x="539414" y="1270007"/>
            <a:ext cx="5845097" cy="4317987"/>
          </a:xfrm>
        </p:spPr>
        <p:txBody>
          <a:bodyPr anchor="ctr">
            <a:normAutofit/>
          </a:bodyPr>
          <a:lstStyle/>
          <a:p>
            <a:pPr algn="r"/>
            <a:r>
              <a:rPr lang="en-GB" sz="7200">
                <a:solidFill>
                  <a:schemeClr val="bg1"/>
                </a:solidFill>
                <a:latin typeface="Arial" panose="020B0604020202020204" pitchFamily="34" charset="0"/>
                <a:cs typeface="Arial" panose="020B0604020202020204" pitchFamily="34" charset="0"/>
              </a:rPr>
              <a:t>Marriott</a:t>
            </a:r>
          </a:p>
        </p:txBody>
      </p:sp>
      <p:sp>
        <p:nvSpPr>
          <p:cNvPr id="3" name="Subtitle 2">
            <a:extLst>
              <a:ext uri="{FF2B5EF4-FFF2-40B4-BE49-F238E27FC236}">
                <a16:creationId xmlns:a16="http://schemas.microsoft.com/office/drawing/2014/main" id="{458F8B98-83B6-4776-A64A-0EA79690CE05}"/>
              </a:ext>
            </a:extLst>
          </p:cNvPr>
          <p:cNvSpPr>
            <a:spLocks noGrp="1"/>
          </p:cNvSpPr>
          <p:nvPr>
            <p:ph type="subTitle" idx="1"/>
          </p:nvPr>
        </p:nvSpPr>
        <p:spPr>
          <a:xfrm>
            <a:off x="7792278" y="2251873"/>
            <a:ext cx="3681454" cy="2354256"/>
          </a:xfrm>
        </p:spPr>
        <p:txBody>
          <a:bodyPr anchor="ctr">
            <a:normAutofit/>
          </a:bodyPr>
          <a:lstStyle/>
          <a:p>
            <a:pPr algn="l"/>
            <a:r>
              <a:rPr lang="en-GB">
                <a:latin typeface="Arial" panose="020B0604020202020204" pitchFamily="34" charset="0"/>
                <a:cs typeface="Arial" panose="020B0604020202020204" pitchFamily="34" charset="0"/>
              </a:rPr>
              <a:t>Component 2</a:t>
            </a:r>
          </a:p>
        </p:txBody>
      </p:sp>
      <p:sp>
        <p:nvSpPr>
          <p:cNvPr id="4" name="Rectangle 3">
            <a:extLst>
              <a:ext uri="{FF2B5EF4-FFF2-40B4-BE49-F238E27FC236}">
                <a16:creationId xmlns:a16="http://schemas.microsoft.com/office/drawing/2014/main" id="{0BF51E44-3FDE-44AB-8E0C-C751B769F7CA}"/>
              </a:ext>
            </a:extLst>
          </p:cNvPr>
          <p:cNvSpPr/>
          <p:nvPr/>
        </p:nvSpPr>
        <p:spPr>
          <a:xfrm>
            <a:off x="8176378" y="4634069"/>
            <a:ext cx="3314049" cy="646331"/>
          </a:xfrm>
          <a:prstGeom prst="rect">
            <a:avLst/>
          </a:prstGeom>
        </p:spPr>
        <p:txBody>
          <a:bodyPr wrap="none">
            <a:spAutoFit/>
          </a:bodyPr>
          <a:lstStyle/>
          <a:p>
            <a:r>
              <a:rPr lang="en-GB" dirty="0"/>
              <a:t>Student name: Marian Dumbrava</a:t>
            </a:r>
          </a:p>
          <a:p>
            <a:r>
              <a:rPr lang="en-GB" dirty="0"/>
              <a:t> Student ID number: 1815435</a:t>
            </a:r>
          </a:p>
        </p:txBody>
      </p:sp>
    </p:spTree>
    <p:extLst>
      <p:ext uri="{BB962C8B-B14F-4D97-AF65-F5344CB8AC3E}">
        <p14:creationId xmlns:p14="http://schemas.microsoft.com/office/powerpoint/2010/main" val="69729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2" name="Picture 74">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F11F51D-592C-43B2-A613-A3C4DAECE05E}"/>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a:solidFill>
                  <a:srgbClr val="FFFFFF"/>
                </a:solidFill>
                <a:latin typeface="+mj-lt"/>
                <a:ea typeface="+mj-ea"/>
                <a:cs typeface="+mj-cs"/>
              </a:rPr>
              <a:t>History of Marriot hotels Chain </a:t>
            </a:r>
          </a:p>
        </p:txBody>
      </p:sp>
      <p:sp>
        <p:nvSpPr>
          <p:cNvPr id="4" name="Text Placeholder 3">
            <a:extLst>
              <a:ext uri="{FF2B5EF4-FFF2-40B4-BE49-F238E27FC236}">
                <a16:creationId xmlns:a16="http://schemas.microsoft.com/office/drawing/2014/main" id="{EE3B1FFE-C861-40C5-864B-C79293BF0F38}"/>
              </a:ext>
            </a:extLst>
          </p:cNvPr>
          <p:cNvSpPr>
            <a:spLocks noGrp="1"/>
          </p:cNvSpPr>
          <p:nvPr>
            <p:ph type="body" sz="half" idx="2"/>
          </p:nvPr>
        </p:nvSpPr>
        <p:spPr>
          <a:xfrm>
            <a:off x="804672" y="2827419"/>
            <a:ext cx="5126896" cy="3227626"/>
          </a:xfrm>
        </p:spPr>
        <p:txBody>
          <a:bodyPr vert="horz" lIns="91440" tIns="45720" rIns="91440" bIns="45720" rtlCol="0" anchor="ctr">
            <a:noAutofit/>
          </a:bodyPr>
          <a:lstStyle/>
          <a:p>
            <a:pPr indent="-228600">
              <a:buFont typeface="Arial" panose="020B0604020202020204" pitchFamily="34" charset="0"/>
              <a:buChar char="•"/>
            </a:pPr>
            <a:r>
              <a:rPr lang="en-US" sz="2000" b="1" dirty="0">
                <a:solidFill>
                  <a:srgbClr val="000000"/>
                </a:solidFill>
                <a:latin typeface="Arial" panose="020B0604020202020204" pitchFamily="34" charset="0"/>
                <a:cs typeface="Arial" panose="020B0604020202020204" pitchFamily="34" charset="0"/>
              </a:rPr>
              <a:t>Marriott International is one of the biggest lodging companies in the world, having in his portfolio, more than 6000 properties, in more than 120 countries. </a:t>
            </a:r>
          </a:p>
          <a:p>
            <a:pPr indent="-228600">
              <a:buFont typeface="Arial" panose="020B0604020202020204" pitchFamily="34" charset="0"/>
              <a:buChar char="•"/>
            </a:pPr>
            <a:r>
              <a:rPr lang="en-US" sz="2000" b="1" dirty="0">
                <a:solidFill>
                  <a:srgbClr val="000000"/>
                </a:solidFill>
                <a:latin typeface="Arial" panose="020B0604020202020204" pitchFamily="34" charset="0"/>
                <a:cs typeface="Arial" panose="020B0604020202020204" pitchFamily="34" charset="0"/>
              </a:rPr>
              <a:t>The headquarters are in Bethesda, Maryland near Washington, and the founders were John Willard Marriott and his wife Alice Sheets Marriott.</a:t>
            </a:r>
          </a:p>
          <a:p>
            <a:pPr indent="-228600">
              <a:buFont typeface="Arial" panose="020B0604020202020204" pitchFamily="34" charset="0"/>
              <a:buChar char="•"/>
            </a:pPr>
            <a:r>
              <a:rPr lang="en-US" sz="2000" b="1" dirty="0">
                <a:solidFill>
                  <a:srgbClr val="000000"/>
                </a:solidFill>
                <a:latin typeface="Arial" panose="020B0604020202020204" pitchFamily="34" charset="0"/>
                <a:cs typeface="Arial" panose="020B0604020202020204" pitchFamily="34" charset="0"/>
              </a:rPr>
              <a:t>During a hot summer in 1927, after a trip in Washington, they decided to start selling beer at the stand, with the franchise named A&amp;W Root Beer, along with a business partner Hugh Colton(Cate Julia, no date</a:t>
            </a:r>
            <a:r>
              <a:rPr lang="en-US" sz="2000" dirty="0">
                <a:solidFill>
                  <a:srgbClr val="000000"/>
                </a:solidFill>
                <a:latin typeface="Arial" panose="020B0604020202020204" pitchFamily="34" charset="0"/>
                <a:cs typeface="Arial" panose="020B0604020202020204" pitchFamily="34" charset="0"/>
              </a:rPr>
              <a:t>).</a:t>
            </a:r>
          </a:p>
        </p:txBody>
      </p:sp>
      <p:pic>
        <p:nvPicPr>
          <p:cNvPr id="12" name="Content Placeholder 11">
            <a:extLst>
              <a:ext uri="{FF2B5EF4-FFF2-40B4-BE49-F238E27FC236}">
                <a16:creationId xmlns:a16="http://schemas.microsoft.com/office/drawing/2014/main" id="{D205134F-7995-425F-B894-B1C4BD064F1D}"/>
              </a:ext>
            </a:extLst>
          </p:cNvPr>
          <p:cNvPicPr>
            <a:picLocks noGrp="1" noChangeAspect="1"/>
          </p:cNvPicPr>
          <p:nvPr>
            <p:ph idx="1"/>
          </p:nvPr>
        </p:nvPicPr>
        <p:blipFill>
          <a:blip r:embed="rId3"/>
          <a:stretch>
            <a:fillRect/>
          </a:stretch>
        </p:blipFill>
        <p:spPr>
          <a:xfrm>
            <a:off x="6429378" y="3071451"/>
            <a:ext cx="4954693" cy="2749854"/>
          </a:xfrm>
          <a:prstGeom prst="rect">
            <a:avLst/>
          </a:prstGeom>
        </p:spPr>
      </p:pic>
    </p:spTree>
    <p:extLst>
      <p:ext uri="{BB962C8B-B14F-4D97-AF65-F5344CB8AC3E}">
        <p14:creationId xmlns:p14="http://schemas.microsoft.com/office/powerpoint/2010/main" val="240701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331A-0D9A-4969-AA54-5897BC2A8AF9}"/>
              </a:ext>
            </a:extLst>
          </p:cNvPr>
          <p:cNvSpPr>
            <a:spLocks noGrp="1"/>
          </p:cNvSpPr>
          <p:nvPr>
            <p:ph type="title"/>
          </p:nvPr>
        </p:nvSpPr>
        <p:spPr>
          <a:xfrm>
            <a:off x="655320" y="365125"/>
            <a:ext cx="5120114" cy="599137"/>
          </a:xfrm>
        </p:spPr>
        <p:txBody>
          <a:bodyPr vert="horz" lIns="91440" tIns="45720" rIns="91440" bIns="45720" rtlCol="0" anchor="ctr">
            <a:noAutofit/>
          </a:bodyPr>
          <a:lstStyle/>
          <a:p>
            <a:r>
              <a:rPr lang="en-US" sz="4400" dirty="0">
                <a:latin typeface="Arial" panose="020B0604020202020204" pitchFamily="34" charset="0"/>
                <a:cs typeface="Arial" panose="020B0604020202020204" pitchFamily="34" charset="0"/>
              </a:rPr>
              <a:t>Marriot </a:t>
            </a:r>
          </a:p>
        </p:txBody>
      </p:sp>
      <p:cxnSp>
        <p:nvCxnSpPr>
          <p:cNvPr id="21" name="Straight Arrow Connector 1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8CF3C69-C8A9-462F-B412-E01A2E464263}"/>
              </a:ext>
            </a:extLst>
          </p:cNvPr>
          <p:cNvSpPr>
            <a:spLocks noGrp="1"/>
          </p:cNvSpPr>
          <p:nvPr>
            <p:ph type="body" sz="half" idx="2"/>
          </p:nvPr>
        </p:nvSpPr>
        <p:spPr>
          <a:xfrm>
            <a:off x="363636" y="1392465"/>
            <a:ext cx="5411798" cy="5893734"/>
          </a:xfrm>
        </p:spPr>
        <p:txBody>
          <a:bodyPr vert="horz" lIns="91440" tIns="45720" rIns="91440" bIns="45720" rtlCol="0">
            <a:normAutofit/>
          </a:bodyPr>
          <a:lstStyle/>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After bringing new ideas in the menu like hot food, in 1937 they enlarged the business with on-flight catering service for Hoover passengers.</a:t>
            </a:r>
          </a:p>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In 1957 their son took the bold decision to open the family first Motor Hotel in Arlington, Virginia. </a:t>
            </a:r>
          </a:p>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Looking forward to expand, Marriott family decides to move abroad in Acapulco, Mexico opening a new hotel in 1969( Niagara Falls Blog,2017).</a:t>
            </a:r>
          </a:p>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In the late 1980’s J.W. Marriott, Jr with his visionary ideas, to make the business even stronger and expand, is purchasing multiple brands.</a:t>
            </a:r>
            <a:r>
              <a:rPr lang="en-GB" sz="1800" b="1" dirty="0">
                <a:latin typeface="Arial" panose="020B0604020202020204" pitchFamily="34" charset="0"/>
                <a:cs typeface="Arial" panose="020B0604020202020204" pitchFamily="34" charset="0"/>
              </a:rPr>
              <a:t> To be abele to provide extraordinary services, from 2012 they have been investing in technology and innovation.</a:t>
            </a:r>
            <a:endParaRPr lang="en-US" sz="1800" b="1"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200" b="1" dirty="0">
              <a:latin typeface="Arial" panose="020B0604020202020204" pitchFamily="34" charset="0"/>
              <a:cs typeface="Arial" panose="020B0604020202020204" pitchFamily="34" charset="0"/>
            </a:endParaRPr>
          </a:p>
          <a:p>
            <a:pPr indent="-228600">
              <a:lnSpc>
                <a:spcPct val="160000"/>
              </a:lnSpc>
              <a:buFont typeface="Arial" panose="020B0604020202020204" pitchFamily="34" charset="0"/>
              <a:buChar char="•"/>
            </a:pPr>
            <a:endParaRPr lang="en-US" sz="18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E2EB51DE-66B2-4E23-AE5F-21D8A382B15F}"/>
              </a:ext>
            </a:extLst>
          </p:cNvPr>
          <p:cNvPicPr>
            <a:picLocks noGrp="1" noChangeAspect="1"/>
          </p:cNvPicPr>
          <p:nvPr>
            <p:ph idx="1"/>
          </p:nvPr>
        </p:nvPicPr>
        <p:blipFill rotWithShape="1">
          <a:blip r:embed="rId2"/>
          <a:srcRect l="25933" r="36784"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2087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613DC0A-029A-496A-9C04-E027FC64D695}"/>
              </a:ext>
            </a:extLst>
          </p:cNvPr>
          <p:cNvPicPr>
            <a:picLocks noChangeAspect="1"/>
          </p:cNvPicPr>
          <p:nvPr/>
        </p:nvPicPr>
        <p:blipFill rotWithShape="1">
          <a:blip r:embed="rId2"/>
          <a:srcRect t="9091" r="23289"/>
          <a:stretch/>
        </p:blipFill>
        <p:spPr>
          <a:xfrm>
            <a:off x="3522468" y="107812"/>
            <a:ext cx="8669532" cy="6857990"/>
          </a:xfrm>
          <a:prstGeom prst="rect">
            <a:avLst/>
          </a:prstGeom>
        </p:spPr>
      </p:pic>
      <p:sp>
        <p:nvSpPr>
          <p:cNvPr id="18"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73B4ED59-CFE0-4608-8CB3-A7261606B671}"/>
              </a:ext>
            </a:extLst>
          </p:cNvPr>
          <p:cNvSpPr>
            <a:spLocks noGrp="1"/>
          </p:cNvSpPr>
          <p:nvPr>
            <p:ph type="title"/>
          </p:nvPr>
        </p:nvSpPr>
        <p:spPr>
          <a:xfrm>
            <a:off x="8547683" y="-480831"/>
            <a:ext cx="3438144" cy="2648730"/>
          </a:xfrm>
        </p:spPr>
        <p:txBody>
          <a:bodyPr vert="horz" lIns="91440" tIns="45720" rIns="91440" bIns="45720" rtlCol="0" anchor="b">
            <a:normAutofit/>
          </a:bodyPr>
          <a:lstStyle/>
          <a:p>
            <a:r>
              <a:rPr lang="en-US" sz="2400" b="1" dirty="0"/>
              <a:t>Forest of Arden Marriott Hotel &amp; Country Club</a:t>
            </a:r>
            <a:br>
              <a:rPr lang="en-US" sz="2400" b="1" dirty="0"/>
            </a:br>
            <a:r>
              <a:rPr lang="en-US" sz="2400" b="1" dirty="0"/>
              <a:t>History</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12483D68-C59D-4FCC-A93A-8034E1ABEA5F}"/>
              </a:ext>
            </a:extLst>
          </p:cNvPr>
          <p:cNvSpPr>
            <a:spLocks noGrp="1"/>
          </p:cNvSpPr>
          <p:nvPr>
            <p:ph type="body" sz="half" idx="2"/>
          </p:nvPr>
        </p:nvSpPr>
        <p:spPr>
          <a:xfrm>
            <a:off x="510154" y="670168"/>
            <a:ext cx="3850485" cy="5344298"/>
          </a:xfrm>
        </p:spPr>
        <p:txBody>
          <a:bodyPr vert="horz" lIns="91440" tIns="45720" rIns="91440" bIns="45720" rtlCol="0" anchor="t">
            <a:normAutofit/>
          </a:bodyPr>
          <a:lstStyle/>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In the late 1970’s the hotel come to life as a nine -</a:t>
            </a:r>
            <a:r>
              <a:rPr lang="en-US" sz="2000" b="1" dirty="0" err="1">
                <a:latin typeface="Arial" panose="020B0604020202020204" pitchFamily="34" charset="0"/>
                <a:cs typeface="Arial" panose="020B0604020202020204" pitchFamily="34" charset="0"/>
              </a:rPr>
              <a:t>holer</a:t>
            </a:r>
            <a:r>
              <a:rPr lang="en-US" sz="2000" b="1" dirty="0">
                <a:latin typeface="Arial" panose="020B0604020202020204" pitchFamily="34" charset="0"/>
                <a:cs typeface="Arial" panose="020B0604020202020204" pitchFamily="34" charset="0"/>
              </a:rPr>
              <a:t>, and it was re-design between 1992 and 1997( Today’s Golfer,2009).</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At the 20</a:t>
            </a:r>
            <a:r>
              <a:rPr lang="en-US" sz="2000" b="1" baseline="30000" dirty="0">
                <a:latin typeface="Arial" panose="020B0604020202020204" pitchFamily="34" charset="0"/>
                <a:cs typeface="Arial" panose="020B0604020202020204" pitchFamily="34" charset="0"/>
              </a:rPr>
              <a:t>th</a:t>
            </a:r>
            <a:r>
              <a:rPr lang="en-US" sz="2000" b="1" dirty="0">
                <a:latin typeface="Arial" panose="020B0604020202020204" pitchFamily="34" charset="0"/>
                <a:cs typeface="Arial" panose="020B0604020202020204" pitchFamily="34" charset="0"/>
              </a:rPr>
              <a:t> anniversary in 2009, was </a:t>
            </a:r>
            <a:r>
              <a:rPr lang="en-US" sz="2000" b="1" dirty="0" err="1">
                <a:latin typeface="Arial" panose="020B0604020202020204" pitchFamily="34" charset="0"/>
                <a:cs typeface="Arial" panose="020B0604020202020204" pitchFamily="34" charset="0"/>
              </a:rPr>
              <a:t>recognised</a:t>
            </a:r>
            <a:r>
              <a:rPr lang="en-US" sz="2000" b="1" dirty="0">
                <a:latin typeface="Arial" panose="020B0604020202020204" pitchFamily="34" charset="0"/>
                <a:cs typeface="Arial" panose="020B0604020202020204" pitchFamily="34" charset="0"/>
              </a:rPr>
              <a:t> one of the finest hotel in UK.</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Situated in a idyllic landscape, the forest and the golf course, transformers,  Marriott hotel from a simple to a wonderful place, close to the airport(Marriott International,2020)</a:t>
            </a:r>
          </a:p>
        </p:txBody>
      </p:sp>
    </p:spTree>
    <p:extLst>
      <p:ext uri="{BB962C8B-B14F-4D97-AF65-F5344CB8AC3E}">
        <p14:creationId xmlns:p14="http://schemas.microsoft.com/office/powerpoint/2010/main" val="40112908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336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9AF469-D098-4270-B1E6-9C3EAC17F916}"/>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4400" u="sng">
                <a:solidFill>
                  <a:srgbClr val="FFFFFF"/>
                </a:solidFill>
              </a:rPr>
              <a:t>Type of operations</a:t>
            </a:r>
          </a:p>
        </p:txBody>
      </p:sp>
      <p:pic>
        <p:nvPicPr>
          <p:cNvPr id="6" name="Picture Placeholder 5">
            <a:extLst>
              <a:ext uri="{FF2B5EF4-FFF2-40B4-BE49-F238E27FC236}">
                <a16:creationId xmlns:a16="http://schemas.microsoft.com/office/drawing/2014/main" id="{D81B74D6-BD7C-4846-9C95-F8D0444376DF}"/>
              </a:ext>
            </a:extLst>
          </p:cNvPr>
          <p:cNvPicPr>
            <a:picLocks noGrp="1" noChangeAspect="1"/>
          </p:cNvPicPr>
          <p:nvPr>
            <p:ph type="pic" idx="1"/>
          </p:nvPr>
        </p:nvPicPr>
        <p:blipFill rotWithShape="1">
          <a:blip r:embed="rId2"/>
          <a:srcRect t="1506" r="1" b="150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933EF491-A746-4F7D-AA25-D01CE7922320}"/>
              </a:ext>
            </a:extLst>
          </p:cNvPr>
          <p:cNvSpPr>
            <a:spLocks noGrp="1"/>
          </p:cNvSpPr>
          <p:nvPr>
            <p:ph type="body" sz="half" idx="2"/>
          </p:nvPr>
        </p:nvSpPr>
        <p:spPr>
          <a:xfrm>
            <a:off x="7917766" y="530459"/>
            <a:ext cx="3424739" cy="4852362"/>
          </a:xfrm>
        </p:spPr>
        <p:txBody>
          <a:bodyPr vert="horz" lIns="91440" tIns="45720" rIns="91440" bIns="45720" rtlCol="0" anchor="ctr">
            <a:normAutofit lnSpcReduction="10000"/>
          </a:bodyPr>
          <a:lstStyle/>
          <a:p>
            <a:pPr indent="-228600" algn="ctr">
              <a:buFont typeface="Arial" panose="020B0604020202020204" pitchFamily="34" charset="0"/>
              <a:buChar char="•"/>
            </a:pPr>
            <a:r>
              <a:rPr lang="en-US" b="1" dirty="0">
                <a:solidFill>
                  <a:srgbClr val="FFFFFF"/>
                </a:solidFill>
                <a:latin typeface="Arial" panose="020B0604020202020204" pitchFamily="34" charset="0"/>
                <a:cs typeface="Arial" panose="020B0604020202020204" pitchFamily="34" charset="0"/>
              </a:rPr>
              <a:t> In all the operations in the hotel,  are involved around 250 employees witch are   taking care of 240 rooms.</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Front office </a:t>
            </a:r>
            <a:r>
              <a:rPr lang="en-US" b="1" dirty="0">
                <a:solidFill>
                  <a:srgbClr val="FFFFFF"/>
                </a:solidFill>
                <a:latin typeface="Arial" panose="020B0604020202020204" pitchFamily="34" charset="0"/>
                <a:cs typeface="Arial" panose="020B0604020202020204" pitchFamily="34" charset="0"/>
              </a:rPr>
              <a:t>: smiling is necessary all the time; </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Housekeeping</a:t>
            </a:r>
            <a:r>
              <a:rPr lang="en-US" b="1" dirty="0">
                <a:solidFill>
                  <a:srgbClr val="FFFFFF"/>
                </a:solidFill>
                <a:latin typeface="Arial" panose="020B0604020202020204" pitchFamily="34" charset="0"/>
                <a:cs typeface="Arial" panose="020B0604020202020204" pitchFamily="34" charset="0"/>
              </a:rPr>
              <a:t>: is the department which works to ensure the entire hotel areas are clean to receive guests;  </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HR   </a:t>
            </a:r>
            <a:r>
              <a:rPr lang="en-US" b="1" dirty="0">
                <a:solidFill>
                  <a:srgbClr val="FFFFFF"/>
                </a:solidFill>
                <a:latin typeface="Arial" panose="020B0604020202020204" pitchFamily="34" charset="0"/>
                <a:cs typeface="Arial" panose="020B0604020202020204" pitchFamily="34" charset="0"/>
              </a:rPr>
              <a:t>              : the department in take care of finding, recruiting and training future employees;</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Finance</a:t>
            </a:r>
            <a:r>
              <a:rPr lang="en-US" b="1" dirty="0">
                <a:solidFill>
                  <a:srgbClr val="FFFFFF"/>
                </a:solidFill>
                <a:latin typeface="Arial" panose="020B0604020202020204" pitchFamily="34" charset="0"/>
                <a:cs typeface="Arial" panose="020B0604020202020204" pitchFamily="34" charset="0"/>
              </a:rPr>
              <a:t>        : following the revenue of the company.;</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Engineers department </a:t>
            </a:r>
            <a:r>
              <a:rPr lang="en-US" b="1" dirty="0">
                <a:solidFill>
                  <a:srgbClr val="FFFFFF"/>
                </a:solidFill>
                <a:latin typeface="Arial" panose="020B0604020202020204" pitchFamily="34" charset="0"/>
                <a:cs typeface="Arial" panose="020B0604020202020204" pitchFamily="34" charset="0"/>
              </a:rPr>
              <a:t>: maintenance  in the entire hotel;</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Marketing </a:t>
            </a:r>
            <a:r>
              <a:rPr lang="en-US" b="1" dirty="0">
                <a:solidFill>
                  <a:srgbClr val="FFFFFF"/>
                </a:solidFill>
                <a:latin typeface="Arial" panose="020B0604020202020204" pitchFamily="34" charset="0"/>
                <a:cs typeface="Arial" panose="020B0604020202020204" pitchFamily="34" charset="0"/>
              </a:rPr>
              <a:t>   : have to ensure that  the  occupation rate in the hotel  is high;</a:t>
            </a:r>
          </a:p>
          <a:p>
            <a:pPr indent="-228600">
              <a:buFont typeface="Arial" panose="020B0604020202020204" pitchFamily="34" charset="0"/>
              <a:buChar char="•"/>
            </a:pPr>
            <a:endParaRPr lang="en-US" sz="1400" dirty="0">
              <a:solidFill>
                <a:srgbClr val="FFFFFF"/>
              </a:solidFill>
            </a:endParaRPr>
          </a:p>
        </p:txBody>
      </p:sp>
      <p:sp>
        <p:nvSpPr>
          <p:cNvPr id="5" name="Rectangle 4">
            <a:extLst>
              <a:ext uri="{FF2B5EF4-FFF2-40B4-BE49-F238E27FC236}">
                <a16:creationId xmlns:a16="http://schemas.microsoft.com/office/drawing/2014/main" id="{5DF30960-07CB-4657-9D29-9521D0D1E433}"/>
              </a:ext>
            </a:extLst>
          </p:cNvPr>
          <p:cNvSpPr/>
          <p:nvPr/>
        </p:nvSpPr>
        <p:spPr>
          <a:xfrm>
            <a:off x="7708738" y="5266480"/>
            <a:ext cx="3842796" cy="1269786"/>
          </a:xfrm>
          <a:prstGeom prst="rect">
            <a:avLst/>
          </a:prstGeom>
          <a:solidFill>
            <a:srgbClr val="000000">
              <a:alpha val="50000"/>
            </a:srgbClr>
          </a:solidFill>
          <a:ln>
            <a:noFill/>
          </a:ln>
        </p:spPr>
        <p:txBody>
          <a:bodyPr wrap="square">
            <a:normAutofit/>
          </a:bodyPr>
          <a:lstStyle/>
          <a:p>
            <a:pPr algn="ctr">
              <a:spcAft>
                <a:spcPts val="600"/>
              </a:spcAft>
            </a:pPr>
            <a:r>
              <a:rPr lang="en-GB" sz="1600" b="1" u="sng" dirty="0">
                <a:solidFill>
                  <a:srgbClr val="FFFFFF"/>
                </a:solidFill>
                <a:latin typeface="Arial" panose="020B0604020202020204" pitchFamily="34" charset="0"/>
                <a:cs typeface="Arial" panose="020B0604020202020204" pitchFamily="34" charset="0"/>
              </a:rPr>
              <a:t>Spa and pleasure</a:t>
            </a:r>
            <a:r>
              <a:rPr lang="en-GB" sz="1600" b="1" dirty="0">
                <a:solidFill>
                  <a:srgbClr val="FFFFFF"/>
                </a:solidFill>
                <a:latin typeface="Arial" panose="020B0604020202020204" pitchFamily="34" charset="0"/>
                <a:cs typeface="Arial" panose="020B0604020202020204" pitchFamily="34" charset="0"/>
              </a:rPr>
              <a:t>:</a:t>
            </a:r>
          </a:p>
          <a:p>
            <a:pPr algn="ctr">
              <a:spcAft>
                <a:spcPts val="600"/>
              </a:spcAft>
            </a:pPr>
            <a:r>
              <a:rPr lang="en-GB" sz="1600" b="1" dirty="0">
                <a:solidFill>
                  <a:srgbClr val="FFFFFF"/>
                </a:solidFill>
                <a:latin typeface="Arial" panose="020B0604020202020204" pitchFamily="34" charset="0"/>
                <a:cs typeface="Arial" panose="020B0604020202020204" pitchFamily="34" charset="0"/>
              </a:rPr>
              <a:t> to attract as many guest ,</a:t>
            </a:r>
          </a:p>
          <a:p>
            <a:pPr algn="ctr">
              <a:spcAft>
                <a:spcPts val="600"/>
              </a:spcAft>
            </a:pPr>
            <a:r>
              <a:rPr lang="en-GB" sz="1600" b="1" dirty="0">
                <a:solidFill>
                  <a:srgbClr val="FFFFFF"/>
                </a:solidFill>
                <a:latin typeface="Arial" panose="020B0604020202020204" pitchFamily="34" charset="0"/>
                <a:cs typeface="Arial" panose="020B0604020202020204" pitchFamily="34" charset="0"/>
              </a:rPr>
              <a:t> the hotel is relying on golf and sp</a:t>
            </a:r>
            <a:r>
              <a:rPr lang="en-GB" sz="1400" b="1" dirty="0">
                <a:solidFill>
                  <a:srgbClr val="FFFFFF"/>
                </a:solidFill>
              </a:rPr>
              <a:t>a.</a:t>
            </a:r>
          </a:p>
        </p:txBody>
      </p:sp>
    </p:spTree>
    <p:extLst>
      <p:ext uri="{BB962C8B-B14F-4D97-AF65-F5344CB8AC3E}">
        <p14:creationId xmlns:p14="http://schemas.microsoft.com/office/powerpoint/2010/main" val="3577908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C9F1063-B6DA-4773-9405-49E56484420B}"/>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sz="4400" u="sng" kern="1200">
                <a:solidFill>
                  <a:srgbClr val="FFFFFF"/>
                </a:solidFill>
                <a:latin typeface="+mj-lt"/>
                <a:ea typeface="+mj-ea"/>
                <a:cs typeface="+mj-cs"/>
              </a:rPr>
              <a:t>Food and Beverage</a:t>
            </a:r>
          </a:p>
        </p:txBody>
      </p:sp>
      <p:sp>
        <p:nvSpPr>
          <p:cNvPr id="4" name="Text Placeholder 3">
            <a:extLst>
              <a:ext uri="{FF2B5EF4-FFF2-40B4-BE49-F238E27FC236}">
                <a16:creationId xmlns:a16="http://schemas.microsoft.com/office/drawing/2014/main" id="{44005381-FD13-4261-9A1D-9B2FCAB5DCCC}"/>
              </a:ext>
            </a:extLst>
          </p:cNvPr>
          <p:cNvSpPr>
            <a:spLocks noGrp="1"/>
          </p:cNvSpPr>
          <p:nvPr>
            <p:ph type="body" sz="half" idx="2"/>
          </p:nvPr>
        </p:nvSpPr>
        <p:spPr>
          <a:xfrm>
            <a:off x="6090574" y="801866"/>
            <a:ext cx="5306084" cy="5230634"/>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000000"/>
              </a:solidFill>
            </a:endParaRPr>
          </a:p>
          <a:p>
            <a:pPr indent="-228600">
              <a:buFont typeface="Arial" panose="020B0604020202020204" pitchFamily="34" charset="0"/>
              <a:buChar char="•"/>
            </a:pPr>
            <a:endParaRPr lang="en-US" sz="2200">
              <a:solidFill>
                <a:srgbClr val="000000"/>
              </a:solidFill>
            </a:endParaRPr>
          </a:p>
          <a:p>
            <a:pPr indent="-228600">
              <a:buFont typeface="Arial" panose="020B0604020202020204" pitchFamily="34" charset="0"/>
              <a:buChar char="•"/>
            </a:pPr>
            <a:r>
              <a:rPr lang="en-US" sz="2200" b="1">
                <a:solidFill>
                  <a:srgbClr val="000000"/>
                </a:solidFill>
              </a:rPr>
              <a:t>This department in the hotel has a very complex kitchen, with three types of cuisine:</a:t>
            </a:r>
          </a:p>
          <a:p>
            <a:pPr indent="-228600">
              <a:buFont typeface="Arial" panose="020B0604020202020204" pitchFamily="34" charset="0"/>
              <a:buChar char="•"/>
            </a:pPr>
            <a:r>
              <a:rPr lang="en-US" sz="2200" b="1">
                <a:solidFill>
                  <a:srgbClr val="000000"/>
                </a:solidFill>
              </a:rPr>
              <a:t> </a:t>
            </a:r>
          </a:p>
          <a:p>
            <a:pPr indent="-228600">
              <a:buFont typeface="Arial" panose="020B0604020202020204" pitchFamily="34" charset="0"/>
              <a:buChar char="•"/>
            </a:pPr>
            <a:r>
              <a:rPr lang="en-US" sz="2200" b="1" u="sng">
                <a:solidFill>
                  <a:srgbClr val="000000"/>
                </a:solidFill>
              </a:rPr>
              <a:t>American</a:t>
            </a:r>
          </a:p>
          <a:p>
            <a:pPr indent="-228600">
              <a:buFont typeface="Arial" panose="020B0604020202020204" pitchFamily="34" charset="0"/>
              <a:buChar char="•"/>
            </a:pPr>
            <a:r>
              <a:rPr lang="en-US" sz="2200" b="1" u="sng">
                <a:solidFill>
                  <a:srgbClr val="000000"/>
                </a:solidFill>
              </a:rPr>
              <a:t>English</a:t>
            </a:r>
          </a:p>
          <a:p>
            <a:pPr indent="-228600">
              <a:buFont typeface="Arial" panose="020B0604020202020204" pitchFamily="34" charset="0"/>
              <a:buChar char="•"/>
            </a:pPr>
            <a:r>
              <a:rPr lang="en-US" sz="2200" b="1" u="sng">
                <a:solidFill>
                  <a:srgbClr val="000000"/>
                </a:solidFill>
              </a:rPr>
              <a:t>French(posh)</a:t>
            </a:r>
          </a:p>
          <a:p>
            <a:pPr indent="-228600">
              <a:buFont typeface="Arial" panose="020B0604020202020204" pitchFamily="34" charset="0"/>
              <a:buChar char="•"/>
            </a:pPr>
            <a:endParaRPr lang="en-US" sz="2200" b="1">
              <a:solidFill>
                <a:srgbClr val="000000"/>
              </a:solidFill>
            </a:endParaRPr>
          </a:p>
          <a:p>
            <a:pPr indent="-228600">
              <a:buFont typeface="Arial" panose="020B0604020202020204" pitchFamily="34" charset="0"/>
              <a:buChar char="•"/>
            </a:pPr>
            <a:r>
              <a:rPr lang="en-US" sz="2200" b="1">
                <a:solidFill>
                  <a:srgbClr val="000000"/>
                </a:solidFill>
              </a:rPr>
              <a:t>Having mocktails and cocktail in the bar is necessary for trained bartenders to join the team. </a:t>
            </a:r>
          </a:p>
        </p:txBody>
      </p:sp>
    </p:spTree>
    <p:extLst>
      <p:ext uri="{BB962C8B-B14F-4D97-AF65-F5344CB8AC3E}">
        <p14:creationId xmlns:p14="http://schemas.microsoft.com/office/powerpoint/2010/main" val="2765139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6">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90FA8-83FC-4931-97BC-305F69BDDE76}"/>
              </a:ext>
            </a:extLst>
          </p:cNvPr>
          <p:cNvSpPr>
            <a:spLocks noGrp="1"/>
          </p:cNvSpPr>
          <p:nvPr>
            <p:ph type="title"/>
          </p:nvPr>
        </p:nvSpPr>
        <p:spPr>
          <a:xfrm>
            <a:off x="429768" y="411480"/>
            <a:ext cx="11201400" cy="1106424"/>
          </a:xfrm>
        </p:spPr>
        <p:txBody>
          <a:bodyPr vert="horz" lIns="91440" tIns="45720" rIns="91440" bIns="45720" rtlCol="0" anchor="ctr">
            <a:normAutofit/>
          </a:bodyPr>
          <a:lstStyle/>
          <a:p>
            <a:r>
              <a:rPr lang="en-US" sz="3600" b="1" u="sng" dirty="0"/>
              <a:t>Food and Beverage</a:t>
            </a:r>
            <a:br>
              <a:rPr lang="en-US" sz="3600" b="1" u="sng" dirty="0"/>
            </a:br>
            <a:r>
              <a:rPr lang="en-US" sz="3600" b="1" u="sng" dirty="0"/>
              <a:t>type of menu</a:t>
            </a:r>
          </a:p>
        </p:txBody>
      </p:sp>
      <p:sp>
        <p:nvSpPr>
          <p:cNvPr id="117" name="Rectangle 108">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Placeholder 12" descr="A close up of a plate of food&#10;&#10;Description automatically generated">
            <a:extLst>
              <a:ext uri="{FF2B5EF4-FFF2-40B4-BE49-F238E27FC236}">
                <a16:creationId xmlns:a16="http://schemas.microsoft.com/office/drawing/2014/main" id="{18B8F8DC-DE51-46F0-A7B2-03EE9C9CA9A9}"/>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6028" r="15361" b="-2"/>
          <a:stretch/>
        </p:blipFill>
        <p:spPr>
          <a:xfrm>
            <a:off x="429768" y="1721922"/>
            <a:ext cx="6704891" cy="4520559"/>
          </a:xfrm>
          <a:prstGeom prst="rect">
            <a:avLst/>
          </a:prstGeom>
        </p:spPr>
      </p:pic>
      <p:sp useBgFill="1">
        <p:nvSpPr>
          <p:cNvPr id="111" name="Rectangle 110">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97FDBEB8-0B2E-4ABE-916F-59DF4CEBD7C6}"/>
              </a:ext>
            </a:extLst>
          </p:cNvPr>
          <p:cNvSpPr>
            <a:spLocks noGrp="1"/>
          </p:cNvSpPr>
          <p:nvPr>
            <p:ph type="body" sz="half" idx="2"/>
          </p:nvPr>
        </p:nvSpPr>
        <p:spPr>
          <a:xfrm>
            <a:off x="7938752" y="2020824"/>
            <a:ext cx="3455097" cy="3959352"/>
          </a:xfrm>
        </p:spPr>
        <p:txBody>
          <a:bodyPr vert="horz" lIns="91440" tIns="45720" rIns="91440" bIns="45720" rtlCol="0" anchor="ctr">
            <a:noAutofit/>
          </a:bodyPr>
          <a:lstStyle/>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The hotel’s cuisine relies on food that is </a:t>
            </a:r>
            <a:r>
              <a:rPr lang="en-US" sz="2000" b="1" dirty="0" err="1">
                <a:latin typeface="Arial" panose="020B0604020202020204" pitchFamily="34" charset="0"/>
                <a:cs typeface="Arial" panose="020B0604020202020204" pitchFamily="34" charset="0"/>
              </a:rPr>
              <a:t>flavoured</a:t>
            </a:r>
            <a:r>
              <a:rPr lang="en-US" sz="2000" b="1" dirty="0">
                <a:latin typeface="Arial" panose="020B0604020202020204" pitchFamily="34" charset="0"/>
                <a:cs typeface="Arial" panose="020B0604020202020204" pitchFamily="34" charset="0"/>
              </a:rPr>
              <a:t>, tasty and most importantly, sourced from local, natural ingredients. </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Moreover, the menu is made up of the following: Sunday lunch carvery, burgers, salads, steaks, continental breakfast, buffet breakfast, and afternoon tea. Also, the hotel offers a wide range of international food(</a:t>
            </a:r>
            <a:r>
              <a:rPr lang="en-US" sz="2000" b="1" u="sng" dirty="0">
                <a:latin typeface="Arial" panose="020B0604020202020204" pitchFamily="34" charset="0"/>
                <a:cs typeface="Arial" panose="020B0604020202020204" pitchFamily="34" charset="0"/>
              </a:rPr>
              <a:t>Marriott, 2020</a:t>
            </a:r>
            <a:r>
              <a:rPr lang="en-US" sz="2000" b="1" dirty="0">
                <a:latin typeface="Arial" panose="020B0604020202020204" pitchFamily="34" charset="0"/>
                <a:cs typeface="Arial" panose="020B0604020202020204" pitchFamily="34" charset="0"/>
              </a:rPr>
              <a:t>) </a:t>
            </a:r>
          </a:p>
        </p:txBody>
      </p:sp>
      <p:sp>
        <p:nvSpPr>
          <p:cNvPr id="5" name="Picture Placeholder 2">
            <a:extLst>
              <a:ext uri="{FF2B5EF4-FFF2-40B4-BE49-F238E27FC236}">
                <a16:creationId xmlns:a16="http://schemas.microsoft.com/office/drawing/2014/main" id="{DC6F253D-7DB7-472A-93DB-52C2EF7D26DF}"/>
              </a:ext>
            </a:extLst>
          </p:cNvPr>
          <p:cNvSpPr txBox="1">
            <a:spLocks/>
          </p:cNvSpPr>
          <p:nvPr/>
        </p:nvSpPr>
        <p:spPr>
          <a:xfrm>
            <a:off x="5335588" y="1139825"/>
            <a:ext cx="6172200" cy="4873625"/>
          </a:xfrm>
          <a:prstGeom prst="rect">
            <a:avLst/>
          </a:prstGeom>
        </p:spPr>
      </p:sp>
      <p:sp>
        <p:nvSpPr>
          <p:cNvPr id="6" name="Picture Placeholder 2">
            <a:extLst>
              <a:ext uri="{FF2B5EF4-FFF2-40B4-BE49-F238E27FC236}">
                <a16:creationId xmlns:a16="http://schemas.microsoft.com/office/drawing/2014/main" id="{D8823F89-DF05-4A41-888C-97ABDF445042}"/>
              </a:ext>
            </a:extLst>
          </p:cNvPr>
          <p:cNvSpPr txBox="1">
            <a:spLocks/>
          </p:cNvSpPr>
          <p:nvPr/>
        </p:nvSpPr>
        <p:spPr>
          <a:xfrm>
            <a:off x="5450751" y="433769"/>
            <a:ext cx="6172200" cy="4873625"/>
          </a:xfrm>
          <a:prstGeom prst="rect">
            <a:avLst/>
          </a:prstGeom>
        </p:spPr>
      </p:sp>
      <p:sp>
        <p:nvSpPr>
          <p:cNvPr id="30" name="Picture Placeholder 10">
            <a:extLst>
              <a:ext uri="{FF2B5EF4-FFF2-40B4-BE49-F238E27FC236}">
                <a16:creationId xmlns:a16="http://schemas.microsoft.com/office/drawing/2014/main" id="{8C358DF5-E03A-400B-B62B-8627600943CE}"/>
              </a:ext>
            </a:extLst>
          </p:cNvPr>
          <p:cNvSpPr txBox="1">
            <a:spLocks/>
          </p:cNvSpPr>
          <p:nvPr/>
        </p:nvSpPr>
        <p:spPr>
          <a:xfrm>
            <a:off x="5335588" y="1139825"/>
            <a:ext cx="6172200" cy="4873625"/>
          </a:xfrm>
          <a:prstGeom prst="rect">
            <a:avLst/>
          </a:prstGeom>
        </p:spPr>
      </p:sp>
    </p:spTree>
    <p:extLst>
      <p:ext uri="{BB962C8B-B14F-4D97-AF65-F5344CB8AC3E}">
        <p14:creationId xmlns:p14="http://schemas.microsoft.com/office/powerpoint/2010/main" val="2685270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1F24E9-A7A7-46FA-81B1-39F664BF2AB9}"/>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sz="4400" b="1" kern="1200">
                <a:solidFill>
                  <a:srgbClr val="FFFFFF"/>
                </a:solidFill>
                <a:latin typeface="+mj-lt"/>
                <a:ea typeface="+mj-ea"/>
                <a:cs typeface="+mj-cs"/>
              </a:rPr>
              <a:t>Food and Beverage: Type of Kitchens</a:t>
            </a:r>
          </a:p>
        </p:txBody>
      </p:sp>
      <p:sp>
        <p:nvSpPr>
          <p:cNvPr id="4" name="Text Placeholder 3">
            <a:extLst>
              <a:ext uri="{FF2B5EF4-FFF2-40B4-BE49-F238E27FC236}">
                <a16:creationId xmlns:a16="http://schemas.microsoft.com/office/drawing/2014/main" id="{4D341729-B6FA-4257-961D-8BFE4A2F9C9C}"/>
              </a:ext>
            </a:extLst>
          </p:cNvPr>
          <p:cNvSpPr>
            <a:spLocks noGrp="1"/>
          </p:cNvSpPr>
          <p:nvPr>
            <p:ph type="body" sz="half" idx="2"/>
          </p:nvPr>
        </p:nvSpPr>
        <p:spPr>
          <a:xfrm>
            <a:off x="6090574" y="801866"/>
            <a:ext cx="5306084" cy="5230634"/>
          </a:xfrm>
        </p:spPr>
        <p:txBody>
          <a:bodyPr vert="horz" lIns="91440" tIns="45720" rIns="91440" bIns="45720" rtlCol="0" anchor="ctr">
            <a:normAutofit/>
          </a:bodyPr>
          <a:lstStyle/>
          <a:p>
            <a:r>
              <a:rPr lang="en-US" sz="2400" b="1" u="sng" dirty="0">
                <a:solidFill>
                  <a:srgbClr val="000000"/>
                </a:solidFill>
              </a:rPr>
              <a:t>There are 3 main deluxe types of cuisine in Marriott: </a:t>
            </a:r>
          </a:p>
          <a:p>
            <a:pPr marL="285750" indent="-228600">
              <a:buFont typeface="Arial" panose="020B0604020202020204" pitchFamily="34" charset="0"/>
              <a:buChar char="•"/>
            </a:pPr>
            <a:r>
              <a:rPr lang="en-US" sz="2400" b="1" u="sng" dirty="0">
                <a:solidFill>
                  <a:srgbClr val="000000"/>
                </a:solidFill>
              </a:rPr>
              <a:t>American: Burgers and steaks</a:t>
            </a:r>
          </a:p>
          <a:p>
            <a:pPr marL="285750" indent="-228600">
              <a:buFont typeface="Arial" panose="020B0604020202020204" pitchFamily="34" charset="0"/>
              <a:buChar char="•"/>
            </a:pPr>
            <a:r>
              <a:rPr lang="en-US" sz="2400" b="1" u="sng" dirty="0">
                <a:solidFill>
                  <a:srgbClr val="000000"/>
                </a:solidFill>
              </a:rPr>
              <a:t>English: Carvery</a:t>
            </a:r>
          </a:p>
          <a:p>
            <a:pPr marL="285750" indent="-228600">
              <a:buFont typeface="Arial" panose="020B0604020202020204" pitchFamily="34" charset="0"/>
              <a:buChar char="•"/>
            </a:pPr>
            <a:r>
              <a:rPr lang="en-US" sz="2400" b="1" u="sng" dirty="0">
                <a:solidFill>
                  <a:srgbClr val="000000"/>
                </a:solidFill>
              </a:rPr>
              <a:t>French </a:t>
            </a:r>
          </a:p>
        </p:txBody>
      </p:sp>
    </p:spTree>
    <p:extLst>
      <p:ext uri="{BB962C8B-B14F-4D97-AF65-F5344CB8AC3E}">
        <p14:creationId xmlns:p14="http://schemas.microsoft.com/office/powerpoint/2010/main" val="273581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232D7-6DA6-4857-BDB1-4F8F96F9E6E0}"/>
              </a:ext>
            </a:extLst>
          </p:cNvPr>
          <p:cNvSpPr>
            <a:spLocks noGrp="1"/>
          </p:cNvSpPr>
          <p:nvPr>
            <p:ph type="title"/>
          </p:nvPr>
        </p:nvSpPr>
        <p:spPr>
          <a:xfrm>
            <a:off x="184666" y="203273"/>
            <a:ext cx="3932237" cy="1164265"/>
          </a:xfrm>
        </p:spPr>
        <p:txBody>
          <a:bodyPr>
            <a:normAutofit/>
          </a:bodyPr>
          <a:lstStyle/>
          <a:p>
            <a:r>
              <a:rPr lang="en-GB" sz="2800" b="1" u="sng" dirty="0">
                <a:latin typeface="Arial" panose="020B0604020202020204" pitchFamily="34" charset="0"/>
                <a:cs typeface="Arial" panose="020B0604020202020204" pitchFamily="34" charset="0"/>
              </a:rPr>
              <a:t>Marketing and Advertising </a:t>
            </a:r>
          </a:p>
        </p:txBody>
      </p:sp>
      <p:sp>
        <p:nvSpPr>
          <p:cNvPr id="3" name="Picture Placeholder 2">
            <a:extLst>
              <a:ext uri="{FF2B5EF4-FFF2-40B4-BE49-F238E27FC236}">
                <a16:creationId xmlns:a16="http://schemas.microsoft.com/office/drawing/2014/main" id="{CF2742CD-3D86-40FD-B711-7B275CDEC57C}"/>
              </a:ext>
            </a:extLst>
          </p:cNvPr>
          <p:cNvSpPr>
            <a:spLocks noGrp="1"/>
          </p:cNvSpPr>
          <p:nvPr>
            <p:ph type="pic" idx="1"/>
          </p:nvPr>
        </p:nvSpPr>
        <p:spPr/>
      </p:sp>
      <p:sp>
        <p:nvSpPr>
          <p:cNvPr id="4" name="Text Placeholder 3">
            <a:extLst>
              <a:ext uri="{FF2B5EF4-FFF2-40B4-BE49-F238E27FC236}">
                <a16:creationId xmlns:a16="http://schemas.microsoft.com/office/drawing/2014/main" id="{923DE1AC-DBD1-405D-8D73-F5103D96FDE8}"/>
              </a:ext>
            </a:extLst>
          </p:cNvPr>
          <p:cNvSpPr>
            <a:spLocks noGrp="1"/>
          </p:cNvSpPr>
          <p:nvPr>
            <p:ph type="body" sz="half" idx="2"/>
          </p:nvPr>
        </p:nvSpPr>
        <p:spPr>
          <a:xfrm>
            <a:off x="839788" y="2057400"/>
            <a:ext cx="3932237" cy="3811588"/>
          </a:xfrm>
        </p:spPr>
        <p:txBody>
          <a:bodyPr>
            <a:normAutofit fontScale="92500" lnSpcReduction="10000"/>
          </a:bodyPr>
          <a:lstStyle/>
          <a:p>
            <a:r>
              <a:rPr lang="en-GB" sz="2000" b="1" dirty="0">
                <a:latin typeface="Arial" panose="020B0604020202020204" pitchFamily="34" charset="0"/>
                <a:cs typeface="Arial" panose="020B0604020202020204" pitchFamily="34" charset="0"/>
              </a:rPr>
              <a:t>In order to have all rooms fully booked around the year, the company has to create a plan and utilise all available resources in any way possible in order to expand brand exposure. </a:t>
            </a:r>
          </a:p>
          <a:p>
            <a:r>
              <a:rPr lang="en-GB" sz="2000" b="1" dirty="0">
                <a:latin typeface="Arial" panose="020B0604020202020204" pitchFamily="34" charset="0"/>
                <a:cs typeface="Arial" panose="020B0604020202020204" pitchFamily="34" charset="0"/>
              </a:rPr>
              <a:t>The hotel uses its well-known golf course which attracts customers world-wide, its conference rooms, pools, jacuzzi, outside cottages for drinking tea and a golf shop and  loyalty programme for frequent guests(Molly Fleming,2019).</a:t>
            </a:r>
          </a:p>
        </p:txBody>
      </p:sp>
      <p:pic>
        <p:nvPicPr>
          <p:cNvPr id="5" name="marriot">
            <a:hlinkClick r:id="" action="ppaction://media"/>
            <a:extLst>
              <a:ext uri="{FF2B5EF4-FFF2-40B4-BE49-F238E27FC236}">
                <a16:creationId xmlns:a16="http://schemas.microsoft.com/office/drawing/2014/main" id="{C05C376F-7AF7-4AC5-AD7A-A8447FE20C5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183188" y="92075"/>
            <a:ext cx="6916663" cy="6680078"/>
          </a:xfrm>
          <a:prstGeom prst="rect">
            <a:avLst/>
          </a:prstGeom>
        </p:spPr>
      </p:pic>
    </p:spTree>
    <p:extLst>
      <p:ext uri="{BB962C8B-B14F-4D97-AF65-F5344CB8AC3E}">
        <p14:creationId xmlns:p14="http://schemas.microsoft.com/office/powerpoint/2010/main" val="384799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1816-1076-437D-AAEE-8A5999734F07}"/>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Health and Hygiene: Food and beverage</a:t>
            </a:r>
          </a:p>
        </p:txBody>
      </p:sp>
      <p:pic>
        <p:nvPicPr>
          <p:cNvPr id="6" name="Picture 5">
            <a:extLst>
              <a:ext uri="{FF2B5EF4-FFF2-40B4-BE49-F238E27FC236}">
                <a16:creationId xmlns:a16="http://schemas.microsoft.com/office/drawing/2014/main" id="{9E2171F3-A8FE-474D-9F0C-C4FA25957CDA}"/>
              </a:ext>
            </a:extLst>
          </p:cNvPr>
          <p:cNvPicPr>
            <a:picLocks noChangeAspect="1"/>
          </p:cNvPicPr>
          <p:nvPr/>
        </p:nvPicPr>
        <p:blipFill rotWithShape="1">
          <a:blip r:embed="rId2"/>
          <a:srcRect t="17543" b="441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a:extLst>
              <a:ext uri="{FF2B5EF4-FFF2-40B4-BE49-F238E27FC236}">
                <a16:creationId xmlns:a16="http://schemas.microsoft.com/office/drawing/2014/main" id="{0C1E46E5-3272-4DAE-ACD0-1671D68F9F48}"/>
              </a:ext>
            </a:extLst>
          </p:cNvPr>
          <p:cNvSpPr>
            <a:spLocks noGrp="1"/>
          </p:cNvSpPr>
          <p:nvPr>
            <p:ph type="body" sz="half" idx="2"/>
          </p:nvPr>
        </p:nvSpPr>
        <p:spPr>
          <a:xfrm>
            <a:off x="4223982" y="3752850"/>
            <a:ext cx="7485413" cy="3105140"/>
          </a:xfrm>
        </p:spPr>
        <p:txBody>
          <a:bodyPr vert="horz" lIns="91440" tIns="45720" rIns="91440" bIns="45720" rtlCol="0" anchor="ctr">
            <a:normAutofit/>
          </a:bodyPr>
          <a:lstStyle/>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When working with guests , the hotel has to follow strict protocols which involve the way food is handled and prepared in order to reduce the risks. Good health is a factor of hygiene and, if practiced properly, can lead to a very safe food environment. </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Some of these activities include getting rid of waste water, knowing the source of the fresh water, avoiding food cross-contamination, storing food in right areas, having your hair tied back and wearing appropriate uniforms(Food Standards Agency,2018).</a:t>
            </a:r>
          </a:p>
        </p:txBody>
      </p:sp>
    </p:spTree>
    <p:extLst>
      <p:ext uri="{BB962C8B-B14F-4D97-AF65-F5344CB8AC3E}">
        <p14:creationId xmlns:p14="http://schemas.microsoft.com/office/powerpoint/2010/main" val="4139923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13C239-EFB0-41FD-9E18-8B74A3660550}"/>
              </a:ext>
            </a:extLst>
          </p:cNvPr>
          <p:cNvSpPr>
            <a:spLocks noGrp="1"/>
          </p:cNvSpPr>
          <p:nvPr>
            <p:ph type="title"/>
          </p:nvPr>
        </p:nvSpPr>
        <p:spPr>
          <a:xfrm>
            <a:off x="934872" y="982272"/>
            <a:ext cx="3388419" cy="4560970"/>
          </a:xfrm>
        </p:spPr>
        <p:txBody>
          <a:bodyPr vert="horz" lIns="91440" tIns="45720" rIns="91440" bIns="45720" rtlCol="0" anchor="ctr">
            <a:normAutofit/>
          </a:bodyPr>
          <a:lstStyle/>
          <a:p>
            <a:r>
              <a:rPr lang="en-US" sz="4000" b="1" kern="1200">
                <a:solidFill>
                  <a:srgbClr val="FFFFFF"/>
                </a:solidFill>
                <a:latin typeface="+mj-lt"/>
                <a:ea typeface="+mj-ea"/>
                <a:cs typeface="+mj-cs"/>
              </a:rPr>
              <a:t>Conclusion</a:t>
            </a:r>
          </a:p>
        </p:txBody>
      </p:sp>
      <p:sp>
        <p:nvSpPr>
          <p:cNvPr id="4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 Placeholder 3">
            <a:extLst>
              <a:ext uri="{FF2B5EF4-FFF2-40B4-BE49-F238E27FC236}">
                <a16:creationId xmlns:a16="http://schemas.microsoft.com/office/drawing/2014/main" id="{5514F3C8-4D15-472D-BF46-A3C40243DF5F}"/>
              </a:ext>
            </a:extLst>
          </p:cNvPr>
          <p:cNvSpPr>
            <a:spLocks noGrp="1"/>
          </p:cNvSpPr>
          <p:nvPr>
            <p:ph type="body" sz="half" idx="2"/>
          </p:nvPr>
        </p:nvSpPr>
        <p:spPr>
          <a:xfrm>
            <a:off x="5221862" y="1719618"/>
            <a:ext cx="5948831" cy="4334629"/>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FEFFFF"/>
              </a:solidFill>
            </a:endParaRPr>
          </a:p>
          <a:p>
            <a:pPr indent="-228600">
              <a:buFont typeface="Arial" panose="020B0604020202020204" pitchFamily="34" charset="0"/>
              <a:buChar char="•"/>
            </a:pPr>
            <a:endParaRPr lang="en-US" sz="2200">
              <a:solidFill>
                <a:srgbClr val="FEFFFF"/>
              </a:solidFill>
            </a:endParaRPr>
          </a:p>
          <a:p>
            <a:pPr indent="-228600">
              <a:buFont typeface="Arial" panose="020B0604020202020204" pitchFamily="34" charset="0"/>
              <a:buChar char="•"/>
            </a:pPr>
            <a:endParaRPr lang="en-US" sz="2200">
              <a:solidFill>
                <a:srgbClr val="FEFFFF"/>
              </a:solidFill>
            </a:endParaRPr>
          </a:p>
          <a:p>
            <a:pPr indent="-228600">
              <a:buFont typeface="Arial" panose="020B0604020202020204" pitchFamily="34" charset="0"/>
              <a:buChar char="•"/>
            </a:pPr>
            <a:r>
              <a:rPr lang="en-US" sz="2200">
                <a:solidFill>
                  <a:srgbClr val="FEFFFF"/>
                </a:solidFill>
              </a:rPr>
              <a:t>In conclusion, in order to run a successful enterprise of this kind, all of the aspects are crucial. Marriott has to take in consideration all risk factors and utilise all of their resources, locations, skills, marketing in order to be successful. Most importantly, the hotel relies on its employees, which are heavily trained and prepared in order to create the best costumer experience and attracts consumers. </a:t>
            </a:r>
          </a:p>
        </p:txBody>
      </p:sp>
    </p:spTree>
    <p:extLst>
      <p:ext uri="{BB962C8B-B14F-4D97-AF65-F5344CB8AC3E}">
        <p14:creationId xmlns:p14="http://schemas.microsoft.com/office/powerpoint/2010/main" val="2210505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7014D8-3719-484F-9D92-555FAF3D873C}"/>
              </a:ext>
            </a:extLst>
          </p:cNvPr>
          <p:cNvSpPr/>
          <p:nvPr/>
        </p:nvSpPr>
        <p:spPr>
          <a:xfrm>
            <a:off x="0" y="0"/>
            <a:ext cx="9514388" cy="10433625"/>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Cate Julia (no date)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History of the Marriott Hotel. Available at: https://traveltips.usatoday.com/history-marriott-hotel-21444.html( Accessed: 08.03.2020). </a:t>
            </a:r>
          </a:p>
          <a:p>
            <a:endPar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Food Standards Agency (2018)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Food hygiene for your business. Available at: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2"/>
              </a:rPr>
              <a:t>https://www.food.gov.uk/business-guidance/food-hygiene-for-your-business</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Accessed:07.03.2020).</a:t>
            </a:r>
          </a:p>
          <a:p>
            <a:endPar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Marriott International (2020)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Discover the best of Birmingham from our hotel near the NEC. </a:t>
            </a:r>
            <a:r>
              <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Available at:  </a:t>
            </a:r>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3"/>
              </a:rPr>
              <a:t>https://www.marriott.com/hotels/travel/cvtgs-forest-of-arden-marriott-hotel-and-country-club/</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(Accessed:08.03.2020). </a:t>
            </a: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Molly Fleming (2019)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Inside the launch of Marriott’s new loyalty programme</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.Available at: </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4"/>
              </a:rPr>
              <a:t>https://www.marketingweek.com/marriott-loyalty-programme/</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 08.03.2020).</a:t>
            </a:r>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Marriott (2020)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Enjoy fresh, locally sourced, best of British dishes at Cast Iron Bar &amp; Grill, our stylish on-site restaurant(Accessed: 07.03.2020).</a:t>
            </a:r>
            <a:endPar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Niagara Falls Blog ( 2017</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MARRIOTT HISTORY. </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30</a:t>
            </a:r>
            <a:r>
              <a:rPr lang="en-US" sz="1200" baseline="30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August. Available at:   </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5"/>
              </a:rPr>
              <a:t>https://www.marriottonthefalls.com/blog/2017/08/30/marriott-history/</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 08.03.2020).</a:t>
            </a: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4301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1061</Words>
  <Application>Microsoft Office PowerPoint</Application>
  <PresentationFormat>Widescreen</PresentationFormat>
  <Paragraphs>106</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Marriott</vt:lpstr>
      <vt:lpstr>History of Marriot hotels Chain </vt:lpstr>
      <vt:lpstr>Marriot </vt:lpstr>
      <vt:lpstr>Forest of Arden Marriott Hotel &amp; Country Club History</vt:lpstr>
      <vt:lpstr>Type of operations</vt:lpstr>
      <vt:lpstr>Food and Beverage</vt:lpstr>
      <vt:lpstr>Food and Beverage type of menu</vt:lpstr>
      <vt:lpstr>Food and Beverage: Type of Kitchens</vt:lpstr>
      <vt:lpstr>Marketing and Advertising </vt:lpstr>
      <vt:lpstr>Health and Hygiene: Food and beverage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dc:title>
  <dc:creator>Adriana Dumbrava</dc:creator>
  <cp:lastModifiedBy>Gawain Frampton</cp:lastModifiedBy>
  <cp:revision>1</cp:revision>
  <dcterms:created xsi:type="dcterms:W3CDTF">2020-03-13T13:51:28Z</dcterms:created>
  <dcterms:modified xsi:type="dcterms:W3CDTF">2020-03-23T09:54:33Z</dcterms:modified>
</cp:coreProperties>
</file>