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28" r:id="rId1"/>
  </p:sldMasterIdLst>
  <p:sldIdLst>
    <p:sldId id="257"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488" y="4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B8D8-16BD-C966-8406-B63DEF780AF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1231FB6D-207D-884D-0E81-624474F77F7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883BB666-5FF6-C555-A643-5E3B3F7247F2}"/>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4394B01D-3715-DCD1-8EF5-75636DD082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1082F4-2931-BD2D-01EF-E06066C8CFAC}"/>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216455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F168-E3E0-3193-779E-B1B20DFA86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7F6A2C-EAB2-A86D-3F52-43EE87BB92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D94FAF-77FE-5822-6F25-722D9ACF0EE9}"/>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8FD65085-042C-66FA-F068-838B195E06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173D61-1807-AA41-3C1B-44793F42393F}"/>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3889319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3736C-DCE0-9F23-D079-A75C1C4FCF92}"/>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5B7E8EFA-7BFD-BD65-6610-E2C60F7C5465}"/>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276AD2-D411-D04A-2F5B-06E9E9A47BCD}"/>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6FCDD12F-D7B6-FA5B-B23D-435FCC829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54643C-1FAB-29E0-A4E0-9E1C233720BE}"/>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59044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6D6B-F15E-5EE9-A31D-0F6B674C5C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E37F00E-5F3F-2698-E926-22170E5A6A76}"/>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C13A70B-F4B8-4FB3-10FD-255DE1ED244F}"/>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D79563-7486-C455-B936-BB5936A22F1F}"/>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6" name="Footer Placeholder 5">
            <a:extLst>
              <a:ext uri="{FF2B5EF4-FFF2-40B4-BE49-F238E27FC236}">
                <a16:creationId xmlns:a16="http://schemas.microsoft.com/office/drawing/2014/main" id="{C1A88B33-DBCA-03CD-D398-ED4D1BB24A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AC3760-3CF1-2E0F-E674-53643B7236C5}"/>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138488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33C7F-238C-8628-E98F-B44A0A91E24B}"/>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C3A33A7-AA9C-97A0-1E37-411779A00FA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93EB78A-113C-04F6-669F-D59EDA3040D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AB1B378-1DA8-8601-2ABC-638FAA463AA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17208D9-C0F9-796F-3E90-5E6089D6204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2360CBD-9EB7-C077-F752-E5F37D980B8C}"/>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8" name="Footer Placeholder 7">
            <a:extLst>
              <a:ext uri="{FF2B5EF4-FFF2-40B4-BE49-F238E27FC236}">
                <a16:creationId xmlns:a16="http://schemas.microsoft.com/office/drawing/2014/main" id="{3F82569A-54EF-BCFD-4C65-F67A0BC910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7C71A1-4635-37FC-74B6-C2D2A0055027}"/>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1872468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B6BD-491E-4A45-18C0-9D42DB639E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C7123A5-60BB-7BAA-18C2-6B2E09D88985}"/>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4" name="Footer Placeholder 3">
            <a:extLst>
              <a:ext uri="{FF2B5EF4-FFF2-40B4-BE49-F238E27FC236}">
                <a16:creationId xmlns:a16="http://schemas.microsoft.com/office/drawing/2014/main" id="{196DAAF1-AED1-C8B4-1085-048F7FB3D5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58B05C1-8C0A-9180-1F0E-32D6CD2A7272}"/>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149345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7984D2-8E9C-9699-38A3-6D03DC2B3C32}"/>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3" name="Footer Placeholder 2">
            <a:extLst>
              <a:ext uri="{FF2B5EF4-FFF2-40B4-BE49-F238E27FC236}">
                <a16:creationId xmlns:a16="http://schemas.microsoft.com/office/drawing/2014/main" id="{5F27F809-C027-178C-9C76-22D9A12D27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AEA40B-C1A5-D1DA-80DF-B2A3E418369B}"/>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1448858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16FE3-3AE2-844B-5F10-23CA87DD0BE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2DFA12A-5361-DB02-E750-B9A1DCC1CF4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59B04C-0AA1-7EB6-F7D4-17228316F31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84AEAB0-9DBA-DA17-1FD9-D25B1E1E7A68}"/>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6" name="Footer Placeholder 5">
            <a:extLst>
              <a:ext uri="{FF2B5EF4-FFF2-40B4-BE49-F238E27FC236}">
                <a16:creationId xmlns:a16="http://schemas.microsoft.com/office/drawing/2014/main" id="{C8BC1D91-673E-6E10-90D0-30E74286A3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0D9D25-9B3B-870D-1458-5D449EA5117C}"/>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3661903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946A-570F-A9D8-678B-02F57B0AAFC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6E77A54-E3D7-895F-29A4-01ADDA20E1A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DCCA36C-5D3A-5C4F-727A-A1C50B762C7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0D06DD6-D9AC-BF2D-C7C3-48F52535235C}"/>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6" name="Footer Placeholder 5">
            <a:extLst>
              <a:ext uri="{FF2B5EF4-FFF2-40B4-BE49-F238E27FC236}">
                <a16:creationId xmlns:a16="http://schemas.microsoft.com/office/drawing/2014/main" id="{C4826FAC-AB9A-7255-0E81-C20B3CD335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39BD5E-6D51-4902-6150-9D1EE0C6DC16}"/>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3591168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B46C-1329-0A21-1500-519B9D901DB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4A8884-8CF6-06CF-4E05-91932E9B1C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5C6E46-E231-83AB-0FB0-0C2EA3DF72F1}"/>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7B4B095E-41BF-55F4-CFB4-03846E301C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8ACD98-0593-33BF-D89B-0AB6F5790D8A}"/>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2361570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A3411F-80DD-D74F-A01D-21C9A5A80004}"/>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9970ED-6CB2-78AE-FE2A-792814A7331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E9EA17-B1C1-37E7-21AE-535A8AB6824C}"/>
              </a:ext>
            </a:extLst>
          </p:cNvPr>
          <p:cNvSpPr>
            <a:spLocks noGrp="1"/>
          </p:cNvSpPr>
          <p:nvPr>
            <p:ph type="dt" sz="half" idx="10"/>
          </p:nvPr>
        </p:nvSpPr>
        <p:spPr/>
        <p:txBody>
          <a:body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5DFD25D2-1E5E-56BC-C7B8-CEC787EE31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266491-4807-96C9-8992-412705982675}"/>
              </a:ext>
            </a:extLst>
          </p:cNvPr>
          <p:cNvSpPr>
            <a:spLocks noGrp="1"/>
          </p:cNvSpPr>
          <p:nvPr>
            <p:ph type="sldNum" sz="quarter" idx="12"/>
          </p:nvPr>
        </p:nvSpPr>
        <p:spPr/>
        <p:txBody>
          <a:bodyPr/>
          <a:lstStyle/>
          <a:p>
            <a:fld id="{69194E61-3831-491B-BF2B-2D3DA72BE22C}" type="slidenum">
              <a:rPr lang="en-US" smtClean="0"/>
              <a:t>‹#›</a:t>
            </a:fld>
            <a:endParaRPr lang="en-US"/>
          </a:p>
        </p:txBody>
      </p:sp>
    </p:spTree>
    <p:extLst>
      <p:ext uri="{BB962C8B-B14F-4D97-AF65-F5344CB8AC3E}">
        <p14:creationId xmlns:p14="http://schemas.microsoft.com/office/powerpoint/2010/main" val="2091358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69BEAE-3607-E6C5-72CB-F97DB21E83C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7B9E214-303C-E1FA-49B2-30957EBC71F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A6EE1A-45CE-188D-C89D-DEDFC8B028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5212F91F-B9DD-489C-91F8-9C2BABC6A214}" type="datetimeFigureOut">
              <a:rPr lang="en-US" smtClean="0"/>
              <a:t>7/22/2026</a:t>
            </a:fld>
            <a:endParaRPr lang="en-US"/>
          </a:p>
        </p:txBody>
      </p:sp>
      <p:sp>
        <p:nvSpPr>
          <p:cNvPr id="5" name="Footer Placeholder 4">
            <a:extLst>
              <a:ext uri="{FF2B5EF4-FFF2-40B4-BE49-F238E27FC236}">
                <a16:creationId xmlns:a16="http://schemas.microsoft.com/office/drawing/2014/main" id="{F76DC647-B9E1-B992-53F0-B7BE933F109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78ABA64-C458-00C1-DCB2-58408B67A25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69194E61-3831-491B-BF2B-2D3DA72BE22C}" type="slidenum">
              <a:rPr lang="en-US" smtClean="0"/>
              <a:t>‹#›</a:t>
            </a:fld>
            <a:endParaRPr lang="en-US"/>
          </a:p>
        </p:txBody>
      </p:sp>
    </p:spTree>
    <p:extLst>
      <p:ext uri="{BB962C8B-B14F-4D97-AF65-F5344CB8AC3E}">
        <p14:creationId xmlns:p14="http://schemas.microsoft.com/office/powerpoint/2010/main" val="258510804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hyperlink" Target="https://doi.org/10.3390/publications12030025" TargetMode="Externa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32501E-028F-5215-9198-EC442E3EDD33}"/>
              </a:ext>
            </a:extLst>
          </p:cNvPr>
          <p:cNvSpPr txBox="1"/>
          <p:nvPr/>
        </p:nvSpPr>
        <p:spPr>
          <a:xfrm>
            <a:off x="107503" y="116632"/>
            <a:ext cx="8924891" cy="400110"/>
          </a:xfrm>
          <a:prstGeom prst="rect">
            <a:avLst/>
          </a:prstGeom>
          <a:solidFill>
            <a:schemeClr val="accent2">
              <a:lumMod val="40000"/>
              <a:lumOff val="6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IN" sz="2000" b="1" dirty="0">
                <a:solidFill>
                  <a:schemeClr val="tx1"/>
                </a:solidFill>
                <a:latin typeface="Times New Roman" panose="02020603050405020304" pitchFamily="18" charset="0"/>
                <a:cs typeface="Times New Roman" panose="02020603050405020304" pitchFamily="18" charset="0"/>
              </a:rPr>
              <a:t>METHODOLOGY POSTER</a:t>
            </a:r>
            <a:endParaRPr lang="en-US" sz="2000" b="1"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DAC93CB-588C-F919-B6A6-46DEEC5A9D2B}"/>
              </a:ext>
            </a:extLst>
          </p:cNvPr>
          <p:cNvSpPr txBox="1"/>
          <p:nvPr/>
        </p:nvSpPr>
        <p:spPr>
          <a:xfrm>
            <a:off x="107504" y="566641"/>
            <a:ext cx="2286000" cy="1446550"/>
          </a:xfrm>
          <a:prstGeom prst="rect">
            <a:avLst/>
          </a:prstGeom>
          <a:solidFill>
            <a:schemeClr val="accent2">
              <a:lumMod val="40000"/>
              <a:lumOff val="60000"/>
            </a:schemeClr>
          </a:solidFill>
        </p:spPr>
        <p:txBody>
          <a:bodyPr wrap="square">
            <a:spAutoFit/>
          </a:bodyPr>
          <a:lstStyle/>
          <a:p>
            <a:pPr marL="0" marR="0" algn="just">
              <a:buNone/>
            </a:pPr>
            <a:r>
              <a:rPr lang="en-GB" sz="800" b="1" dirty="0">
                <a:effectLst/>
                <a:latin typeface="Times New Roman" panose="02020603050405020304" pitchFamily="18" charset="0"/>
                <a:ea typeface="Arial" panose="020B0604020202020204" pitchFamily="34" charset="0"/>
                <a:cs typeface="Times New Roman" panose="02020603050405020304" pitchFamily="18" charset="0"/>
              </a:rPr>
              <a:t>Research Approach </a:t>
            </a:r>
            <a:endParaRPr lang="en-US" sz="8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800" dirty="0">
                <a:effectLst/>
                <a:latin typeface="Times New Roman" panose="02020603050405020304" pitchFamily="18" charset="0"/>
                <a:ea typeface="Arial" panose="020B0604020202020204" pitchFamily="34" charset="0"/>
                <a:cs typeface="Times New Roman" panose="02020603050405020304" pitchFamily="18" charset="0"/>
              </a:rPr>
              <a:t>A Systematic Literature Review (SLR) has been considered appropriate for conducting the chosen study. </a:t>
            </a:r>
            <a:endParaRPr lang="en-US" sz="8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800" dirty="0">
                <a:effectLst/>
                <a:latin typeface="Times New Roman" panose="02020603050405020304" pitchFamily="18" charset="0"/>
                <a:ea typeface="Arial" panose="020B0604020202020204" pitchFamily="34" charset="0"/>
                <a:cs typeface="Times New Roman" panose="02020603050405020304" pitchFamily="18" charset="0"/>
              </a:rPr>
              <a:t>The integration of this technique ensures proper evaluation of available sources before the conduction of academic investigation (Chigbu, Atiku and Du Plessis, 2023). </a:t>
            </a:r>
            <a:endParaRPr lang="en-US" sz="8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spcAft>
                <a:spcPts val="800"/>
              </a:spcAft>
              <a:buFont typeface="Symbol" panose="05050102010706020507" pitchFamily="18" charset="2"/>
              <a:buChar char=""/>
            </a:pPr>
            <a:r>
              <a:rPr lang="en-GB" sz="800" dirty="0">
                <a:effectLst/>
                <a:latin typeface="Times New Roman" panose="02020603050405020304" pitchFamily="18" charset="0"/>
                <a:ea typeface="Arial" panose="020B0604020202020204" pitchFamily="34" charset="0"/>
                <a:cs typeface="Times New Roman" panose="02020603050405020304" pitchFamily="18" charset="0"/>
              </a:rPr>
              <a:t>Moreover, it has resulted in a reduction of biases and gaps in the study induction. </a:t>
            </a:r>
            <a:endParaRPr lang="en-US" sz="8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7803894-9847-2126-A6A3-D826A18F4259}"/>
              </a:ext>
            </a:extLst>
          </p:cNvPr>
          <p:cNvSpPr txBox="1"/>
          <p:nvPr/>
        </p:nvSpPr>
        <p:spPr>
          <a:xfrm>
            <a:off x="128331" y="4811960"/>
            <a:ext cx="2232357" cy="1923604"/>
          </a:xfrm>
          <a:prstGeom prst="rect">
            <a:avLst/>
          </a:prstGeom>
          <a:solidFill>
            <a:schemeClr val="accent2">
              <a:lumMod val="40000"/>
              <a:lumOff val="60000"/>
            </a:schemeClr>
          </a:solidFill>
        </p:spPr>
        <p:txBody>
          <a:bodyPr wrap="square">
            <a:spAutoFit/>
          </a:bodyPr>
          <a:lstStyle/>
          <a:p>
            <a:pPr marL="0" marR="0" algn="just">
              <a:buNone/>
            </a:pPr>
            <a:r>
              <a:rPr lang="en-GB" sz="700" b="1" dirty="0">
                <a:effectLst/>
                <a:latin typeface="Times New Roman" panose="02020603050405020304" pitchFamily="18" charset="0"/>
                <a:ea typeface="Arial" panose="020B0604020202020204" pitchFamily="34" charset="0"/>
                <a:cs typeface="Times New Roman" panose="02020603050405020304" pitchFamily="18" charset="0"/>
              </a:rPr>
              <a:t>Search Strategy</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The research has conducted PRISMA frameworks for creating the database for this research as per the inclusion and exclusion criteria. Selection of appropriate research methods are crucial since it influences the overall quality of research and the findings (Saunders, Lewis and Thornhill, 2019).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Records Identified through database: 200.</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Records After duplicates excluded: 20.</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Records Screened: 180.</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Records Exclude due to reasons: 90.</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Full-text articles assessed for research eligibility: 90.</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Full-text articles excluded with reasons: 32.</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Studies included in qualitative and quantitative research:58.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B4513A53-8339-7E02-84EE-921756EC03EB}"/>
              </a:ext>
            </a:extLst>
          </p:cNvPr>
          <p:cNvSpPr txBox="1"/>
          <p:nvPr/>
        </p:nvSpPr>
        <p:spPr>
          <a:xfrm>
            <a:off x="2450704" y="2252139"/>
            <a:ext cx="2769368" cy="1384995"/>
          </a:xfrm>
          <a:prstGeom prst="rect">
            <a:avLst/>
          </a:prstGeom>
          <a:solidFill>
            <a:schemeClr val="accent2">
              <a:lumMod val="40000"/>
              <a:lumOff val="60000"/>
            </a:schemeClr>
          </a:solidFill>
        </p:spPr>
        <p:txBody>
          <a:bodyPr wrap="square">
            <a:spAutoFit/>
          </a:bodyPr>
          <a:lstStyle/>
          <a:p>
            <a:pPr marL="0" marR="0" algn="just">
              <a:buNone/>
            </a:pPr>
            <a:r>
              <a:rPr lang="en-GB" sz="700" b="1" dirty="0">
                <a:effectLst/>
                <a:latin typeface="Times New Roman" panose="02020603050405020304" pitchFamily="18" charset="0"/>
                <a:ea typeface="Arial" panose="020B0604020202020204" pitchFamily="34" charset="0"/>
                <a:cs typeface="Times New Roman" panose="02020603050405020304" pitchFamily="18" charset="0"/>
              </a:rPr>
              <a:t>Search Terms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US" sz="700" dirty="0">
                <a:effectLst/>
                <a:latin typeface="Times New Roman" panose="02020603050405020304" pitchFamily="18" charset="0"/>
                <a:ea typeface="Arial" panose="020B0604020202020204" pitchFamily="34" charset="0"/>
                <a:cs typeface="Times New Roman" panose="02020603050405020304" pitchFamily="18" charset="0"/>
              </a:rPr>
              <a:t>'Keyword-based searching has been chosen as the crucial strategy for this research. </a:t>
            </a:r>
          </a:p>
          <a:p>
            <a:pPr marL="342900" marR="0" lvl="0" indent="-342900" algn="just">
              <a:buFont typeface="Symbol" panose="05050102010706020507" pitchFamily="18" charset="2"/>
              <a:buChar char=""/>
            </a:pPr>
            <a:r>
              <a:rPr lang="en-US" sz="700" dirty="0">
                <a:effectLst/>
                <a:latin typeface="Times New Roman" panose="02020603050405020304" pitchFamily="18" charset="0"/>
                <a:ea typeface="Arial" panose="020B0604020202020204" pitchFamily="34" charset="0"/>
                <a:cs typeface="Times New Roman" panose="02020603050405020304" pitchFamily="18" charset="0"/>
              </a:rPr>
              <a:t>Searching through relevant keywords aids in the appropriate location and utilisation of informative databases (</a:t>
            </a:r>
            <a:r>
              <a:rPr lang="en-US" sz="700" dirty="0" err="1">
                <a:effectLst/>
                <a:latin typeface="Times New Roman" panose="02020603050405020304" pitchFamily="18" charset="0"/>
                <a:ea typeface="Arial" panose="020B0604020202020204" pitchFamily="34" charset="0"/>
                <a:cs typeface="Times New Roman" panose="02020603050405020304" pitchFamily="18" charset="0"/>
              </a:rPr>
              <a:t>Abusaada</a:t>
            </a:r>
            <a:r>
              <a:rPr lang="en-US" sz="700" dirty="0">
                <a:effectLst/>
                <a:latin typeface="Times New Roman" panose="02020603050405020304" pitchFamily="18" charset="0"/>
                <a:ea typeface="Arial" panose="020B0604020202020204" pitchFamily="34" charset="0"/>
                <a:cs typeface="Times New Roman" panose="02020603050405020304" pitchFamily="18" charset="0"/>
              </a:rPr>
              <a:t> and </a:t>
            </a:r>
            <a:r>
              <a:rPr lang="en-US" sz="700" dirty="0" err="1">
                <a:effectLst/>
                <a:latin typeface="Times New Roman" panose="02020603050405020304" pitchFamily="18" charset="0"/>
                <a:ea typeface="Arial" panose="020B0604020202020204" pitchFamily="34" charset="0"/>
                <a:cs typeface="Times New Roman" panose="02020603050405020304" pitchFamily="18" charset="0"/>
              </a:rPr>
              <a:t>Elshater</a:t>
            </a:r>
            <a:r>
              <a:rPr lang="en-US" sz="700" dirty="0">
                <a:effectLst/>
                <a:latin typeface="Times New Roman" panose="02020603050405020304" pitchFamily="18" charset="0"/>
                <a:ea typeface="Arial" panose="020B0604020202020204" pitchFamily="34" charset="0"/>
                <a:cs typeface="Times New Roman" panose="02020603050405020304" pitchFamily="18" charset="0"/>
              </a:rPr>
              <a:t>, 2024). </a:t>
            </a:r>
          </a:p>
          <a:p>
            <a:pPr marL="342900" marR="0" lvl="0" indent="-342900" algn="just">
              <a:buFont typeface="Symbol" panose="05050102010706020507" pitchFamily="18" charset="2"/>
              <a:buChar char=""/>
            </a:pPr>
            <a:r>
              <a:rPr lang="en-US" sz="700" dirty="0">
                <a:effectLst/>
                <a:latin typeface="Times New Roman" panose="02020603050405020304" pitchFamily="18" charset="0"/>
                <a:ea typeface="Arial" panose="020B0604020202020204" pitchFamily="34" charset="0"/>
                <a:cs typeface="Times New Roman" panose="02020603050405020304" pitchFamily="18" charset="0"/>
              </a:rPr>
              <a:t>Key searching terms involve 'leadership' management ', 'sales' and 'profit margin.' </a:t>
            </a:r>
          </a:p>
          <a:p>
            <a:pPr marL="342900" marR="0" lvl="0" indent="-342900" algn="just">
              <a:buFont typeface="Symbol" panose="05050102010706020507" pitchFamily="18" charset="2"/>
              <a:buChar char=""/>
            </a:pPr>
            <a:r>
              <a:rPr lang="en-US" sz="700" dirty="0">
                <a:effectLst/>
                <a:latin typeface="Times New Roman" panose="02020603050405020304" pitchFamily="18" charset="0"/>
                <a:ea typeface="Arial" panose="020B0604020202020204" pitchFamily="34" charset="0"/>
                <a:cs typeface="Times New Roman" panose="02020603050405020304" pitchFamily="18" charset="0"/>
              </a:rPr>
              <a:t>These terms have been utilised frequently to align with the objectives undertaken for the chosen research. </a:t>
            </a:r>
          </a:p>
          <a:p>
            <a:pPr marL="342900" marR="0" lvl="0" indent="-342900" algn="just">
              <a:buFont typeface="Symbol" panose="05050102010706020507" pitchFamily="18" charset="2"/>
              <a:buChar char=""/>
            </a:pPr>
            <a:r>
              <a:rPr lang="en-US" sz="700" dirty="0">
                <a:effectLst/>
                <a:latin typeface="Times New Roman" panose="02020603050405020304" pitchFamily="18" charset="0"/>
                <a:ea typeface="Arial" panose="020B0604020202020204" pitchFamily="34" charset="0"/>
                <a:cs typeface="Times New Roman" panose="02020603050405020304" pitchFamily="18" charset="0"/>
              </a:rPr>
              <a:t>The key terms are linked to the broader area of effective leadership and management within the retail sector of the UK. </a:t>
            </a:r>
          </a:p>
        </p:txBody>
      </p:sp>
      <p:sp>
        <p:nvSpPr>
          <p:cNvPr id="11" name="TextBox 10">
            <a:extLst>
              <a:ext uri="{FF2B5EF4-FFF2-40B4-BE49-F238E27FC236}">
                <a16:creationId xmlns:a16="http://schemas.microsoft.com/office/drawing/2014/main" id="{5BE7DEBA-7330-8328-1167-86108D3819D5}"/>
              </a:ext>
            </a:extLst>
          </p:cNvPr>
          <p:cNvSpPr txBox="1"/>
          <p:nvPr/>
        </p:nvSpPr>
        <p:spPr>
          <a:xfrm>
            <a:off x="2450704" y="5500971"/>
            <a:ext cx="2520280" cy="1277273"/>
          </a:xfrm>
          <a:prstGeom prst="rect">
            <a:avLst/>
          </a:prstGeom>
          <a:solidFill>
            <a:schemeClr val="accent2">
              <a:lumMod val="40000"/>
              <a:lumOff val="60000"/>
            </a:schemeClr>
          </a:solidFill>
        </p:spPr>
        <p:txBody>
          <a:bodyPr wrap="square">
            <a:spAutoFit/>
          </a:bodyPr>
          <a:lstStyle/>
          <a:p>
            <a:pPr marL="0" marR="0" algn="just">
              <a:buNone/>
            </a:pPr>
            <a:r>
              <a:rPr lang="en-GB" sz="700" b="1" dirty="0">
                <a:effectLst/>
                <a:latin typeface="Times New Roman" panose="02020603050405020304" pitchFamily="18" charset="0"/>
                <a:ea typeface="Arial" panose="020B0604020202020204" pitchFamily="34" charset="0"/>
                <a:cs typeface="Times New Roman" panose="02020603050405020304" pitchFamily="18" charset="0"/>
              </a:rPr>
              <a:t>Databases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Choice of authentic databases plays a key role in enhancing the precision and reliability of research.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For conducting the research in sales and revenue, databases involving Google Scholar, ProQuest and similar platforms have been considered relevant.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For online resources, only the government approved and relevant websites have been utilised.</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spcAft>
                <a:spcPts val="800"/>
              </a:spcAf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These databases have been significant in establishing a verified and reliable inference throughout the dissertation.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1B71564D-AD36-C2DC-79B8-83DF5C95DA3F}"/>
              </a:ext>
            </a:extLst>
          </p:cNvPr>
          <p:cNvSpPr txBox="1"/>
          <p:nvPr/>
        </p:nvSpPr>
        <p:spPr>
          <a:xfrm>
            <a:off x="7448798" y="590146"/>
            <a:ext cx="1587698" cy="1708160"/>
          </a:xfrm>
          <a:prstGeom prst="rect">
            <a:avLst/>
          </a:prstGeom>
          <a:solidFill>
            <a:schemeClr val="accent2">
              <a:lumMod val="40000"/>
              <a:lumOff val="60000"/>
            </a:schemeClr>
          </a:solidFill>
        </p:spPr>
        <p:txBody>
          <a:bodyPr wrap="square">
            <a:spAutoFit/>
          </a:bodyPr>
          <a:lstStyle/>
          <a:p>
            <a:pPr marL="0" marR="0" algn="just">
              <a:buNone/>
            </a:pPr>
            <a:r>
              <a:rPr lang="en-GB" sz="500" b="1" i="1" dirty="0">
                <a:effectLst/>
                <a:latin typeface="Times New Roman" panose="02020603050405020304" pitchFamily="18" charset="0"/>
                <a:ea typeface="Arial" panose="020B0604020202020204" pitchFamily="34" charset="0"/>
                <a:cs typeface="Times New Roman" panose="02020603050405020304" pitchFamily="18" charset="0"/>
              </a:rPr>
              <a:t>Inclusion Criteria</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500" dirty="0">
                <a:effectLst/>
                <a:latin typeface="Times New Roman" panose="02020603050405020304" pitchFamily="18" charset="0"/>
                <a:ea typeface="Arial" panose="020B0604020202020204" pitchFamily="34" charset="0"/>
                <a:cs typeface="Times New Roman" panose="02020603050405020304" pitchFamily="18" charset="0"/>
              </a:rPr>
              <a:t>Inclusion and exclusion criteria play a relevant role in enhancing the specificity of research (Miranda </a:t>
            </a:r>
            <a:r>
              <a:rPr lang="en-GB" sz="500" i="1" dirty="0">
                <a:effectLst/>
                <a:latin typeface="Times New Roman" panose="02020603050405020304" pitchFamily="18" charset="0"/>
                <a:ea typeface="Arial" panose="020B0604020202020204" pitchFamily="34" charset="0"/>
                <a:cs typeface="Times New Roman" panose="02020603050405020304" pitchFamily="18" charset="0"/>
              </a:rPr>
              <a:t>et al.,</a:t>
            </a:r>
            <a:r>
              <a:rPr lang="en-GB" sz="500" dirty="0">
                <a:effectLst/>
                <a:latin typeface="Times New Roman" panose="02020603050405020304" pitchFamily="18" charset="0"/>
                <a:ea typeface="Arial" panose="020B0604020202020204" pitchFamily="34" charset="0"/>
                <a:cs typeface="Times New Roman" panose="02020603050405020304" pitchFamily="18" charset="0"/>
              </a:rPr>
              <a:t> 2024). </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500" dirty="0">
                <a:effectLst/>
                <a:latin typeface="Times New Roman" panose="02020603050405020304" pitchFamily="18" charset="0"/>
                <a:ea typeface="Arial" panose="020B0604020202020204" pitchFamily="34" charset="0"/>
                <a:cs typeface="Times New Roman" panose="02020603050405020304" pitchFamily="18" charset="0"/>
              </a:rPr>
              <a:t>In the context of the chosen study area, the inclusion criteria involved 20 articles and journals that are related to leadership and management within the UK-based retail sector. </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500" dirty="0">
                <a:effectLst/>
                <a:latin typeface="Times New Roman" panose="02020603050405020304" pitchFamily="18" charset="0"/>
                <a:ea typeface="Arial" panose="020B0604020202020204" pitchFamily="34" charset="0"/>
                <a:cs typeface="Times New Roman" panose="02020603050405020304" pitchFamily="18" charset="0"/>
              </a:rPr>
              <a:t>The reason for considering this inclusion criterion involved its role in enhancing the reliability of the research pertaining to the study objectives. </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500" dirty="0">
                <a:effectLst/>
                <a:latin typeface="Times New Roman" panose="02020603050405020304" pitchFamily="18" charset="0"/>
                <a:ea typeface="Arial" panose="020B0604020202020204" pitchFamily="34" charset="0"/>
                <a:cs typeface="Times New Roman" panose="02020603050405020304" pitchFamily="18" charset="0"/>
              </a:rPr>
              <a:t>In addition, it has been ensured that the selected journals are published within a 5-year timeline that includes articles published between 2021 and 2026 (within the last five years). </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spcAft>
                <a:spcPts val="800"/>
              </a:spcAft>
              <a:buFont typeface="Symbol" panose="05050102010706020507" pitchFamily="18" charset="2"/>
              <a:buChar char=""/>
            </a:pPr>
            <a:r>
              <a:rPr lang="en-GB" sz="500" dirty="0">
                <a:effectLst/>
                <a:latin typeface="Times New Roman" panose="02020603050405020304" pitchFamily="18" charset="0"/>
                <a:ea typeface="Arial" panose="020B0604020202020204" pitchFamily="34" charset="0"/>
                <a:cs typeface="Times New Roman" panose="02020603050405020304" pitchFamily="18" charset="0"/>
              </a:rPr>
              <a:t>The selected sources have information published in English with detailed publication dates. </a:t>
            </a:r>
            <a:endParaRPr lang="en-US"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F39A666E-074F-F65A-592F-DBF95CC43553}"/>
              </a:ext>
            </a:extLst>
          </p:cNvPr>
          <p:cNvSpPr txBox="1"/>
          <p:nvPr/>
        </p:nvSpPr>
        <p:spPr>
          <a:xfrm>
            <a:off x="5274624" y="590146"/>
            <a:ext cx="2123146" cy="1200329"/>
          </a:xfrm>
          <a:prstGeom prst="rect">
            <a:avLst/>
          </a:prstGeom>
          <a:solidFill>
            <a:schemeClr val="accent2">
              <a:lumMod val="40000"/>
              <a:lumOff val="60000"/>
            </a:schemeClr>
          </a:solidFill>
        </p:spPr>
        <p:txBody>
          <a:bodyPr wrap="square">
            <a:spAutoFit/>
          </a:bodyPr>
          <a:lstStyle/>
          <a:p>
            <a:pPr marL="0" marR="0" algn="just">
              <a:buNone/>
            </a:pPr>
            <a:r>
              <a:rPr lang="en-GB" sz="600" b="1" i="1" dirty="0">
                <a:effectLst/>
                <a:latin typeface="Times New Roman" panose="02020603050405020304" pitchFamily="18" charset="0"/>
                <a:ea typeface="Arial" panose="020B0604020202020204" pitchFamily="34" charset="0"/>
                <a:cs typeface="Times New Roman" panose="02020603050405020304" pitchFamily="18" charset="0"/>
              </a:rPr>
              <a:t>Exclusion Criteria</a:t>
            </a:r>
            <a:endParaRPr lang="en-US" sz="6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The exclusion criteria involve information available in doctoral research or publications. </a:t>
            </a:r>
            <a:endParaRPr lang="en-US" sz="6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Moreover, any relevant data published before 2021 has not been considered for conducting this dissertation. </a:t>
            </a:r>
            <a:endParaRPr lang="en-US" sz="6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Information available in journals published in any language other than English has not been included in the research. </a:t>
            </a:r>
            <a:endParaRPr lang="en-US" sz="6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600" dirty="0">
                <a:effectLst/>
                <a:latin typeface="Times New Roman" panose="02020603050405020304" pitchFamily="18" charset="0"/>
                <a:ea typeface="Arial" panose="020B0604020202020204" pitchFamily="34" charset="0"/>
                <a:cs typeface="Times New Roman" panose="02020603050405020304" pitchFamily="18" charset="0"/>
              </a:rPr>
              <a:t>Sources available on platforms apart from Google Scholar, ProQuest and similar peer-reviewed platforms have been discarded from the study. </a:t>
            </a:r>
            <a:endParaRPr lang="en-US" sz="6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0018F0AC-9251-D25C-5E65-63CBBCE60A83}"/>
              </a:ext>
            </a:extLst>
          </p:cNvPr>
          <p:cNvSpPr txBox="1"/>
          <p:nvPr/>
        </p:nvSpPr>
        <p:spPr>
          <a:xfrm>
            <a:off x="5040796" y="3936538"/>
            <a:ext cx="2353451" cy="1292662"/>
          </a:xfrm>
          <a:prstGeom prst="rect">
            <a:avLst/>
          </a:prstGeom>
          <a:solidFill>
            <a:schemeClr val="accent2">
              <a:lumMod val="40000"/>
              <a:lumOff val="60000"/>
            </a:schemeClr>
          </a:solidFill>
        </p:spPr>
        <p:txBody>
          <a:bodyPr wrap="square">
            <a:spAutoFit/>
          </a:bodyPr>
          <a:lstStyle/>
          <a:p>
            <a:pPr marL="0" marR="0" algn="just">
              <a:buNone/>
            </a:pPr>
            <a:r>
              <a:rPr lang="en-GB" sz="800" b="1" dirty="0">
                <a:effectLst/>
                <a:latin typeface="Times New Roman" panose="02020603050405020304" pitchFamily="18" charset="0"/>
                <a:ea typeface="Arial" panose="020B0604020202020204" pitchFamily="34" charset="0"/>
                <a:cs typeface="Times New Roman" panose="02020603050405020304" pitchFamily="18" charset="0"/>
              </a:rPr>
              <a:t>Search results</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For extracting viable findings about the research topic, the study has deployed thematic analysis approach for assessing the secondary qualitative data obtained via systematic literature review.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By aligning these themes with relevant leadership theories and styles while comparing the research findings with the literature, it can be stated that adoption of Transformational leadership can increase the business profitability of retail organisations across the UK.</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81DB15E3-3EDA-BCE3-2246-46628FEEFAAC}"/>
              </a:ext>
            </a:extLst>
          </p:cNvPr>
          <p:cNvSpPr txBox="1"/>
          <p:nvPr/>
        </p:nvSpPr>
        <p:spPr>
          <a:xfrm>
            <a:off x="7533591" y="4622647"/>
            <a:ext cx="1493912" cy="2154436"/>
          </a:xfrm>
          <a:prstGeom prst="rect">
            <a:avLst/>
          </a:prstGeom>
          <a:solidFill>
            <a:schemeClr val="accent2">
              <a:lumMod val="40000"/>
              <a:lumOff val="60000"/>
            </a:schemeClr>
          </a:solidFill>
        </p:spPr>
        <p:txBody>
          <a:bodyPr wrap="square">
            <a:spAutoFit/>
          </a:bodyPr>
          <a:lstStyle/>
          <a:p>
            <a:pPr marL="0" marR="0" algn="just">
              <a:buNone/>
            </a:pPr>
            <a:r>
              <a:rPr lang="en-GB" sz="800" b="1" dirty="0">
                <a:effectLst/>
                <a:latin typeface="Times New Roman" panose="02020603050405020304" pitchFamily="18" charset="0"/>
                <a:ea typeface="Arial" panose="020B0604020202020204" pitchFamily="34" charset="0"/>
                <a:cs typeface="Times New Roman" panose="02020603050405020304" pitchFamily="18" charset="0"/>
              </a:rPr>
              <a:t>Ethical Considerations</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Ethical integrity plays a pivotal role in conducting a study with scientific integrity and validity (Drolet </a:t>
            </a:r>
            <a:r>
              <a:rPr lang="en-GB" sz="700" i="1" dirty="0">
                <a:effectLst/>
                <a:latin typeface="Times New Roman" panose="02020603050405020304" pitchFamily="18" charset="0"/>
                <a:ea typeface="Arial" panose="020B0604020202020204" pitchFamily="34" charset="0"/>
                <a:cs typeface="Times New Roman" panose="02020603050405020304" pitchFamily="18" charset="0"/>
              </a:rPr>
              <a:t>et al.,</a:t>
            </a:r>
            <a:r>
              <a:rPr lang="en-GB" sz="700" dirty="0">
                <a:effectLst/>
                <a:latin typeface="Times New Roman" panose="02020603050405020304" pitchFamily="18" charset="0"/>
                <a:ea typeface="Arial" panose="020B0604020202020204" pitchFamily="34" charset="0"/>
                <a:cs typeface="Times New Roman" panose="02020603050405020304" pitchFamily="18" charset="0"/>
              </a:rPr>
              <a:t> 2023).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In the specific context of the research, compliance has been ensured with the Data Protection Act 2018 and Copyright Act to prevent third-party exposure of information (Gov.uk, 2025). </a:t>
            </a: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spcAft>
                <a:spcPts val="800"/>
              </a:spcAft>
              <a:buFont typeface="Symbol" panose="05050102010706020507" pitchFamily="18" charset="2"/>
              <a:buChar char=""/>
            </a:pPr>
            <a:r>
              <a:rPr lang="en-GB" sz="700" dirty="0">
                <a:effectLst/>
                <a:latin typeface="Times New Roman" panose="02020603050405020304" pitchFamily="18" charset="0"/>
                <a:ea typeface="Arial" panose="020B0604020202020204" pitchFamily="34" charset="0"/>
                <a:cs typeface="Times New Roman" panose="02020603050405020304" pitchFamily="18" charset="0"/>
              </a:rPr>
              <a:t>Moreover, the dissertation has been conducted in accordance with University regulations.</a:t>
            </a:r>
            <a:br>
              <a:rPr lang="en-GB" sz="700" dirty="0">
                <a:effectLst/>
                <a:latin typeface="Times New Roman" panose="02020603050405020304" pitchFamily="18" charset="0"/>
                <a:ea typeface="Arial" panose="020B0604020202020204" pitchFamily="34" charset="0"/>
                <a:cs typeface="Times New Roman" panose="02020603050405020304" pitchFamily="18" charset="0"/>
              </a:rPr>
            </a:br>
            <a:endParaRPr lang="en-US" sz="7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36448BBB-138B-2214-3B6D-09B87B6EC193}"/>
              </a:ext>
            </a:extLst>
          </p:cNvPr>
          <p:cNvSpPr txBox="1"/>
          <p:nvPr/>
        </p:nvSpPr>
        <p:spPr>
          <a:xfrm>
            <a:off x="5040796" y="5392088"/>
            <a:ext cx="2384194" cy="1384995"/>
          </a:xfrm>
          <a:prstGeom prst="rect">
            <a:avLst/>
          </a:prstGeom>
          <a:solidFill>
            <a:schemeClr val="accent2">
              <a:lumMod val="40000"/>
              <a:lumOff val="60000"/>
            </a:schemeClr>
          </a:solidFill>
        </p:spPr>
        <p:txBody>
          <a:bodyPr wrap="square">
            <a:spAutoFit/>
          </a:bodyPr>
          <a:lstStyle/>
          <a:p>
            <a:pPr marL="0" marR="0" algn="ctr">
              <a:buNone/>
            </a:pPr>
            <a:r>
              <a:rPr lang="en-GB" sz="800" b="1" dirty="0">
                <a:effectLst/>
                <a:latin typeface="Times New Roman" panose="02020603050405020304" pitchFamily="18" charset="0"/>
                <a:ea typeface="Arial" panose="020B0604020202020204" pitchFamily="34" charset="0"/>
                <a:cs typeface="Times New Roman" panose="02020603050405020304" pitchFamily="18" charset="0"/>
              </a:rPr>
              <a:t>Reference List</a:t>
            </a:r>
          </a:p>
          <a:p>
            <a:pPr marL="0" marR="0" algn="just">
              <a:buNone/>
            </a:pP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Abusaada</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H. and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Elshater</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 (2024) ‘Beyond keywords: effective strategies for building consistent reference lists in scientific research.’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Publications</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12</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(3), p.25. Available at: </a:t>
            </a:r>
            <a:r>
              <a:rPr lang="en-GB" sz="400" u="sng" dirty="0">
                <a:effectLst/>
                <a:latin typeface="Times New Roman" panose="02020603050405020304" pitchFamily="18" charset="0"/>
                <a:ea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https://doi.org/10.3390/publications12030025</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buNone/>
            </a:pPr>
            <a:r>
              <a:rPr lang="en-GB" sz="400" dirty="0">
                <a:effectLst/>
                <a:latin typeface="Times New Roman" panose="02020603050405020304" pitchFamily="18" charset="0"/>
                <a:ea typeface="Arial" panose="020B0604020202020204" pitchFamily="34" charset="0"/>
                <a:cs typeface="Times New Roman" panose="02020603050405020304" pitchFamily="18" charset="0"/>
              </a:rPr>
              <a:t>Chigbu, U.E., Atiku, S.O. and Du Plessis, C.C. (2023) ‘The science of literature reviews: Searching, identifying, selecting, and synthesising.’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Publications</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11</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(1), p.2. Available at: https://doi.org/10.3390/publications11010002</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buNone/>
            </a:pPr>
            <a:r>
              <a:rPr lang="en-GB" sz="400" dirty="0">
                <a:effectLst/>
                <a:latin typeface="Times New Roman" panose="02020603050405020304" pitchFamily="18" charset="0"/>
                <a:ea typeface="Arial" panose="020B0604020202020204" pitchFamily="34" charset="0"/>
                <a:cs typeface="Times New Roman" panose="02020603050405020304" pitchFamily="18" charset="0"/>
              </a:rPr>
              <a:t>Drolet, M.J., Rose-Derouin, E., Leblanc, J.C., Ruest, M. and Williams-Jones, B. (2023) ‘Ethical issues in research: Perceptions of researchers, research ethics board members and research ethics experts.’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Journal of Academic Ethics</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21</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(2), pp.269-292. Available at: DOI: https://doi.org/10.1007/s10805-022-09455-3</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buNone/>
            </a:pPr>
            <a:r>
              <a:rPr lang="en-GB" sz="400" dirty="0">
                <a:effectLst/>
                <a:latin typeface="Times New Roman" panose="02020603050405020304" pitchFamily="18" charset="0"/>
                <a:ea typeface="Arial" panose="020B0604020202020204" pitchFamily="34" charset="0"/>
                <a:cs typeface="Times New Roman" panose="02020603050405020304" pitchFamily="18" charset="0"/>
              </a:rPr>
              <a:t>Gov.UK. (2025)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Data Protection Act 2018</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Available at: https://www.ons.gov.uk/businessindustryandtrade/business/businessservices/bulletins/businessinsightsandimpactontheukeconomy/23january2025 (Accessed: 5 June 2026).</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buNone/>
            </a:pPr>
            <a:r>
              <a:rPr lang="en-GB" sz="400" dirty="0">
                <a:effectLst/>
                <a:latin typeface="Times New Roman" panose="02020603050405020304" pitchFamily="18" charset="0"/>
                <a:ea typeface="Arial" panose="020B0604020202020204" pitchFamily="34" charset="0"/>
                <a:cs typeface="Times New Roman" panose="02020603050405020304" pitchFamily="18" charset="0"/>
              </a:rPr>
              <a:t>Miranda, J.S.,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Abbade</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L.P.,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Abbade</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J.F., Thabane, L.,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Mbuagbaw</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L.,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Pascon</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G.C., Campanili, T.C.G.F., Santos, L.P. and de Gouveia Santos, V.L.C. (2024) ‘Deficiencies in reporting inclusion/exclusion criteria and characteristics of patients in randomized controlled trials of therapeutic interventions in pressure injuries: a systematic methodological review.’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International Wound Journal</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 i="1" dirty="0">
                <a:effectLst/>
                <a:latin typeface="Times New Roman" panose="02020603050405020304" pitchFamily="18" charset="0"/>
                <a:ea typeface="Arial" panose="020B0604020202020204" pitchFamily="34" charset="0"/>
                <a:cs typeface="Times New Roman" panose="02020603050405020304" pitchFamily="18" charset="0"/>
              </a:rPr>
              <a:t>21</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(2), p.e14351. Available at: DOI: 10.1111/iwj.14351</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buNone/>
            </a:pPr>
            <a:r>
              <a:rPr lang="en-GB" sz="400" dirty="0">
                <a:effectLst/>
                <a:latin typeface="Times New Roman" panose="02020603050405020304" pitchFamily="18" charset="0"/>
                <a:ea typeface="Arial" panose="020B0604020202020204" pitchFamily="34" charset="0"/>
                <a:cs typeface="Times New Roman" panose="02020603050405020304" pitchFamily="18" charset="0"/>
              </a:rPr>
              <a:t>Saunders, M., Lewis, P. and Thornhill, A. (2019) Research methods for business students. 8th </a:t>
            </a:r>
            <a:r>
              <a:rPr lang="en-GB" sz="400" dirty="0" err="1">
                <a:effectLst/>
                <a:latin typeface="Times New Roman" panose="02020603050405020304" pitchFamily="18" charset="0"/>
                <a:ea typeface="Arial" panose="020B0604020202020204" pitchFamily="34" charset="0"/>
                <a:cs typeface="Times New Roman" panose="02020603050405020304" pitchFamily="18" charset="0"/>
              </a:rPr>
              <a:t>edn</a:t>
            </a:r>
            <a:r>
              <a:rPr lang="en-GB" sz="400" dirty="0">
                <a:effectLst/>
                <a:latin typeface="Times New Roman" panose="02020603050405020304" pitchFamily="18" charset="0"/>
                <a:ea typeface="Arial" panose="020B0604020202020204" pitchFamily="34" charset="0"/>
                <a:cs typeface="Times New Roman" panose="02020603050405020304" pitchFamily="18" charset="0"/>
              </a:rPr>
              <a:t>. Harlow: Pearson.</a:t>
            </a:r>
            <a:endParaRPr lang="en-US" sz="4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2" name="Picture 21">
            <a:extLst>
              <a:ext uri="{FF2B5EF4-FFF2-40B4-BE49-F238E27FC236}">
                <a16:creationId xmlns:a16="http://schemas.microsoft.com/office/drawing/2014/main" id="{5E4D2B20-5EB2-FFF6-B0A1-538AE590D2F8}"/>
              </a:ext>
            </a:extLst>
          </p:cNvPr>
          <p:cNvPicPr>
            <a:picLocks noChangeAspect="1"/>
          </p:cNvPicPr>
          <p:nvPr/>
        </p:nvPicPr>
        <p:blipFill>
          <a:blip r:embed="rId3"/>
          <a:stretch>
            <a:fillRect/>
          </a:stretch>
        </p:blipFill>
        <p:spPr>
          <a:xfrm>
            <a:off x="95274" y="2063090"/>
            <a:ext cx="2278449" cy="2662054"/>
          </a:xfrm>
          <a:prstGeom prst="rect">
            <a:avLst/>
          </a:prstGeom>
          <a:solidFill>
            <a:schemeClr val="accent2">
              <a:lumMod val="40000"/>
              <a:lumOff val="60000"/>
            </a:schemeClr>
          </a:solidFill>
        </p:spPr>
      </p:pic>
      <p:pic>
        <p:nvPicPr>
          <p:cNvPr id="23" name="Picture 22" descr="Saunders Research Onion Model: A Guide (UPDATED) | UKEssays.com">
            <a:extLst>
              <a:ext uri="{FF2B5EF4-FFF2-40B4-BE49-F238E27FC236}">
                <a16:creationId xmlns:a16="http://schemas.microsoft.com/office/drawing/2014/main" id="{1DB75626-C992-60DA-D87C-47F704E9D3CA}"/>
              </a:ext>
            </a:extLst>
          </p:cNvPr>
          <p:cNvPicPr>
            <a:picLocks noChangeAspect="1"/>
          </p:cNvPicPr>
          <p:nvPr/>
        </p:nvPicPr>
        <p:blipFill>
          <a:blip r:embed="rId4"/>
          <a:stretch>
            <a:fillRect/>
          </a:stretch>
        </p:blipFill>
        <p:spPr>
          <a:xfrm>
            <a:off x="5271101" y="1846476"/>
            <a:ext cx="2123146" cy="2014572"/>
          </a:xfrm>
          <a:prstGeom prst="rect">
            <a:avLst/>
          </a:prstGeom>
          <a:solidFill>
            <a:schemeClr val="accent2">
              <a:lumMod val="40000"/>
              <a:lumOff val="60000"/>
            </a:schemeClr>
          </a:solidFill>
        </p:spPr>
      </p:pic>
      <p:pic>
        <p:nvPicPr>
          <p:cNvPr id="24" name="Picture 23" descr="What are Different Research Approaches? Comprehensive Review of  Qualitative, Quantitative, and Mixed Method Research, Their Appl">
            <a:extLst>
              <a:ext uri="{FF2B5EF4-FFF2-40B4-BE49-F238E27FC236}">
                <a16:creationId xmlns:a16="http://schemas.microsoft.com/office/drawing/2014/main" id="{078927D5-9CC6-A8BB-7D33-9129C6AB0A82}"/>
              </a:ext>
            </a:extLst>
          </p:cNvPr>
          <p:cNvPicPr>
            <a:picLocks noChangeAspect="1"/>
          </p:cNvPicPr>
          <p:nvPr/>
        </p:nvPicPr>
        <p:blipFill>
          <a:blip r:embed="rId5"/>
          <a:stretch>
            <a:fillRect/>
          </a:stretch>
        </p:blipFill>
        <p:spPr>
          <a:xfrm>
            <a:off x="2443535" y="3707689"/>
            <a:ext cx="2527449" cy="1737535"/>
          </a:xfrm>
          <a:prstGeom prst="rect">
            <a:avLst/>
          </a:prstGeom>
          <a:solidFill>
            <a:schemeClr val="accent2">
              <a:lumMod val="40000"/>
              <a:lumOff val="60000"/>
            </a:schemeClr>
          </a:solidFill>
        </p:spPr>
      </p:pic>
      <p:pic>
        <p:nvPicPr>
          <p:cNvPr id="25" name="Picture 24" descr="10 Data Collection Methods with Real-World Examples (2026)">
            <a:extLst>
              <a:ext uri="{FF2B5EF4-FFF2-40B4-BE49-F238E27FC236}">
                <a16:creationId xmlns:a16="http://schemas.microsoft.com/office/drawing/2014/main" id="{BF3AE4B1-3B37-9A0B-7642-2B946119DA86}"/>
              </a:ext>
            </a:extLst>
          </p:cNvPr>
          <p:cNvPicPr>
            <a:picLocks noChangeAspect="1"/>
          </p:cNvPicPr>
          <p:nvPr/>
        </p:nvPicPr>
        <p:blipFill>
          <a:blip r:embed="rId6"/>
          <a:stretch>
            <a:fillRect/>
          </a:stretch>
        </p:blipFill>
        <p:spPr>
          <a:xfrm>
            <a:off x="2450704" y="575086"/>
            <a:ext cx="2769368" cy="1606498"/>
          </a:xfrm>
          <a:prstGeom prst="rect">
            <a:avLst/>
          </a:prstGeom>
          <a:solidFill>
            <a:schemeClr val="accent2">
              <a:lumMod val="40000"/>
              <a:lumOff val="60000"/>
            </a:schemeClr>
          </a:solidFill>
        </p:spPr>
      </p:pic>
      <p:pic>
        <p:nvPicPr>
          <p:cNvPr id="26" name="Picture 25" descr="Research Methods: The Ultimate Guide for Academic and Professional Success">
            <a:extLst>
              <a:ext uri="{FF2B5EF4-FFF2-40B4-BE49-F238E27FC236}">
                <a16:creationId xmlns:a16="http://schemas.microsoft.com/office/drawing/2014/main" id="{0A60474E-D40C-9FD2-5E41-FD5D549CC040}"/>
              </a:ext>
            </a:extLst>
          </p:cNvPr>
          <p:cNvPicPr>
            <a:picLocks noChangeAspect="1"/>
          </p:cNvPicPr>
          <p:nvPr/>
        </p:nvPicPr>
        <p:blipFill>
          <a:blip r:embed="rId7"/>
          <a:stretch>
            <a:fillRect/>
          </a:stretch>
        </p:blipFill>
        <p:spPr>
          <a:xfrm>
            <a:off x="7444697" y="2371710"/>
            <a:ext cx="1587698" cy="2137410"/>
          </a:xfrm>
          <a:prstGeom prst="rect">
            <a:avLst/>
          </a:prstGeom>
          <a:solidFill>
            <a:schemeClr val="accent2">
              <a:lumMod val="40000"/>
              <a:lumOff val="60000"/>
            </a:schemeClr>
          </a:solidFill>
        </p:spPr>
      </p:pic>
    </p:spTree>
    <p:extLst>
      <p:ext uri="{BB962C8B-B14F-4D97-AF65-F5344CB8AC3E}">
        <p14:creationId xmlns:p14="http://schemas.microsoft.com/office/powerpoint/2010/main" val="3236330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110</TotalTime>
  <Words>1026</Words>
  <Application>Microsoft Office PowerPoint</Application>
  <PresentationFormat>On-screen Show (4:3)</PresentationFormat>
  <Paragraphs>50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Ancuta Bahnean</cp:lastModifiedBy>
  <cp:revision>12</cp:revision>
  <dcterms:created xsi:type="dcterms:W3CDTF">2025-09-17T11:28:11Z</dcterms:created>
  <dcterms:modified xsi:type="dcterms:W3CDTF">2026-07-22T17:52:47Z</dcterms:modified>
</cp:coreProperties>
</file>