
<file path=[Content_Types].xml><?xml version="1.0" encoding="utf-8"?>
<Types xmlns="http://schemas.openxmlformats.org/package/2006/content-types">
  <Default Extension="emf" ContentType="image/x-emf"/>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6"/>
  </p:notesMasterIdLst>
  <p:sldIdLst>
    <p:sldId id="256" r:id="rId2"/>
    <p:sldId id="278" r:id="rId3"/>
    <p:sldId id="275" r:id="rId4"/>
    <p:sldId id="257" r:id="rId5"/>
    <p:sldId id="277" r:id="rId6"/>
    <p:sldId id="262" r:id="rId7"/>
    <p:sldId id="260" r:id="rId8"/>
    <p:sldId id="270" r:id="rId9"/>
    <p:sldId id="271" r:id="rId10"/>
    <p:sldId id="272" r:id="rId11"/>
    <p:sldId id="273" r:id="rId12"/>
    <p:sldId id="265" r:id="rId13"/>
    <p:sldId id="269" r:id="rId14"/>
    <p:sldId id="267" r:id="rId15"/>
    <p:sldId id="2565" r:id="rId16"/>
    <p:sldId id="2566" r:id="rId17"/>
    <p:sldId id="2567" r:id="rId18"/>
    <p:sldId id="2568" r:id="rId19"/>
    <p:sldId id="2570" r:id="rId20"/>
    <p:sldId id="274" r:id="rId21"/>
    <p:sldId id="266" r:id="rId22"/>
    <p:sldId id="276" r:id="rId23"/>
    <p:sldId id="268" r:id="rId24"/>
    <p:sldId id="263" r:id="rId2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Helen Evans (Institute of Management and Health)" initials="HE(oMaH" lastIdx="1" clrIdx="0">
    <p:extLst>
      <p:ext uri="{19B8F6BF-5375-455C-9EA6-DF929625EA0E}">
        <p15:presenceInfo xmlns:p15="http://schemas.microsoft.com/office/powerpoint/2012/main" userId="S::h.evans1@uwtsd.ac.uk::d9a8b39e-a9d4-4d81-a719-001f6364ef6d"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8E947BC-1BE1-49CB-98D7-E903FFDC81BA}" v="64" dt="2025-10-14T14:02:18.04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2" autoAdjust="0"/>
    <p:restoredTop sz="76074" autoAdjust="0"/>
  </p:normalViewPr>
  <p:slideViewPr>
    <p:cSldViewPr snapToGrid="0">
      <p:cViewPr varScale="1">
        <p:scale>
          <a:sx n="83" d="100"/>
          <a:sy n="83" d="100"/>
        </p:scale>
        <p:origin x="546" y="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commentAuthors" Target="commentAuthors.xml"/><Relationship Id="rId30" Type="http://schemas.openxmlformats.org/officeDocument/2006/relationships/theme" Target="theme/theme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Evans (Institute of Management and Health)" userId="d9a8b39e-a9d4-4d81-a719-001f6364ef6d" providerId="ADAL" clId="{B8E947BC-1BE1-49CB-98D7-E903FFDC81BA}"/>
    <pc:docChg chg="undo custSel mod modSld sldOrd">
      <pc:chgData name="Helen Evans (Institute of Management and Health)" userId="d9a8b39e-a9d4-4d81-a719-001f6364ef6d" providerId="ADAL" clId="{B8E947BC-1BE1-49CB-98D7-E903FFDC81BA}" dt="2025-10-14T14:03:38.998" v="89"/>
      <pc:docMkLst>
        <pc:docMk/>
      </pc:docMkLst>
      <pc:sldChg chg="ord">
        <pc:chgData name="Helen Evans (Institute of Management and Health)" userId="d9a8b39e-a9d4-4d81-a719-001f6364ef6d" providerId="ADAL" clId="{B8E947BC-1BE1-49CB-98D7-E903FFDC81BA}" dt="2025-10-14T14:03:38.998" v="89"/>
        <pc:sldMkLst>
          <pc:docMk/>
          <pc:sldMk cId="3679608071" sldId="269"/>
        </pc:sldMkLst>
      </pc:sldChg>
      <pc:sldChg chg="addSp delSp modSp mod setBg">
        <pc:chgData name="Helen Evans (Institute of Management and Health)" userId="d9a8b39e-a9d4-4d81-a719-001f6364ef6d" providerId="ADAL" clId="{B8E947BC-1BE1-49CB-98D7-E903FFDC81BA}" dt="2025-10-14T14:02:44.561" v="87" actId="1076"/>
        <pc:sldMkLst>
          <pc:docMk/>
          <pc:sldMk cId="2850259707" sldId="2566"/>
        </pc:sldMkLst>
        <pc:spChg chg="mod">
          <ac:chgData name="Helen Evans (Institute of Management and Health)" userId="d9a8b39e-a9d4-4d81-a719-001f6364ef6d" providerId="ADAL" clId="{B8E947BC-1BE1-49CB-98D7-E903FFDC81BA}" dt="2025-10-14T14:02:44.561" v="87" actId="1076"/>
          <ac:spMkLst>
            <pc:docMk/>
            <pc:sldMk cId="2850259707" sldId="2566"/>
            <ac:spMk id="2" creationId="{7346DDF6-46B0-1D46-FBE4-9A6E34DDDA51}"/>
          </ac:spMkLst>
        </pc:spChg>
        <pc:spChg chg="del mod ord">
          <ac:chgData name="Helen Evans (Institute of Management and Health)" userId="d9a8b39e-a9d4-4d81-a719-001f6364ef6d" providerId="ADAL" clId="{B8E947BC-1BE1-49CB-98D7-E903FFDC81BA}" dt="2025-10-14T14:01:27.867" v="72" actId="478"/>
          <ac:spMkLst>
            <pc:docMk/>
            <pc:sldMk cId="2850259707" sldId="2566"/>
            <ac:spMk id="3" creationId="{6C47C66B-4563-A54F-68F2-9D403E430415}"/>
          </ac:spMkLst>
        </pc:spChg>
        <pc:spChg chg="mod ord">
          <ac:chgData name="Helen Evans (Institute of Management and Health)" userId="d9a8b39e-a9d4-4d81-a719-001f6364ef6d" providerId="ADAL" clId="{B8E947BC-1BE1-49CB-98D7-E903FFDC81BA}" dt="2025-10-14T14:00:38.977" v="34" actId="26606"/>
          <ac:spMkLst>
            <pc:docMk/>
            <pc:sldMk cId="2850259707" sldId="2566"/>
            <ac:spMk id="4" creationId="{8DEAEE65-B4DC-D954-C590-1CC72EE76655}"/>
          </ac:spMkLst>
        </pc:spChg>
        <pc:spChg chg="mod ord">
          <ac:chgData name="Helen Evans (Institute of Management and Health)" userId="d9a8b39e-a9d4-4d81-a719-001f6364ef6d" providerId="ADAL" clId="{B8E947BC-1BE1-49CB-98D7-E903FFDC81BA}" dt="2025-10-14T14:00:38.977" v="34" actId="26606"/>
          <ac:spMkLst>
            <pc:docMk/>
            <pc:sldMk cId="2850259707" sldId="2566"/>
            <ac:spMk id="5" creationId="{7C9D2676-E33B-BE7D-BF2A-7733D1C0BBC7}"/>
          </ac:spMkLst>
        </pc:spChg>
        <pc:spChg chg="mod">
          <ac:chgData name="Helen Evans (Institute of Management and Health)" userId="d9a8b39e-a9d4-4d81-a719-001f6364ef6d" providerId="ADAL" clId="{B8E947BC-1BE1-49CB-98D7-E903FFDC81BA}" dt="2025-10-14T14:01:20.960" v="71" actId="403"/>
          <ac:spMkLst>
            <pc:docMk/>
            <pc:sldMk cId="2850259707" sldId="2566"/>
            <ac:spMk id="7" creationId="{8343DAF9-0ABE-23E5-5667-8B09B468E2A3}"/>
          </ac:spMkLst>
        </pc:spChg>
        <pc:spChg chg="add del mod">
          <ac:chgData name="Helen Evans (Institute of Management and Health)" userId="d9a8b39e-a9d4-4d81-a719-001f6364ef6d" providerId="ADAL" clId="{B8E947BC-1BE1-49CB-98D7-E903FFDC81BA}" dt="2025-10-14T14:00:10.860" v="31" actId="478"/>
          <ac:spMkLst>
            <pc:docMk/>
            <pc:sldMk cId="2850259707" sldId="2566"/>
            <ac:spMk id="9" creationId="{C1D13CFB-37AE-4C35-913B-51F25AB19F4C}"/>
          </ac:spMkLst>
        </pc:spChg>
        <pc:spChg chg="add">
          <ac:chgData name="Helen Evans (Institute of Management and Health)" userId="d9a8b39e-a9d4-4d81-a719-001f6364ef6d" providerId="ADAL" clId="{B8E947BC-1BE1-49CB-98D7-E903FFDC81BA}" dt="2025-10-14T14:00:38.977" v="34" actId="26606"/>
          <ac:spMkLst>
            <pc:docMk/>
            <pc:sldMk cId="2850259707" sldId="2566"/>
            <ac:spMk id="15" creationId="{0BABF38A-8A0D-492E-BD20-6CF4D46B50BD}"/>
          </ac:spMkLst>
        </pc:spChg>
        <pc:spChg chg="add">
          <ac:chgData name="Helen Evans (Institute of Management and Health)" userId="d9a8b39e-a9d4-4d81-a719-001f6364ef6d" providerId="ADAL" clId="{B8E947BC-1BE1-49CB-98D7-E903FFDC81BA}" dt="2025-10-14T14:00:38.977" v="34" actId="26606"/>
          <ac:spMkLst>
            <pc:docMk/>
            <pc:sldMk cId="2850259707" sldId="2566"/>
            <ac:spMk id="19" creationId="{A4FB2F27-3F7D-440E-A905-86607A926A29}"/>
          </ac:spMkLst>
        </pc:spChg>
        <pc:spChg chg="add">
          <ac:chgData name="Helen Evans (Institute of Management and Health)" userId="d9a8b39e-a9d4-4d81-a719-001f6364ef6d" providerId="ADAL" clId="{B8E947BC-1BE1-49CB-98D7-E903FFDC81BA}" dt="2025-10-14T14:00:38.977" v="34" actId="26606"/>
          <ac:spMkLst>
            <pc:docMk/>
            <pc:sldMk cId="2850259707" sldId="2566"/>
            <ac:spMk id="21" creationId="{24C2BF05-856A-4AB0-B6F0-8B3BE04008E1}"/>
          </ac:spMkLst>
        </pc:spChg>
        <pc:grpChg chg="add">
          <ac:chgData name="Helen Evans (Institute of Management and Health)" userId="d9a8b39e-a9d4-4d81-a719-001f6364ef6d" providerId="ADAL" clId="{B8E947BC-1BE1-49CB-98D7-E903FFDC81BA}" dt="2025-10-14T14:00:38.977" v="34" actId="26606"/>
          <ac:grpSpMkLst>
            <pc:docMk/>
            <pc:sldMk cId="2850259707" sldId="2566"/>
            <ac:grpSpMk id="23" creationId="{4D5C2899-2E0D-42CC-9419-7B586A07615D}"/>
          </ac:grpSpMkLst>
        </pc:grpChg>
        <pc:picChg chg="del">
          <ac:chgData name="Helen Evans (Institute of Management and Health)" userId="d9a8b39e-a9d4-4d81-a719-001f6364ef6d" providerId="ADAL" clId="{B8E947BC-1BE1-49CB-98D7-E903FFDC81BA}" dt="2025-10-14T14:00:08.741" v="30" actId="478"/>
          <ac:picMkLst>
            <pc:docMk/>
            <pc:sldMk cId="2850259707" sldId="2566"/>
            <ac:picMk id="8" creationId="{79B88ABC-3003-4997-B213-9A48F5CB186B}"/>
          </ac:picMkLst>
        </pc:picChg>
        <pc:picChg chg="add mod">
          <ac:chgData name="Helen Evans (Institute of Management and Health)" userId="d9a8b39e-a9d4-4d81-a719-001f6364ef6d" providerId="ADAL" clId="{B8E947BC-1BE1-49CB-98D7-E903FFDC81BA}" dt="2025-10-14T14:00:38.977" v="34" actId="26606"/>
          <ac:picMkLst>
            <pc:docMk/>
            <pc:sldMk cId="2850259707" sldId="2566"/>
            <ac:picMk id="10" creationId="{BB7AC868-F22D-4899-881E-0E8E7951BA3F}"/>
          </ac:picMkLst>
        </pc:picChg>
        <pc:picChg chg="add">
          <ac:chgData name="Helen Evans (Institute of Management and Health)" userId="d9a8b39e-a9d4-4d81-a719-001f6364ef6d" providerId="ADAL" clId="{B8E947BC-1BE1-49CB-98D7-E903FFDC81BA}" dt="2025-10-14T14:00:38.977" v="34" actId="26606"/>
          <ac:picMkLst>
            <pc:docMk/>
            <pc:sldMk cId="2850259707" sldId="2566"/>
            <ac:picMk id="17" creationId="{BC526B7A-4801-4FD1-95C8-03AF22629E87}"/>
          </ac:picMkLst>
        </pc:picChg>
      </pc:sldChg>
      <pc:sldChg chg="addSp delSp modSp mod setBg">
        <pc:chgData name="Helen Evans (Institute of Management and Health)" userId="d9a8b39e-a9d4-4d81-a719-001f6364ef6d" providerId="ADAL" clId="{B8E947BC-1BE1-49CB-98D7-E903FFDC81BA}" dt="2025-10-14T14:02:27.266" v="86" actId="478"/>
        <pc:sldMkLst>
          <pc:docMk/>
          <pc:sldMk cId="3359362658" sldId="2567"/>
        </pc:sldMkLst>
        <pc:spChg chg="del mod">
          <ac:chgData name="Helen Evans (Institute of Management and Health)" userId="d9a8b39e-a9d4-4d81-a719-001f6364ef6d" providerId="ADAL" clId="{B8E947BC-1BE1-49CB-98D7-E903FFDC81BA}" dt="2025-10-14T14:02:04.161" v="79" actId="478"/>
          <ac:spMkLst>
            <pc:docMk/>
            <pc:sldMk cId="3359362658" sldId="2567"/>
            <ac:spMk id="2" creationId="{0DA16B9E-F879-96CD-B007-9C27F51E6181}"/>
          </ac:spMkLst>
        </pc:spChg>
        <pc:spChg chg="del mod ord">
          <ac:chgData name="Helen Evans (Institute of Management and Health)" userId="d9a8b39e-a9d4-4d81-a719-001f6364ef6d" providerId="ADAL" clId="{B8E947BC-1BE1-49CB-98D7-E903FFDC81BA}" dt="2025-10-14T14:02:27.266" v="86" actId="478"/>
          <ac:spMkLst>
            <pc:docMk/>
            <pc:sldMk cId="3359362658" sldId="2567"/>
            <ac:spMk id="3" creationId="{7E5F0060-AC04-F0F8-1660-953CFE8883A4}"/>
          </ac:spMkLst>
        </pc:spChg>
        <pc:spChg chg="mod">
          <ac:chgData name="Helen Evans (Institute of Management and Health)" userId="d9a8b39e-a9d4-4d81-a719-001f6364ef6d" providerId="ADAL" clId="{B8E947BC-1BE1-49CB-98D7-E903FFDC81BA}" dt="2025-10-14T13:57:40.951" v="4" actId="26606"/>
          <ac:spMkLst>
            <pc:docMk/>
            <pc:sldMk cId="3359362658" sldId="2567"/>
            <ac:spMk id="4" creationId="{7DE4B466-30B5-D634-22C7-9A03704BDD9D}"/>
          </ac:spMkLst>
        </pc:spChg>
        <pc:spChg chg="mod">
          <ac:chgData name="Helen Evans (Institute of Management and Health)" userId="d9a8b39e-a9d4-4d81-a719-001f6364ef6d" providerId="ADAL" clId="{B8E947BC-1BE1-49CB-98D7-E903FFDC81BA}" dt="2025-10-14T13:57:40.951" v="4" actId="26606"/>
          <ac:spMkLst>
            <pc:docMk/>
            <pc:sldMk cId="3359362658" sldId="2567"/>
            <ac:spMk id="5" creationId="{A8467579-BBBF-1778-4EBF-12BB94C4E2D9}"/>
          </ac:spMkLst>
        </pc:spChg>
        <pc:spChg chg="mod ord">
          <ac:chgData name="Helen Evans (Institute of Management and Health)" userId="d9a8b39e-a9d4-4d81-a719-001f6364ef6d" providerId="ADAL" clId="{B8E947BC-1BE1-49CB-98D7-E903FFDC81BA}" dt="2025-10-14T14:02:22.594" v="85" actId="1076"/>
          <ac:spMkLst>
            <pc:docMk/>
            <pc:sldMk cId="3359362658" sldId="2567"/>
            <ac:spMk id="7" creationId="{65CA6923-BD4E-3E89-CE5F-AEBB5FF13656}"/>
          </ac:spMkLst>
        </pc:spChg>
        <pc:spChg chg="add del mod">
          <ac:chgData name="Helen Evans (Institute of Management and Health)" userId="d9a8b39e-a9d4-4d81-a719-001f6364ef6d" providerId="ADAL" clId="{B8E947BC-1BE1-49CB-98D7-E903FFDC81BA}" dt="2025-10-14T13:55:27.498" v="1" actId="478"/>
          <ac:spMkLst>
            <pc:docMk/>
            <pc:sldMk cId="3359362658" sldId="2567"/>
            <ac:spMk id="9" creationId="{3321499E-0E71-4D2E-B045-5CB802B53C7D}"/>
          </ac:spMkLst>
        </pc:spChg>
        <pc:spChg chg="add del mod">
          <ac:chgData name="Helen Evans (Institute of Management and Health)" userId="d9a8b39e-a9d4-4d81-a719-001f6364ef6d" providerId="ADAL" clId="{B8E947BC-1BE1-49CB-98D7-E903FFDC81BA}" dt="2025-10-14T14:02:08.417" v="80" actId="478"/>
          <ac:spMkLst>
            <pc:docMk/>
            <pc:sldMk cId="3359362658" sldId="2567"/>
            <ac:spMk id="12" creationId="{1BFD23B7-C4AC-459C-A693-3E62F99C9B21}"/>
          </ac:spMkLst>
        </pc:spChg>
        <pc:spChg chg="add">
          <ac:chgData name="Helen Evans (Institute of Management and Health)" userId="d9a8b39e-a9d4-4d81-a719-001f6364ef6d" providerId="ADAL" clId="{B8E947BC-1BE1-49CB-98D7-E903FFDC81BA}" dt="2025-10-14T13:57:40.951" v="4" actId="26606"/>
          <ac:spMkLst>
            <pc:docMk/>
            <pc:sldMk cId="3359362658" sldId="2567"/>
            <ac:spMk id="15" creationId="{0BABF38A-8A0D-492E-BD20-6CF4D46B50BD}"/>
          </ac:spMkLst>
        </pc:spChg>
        <pc:spChg chg="add">
          <ac:chgData name="Helen Evans (Institute of Management and Health)" userId="d9a8b39e-a9d4-4d81-a719-001f6364ef6d" providerId="ADAL" clId="{B8E947BC-1BE1-49CB-98D7-E903FFDC81BA}" dt="2025-10-14T13:57:40.951" v="4" actId="26606"/>
          <ac:spMkLst>
            <pc:docMk/>
            <pc:sldMk cId="3359362658" sldId="2567"/>
            <ac:spMk id="19" creationId="{8651CFA9-6065-4243-AC48-858E359780B1}"/>
          </ac:spMkLst>
        </pc:spChg>
        <pc:spChg chg="add">
          <ac:chgData name="Helen Evans (Institute of Management and Health)" userId="d9a8b39e-a9d4-4d81-a719-001f6364ef6d" providerId="ADAL" clId="{B8E947BC-1BE1-49CB-98D7-E903FFDC81BA}" dt="2025-10-14T13:57:40.951" v="4" actId="26606"/>
          <ac:spMkLst>
            <pc:docMk/>
            <pc:sldMk cId="3359362658" sldId="2567"/>
            <ac:spMk id="21" creationId="{FBC8BBE5-981E-4B0B-9654-32B5668BFF31}"/>
          </ac:spMkLst>
        </pc:spChg>
        <pc:grpChg chg="add">
          <ac:chgData name="Helen Evans (Institute of Management and Health)" userId="d9a8b39e-a9d4-4d81-a719-001f6364ef6d" providerId="ADAL" clId="{B8E947BC-1BE1-49CB-98D7-E903FFDC81BA}" dt="2025-10-14T13:57:40.951" v="4" actId="26606"/>
          <ac:grpSpMkLst>
            <pc:docMk/>
            <pc:sldMk cId="3359362658" sldId="2567"/>
            <ac:grpSpMk id="23" creationId="{8D6FD602-3113-4FC4-982F-15099614D2A6}"/>
          </ac:grpSpMkLst>
        </pc:grpChg>
        <pc:picChg chg="del">
          <ac:chgData name="Helen Evans (Institute of Management and Health)" userId="d9a8b39e-a9d4-4d81-a719-001f6364ef6d" providerId="ADAL" clId="{B8E947BC-1BE1-49CB-98D7-E903FFDC81BA}" dt="2025-10-14T13:55:24.619" v="0" actId="478"/>
          <ac:picMkLst>
            <pc:docMk/>
            <pc:sldMk cId="3359362658" sldId="2567"/>
            <ac:picMk id="8" creationId="{0F2A4E87-D316-472E-821D-1A39B6E3FA03}"/>
          </ac:picMkLst>
        </pc:picChg>
        <pc:picChg chg="add mod ord">
          <ac:chgData name="Helen Evans (Institute of Management and Health)" userId="d9a8b39e-a9d4-4d81-a719-001f6364ef6d" providerId="ADAL" clId="{B8E947BC-1BE1-49CB-98D7-E903FFDC81BA}" dt="2025-10-14T13:57:40.951" v="4" actId="26606"/>
          <ac:picMkLst>
            <pc:docMk/>
            <pc:sldMk cId="3359362658" sldId="2567"/>
            <ac:picMk id="10" creationId="{C7C437FF-F518-4E73-BAB3-521AF8B17C07}"/>
          </ac:picMkLst>
        </pc:picChg>
        <pc:picChg chg="add">
          <ac:chgData name="Helen Evans (Institute of Management and Health)" userId="d9a8b39e-a9d4-4d81-a719-001f6364ef6d" providerId="ADAL" clId="{B8E947BC-1BE1-49CB-98D7-E903FFDC81BA}" dt="2025-10-14T13:57:40.951" v="4" actId="26606"/>
          <ac:picMkLst>
            <pc:docMk/>
            <pc:sldMk cId="3359362658" sldId="2567"/>
            <ac:picMk id="17" creationId="{BC526B7A-4801-4FD1-95C8-03AF22629E87}"/>
          </ac:picMkLst>
        </pc:picChg>
      </pc:sldChg>
      <pc:sldChg chg="addSp delSp modSp mod setBg addCm delCm">
        <pc:chgData name="Helen Evans (Institute of Management and Health)" userId="d9a8b39e-a9d4-4d81-a719-001f6364ef6d" providerId="ADAL" clId="{B8E947BC-1BE1-49CB-98D7-E903FFDC81BA}" dt="2025-10-14T13:59:18.561" v="13" actId="26606"/>
        <pc:sldMkLst>
          <pc:docMk/>
          <pc:sldMk cId="3641310576" sldId="2568"/>
        </pc:sldMkLst>
        <pc:spChg chg="mod">
          <ac:chgData name="Helen Evans (Institute of Management and Health)" userId="d9a8b39e-a9d4-4d81-a719-001f6364ef6d" providerId="ADAL" clId="{B8E947BC-1BE1-49CB-98D7-E903FFDC81BA}" dt="2025-10-14T13:59:18.561" v="13" actId="26606"/>
          <ac:spMkLst>
            <pc:docMk/>
            <pc:sldMk cId="3641310576" sldId="2568"/>
            <ac:spMk id="2" creationId="{3681E920-E114-3F96-57C1-7C828BCF4B7B}"/>
          </ac:spMkLst>
        </pc:spChg>
        <pc:spChg chg="mod ord">
          <ac:chgData name="Helen Evans (Institute of Management and Health)" userId="d9a8b39e-a9d4-4d81-a719-001f6364ef6d" providerId="ADAL" clId="{B8E947BC-1BE1-49CB-98D7-E903FFDC81BA}" dt="2025-10-14T13:59:18.561" v="13" actId="26606"/>
          <ac:spMkLst>
            <pc:docMk/>
            <pc:sldMk cId="3641310576" sldId="2568"/>
            <ac:spMk id="3" creationId="{25116BBE-CC01-B8B9-BFA5-2AF22D64711E}"/>
          </ac:spMkLst>
        </pc:spChg>
        <pc:spChg chg="mod">
          <ac:chgData name="Helen Evans (Institute of Management and Health)" userId="d9a8b39e-a9d4-4d81-a719-001f6364ef6d" providerId="ADAL" clId="{B8E947BC-1BE1-49CB-98D7-E903FFDC81BA}" dt="2025-10-14T13:59:18.561" v="13" actId="26606"/>
          <ac:spMkLst>
            <pc:docMk/>
            <pc:sldMk cId="3641310576" sldId="2568"/>
            <ac:spMk id="4" creationId="{17B95495-A882-80FB-3BEA-B170A1998FE1}"/>
          </ac:spMkLst>
        </pc:spChg>
        <pc:spChg chg="mod">
          <ac:chgData name="Helen Evans (Institute of Management and Health)" userId="d9a8b39e-a9d4-4d81-a719-001f6364ef6d" providerId="ADAL" clId="{B8E947BC-1BE1-49CB-98D7-E903FFDC81BA}" dt="2025-10-14T13:59:18.561" v="13" actId="26606"/>
          <ac:spMkLst>
            <pc:docMk/>
            <pc:sldMk cId="3641310576" sldId="2568"/>
            <ac:spMk id="5" creationId="{E9BB1103-CBEC-A5B3-E53C-50FC3AFE51A8}"/>
          </ac:spMkLst>
        </pc:spChg>
        <pc:spChg chg="mod ord">
          <ac:chgData name="Helen Evans (Institute of Management and Health)" userId="d9a8b39e-a9d4-4d81-a719-001f6364ef6d" providerId="ADAL" clId="{B8E947BC-1BE1-49CB-98D7-E903FFDC81BA}" dt="2025-10-14T13:59:18.561" v="13" actId="26606"/>
          <ac:spMkLst>
            <pc:docMk/>
            <pc:sldMk cId="3641310576" sldId="2568"/>
            <ac:spMk id="7" creationId="{510FA4EE-061C-5D4C-F441-7BB82EAD1A19}"/>
          </ac:spMkLst>
        </pc:spChg>
        <pc:spChg chg="add del mod">
          <ac:chgData name="Helen Evans (Institute of Management and Health)" userId="d9a8b39e-a9d4-4d81-a719-001f6364ef6d" providerId="ADAL" clId="{B8E947BC-1BE1-49CB-98D7-E903FFDC81BA}" dt="2025-10-14T13:57:57.568" v="6" actId="478"/>
          <ac:spMkLst>
            <pc:docMk/>
            <pc:sldMk cId="3641310576" sldId="2568"/>
            <ac:spMk id="10" creationId="{C6605A9A-47EF-4E3D-BF5D-C4E280EFC26A}"/>
          </ac:spMkLst>
        </pc:spChg>
        <pc:spChg chg="add del">
          <ac:chgData name="Helen Evans (Institute of Management and Health)" userId="d9a8b39e-a9d4-4d81-a719-001f6364ef6d" providerId="ADAL" clId="{B8E947BC-1BE1-49CB-98D7-E903FFDC81BA}" dt="2025-10-14T13:59:18.521" v="12" actId="26606"/>
          <ac:spMkLst>
            <pc:docMk/>
            <pc:sldMk cId="3641310576" sldId="2568"/>
            <ac:spMk id="16" creationId="{0BABF38A-8A0D-492E-BD20-6CF4D46B50BD}"/>
          </ac:spMkLst>
        </pc:spChg>
        <pc:spChg chg="add del">
          <ac:chgData name="Helen Evans (Institute of Management and Health)" userId="d9a8b39e-a9d4-4d81-a719-001f6364ef6d" providerId="ADAL" clId="{B8E947BC-1BE1-49CB-98D7-E903FFDC81BA}" dt="2025-10-14T13:59:18.521" v="12" actId="26606"/>
          <ac:spMkLst>
            <pc:docMk/>
            <pc:sldMk cId="3641310576" sldId="2568"/>
            <ac:spMk id="20" creationId="{A4FB2F27-3F7D-440E-A905-86607A926A29}"/>
          </ac:spMkLst>
        </pc:spChg>
        <pc:spChg chg="add del">
          <ac:chgData name="Helen Evans (Institute of Management and Health)" userId="d9a8b39e-a9d4-4d81-a719-001f6364ef6d" providerId="ADAL" clId="{B8E947BC-1BE1-49CB-98D7-E903FFDC81BA}" dt="2025-10-14T13:59:18.521" v="12" actId="26606"/>
          <ac:spMkLst>
            <pc:docMk/>
            <pc:sldMk cId="3641310576" sldId="2568"/>
            <ac:spMk id="22" creationId="{AF678C14-A033-4139-BCA9-8382B039648B}"/>
          </ac:spMkLst>
        </pc:spChg>
        <pc:spChg chg="add">
          <ac:chgData name="Helen Evans (Institute of Management and Health)" userId="d9a8b39e-a9d4-4d81-a719-001f6364ef6d" providerId="ADAL" clId="{B8E947BC-1BE1-49CB-98D7-E903FFDC81BA}" dt="2025-10-14T13:59:18.561" v="13" actId="26606"/>
          <ac:spMkLst>
            <pc:docMk/>
            <pc:sldMk cId="3641310576" sldId="2568"/>
            <ac:spMk id="29" creationId="{0BABF38A-8A0D-492E-BD20-6CF4D46B50BD}"/>
          </ac:spMkLst>
        </pc:spChg>
        <pc:spChg chg="add">
          <ac:chgData name="Helen Evans (Institute of Management and Health)" userId="d9a8b39e-a9d4-4d81-a719-001f6364ef6d" providerId="ADAL" clId="{B8E947BC-1BE1-49CB-98D7-E903FFDC81BA}" dt="2025-10-14T13:59:18.561" v="13" actId="26606"/>
          <ac:spMkLst>
            <pc:docMk/>
            <pc:sldMk cId="3641310576" sldId="2568"/>
            <ac:spMk id="31" creationId="{8651CFA9-6065-4243-AC48-858E359780B1}"/>
          </ac:spMkLst>
        </pc:spChg>
        <pc:spChg chg="add">
          <ac:chgData name="Helen Evans (Institute of Management and Health)" userId="d9a8b39e-a9d4-4d81-a719-001f6364ef6d" providerId="ADAL" clId="{B8E947BC-1BE1-49CB-98D7-E903FFDC81BA}" dt="2025-10-14T13:59:18.561" v="13" actId="26606"/>
          <ac:spMkLst>
            <pc:docMk/>
            <pc:sldMk cId="3641310576" sldId="2568"/>
            <ac:spMk id="32" creationId="{8B7CC9ED-57A2-429E-8FD9-D55F47275908}"/>
          </ac:spMkLst>
        </pc:spChg>
        <pc:spChg chg="add">
          <ac:chgData name="Helen Evans (Institute of Management and Health)" userId="d9a8b39e-a9d4-4d81-a719-001f6364ef6d" providerId="ADAL" clId="{B8E947BC-1BE1-49CB-98D7-E903FFDC81BA}" dt="2025-10-14T13:59:18.561" v="13" actId="26606"/>
          <ac:spMkLst>
            <pc:docMk/>
            <pc:sldMk cId="3641310576" sldId="2568"/>
            <ac:spMk id="33" creationId="{A3EF0E40-AEB8-4DF7-A67A-7317B3BF94CA}"/>
          </ac:spMkLst>
        </pc:spChg>
        <pc:grpChg chg="add del">
          <ac:chgData name="Helen Evans (Institute of Management and Health)" userId="d9a8b39e-a9d4-4d81-a719-001f6364ef6d" providerId="ADAL" clId="{B8E947BC-1BE1-49CB-98D7-E903FFDC81BA}" dt="2025-10-14T13:59:18.521" v="12" actId="26606"/>
          <ac:grpSpMkLst>
            <pc:docMk/>
            <pc:sldMk cId="3641310576" sldId="2568"/>
            <ac:grpSpMk id="24" creationId="{3489A2D2-B3AA-488C-B20E-15DBB97548C6}"/>
          </ac:grpSpMkLst>
        </pc:grpChg>
        <pc:grpChg chg="add">
          <ac:chgData name="Helen Evans (Institute of Management and Health)" userId="d9a8b39e-a9d4-4d81-a719-001f6364ef6d" providerId="ADAL" clId="{B8E947BC-1BE1-49CB-98D7-E903FFDC81BA}" dt="2025-10-14T13:59:18.561" v="13" actId="26606"/>
          <ac:grpSpMkLst>
            <pc:docMk/>
            <pc:sldMk cId="3641310576" sldId="2568"/>
            <ac:grpSpMk id="26" creationId="{739BAE37-B96C-4F71-BC0F-C5F3C7DFDE2A}"/>
          </ac:grpSpMkLst>
        </pc:grpChg>
        <pc:picChg chg="del">
          <ac:chgData name="Helen Evans (Institute of Management and Health)" userId="d9a8b39e-a9d4-4d81-a719-001f6364ef6d" providerId="ADAL" clId="{B8E947BC-1BE1-49CB-98D7-E903FFDC81BA}" dt="2025-10-14T13:57:55.830" v="5" actId="478"/>
          <ac:picMkLst>
            <pc:docMk/>
            <pc:sldMk cId="3641310576" sldId="2568"/>
            <ac:picMk id="8" creationId="{9E8F9058-9FB8-4B04-9B10-F73E774DB399}"/>
          </ac:picMkLst>
        </pc:picChg>
        <pc:picChg chg="add mod ord">
          <ac:chgData name="Helen Evans (Institute of Management and Health)" userId="d9a8b39e-a9d4-4d81-a719-001f6364ef6d" providerId="ADAL" clId="{B8E947BC-1BE1-49CB-98D7-E903FFDC81BA}" dt="2025-10-14T13:59:18.561" v="13" actId="26606"/>
          <ac:picMkLst>
            <pc:docMk/>
            <pc:sldMk cId="3641310576" sldId="2568"/>
            <ac:picMk id="11" creationId="{84625DE8-FABD-4DB1-AE4F-FB13CC9A3C5C}"/>
          </ac:picMkLst>
        </pc:picChg>
        <pc:picChg chg="add del">
          <ac:chgData name="Helen Evans (Institute of Management and Health)" userId="d9a8b39e-a9d4-4d81-a719-001f6364ef6d" providerId="ADAL" clId="{B8E947BC-1BE1-49CB-98D7-E903FFDC81BA}" dt="2025-10-14T13:59:18.521" v="12" actId="26606"/>
          <ac:picMkLst>
            <pc:docMk/>
            <pc:sldMk cId="3641310576" sldId="2568"/>
            <ac:picMk id="18" creationId="{BC526B7A-4801-4FD1-95C8-03AF22629E87}"/>
          </ac:picMkLst>
        </pc:picChg>
        <pc:picChg chg="add">
          <ac:chgData name="Helen Evans (Institute of Management and Health)" userId="d9a8b39e-a9d4-4d81-a719-001f6364ef6d" providerId="ADAL" clId="{B8E947BC-1BE1-49CB-98D7-E903FFDC81BA}" dt="2025-10-14T13:59:18.561" v="13" actId="26606"/>
          <ac:picMkLst>
            <pc:docMk/>
            <pc:sldMk cId="3641310576" sldId="2568"/>
            <ac:picMk id="30" creationId="{BC526B7A-4801-4FD1-95C8-03AF22629E87}"/>
          </ac:picMkLst>
        </pc:picChg>
      </pc:sldChg>
      <pc:sldChg chg="modSp">
        <pc:chgData name="Helen Evans (Institute of Management and Health)" userId="d9a8b39e-a9d4-4d81-a719-001f6364ef6d" providerId="ADAL" clId="{B8E947BC-1BE1-49CB-98D7-E903FFDC81BA}" dt="2025-10-14T13:59:50.500" v="29" actId="20577"/>
        <pc:sldMkLst>
          <pc:docMk/>
          <pc:sldMk cId="700681044" sldId="2570"/>
        </pc:sldMkLst>
        <pc:spChg chg="mod">
          <ac:chgData name="Helen Evans (Institute of Management and Health)" userId="d9a8b39e-a9d4-4d81-a719-001f6364ef6d" providerId="ADAL" clId="{B8E947BC-1BE1-49CB-98D7-E903FFDC81BA}" dt="2025-10-14T13:59:50.500" v="29" actId="20577"/>
          <ac:spMkLst>
            <pc:docMk/>
            <pc:sldMk cId="700681044" sldId="2570"/>
            <ac:spMk id="7" creationId="{4F77BAEB-A11B-5CC6-FA52-8673A7FCF486}"/>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ata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rawing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C90BF96-066A-4D1F-9447-38BC12731464}"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DE729EF7-AADF-43B4-BA64-7DD22DEFBA06}">
      <dgm:prSet/>
      <dgm:spPr/>
      <dgm:t>
        <a:bodyPr/>
        <a:lstStyle/>
        <a:p>
          <a:pPr>
            <a:lnSpc>
              <a:spcPct val="100000"/>
            </a:lnSpc>
            <a:defRPr cap="all"/>
          </a:pPr>
          <a:r>
            <a:rPr lang="en-GB"/>
            <a:t>Why?</a:t>
          </a:r>
          <a:endParaRPr lang="en-US"/>
        </a:p>
      </dgm:t>
    </dgm:pt>
    <dgm:pt modelId="{2E8D418C-A331-4A5F-9D28-176002A4C139}" type="parTrans" cxnId="{C6223DD3-0789-4EDE-94CF-EF2111B5619D}">
      <dgm:prSet/>
      <dgm:spPr/>
      <dgm:t>
        <a:bodyPr/>
        <a:lstStyle/>
        <a:p>
          <a:endParaRPr lang="en-US"/>
        </a:p>
      </dgm:t>
    </dgm:pt>
    <dgm:pt modelId="{79DB7928-F197-4324-9FC2-85E2C7D21D7D}" type="sibTrans" cxnId="{C6223DD3-0789-4EDE-94CF-EF2111B5619D}">
      <dgm:prSet/>
      <dgm:spPr/>
      <dgm:t>
        <a:bodyPr/>
        <a:lstStyle/>
        <a:p>
          <a:endParaRPr lang="en-US"/>
        </a:p>
      </dgm:t>
    </dgm:pt>
    <dgm:pt modelId="{FF74CEC2-0731-4484-A27A-CAA5B84F0BD7}">
      <dgm:prSet/>
      <dgm:spPr/>
      <dgm:t>
        <a:bodyPr/>
        <a:lstStyle/>
        <a:p>
          <a:pPr>
            <a:lnSpc>
              <a:spcPct val="100000"/>
            </a:lnSpc>
            <a:defRPr cap="all"/>
          </a:pPr>
          <a:r>
            <a:rPr lang="en-GB"/>
            <a:t>When</a:t>
          </a:r>
          <a:endParaRPr lang="en-US"/>
        </a:p>
      </dgm:t>
    </dgm:pt>
    <dgm:pt modelId="{9FCBFF68-B0DA-4432-A0EF-2B983B9CDC17}" type="parTrans" cxnId="{0EFA48AF-4892-45F4-9F2E-7523926032AE}">
      <dgm:prSet/>
      <dgm:spPr/>
      <dgm:t>
        <a:bodyPr/>
        <a:lstStyle/>
        <a:p>
          <a:endParaRPr lang="en-US"/>
        </a:p>
      </dgm:t>
    </dgm:pt>
    <dgm:pt modelId="{53B574FE-6570-4BE8-8E25-0BBD5E732F6E}" type="sibTrans" cxnId="{0EFA48AF-4892-45F4-9F2E-7523926032AE}">
      <dgm:prSet/>
      <dgm:spPr/>
      <dgm:t>
        <a:bodyPr/>
        <a:lstStyle/>
        <a:p>
          <a:endParaRPr lang="en-US"/>
        </a:p>
      </dgm:t>
    </dgm:pt>
    <dgm:pt modelId="{905BBFC5-10B6-4026-8E01-5DE999632C96}">
      <dgm:prSet/>
      <dgm:spPr/>
      <dgm:t>
        <a:bodyPr/>
        <a:lstStyle/>
        <a:p>
          <a:pPr>
            <a:lnSpc>
              <a:spcPct val="100000"/>
            </a:lnSpc>
            <a:defRPr cap="all"/>
          </a:pPr>
          <a:r>
            <a:rPr lang="en-GB"/>
            <a:t>Who?</a:t>
          </a:r>
          <a:endParaRPr lang="en-US"/>
        </a:p>
      </dgm:t>
    </dgm:pt>
    <dgm:pt modelId="{7FD3643A-9BAC-4AB5-ABA5-0E6324B8D461}" type="parTrans" cxnId="{34BE5F70-6202-4734-AE01-F39C9BAEE5A2}">
      <dgm:prSet/>
      <dgm:spPr/>
      <dgm:t>
        <a:bodyPr/>
        <a:lstStyle/>
        <a:p>
          <a:endParaRPr lang="en-US"/>
        </a:p>
      </dgm:t>
    </dgm:pt>
    <dgm:pt modelId="{2771BCB3-8339-4A31-B4BF-33BB00FF0A19}" type="sibTrans" cxnId="{34BE5F70-6202-4734-AE01-F39C9BAEE5A2}">
      <dgm:prSet/>
      <dgm:spPr/>
      <dgm:t>
        <a:bodyPr/>
        <a:lstStyle/>
        <a:p>
          <a:endParaRPr lang="en-US"/>
        </a:p>
      </dgm:t>
    </dgm:pt>
    <dgm:pt modelId="{209E970B-063D-41E8-9CD5-25AAC9CFF19E}" type="pres">
      <dgm:prSet presAssocID="{1C90BF96-066A-4D1F-9447-38BC12731464}" presName="root" presStyleCnt="0">
        <dgm:presLayoutVars>
          <dgm:dir/>
          <dgm:resizeHandles val="exact"/>
        </dgm:presLayoutVars>
      </dgm:prSet>
      <dgm:spPr/>
    </dgm:pt>
    <dgm:pt modelId="{F7A84EC2-8534-4BBF-84CD-752BA466DC76}" type="pres">
      <dgm:prSet presAssocID="{DE729EF7-AADF-43B4-BA64-7DD22DEFBA06}" presName="compNode" presStyleCnt="0"/>
      <dgm:spPr/>
    </dgm:pt>
    <dgm:pt modelId="{0217704E-1211-4D19-B8F5-3074F6217FFC}" type="pres">
      <dgm:prSet presAssocID="{DE729EF7-AADF-43B4-BA64-7DD22DEFBA06}" presName="iconBgRect" presStyleLbl="bgShp" presStyleIdx="0" presStyleCnt="3"/>
      <dgm:spPr>
        <a:prstGeom prst="round2DiagRect">
          <a:avLst>
            <a:gd name="adj1" fmla="val 29727"/>
            <a:gd name="adj2" fmla="val 0"/>
          </a:avLst>
        </a:prstGeom>
      </dgm:spPr>
    </dgm:pt>
    <dgm:pt modelId="{5C1365D4-3F19-4711-A857-50429C4B249D}" type="pres">
      <dgm:prSet presAssocID="{DE729EF7-AADF-43B4-BA64-7DD22DEFBA0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estion mark"/>
        </a:ext>
      </dgm:extLst>
    </dgm:pt>
    <dgm:pt modelId="{DB415629-7733-4A54-9B27-9C1489A41C56}" type="pres">
      <dgm:prSet presAssocID="{DE729EF7-AADF-43B4-BA64-7DD22DEFBA06}" presName="spaceRect" presStyleCnt="0"/>
      <dgm:spPr/>
    </dgm:pt>
    <dgm:pt modelId="{136CAA3B-F648-491B-8834-264D1FD3222F}" type="pres">
      <dgm:prSet presAssocID="{DE729EF7-AADF-43B4-BA64-7DD22DEFBA06}" presName="textRect" presStyleLbl="revTx" presStyleIdx="0" presStyleCnt="3">
        <dgm:presLayoutVars>
          <dgm:chMax val="1"/>
          <dgm:chPref val="1"/>
        </dgm:presLayoutVars>
      </dgm:prSet>
      <dgm:spPr/>
    </dgm:pt>
    <dgm:pt modelId="{3A564E9A-76CD-41F8-932D-1A5486D78A4A}" type="pres">
      <dgm:prSet presAssocID="{79DB7928-F197-4324-9FC2-85E2C7D21D7D}" presName="sibTrans" presStyleCnt="0"/>
      <dgm:spPr/>
    </dgm:pt>
    <dgm:pt modelId="{D436CA70-B6CA-466A-AB2C-28040EC92AD0}" type="pres">
      <dgm:prSet presAssocID="{FF74CEC2-0731-4484-A27A-CAA5B84F0BD7}" presName="compNode" presStyleCnt="0"/>
      <dgm:spPr/>
    </dgm:pt>
    <dgm:pt modelId="{E284E37F-B096-458B-9B3F-94810744478F}" type="pres">
      <dgm:prSet presAssocID="{FF74CEC2-0731-4484-A27A-CAA5B84F0BD7}" presName="iconBgRect" presStyleLbl="bgShp" presStyleIdx="1" presStyleCnt="3"/>
      <dgm:spPr>
        <a:prstGeom prst="round2DiagRect">
          <a:avLst>
            <a:gd name="adj1" fmla="val 29727"/>
            <a:gd name="adj2" fmla="val 0"/>
          </a:avLst>
        </a:prstGeom>
      </dgm:spPr>
    </dgm:pt>
    <dgm:pt modelId="{52DCE4CD-7761-4B12-8219-4024AD7D49C3}" type="pres">
      <dgm:prSet presAssocID="{FF74CEC2-0731-4484-A27A-CAA5B84F0BD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opwatch"/>
        </a:ext>
      </dgm:extLst>
    </dgm:pt>
    <dgm:pt modelId="{273A370E-5728-48C3-B697-713706D44957}" type="pres">
      <dgm:prSet presAssocID="{FF74CEC2-0731-4484-A27A-CAA5B84F0BD7}" presName="spaceRect" presStyleCnt="0"/>
      <dgm:spPr/>
    </dgm:pt>
    <dgm:pt modelId="{64958B20-A5DD-47A4-BF2C-9050602E92A5}" type="pres">
      <dgm:prSet presAssocID="{FF74CEC2-0731-4484-A27A-CAA5B84F0BD7}" presName="textRect" presStyleLbl="revTx" presStyleIdx="1" presStyleCnt="3">
        <dgm:presLayoutVars>
          <dgm:chMax val="1"/>
          <dgm:chPref val="1"/>
        </dgm:presLayoutVars>
      </dgm:prSet>
      <dgm:spPr/>
    </dgm:pt>
    <dgm:pt modelId="{22B00869-7C33-4D3D-BFDF-1F2D8749FEFD}" type="pres">
      <dgm:prSet presAssocID="{53B574FE-6570-4BE8-8E25-0BBD5E732F6E}" presName="sibTrans" presStyleCnt="0"/>
      <dgm:spPr/>
    </dgm:pt>
    <dgm:pt modelId="{9BBDD190-8079-4CD2-AB0F-AF63F852AB2A}" type="pres">
      <dgm:prSet presAssocID="{905BBFC5-10B6-4026-8E01-5DE999632C96}" presName="compNode" presStyleCnt="0"/>
      <dgm:spPr/>
    </dgm:pt>
    <dgm:pt modelId="{E182802B-4888-479D-8005-A64D102FB585}" type="pres">
      <dgm:prSet presAssocID="{905BBFC5-10B6-4026-8E01-5DE999632C96}" presName="iconBgRect" presStyleLbl="bgShp" presStyleIdx="2" presStyleCnt="3"/>
      <dgm:spPr>
        <a:prstGeom prst="round2DiagRect">
          <a:avLst>
            <a:gd name="adj1" fmla="val 29727"/>
            <a:gd name="adj2" fmla="val 0"/>
          </a:avLst>
        </a:prstGeom>
      </dgm:spPr>
    </dgm:pt>
    <dgm:pt modelId="{F1B61713-C5B9-4648-A623-41C0A07B1E6C}" type="pres">
      <dgm:prSet presAssocID="{905BBFC5-10B6-4026-8E01-5DE999632C9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ser"/>
        </a:ext>
      </dgm:extLst>
    </dgm:pt>
    <dgm:pt modelId="{DE2218F1-0200-4967-8C8C-D9AC9A80CD50}" type="pres">
      <dgm:prSet presAssocID="{905BBFC5-10B6-4026-8E01-5DE999632C96}" presName="spaceRect" presStyleCnt="0"/>
      <dgm:spPr/>
    </dgm:pt>
    <dgm:pt modelId="{1F2CAC77-52D2-4FB6-A83D-70C4785D9134}" type="pres">
      <dgm:prSet presAssocID="{905BBFC5-10B6-4026-8E01-5DE999632C96}" presName="textRect" presStyleLbl="revTx" presStyleIdx="2" presStyleCnt="3">
        <dgm:presLayoutVars>
          <dgm:chMax val="1"/>
          <dgm:chPref val="1"/>
        </dgm:presLayoutVars>
      </dgm:prSet>
      <dgm:spPr/>
    </dgm:pt>
  </dgm:ptLst>
  <dgm:cxnLst>
    <dgm:cxn modelId="{F810E748-9E78-4CEC-84A3-CABC7F86B536}" type="presOf" srcId="{905BBFC5-10B6-4026-8E01-5DE999632C96}" destId="{1F2CAC77-52D2-4FB6-A83D-70C4785D9134}" srcOrd="0" destOrd="0" presId="urn:microsoft.com/office/officeart/2018/5/layout/IconLeafLabelList"/>
    <dgm:cxn modelId="{34BE5F70-6202-4734-AE01-F39C9BAEE5A2}" srcId="{1C90BF96-066A-4D1F-9447-38BC12731464}" destId="{905BBFC5-10B6-4026-8E01-5DE999632C96}" srcOrd="2" destOrd="0" parTransId="{7FD3643A-9BAC-4AB5-ABA5-0E6324B8D461}" sibTransId="{2771BCB3-8339-4A31-B4BF-33BB00FF0A19}"/>
    <dgm:cxn modelId="{C990F49A-C42F-4D16-BC96-DDDBBB4E7E9C}" type="presOf" srcId="{DE729EF7-AADF-43B4-BA64-7DD22DEFBA06}" destId="{136CAA3B-F648-491B-8834-264D1FD3222F}" srcOrd="0" destOrd="0" presId="urn:microsoft.com/office/officeart/2018/5/layout/IconLeafLabelList"/>
    <dgm:cxn modelId="{E296279F-E4AE-4426-9CE7-12ACF7AB4EE3}" type="presOf" srcId="{FF74CEC2-0731-4484-A27A-CAA5B84F0BD7}" destId="{64958B20-A5DD-47A4-BF2C-9050602E92A5}" srcOrd="0" destOrd="0" presId="urn:microsoft.com/office/officeart/2018/5/layout/IconLeafLabelList"/>
    <dgm:cxn modelId="{0EFA48AF-4892-45F4-9F2E-7523926032AE}" srcId="{1C90BF96-066A-4D1F-9447-38BC12731464}" destId="{FF74CEC2-0731-4484-A27A-CAA5B84F0BD7}" srcOrd="1" destOrd="0" parTransId="{9FCBFF68-B0DA-4432-A0EF-2B983B9CDC17}" sibTransId="{53B574FE-6570-4BE8-8E25-0BBD5E732F6E}"/>
    <dgm:cxn modelId="{E57A58AF-7C6A-4F0A-88C8-CDE649B86FD7}" type="presOf" srcId="{1C90BF96-066A-4D1F-9447-38BC12731464}" destId="{209E970B-063D-41E8-9CD5-25AAC9CFF19E}" srcOrd="0" destOrd="0" presId="urn:microsoft.com/office/officeart/2018/5/layout/IconLeafLabelList"/>
    <dgm:cxn modelId="{C6223DD3-0789-4EDE-94CF-EF2111B5619D}" srcId="{1C90BF96-066A-4D1F-9447-38BC12731464}" destId="{DE729EF7-AADF-43B4-BA64-7DD22DEFBA06}" srcOrd="0" destOrd="0" parTransId="{2E8D418C-A331-4A5F-9D28-176002A4C139}" sibTransId="{79DB7928-F197-4324-9FC2-85E2C7D21D7D}"/>
    <dgm:cxn modelId="{CAB2D311-987B-462B-8665-D850DAF525E8}" type="presParOf" srcId="{209E970B-063D-41E8-9CD5-25AAC9CFF19E}" destId="{F7A84EC2-8534-4BBF-84CD-752BA466DC76}" srcOrd="0" destOrd="0" presId="urn:microsoft.com/office/officeart/2018/5/layout/IconLeafLabelList"/>
    <dgm:cxn modelId="{689A2C11-2A38-4838-93E2-626F3290D444}" type="presParOf" srcId="{F7A84EC2-8534-4BBF-84CD-752BA466DC76}" destId="{0217704E-1211-4D19-B8F5-3074F6217FFC}" srcOrd="0" destOrd="0" presId="urn:microsoft.com/office/officeart/2018/5/layout/IconLeafLabelList"/>
    <dgm:cxn modelId="{83EE1B9C-0F4E-4C11-A465-B966558B1523}" type="presParOf" srcId="{F7A84EC2-8534-4BBF-84CD-752BA466DC76}" destId="{5C1365D4-3F19-4711-A857-50429C4B249D}" srcOrd="1" destOrd="0" presId="urn:microsoft.com/office/officeart/2018/5/layout/IconLeafLabelList"/>
    <dgm:cxn modelId="{E000FB04-8E83-43B3-95E4-39D5182A1E8D}" type="presParOf" srcId="{F7A84EC2-8534-4BBF-84CD-752BA466DC76}" destId="{DB415629-7733-4A54-9B27-9C1489A41C56}" srcOrd="2" destOrd="0" presId="urn:microsoft.com/office/officeart/2018/5/layout/IconLeafLabelList"/>
    <dgm:cxn modelId="{B209AB7A-1EA2-42A5-9622-E3AE1C26D270}" type="presParOf" srcId="{F7A84EC2-8534-4BBF-84CD-752BA466DC76}" destId="{136CAA3B-F648-491B-8834-264D1FD3222F}" srcOrd="3" destOrd="0" presId="urn:microsoft.com/office/officeart/2018/5/layout/IconLeafLabelList"/>
    <dgm:cxn modelId="{C7E4EB81-F26C-4E52-B976-97949E9B7B6F}" type="presParOf" srcId="{209E970B-063D-41E8-9CD5-25AAC9CFF19E}" destId="{3A564E9A-76CD-41F8-932D-1A5486D78A4A}" srcOrd="1" destOrd="0" presId="urn:microsoft.com/office/officeart/2018/5/layout/IconLeafLabelList"/>
    <dgm:cxn modelId="{363B862A-290B-4A6F-A185-03349C18323A}" type="presParOf" srcId="{209E970B-063D-41E8-9CD5-25AAC9CFF19E}" destId="{D436CA70-B6CA-466A-AB2C-28040EC92AD0}" srcOrd="2" destOrd="0" presId="urn:microsoft.com/office/officeart/2018/5/layout/IconLeafLabelList"/>
    <dgm:cxn modelId="{56D21F57-A666-4BE3-A160-AC41B9DFE17F}" type="presParOf" srcId="{D436CA70-B6CA-466A-AB2C-28040EC92AD0}" destId="{E284E37F-B096-458B-9B3F-94810744478F}" srcOrd="0" destOrd="0" presId="urn:microsoft.com/office/officeart/2018/5/layout/IconLeafLabelList"/>
    <dgm:cxn modelId="{77EE2EB3-7AC8-4FD8-ADD9-EA78319A25D2}" type="presParOf" srcId="{D436CA70-B6CA-466A-AB2C-28040EC92AD0}" destId="{52DCE4CD-7761-4B12-8219-4024AD7D49C3}" srcOrd="1" destOrd="0" presId="urn:microsoft.com/office/officeart/2018/5/layout/IconLeafLabelList"/>
    <dgm:cxn modelId="{8A07EDF3-D924-4C93-85B3-9220A679D11B}" type="presParOf" srcId="{D436CA70-B6CA-466A-AB2C-28040EC92AD0}" destId="{273A370E-5728-48C3-B697-713706D44957}" srcOrd="2" destOrd="0" presId="urn:microsoft.com/office/officeart/2018/5/layout/IconLeafLabelList"/>
    <dgm:cxn modelId="{E02AF834-ADF5-4378-BF0F-801BE9EF65B7}" type="presParOf" srcId="{D436CA70-B6CA-466A-AB2C-28040EC92AD0}" destId="{64958B20-A5DD-47A4-BF2C-9050602E92A5}" srcOrd="3" destOrd="0" presId="urn:microsoft.com/office/officeart/2018/5/layout/IconLeafLabelList"/>
    <dgm:cxn modelId="{E8272FE6-9428-452F-944C-4D4A5C8125B1}" type="presParOf" srcId="{209E970B-063D-41E8-9CD5-25AAC9CFF19E}" destId="{22B00869-7C33-4D3D-BFDF-1F2D8749FEFD}" srcOrd="3" destOrd="0" presId="urn:microsoft.com/office/officeart/2018/5/layout/IconLeafLabelList"/>
    <dgm:cxn modelId="{5EEFF7E0-1C05-4B16-BEE9-9DBE03316F86}" type="presParOf" srcId="{209E970B-063D-41E8-9CD5-25AAC9CFF19E}" destId="{9BBDD190-8079-4CD2-AB0F-AF63F852AB2A}" srcOrd="4" destOrd="0" presId="urn:microsoft.com/office/officeart/2018/5/layout/IconLeafLabelList"/>
    <dgm:cxn modelId="{CD2C885B-F976-4EFA-A19B-1377AF4ADF47}" type="presParOf" srcId="{9BBDD190-8079-4CD2-AB0F-AF63F852AB2A}" destId="{E182802B-4888-479D-8005-A64D102FB585}" srcOrd="0" destOrd="0" presId="urn:microsoft.com/office/officeart/2018/5/layout/IconLeafLabelList"/>
    <dgm:cxn modelId="{4F233842-E570-4A66-B75B-F273F2044AF8}" type="presParOf" srcId="{9BBDD190-8079-4CD2-AB0F-AF63F852AB2A}" destId="{F1B61713-C5B9-4648-A623-41C0A07B1E6C}" srcOrd="1" destOrd="0" presId="urn:microsoft.com/office/officeart/2018/5/layout/IconLeafLabelList"/>
    <dgm:cxn modelId="{5D88E7EA-33E4-4603-9E29-D4D7E376AAB7}" type="presParOf" srcId="{9BBDD190-8079-4CD2-AB0F-AF63F852AB2A}" destId="{DE2218F1-0200-4967-8C8C-D9AC9A80CD50}" srcOrd="2" destOrd="0" presId="urn:microsoft.com/office/officeart/2018/5/layout/IconLeafLabelList"/>
    <dgm:cxn modelId="{4B84CC4A-F4D2-4196-8020-C2F185874280}" type="presParOf" srcId="{9BBDD190-8079-4CD2-AB0F-AF63F852AB2A}" destId="{1F2CAC77-52D2-4FB6-A83D-70C4785D9134}"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24596CA-212A-4428-91EF-18030E497E67}" type="doc">
      <dgm:prSet loTypeId="urn:microsoft.com/office/officeart/2005/8/layout/hierarchy3" loCatId="hierarchy" qsTypeId="urn:microsoft.com/office/officeart/2005/8/quickstyle/simple1" qsCatId="simple" csTypeId="urn:microsoft.com/office/officeart/2005/8/colors/accent1_2" csCatId="accent1"/>
      <dgm:spPr/>
      <dgm:t>
        <a:bodyPr/>
        <a:lstStyle/>
        <a:p>
          <a:endParaRPr lang="en-US"/>
        </a:p>
      </dgm:t>
    </dgm:pt>
    <dgm:pt modelId="{D155082A-E669-459E-AED9-E7A86FB7CCC2}">
      <dgm:prSet/>
      <dgm:spPr/>
      <dgm:t>
        <a:bodyPr/>
        <a:lstStyle/>
        <a:p>
          <a:r>
            <a:rPr lang="en-GB"/>
            <a:t>Accomodators</a:t>
          </a:r>
          <a:endParaRPr lang="en-US"/>
        </a:p>
      </dgm:t>
    </dgm:pt>
    <dgm:pt modelId="{EA3F5687-C7DA-4A2D-9BE5-DB73BD007967}" type="parTrans" cxnId="{FD854BB7-9980-4E99-BC18-B66668FF6662}">
      <dgm:prSet/>
      <dgm:spPr/>
      <dgm:t>
        <a:bodyPr/>
        <a:lstStyle/>
        <a:p>
          <a:endParaRPr lang="en-US"/>
        </a:p>
      </dgm:t>
    </dgm:pt>
    <dgm:pt modelId="{389F5B4D-752B-48F0-A1DD-EFAA6A82F575}" type="sibTrans" cxnId="{FD854BB7-9980-4E99-BC18-B66668FF6662}">
      <dgm:prSet/>
      <dgm:spPr/>
      <dgm:t>
        <a:bodyPr/>
        <a:lstStyle/>
        <a:p>
          <a:endParaRPr lang="en-US"/>
        </a:p>
      </dgm:t>
    </dgm:pt>
    <dgm:pt modelId="{DF1F17A6-F05E-45C1-83FB-BD0ECBE2A669}">
      <dgm:prSet/>
      <dgm:spPr/>
      <dgm:t>
        <a:bodyPr/>
        <a:lstStyle/>
        <a:p>
          <a:r>
            <a:rPr lang="en-GB"/>
            <a:t>Convergers</a:t>
          </a:r>
          <a:endParaRPr lang="en-US"/>
        </a:p>
      </dgm:t>
    </dgm:pt>
    <dgm:pt modelId="{CFA341AF-10D5-4C94-9B96-E2A7C584C4DE}" type="parTrans" cxnId="{83429891-3E23-4D5F-B364-64467F7F2DDA}">
      <dgm:prSet/>
      <dgm:spPr/>
      <dgm:t>
        <a:bodyPr/>
        <a:lstStyle/>
        <a:p>
          <a:endParaRPr lang="en-US"/>
        </a:p>
      </dgm:t>
    </dgm:pt>
    <dgm:pt modelId="{8A0DA75B-D824-4083-951B-91E33F52F4BA}" type="sibTrans" cxnId="{83429891-3E23-4D5F-B364-64467F7F2DDA}">
      <dgm:prSet/>
      <dgm:spPr/>
      <dgm:t>
        <a:bodyPr/>
        <a:lstStyle/>
        <a:p>
          <a:endParaRPr lang="en-US"/>
        </a:p>
      </dgm:t>
    </dgm:pt>
    <dgm:pt modelId="{286EC3A9-4C38-4AFE-B0F4-06C633E85E25}">
      <dgm:prSet/>
      <dgm:spPr/>
      <dgm:t>
        <a:bodyPr/>
        <a:lstStyle/>
        <a:p>
          <a:r>
            <a:rPr lang="en-GB"/>
            <a:t>Divergers</a:t>
          </a:r>
          <a:endParaRPr lang="en-US"/>
        </a:p>
      </dgm:t>
    </dgm:pt>
    <dgm:pt modelId="{231525B9-5EEE-457A-A32E-2A0266C18CB2}" type="parTrans" cxnId="{A160A149-40ED-4CB0-86C4-A554642D3804}">
      <dgm:prSet/>
      <dgm:spPr/>
      <dgm:t>
        <a:bodyPr/>
        <a:lstStyle/>
        <a:p>
          <a:endParaRPr lang="en-US"/>
        </a:p>
      </dgm:t>
    </dgm:pt>
    <dgm:pt modelId="{436E434C-05E3-4F0B-8020-D06C241D27DB}" type="sibTrans" cxnId="{A160A149-40ED-4CB0-86C4-A554642D3804}">
      <dgm:prSet/>
      <dgm:spPr/>
      <dgm:t>
        <a:bodyPr/>
        <a:lstStyle/>
        <a:p>
          <a:endParaRPr lang="en-US"/>
        </a:p>
      </dgm:t>
    </dgm:pt>
    <dgm:pt modelId="{80E82FD1-92E4-472E-B7AA-471C9AEB45A3}">
      <dgm:prSet/>
      <dgm:spPr/>
      <dgm:t>
        <a:bodyPr/>
        <a:lstStyle/>
        <a:p>
          <a:r>
            <a:rPr lang="en-GB"/>
            <a:t>Assimilators</a:t>
          </a:r>
          <a:endParaRPr lang="en-US"/>
        </a:p>
      </dgm:t>
    </dgm:pt>
    <dgm:pt modelId="{EC96B7E8-CA79-41AD-BBD7-648F497AC39C}" type="parTrans" cxnId="{2EA4B896-A121-425C-A175-097FEAAE42B7}">
      <dgm:prSet/>
      <dgm:spPr/>
      <dgm:t>
        <a:bodyPr/>
        <a:lstStyle/>
        <a:p>
          <a:endParaRPr lang="en-US"/>
        </a:p>
      </dgm:t>
    </dgm:pt>
    <dgm:pt modelId="{D60F7875-6244-4C06-9D98-89E2F6B61D4B}" type="sibTrans" cxnId="{2EA4B896-A121-425C-A175-097FEAAE42B7}">
      <dgm:prSet/>
      <dgm:spPr/>
      <dgm:t>
        <a:bodyPr/>
        <a:lstStyle/>
        <a:p>
          <a:endParaRPr lang="en-US"/>
        </a:p>
      </dgm:t>
    </dgm:pt>
    <dgm:pt modelId="{E610291C-5AC7-4E45-865B-100AFC5E75CB}" type="pres">
      <dgm:prSet presAssocID="{924596CA-212A-4428-91EF-18030E497E67}" presName="diagram" presStyleCnt="0">
        <dgm:presLayoutVars>
          <dgm:chPref val="1"/>
          <dgm:dir/>
          <dgm:animOne val="branch"/>
          <dgm:animLvl val="lvl"/>
          <dgm:resizeHandles/>
        </dgm:presLayoutVars>
      </dgm:prSet>
      <dgm:spPr/>
    </dgm:pt>
    <dgm:pt modelId="{0E08AD5A-A1EC-43EA-9CA6-C39D4465D84A}" type="pres">
      <dgm:prSet presAssocID="{D155082A-E669-459E-AED9-E7A86FB7CCC2}" presName="root" presStyleCnt="0"/>
      <dgm:spPr/>
    </dgm:pt>
    <dgm:pt modelId="{FF095D44-CD45-4681-8AA7-27495C978CCB}" type="pres">
      <dgm:prSet presAssocID="{D155082A-E669-459E-AED9-E7A86FB7CCC2}" presName="rootComposite" presStyleCnt="0"/>
      <dgm:spPr/>
    </dgm:pt>
    <dgm:pt modelId="{4EE03B88-EDE4-41AC-930C-A33D92DB078E}" type="pres">
      <dgm:prSet presAssocID="{D155082A-E669-459E-AED9-E7A86FB7CCC2}" presName="rootText" presStyleLbl="node1" presStyleIdx="0" presStyleCnt="4"/>
      <dgm:spPr/>
    </dgm:pt>
    <dgm:pt modelId="{0A7CB46B-ACDF-485E-8642-23C2D725C0E5}" type="pres">
      <dgm:prSet presAssocID="{D155082A-E669-459E-AED9-E7A86FB7CCC2}" presName="rootConnector" presStyleLbl="node1" presStyleIdx="0" presStyleCnt="4"/>
      <dgm:spPr/>
    </dgm:pt>
    <dgm:pt modelId="{5D2E0A53-9092-4A56-AF81-0F2B6331AA03}" type="pres">
      <dgm:prSet presAssocID="{D155082A-E669-459E-AED9-E7A86FB7CCC2}" presName="childShape" presStyleCnt="0"/>
      <dgm:spPr/>
    </dgm:pt>
    <dgm:pt modelId="{0A53CCA9-6A4B-4928-8DD8-10A1A034A065}" type="pres">
      <dgm:prSet presAssocID="{DF1F17A6-F05E-45C1-83FB-BD0ECBE2A669}" presName="root" presStyleCnt="0"/>
      <dgm:spPr/>
    </dgm:pt>
    <dgm:pt modelId="{A709D42F-AF1F-4749-9D90-A12BC1B16E8A}" type="pres">
      <dgm:prSet presAssocID="{DF1F17A6-F05E-45C1-83FB-BD0ECBE2A669}" presName="rootComposite" presStyleCnt="0"/>
      <dgm:spPr/>
    </dgm:pt>
    <dgm:pt modelId="{D38DCF32-3407-42A1-8EA4-091AC5AE2AB0}" type="pres">
      <dgm:prSet presAssocID="{DF1F17A6-F05E-45C1-83FB-BD0ECBE2A669}" presName="rootText" presStyleLbl="node1" presStyleIdx="1" presStyleCnt="4"/>
      <dgm:spPr/>
    </dgm:pt>
    <dgm:pt modelId="{31143B1E-524A-44C9-9BBB-84BF11BE1EA7}" type="pres">
      <dgm:prSet presAssocID="{DF1F17A6-F05E-45C1-83FB-BD0ECBE2A669}" presName="rootConnector" presStyleLbl="node1" presStyleIdx="1" presStyleCnt="4"/>
      <dgm:spPr/>
    </dgm:pt>
    <dgm:pt modelId="{1C671074-00CC-495B-9A1C-952798D7D177}" type="pres">
      <dgm:prSet presAssocID="{DF1F17A6-F05E-45C1-83FB-BD0ECBE2A669}" presName="childShape" presStyleCnt="0"/>
      <dgm:spPr/>
    </dgm:pt>
    <dgm:pt modelId="{762A74F9-4E5E-4155-A4F9-D8498BEBD4AD}" type="pres">
      <dgm:prSet presAssocID="{286EC3A9-4C38-4AFE-B0F4-06C633E85E25}" presName="root" presStyleCnt="0"/>
      <dgm:spPr/>
    </dgm:pt>
    <dgm:pt modelId="{4214264F-D818-4310-AFB8-C88F95029177}" type="pres">
      <dgm:prSet presAssocID="{286EC3A9-4C38-4AFE-B0F4-06C633E85E25}" presName="rootComposite" presStyleCnt="0"/>
      <dgm:spPr/>
    </dgm:pt>
    <dgm:pt modelId="{E448D380-D210-45EF-A456-0AE234393BCE}" type="pres">
      <dgm:prSet presAssocID="{286EC3A9-4C38-4AFE-B0F4-06C633E85E25}" presName="rootText" presStyleLbl="node1" presStyleIdx="2" presStyleCnt="4"/>
      <dgm:spPr/>
    </dgm:pt>
    <dgm:pt modelId="{D61D78EB-84D3-4BBD-9178-5296F8360AF4}" type="pres">
      <dgm:prSet presAssocID="{286EC3A9-4C38-4AFE-B0F4-06C633E85E25}" presName="rootConnector" presStyleLbl="node1" presStyleIdx="2" presStyleCnt="4"/>
      <dgm:spPr/>
    </dgm:pt>
    <dgm:pt modelId="{9610CE88-ACAC-4793-A821-1127ADBFA5A6}" type="pres">
      <dgm:prSet presAssocID="{286EC3A9-4C38-4AFE-B0F4-06C633E85E25}" presName="childShape" presStyleCnt="0"/>
      <dgm:spPr/>
    </dgm:pt>
    <dgm:pt modelId="{BE52A0DC-EF9D-4FAA-A924-8786C4DC8944}" type="pres">
      <dgm:prSet presAssocID="{80E82FD1-92E4-472E-B7AA-471C9AEB45A3}" presName="root" presStyleCnt="0"/>
      <dgm:spPr/>
    </dgm:pt>
    <dgm:pt modelId="{8C0BB17F-4F69-4AAA-8CD7-4E14EA0A48C2}" type="pres">
      <dgm:prSet presAssocID="{80E82FD1-92E4-472E-B7AA-471C9AEB45A3}" presName="rootComposite" presStyleCnt="0"/>
      <dgm:spPr/>
    </dgm:pt>
    <dgm:pt modelId="{6CBDD6A9-D6F1-42F4-8C15-7FF8F00E3214}" type="pres">
      <dgm:prSet presAssocID="{80E82FD1-92E4-472E-B7AA-471C9AEB45A3}" presName="rootText" presStyleLbl="node1" presStyleIdx="3" presStyleCnt="4"/>
      <dgm:spPr/>
    </dgm:pt>
    <dgm:pt modelId="{8D1985E4-B354-4A26-8EAF-1AB9A9E3802A}" type="pres">
      <dgm:prSet presAssocID="{80E82FD1-92E4-472E-B7AA-471C9AEB45A3}" presName="rootConnector" presStyleLbl="node1" presStyleIdx="3" presStyleCnt="4"/>
      <dgm:spPr/>
    </dgm:pt>
    <dgm:pt modelId="{1149911A-1F5A-44D4-ABCD-29FF644C3361}" type="pres">
      <dgm:prSet presAssocID="{80E82FD1-92E4-472E-B7AA-471C9AEB45A3}" presName="childShape" presStyleCnt="0"/>
      <dgm:spPr/>
    </dgm:pt>
  </dgm:ptLst>
  <dgm:cxnLst>
    <dgm:cxn modelId="{59404126-85DA-4B32-84E0-235BE804DDBC}" type="presOf" srcId="{286EC3A9-4C38-4AFE-B0F4-06C633E85E25}" destId="{E448D380-D210-45EF-A456-0AE234393BCE}" srcOrd="0" destOrd="0" presId="urn:microsoft.com/office/officeart/2005/8/layout/hierarchy3"/>
    <dgm:cxn modelId="{065B183F-6388-4592-9F24-EFABABD330C0}" type="presOf" srcId="{DF1F17A6-F05E-45C1-83FB-BD0ECBE2A669}" destId="{31143B1E-524A-44C9-9BBB-84BF11BE1EA7}" srcOrd="1" destOrd="0" presId="urn:microsoft.com/office/officeart/2005/8/layout/hierarchy3"/>
    <dgm:cxn modelId="{6ADB2242-A16A-4734-B903-8D3BADCC85EF}" type="presOf" srcId="{924596CA-212A-4428-91EF-18030E497E67}" destId="{E610291C-5AC7-4E45-865B-100AFC5E75CB}" srcOrd="0" destOrd="0" presId="urn:microsoft.com/office/officeart/2005/8/layout/hierarchy3"/>
    <dgm:cxn modelId="{92FA3763-FDC7-49DE-B86A-5CCBE1695A32}" type="presOf" srcId="{286EC3A9-4C38-4AFE-B0F4-06C633E85E25}" destId="{D61D78EB-84D3-4BBD-9178-5296F8360AF4}" srcOrd="1" destOrd="0" presId="urn:microsoft.com/office/officeart/2005/8/layout/hierarchy3"/>
    <dgm:cxn modelId="{4E13B363-FEC6-42AC-BB1D-8EDD34F3E6C6}" type="presOf" srcId="{DF1F17A6-F05E-45C1-83FB-BD0ECBE2A669}" destId="{D38DCF32-3407-42A1-8EA4-091AC5AE2AB0}" srcOrd="0" destOrd="0" presId="urn:microsoft.com/office/officeart/2005/8/layout/hierarchy3"/>
    <dgm:cxn modelId="{A160A149-40ED-4CB0-86C4-A554642D3804}" srcId="{924596CA-212A-4428-91EF-18030E497E67}" destId="{286EC3A9-4C38-4AFE-B0F4-06C633E85E25}" srcOrd="2" destOrd="0" parTransId="{231525B9-5EEE-457A-A32E-2A0266C18CB2}" sibTransId="{436E434C-05E3-4F0B-8020-D06C241D27DB}"/>
    <dgm:cxn modelId="{83429891-3E23-4D5F-B364-64467F7F2DDA}" srcId="{924596CA-212A-4428-91EF-18030E497E67}" destId="{DF1F17A6-F05E-45C1-83FB-BD0ECBE2A669}" srcOrd="1" destOrd="0" parTransId="{CFA341AF-10D5-4C94-9B96-E2A7C584C4DE}" sibTransId="{8A0DA75B-D824-4083-951B-91E33F52F4BA}"/>
    <dgm:cxn modelId="{2EA4B896-A121-425C-A175-097FEAAE42B7}" srcId="{924596CA-212A-4428-91EF-18030E497E67}" destId="{80E82FD1-92E4-472E-B7AA-471C9AEB45A3}" srcOrd="3" destOrd="0" parTransId="{EC96B7E8-CA79-41AD-BBD7-648F497AC39C}" sibTransId="{D60F7875-6244-4C06-9D98-89E2F6B61D4B}"/>
    <dgm:cxn modelId="{94E618B1-44DC-4D28-AD5A-7D2E97D8D23E}" type="presOf" srcId="{D155082A-E669-459E-AED9-E7A86FB7CCC2}" destId="{4EE03B88-EDE4-41AC-930C-A33D92DB078E}" srcOrd="0" destOrd="0" presId="urn:microsoft.com/office/officeart/2005/8/layout/hierarchy3"/>
    <dgm:cxn modelId="{A9A1D0B5-3760-4D64-A9E2-F1B7768FB09A}" type="presOf" srcId="{80E82FD1-92E4-472E-B7AA-471C9AEB45A3}" destId="{8D1985E4-B354-4A26-8EAF-1AB9A9E3802A}" srcOrd="1" destOrd="0" presId="urn:microsoft.com/office/officeart/2005/8/layout/hierarchy3"/>
    <dgm:cxn modelId="{FD854BB7-9980-4E99-BC18-B66668FF6662}" srcId="{924596CA-212A-4428-91EF-18030E497E67}" destId="{D155082A-E669-459E-AED9-E7A86FB7CCC2}" srcOrd="0" destOrd="0" parTransId="{EA3F5687-C7DA-4A2D-9BE5-DB73BD007967}" sibTransId="{389F5B4D-752B-48F0-A1DD-EFAA6A82F575}"/>
    <dgm:cxn modelId="{5003EFC2-95D3-409E-AB14-DCAD84AD9D7B}" type="presOf" srcId="{D155082A-E669-459E-AED9-E7A86FB7CCC2}" destId="{0A7CB46B-ACDF-485E-8642-23C2D725C0E5}" srcOrd="1" destOrd="0" presId="urn:microsoft.com/office/officeart/2005/8/layout/hierarchy3"/>
    <dgm:cxn modelId="{FD58A8DB-B69E-410D-A331-2C0125DA4C89}" type="presOf" srcId="{80E82FD1-92E4-472E-B7AA-471C9AEB45A3}" destId="{6CBDD6A9-D6F1-42F4-8C15-7FF8F00E3214}" srcOrd="0" destOrd="0" presId="urn:microsoft.com/office/officeart/2005/8/layout/hierarchy3"/>
    <dgm:cxn modelId="{ADE48B84-3E43-4DAF-B975-F3C651BA118E}" type="presParOf" srcId="{E610291C-5AC7-4E45-865B-100AFC5E75CB}" destId="{0E08AD5A-A1EC-43EA-9CA6-C39D4465D84A}" srcOrd="0" destOrd="0" presId="urn:microsoft.com/office/officeart/2005/8/layout/hierarchy3"/>
    <dgm:cxn modelId="{C58F94B6-B791-416A-AD2D-20CD74DEC290}" type="presParOf" srcId="{0E08AD5A-A1EC-43EA-9CA6-C39D4465D84A}" destId="{FF095D44-CD45-4681-8AA7-27495C978CCB}" srcOrd="0" destOrd="0" presId="urn:microsoft.com/office/officeart/2005/8/layout/hierarchy3"/>
    <dgm:cxn modelId="{FA813C85-6A47-4011-908B-95F3E973DA43}" type="presParOf" srcId="{FF095D44-CD45-4681-8AA7-27495C978CCB}" destId="{4EE03B88-EDE4-41AC-930C-A33D92DB078E}" srcOrd="0" destOrd="0" presId="urn:microsoft.com/office/officeart/2005/8/layout/hierarchy3"/>
    <dgm:cxn modelId="{D1643D73-9B96-4443-A94F-F238157A6C2F}" type="presParOf" srcId="{FF095D44-CD45-4681-8AA7-27495C978CCB}" destId="{0A7CB46B-ACDF-485E-8642-23C2D725C0E5}" srcOrd="1" destOrd="0" presId="urn:microsoft.com/office/officeart/2005/8/layout/hierarchy3"/>
    <dgm:cxn modelId="{B6A9DC6D-72E1-4532-86DF-91DA65D8315A}" type="presParOf" srcId="{0E08AD5A-A1EC-43EA-9CA6-C39D4465D84A}" destId="{5D2E0A53-9092-4A56-AF81-0F2B6331AA03}" srcOrd="1" destOrd="0" presId="urn:microsoft.com/office/officeart/2005/8/layout/hierarchy3"/>
    <dgm:cxn modelId="{99A8A863-0780-4B02-80CF-70C42101EF6C}" type="presParOf" srcId="{E610291C-5AC7-4E45-865B-100AFC5E75CB}" destId="{0A53CCA9-6A4B-4928-8DD8-10A1A034A065}" srcOrd="1" destOrd="0" presId="urn:microsoft.com/office/officeart/2005/8/layout/hierarchy3"/>
    <dgm:cxn modelId="{90D1CA64-D2EB-494E-B894-FBBAE228D903}" type="presParOf" srcId="{0A53CCA9-6A4B-4928-8DD8-10A1A034A065}" destId="{A709D42F-AF1F-4749-9D90-A12BC1B16E8A}" srcOrd="0" destOrd="0" presId="urn:microsoft.com/office/officeart/2005/8/layout/hierarchy3"/>
    <dgm:cxn modelId="{B788E04B-FC06-4D55-8AA1-508D29594416}" type="presParOf" srcId="{A709D42F-AF1F-4749-9D90-A12BC1B16E8A}" destId="{D38DCF32-3407-42A1-8EA4-091AC5AE2AB0}" srcOrd="0" destOrd="0" presId="urn:microsoft.com/office/officeart/2005/8/layout/hierarchy3"/>
    <dgm:cxn modelId="{0E2BABC8-BCBC-4570-8B60-3777E22CC134}" type="presParOf" srcId="{A709D42F-AF1F-4749-9D90-A12BC1B16E8A}" destId="{31143B1E-524A-44C9-9BBB-84BF11BE1EA7}" srcOrd="1" destOrd="0" presId="urn:microsoft.com/office/officeart/2005/8/layout/hierarchy3"/>
    <dgm:cxn modelId="{ADF82031-37D6-4BD2-B16A-B4FBEE8CC4D8}" type="presParOf" srcId="{0A53CCA9-6A4B-4928-8DD8-10A1A034A065}" destId="{1C671074-00CC-495B-9A1C-952798D7D177}" srcOrd="1" destOrd="0" presId="urn:microsoft.com/office/officeart/2005/8/layout/hierarchy3"/>
    <dgm:cxn modelId="{FE039508-7BC4-4C32-9887-0219D9D0891A}" type="presParOf" srcId="{E610291C-5AC7-4E45-865B-100AFC5E75CB}" destId="{762A74F9-4E5E-4155-A4F9-D8498BEBD4AD}" srcOrd="2" destOrd="0" presId="urn:microsoft.com/office/officeart/2005/8/layout/hierarchy3"/>
    <dgm:cxn modelId="{8049A46C-C1EF-482E-BCE0-F8F541D27DBE}" type="presParOf" srcId="{762A74F9-4E5E-4155-A4F9-D8498BEBD4AD}" destId="{4214264F-D818-4310-AFB8-C88F95029177}" srcOrd="0" destOrd="0" presId="urn:microsoft.com/office/officeart/2005/8/layout/hierarchy3"/>
    <dgm:cxn modelId="{FFCA9383-4277-4C41-A139-5370B3385596}" type="presParOf" srcId="{4214264F-D818-4310-AFB8-C88F95029177}" destId="{E448D380-D210-45EF-A456-0AE234393BCE}" srcOrd="0" destOrd="0" presId="urn:microsoft.com/office/officeart/2005/8/layout/hierarchy3"/>
    <dgm:cxn modelId="{9C29A69B-FBAF-4378-8A9D-E56143528577}" type="presParOf" srcId="{4214264F-D818-4310-AFB8-C88F95029177}" destId="{D61D78EB-84D3-4BBD-9178-5296F8360AF4}" srcOrd="1" destOrd="0" presId="urn:microsoft.com/office/officeart/2005/8/layout/hierarchy3"/>
    <dgm:cxn modelId="{A681AA40-932A-49B6-B281-26474F9D6FDF}" type="presParOf" srcId="{762A74F9-4E5E-4155-A4F9-D8498BEBD4AD}" destId="{9610CE88-ACAC-4793-A821-1127ADBFA5A6}" srcOrd="1" destOrd="0" presId="urn:microsoft.com/office/officeart/2005/8/layout/hierarchy3"/>
    <dgm:cxn modelId="{C987E9D3-D9BE-466A-BA83-01795C70A3B7}" type="presParOf" srcId="{E610291C-5AC7-4E45-865B-100AFC5E75CB}" destId="{BE52A0DC-EF9D-4FAA-A924-8786C4DC8944}" srcOrd="3" destOrd="0" presId="urn:microsoft.com/office/officeart/2005/8/layout/hierarchy3"/>
    <dgm:cxn modelId="{BF1635D7-5A4D-426D-9446-C7468F57B4A1}" type="presParOf" srcId="{BE52A0DC-EF9D-4FAA-A924-8786C4DC8944}" destId="{8C0BB17F-4F69-4AAA-8CD7-4E14EA0A48C2}" srcOrd="0" destOrd="0" presId="urn:microsoft.com/office/officeart/2005/8/layout/hierarchy3"/>
    <dgm:cxn modelId="{5E56FEEB-0571-4F8F-9ECD-895FC9DF43E5}" type="presParOf" srcId="{8C0BB17F-4F69-4AAA-8CD7-4E14EA0A48C2}" destId="{6CBDD6A9-D6F1-42F4-8C15-7FF8F00E3214}" srcOrd="0" destOrd="0" presId="urn:microsoft.com/office/officeart/2005/8/layout/hierarchy3"/>
    <dgm:cxn modelId="{559FBA45-2EE6-4F26-A118-19598D74DCF4}" type="presParOf" srcId="{8C0BB17F-4F69-4AAA-8CD7-4E14EA0A48C2}" destId="{8D1985E4-B354-4A26-8EAF-1AB9A9E3802A}" srcOrd="1" destOrd="0" presId="urn:microsoft.com/office/officeart/2005/8/layout/hierarchy3"/>
    <dgm:cxn modelId="{47C2C2E9-3DCB-4D0B-89C6-99156C740F64}" type="presParOf" srcId="{BE52A0DC-EF9D-4FAA-A924-8786C4DC8944}" destId="{1149911A-1F5A-44D4-ABCD-29FF644C3361}" srcOrd="1" destOrd="0" presId="urn:microsoft.com/office/officeart/2005/8/layout/hierarchy3"/>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749EF1A-12E3-41E2-A17C-17C6D1C97D3C}" type="doc">
      <dgm:prSet loTypeId="urn:microsoft.com/office/officeart/2018/5/layout/IconCircle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170B2F0B-C11A-4D1A-A9C5-D65BCE888D42}">
      <dgm:prSet/>
      <dgm:spPr/>
      <dgm:t>
        <a:bodyPr/>
        <a:lstStyle/>
        <a:p>
          <a:pPr>
            <a:defRPr cap="all"/>
          </a:pPr>
          <a:r>
            <a:rPr lang="en-GB"/>
            <a:t>Visual</a:t>
          </a:r>
          <a:endParaRPr lang="en-US"/>
        </a:p>
      </dgm:t>
    </dgm:pt>
    <dgm:pt modelId="{9F3F6EE3-C3F7-4498-8DE1-D003A7694754}" type="parTrans" cxnId="{17C7E0E4-4536-4A13-8E47-1B1C220BB2DA}">
      <dgm:prSet/>
      <dgm:spPr/>
      <dgm:t>
        <a:bodyPr/>
        <a:lstStyle/>
        <a:p>
          <a:endParaRPr lang="en-US"/>
        </a:p>
      </dgm:t>
    </dgm:pt>
    <dgm:pt modelId="{6B5BC5AD-9F7A-4F50-9512-2A48E3966DF5}" type="sibTrans" cxnId="{17C7E0E4-4536-4A13-8E47-1B1C220BB2DA}">
      <dgm:prSet/>
      <dgm:spPr/>
      <dgm:t>
        <a:bodyPr/>
        <a:lstStyle/>
        <a:p>
          <a:endParaRPr lang="en-US"/>
        </a:p>
      </dgm:t>
    </dgm:pt>
    <dgm:pt modelId="{38B60A02-9242-4EDE-9FD3-57238F6B5D5E}">
      <dgm:prSet/>
      <dgm:spPr/>
      <dgm:t>
        <a:bodyPr/>
        <a:lstStyle/>
        <a:p>
          <a:pPr>
            <a:defRPr cap="all"/>
          </a:pPr>
          <a:r>
            <a:rPr lang="en-GB"/>
            <a:t>Auditory</a:t>
          </a:r>
          <a:endParaRPr lang="en-US"/>
        </a:p>
      </dgm:t>
    </dgm:pt>
    <dgm:pt modelId="{D54C2964-D4D7-4AF2-99BD-942623FC71A2}" type="parTrans" cxnId="{19D19578-516C-4B9C-A4BD-9E7FB94C9D39}">
      <dgm:prSet/>
      <dgm:spPr/>
      <dgm:t>
        <a:bodyPr/>
        <a:lstStyle/>
        <a:p>
          <a:endParaRPr lang="en-US"/>
        </a:p>
      </dgm:t>
    </dgm:pt>
    <dgm:pt modelId="{6EE37492-E54C-4604-BB56-0D1A6BC38C10}" type="sibTrans" cxnId="{19D19578-516C-4B9C-A4BD-9E7FB94C9D39}">
      <dgm:prSet/>
      <dgm:spPr/>
      <dgm:t>
        <a:bodyPr/>
        <a:lstStyle/>
        <a:p>
          <a:endParaRPr lang="en-US"/>
        </a:p>
      </dgm:t>
    </dgm:pt>
    <dgm:pt modelId="{6419E9CE-7E69-4DF6-855B-CCDF825512A0}">
      <dgm:prSet/>
      <dgm:spPr/>
      <dgm:t>
        <a:bodyPr/>
        <a:lstStyle/>
        <a:p>
          <a:pPr>
            <a:defRPr cap="all"/>
          </a:pPr>
          <a:r>
            <a:rPr lang="en-GB"/>
            <a:t>Kinesthetic</a:t>
          </a:r>
          <a:endParaRPr lang="en-US"/>
        </a:p>
      </dgm:t>
    </dgm:pt>
    <dgm:pt modelId="{38C29F20-2937-49F7-9A88-3297D7B31153}" type="parTrans" cxnId="{20963F6D-13CC-43ED-A818-062DB226BDCE}">
      <dgm:prSet/>
      <dgm:spPr/>
      <dgm:t>
        <a:bodyPr/>
        <a:lstStyle/>
        <a:p>
          <a:endParaRPr lang="en-US"/>
        </a:p>
      </dgm:t>
    </dgm:pt>
    <dgm:pt modelId="{8E1ABFFE-5558-402D-808A-78915DBC6465}" type="sibTrans" cxnId="{20963F6D-13CC-43ED-A818-062DB226BDCE}">
      <dgm:prSet/>
      <dgm:spPr/>
      <dgm:t>
        <a:bodyPr/>
        <a:lstStyle/>
        <a:p>
          <a:endParaRPr lang="en-US"/>
        </a:p>
      </dgm:t>
    </dgm:pt>
    <dgm:pt modelId="{783621AA-81AC-4B62-86C0-84CF45C6DC72}" type="pres">
      <dgm:prSet presAssocID="{E749EF1A-12E3-41E2-A17C-17C6D1C97D3C}" presName="root" presStyleCnt="0">
        <dgm:presLayoutVars>
          <dgm:dir/>
          <dgm:resizeHandles val="exact"/>
        </dgm:presLayoutVars>
      </dgm:prSet>
      <dgm:spPr/>
    </dgm:pt>
    <dgm:pt modelId="{C1877E98-4468-49D1-85E8-8604314ABBB0}" type="pres">
      <dgm:prSet presAssocID="{170B2F0B-C11A-4D1A-A9C5-D65BCE888D42}" presName="compNode" presStyleCnt="0"/>
      <dgm:spPr/>
    </dgm:pt>
    <dgm:pt modelId="{2817301C-AE5A-4353-9512-974824CA74AA}" type="pres">
      <dgm:prSet presAssocID="{170B2F0B-C11A-4D1A-A9C5-D65BCE888D42}" presName="iconBgRect" presStyleLbl="bgShp" presStyleIdx="0" presStyleCnt="3"/>
      <dgm:spPr/>
    </dgm:pt>
    <dgm:pt modelId="{A5570508-D3F4-4425-86C3-DD3241AFE43D}" type="pres">
      <dgm:prSet presAssocID="{170B2F0B-C11A-4D1A-A9C5-D65BCE888D4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ye"/>
        </a:ext>
      </dgm:extLst>
    </dgm:pt>
    <dgm:pt modelId="{EC54533B-E7A2-4F60-B78B-518C2861234D}" type="pres">
      <dgm:prSet presAssocID="{170B2F0B-C11A-4D1A-A9C5-D65BCE888D42}" presName="spaceRect" presStyleCnt="0"/>
      <dgm:spPr/>
    </dgm:pt>
    <dgm:pt modelId="{8FF7B7B6-C3FE-4C46-B472-375590ADA208}" type="pres">
      <dgm:prSet presAssocID="{170B2F0B-C11A-4D1A-A9C5-D65BCE888D42}" presName="textRect" presStyleLbl="revTx" presStyleIdx="0" presStyleCnt="3">
        <dgm:presLayoutVars>
          <dgm:chMax val="1"/>
          <dgm:chPref val="1"/>
        </dgm:presLayoutVars>
      </dgm:prSet>
      <dgm:spPr/>
    </dgm:pt>
    <dgm:pt modelId="{165FA0CC-0FDF-4761-AE99-2DBC63D3D228}" type="pres">
      <dgm:prSet presAssocID="{6B5BC5AD-9F7A-4F50-9512-2A48E3966DF5}" presName="sibTrans" presStyleCnt="0"/>
      <dgm:spPr/>
    </dgm:pt>
    <dgm:pt modelId="{37E20542-8FD2-4B77-998E-E15C002A60D2}" type="pres">
      <dgm:prSet presAssocID="{38B60A02-9242-4EDE-9FD3-57238F6B5D5E}" presName="compNode" presStyleCnt="0"/>
      <dgm:spPr/>
    </dgm:pt>
    <dgm:pt modelId="{4D4558A7-E35C-43F0-8B3E-F53D8E8D0498}" type="pres">
      <dgm:prSet presAssocID="{38B60A02-9242-4EDE-9FD3-57238F6B5D5E}" presName="iconBgRect" presStyleLbl="bgShp" presStyleIdx="1" presStyleCnt="3"/>
      <dgm:spPr/>
    </dgm:pt>
    <dgm:pt modelId="{955BB97D-5F2D-4697-8B97-E952BADD71C7}" type="pres">
      <dgm:prSet presAssocID="{38B60A02-9242-4EDE-9FD3-57238F6B5D5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ar"/>
        </a:ext>
      </dgm:extLst>
    </dgm:pt>
    <dgm:pt modelId="{7A5F5F9F-D216-4A4C-84A9-D6E191CC3933}" type="pres">
      <dgm:prSet presAssocID="{38B60A02-9242-4EDE-9FD3-57238F6B5D5E}" presName="spaceRect" presStyleCnt="0"/>
      <dgm:spPr/>
    </dgm:pt>
    <dgm:pt modelId="{89806B7C-3D32-4CF8-963A-F3D3F8147E98}" type="pres">
      <dgm:prSet presAssocID="{38B60A02-9242-4EDE-9FD3-57238F6B5D5E}" presName="textRect" presStyleLbl="revTx" presStyleIdx="1" presStyleCnt="3">
        <dgm:presLayoutVars>
          <dgm:chMax val="1"/>
          <dgm:chPref val="1"/>
        </dgm:presLayoutVars>
      </dgm:prSet>
      <dgm:spPr/>
    </dgm:pt>
    <dgm:pt modelId="{FE95EC3A-29FE-46AE-9BA5-8844BBD60837}" type="pres">
      <dgm:prSet presAssocID="{6EE37492-E54C-4604-BB56-0D1A6BC38C10}" presName="sibTrans" presStyleCnt="0"/>
      <dgm:spPr/>
    </dgm:pt>
    <dgm:pt modelId="{A512FAB4-6ACA-483E-8AA3-F2885F4AEA57}" type="pres">
      <dgm:prSet presAssocID="{6419E9CE-7E69-4DF6-855B-CCDF825512A0}" presName="compNode" presStyleCnt="0"/>
      <dgm:spPr/>
    </dgm:pt>
    <dgm:pt modelId="{3F3F6948-8026-4CC7-B79E-544E8A4CBF05}" type="pres">
      <dgm:prSet presAssocID="{6419E9CE-7E69-4DF6-855B-CCDF825512A0}" presName="iconBgRect" presStyleLbl="bgShp" presStyleIdx="2" presStyleCnt="3"/>
      <dgm:spPr/>
    </dgm:pt>
    <dgm:pt modelId="{33C49293-6845-44E7-A18A-F5816E2AEC55}" type="pres">
      <dgm:prSet presAssocID="{6419E9CE-7E69-4DF6-855B-CCDF825512A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Eyes"/>
        </a:ext>
      </dgm:extLst>
    </dgm:pt>
    <dgm:pt modelId="{C2C52F93-FE30-4B96-A3CB-AEF6CC096662}" type="pres">
      <dgm:prSet presAssocID="{6419E9CE-7E69-4DF6-855B-CCDF825512A0}" presName="spaceRect" presStyleCnt="0"/>
      <dgm:spPr/>
    </dgm:pt>
    <dgm:pt modelId="{64446601-2707-4678-9D76-BB12F2DB8998}" type="pres">
      <dgm:prSet presAssocID="{6419E9CE-7E69-4DF6-855B-CCDF825512A0}" presName="textRect" presStyleLbl="revTx" presStyleIdx="2" presStyleCnt="3">
        <dgm:presLayoutVars>
          <dgm:chMax val="1"/>
          <dgm:chPref val="1"/>
        </dgm:presLayoutVars>
      </dgm:prSet>
      <dgm:spPr/>
    </dgm:pt>
  </dgm:ptLst>
  <dgm:cxnLst>
    <dgm:cxn modelId="{14E16846-4CF0-47C9-9E92-A6BA957083B0}" type="presOf" srcId="{38B60A02-9242-4EDE-9FD3-57238F6B5D5E}" destId="{89806B7C-3D32-4CF8-963A-F3D3F8147E98}" srcOrd="0" destOrd="0" presId="urn:microsoft.com/office/officeart/2018/5/layout/IconCircleLabelList"/>
    <dgm:cxn modelId="{20963F6D-13CC-43ED-A818-062DB226BDCE}" srcId="{E749EF1A-12E3-41E2-A17C-17C6D1C97D3C}" destId="{6419E9CE-7E69-4DF6-855B-CCDF825512A0}" srcOrd="2" destOrd="0" parTransId="{38C29F20-2937-49F7-9A88-3297D7B31153}" sibTransId="{8E1ABFFE-5558-402D-808A-78915DBC6465}"/>
    <dgm:cxn modelId="{C4555158-CE0B-459D-8D76-A2CF318AF6AD}" type="presOf" srcId="{E749EF1A-12E3-41E2-A17C-17C6D1C97D3C}" destId="{783621AA-81AC-4B62-86C0-84CF45C6DC72}" srcOrd="0" destOrd="0" presId="urn:microsoft.com/office/officeart/2018/5/layout/IconCircleLabelList"/>
    <dgm:cxn modelId="{19D19578-516C-4B9C-A4BD-9E7FB94C9D39}" srcId="{E749EF1A-12E3-41E2-A17C-17C6D1C97D3C}" destId="{38B60A02-9242-4EDE-9FD3-57238F6B5D5E}" srcOrd="1" destOrd="0" parTransId="{D54C2964-D4D7-4AF2-99BD-942623FC71A2}" sibTransId="{6EE37492-E54C-4604-BB56-0D1A6BC38C10}"/>
    <dgm:cxn modelId="{B03D0A8F-E132-4002-B51E-1C49A4D5824F}" type="presOf" srcId="{170B2F0B-C11A-4D1A-A9C5-D65BCE888D42}" destId="{8FF7B7B6-C3FE-4C46-B472-375590ADA208}" srcOrd="0" destOrd="0" presId="urn:microsoft.com/office/officeart/2018/5/layout/IconCircleLabelList"/>
    <dgm:cxn modelId="{96BEF5D1-2F8E-4F93-99F3-419508C68C17}" type="presOf" srcId="{6419E9CE-7E69-4DF6-855B-CCDF825512A0}" destId="{64446601-2707-4678-9D76-BB12F2DB8998}" srcOrd="0" destOrd="0" presId="urn:microsoft.com/office/officeart/2018/5/layout/IconCircleLabelList"/>
    <dgm:cxn modelId="{17C7E0E4-4536-4A13-8E47-1B1C220BB2DA}" srcId="{E749EF1A-12E3-41E2-A17C-17C6D1C97D3C}" destId="{170B2F0B-C11A-4D1A-A9C5-D65BCE888D42}" srcOrd="0" destOrd="0" parTransId="{9F3F6EE3-C3F7-4498-8DE1-D003A7694754}" sibTransId="{6B5BC5AD-9F7A-4F50-9512-2A48E3966DF5}"/>
    <dgm:cxn modelId="{9A4CACE2-2457-4181-BD0B-AFE5F45FCE65}" type="presParOf" srcId="{783621AA-81AC-4B62-86C0-84CF45C6DC72}" destId="{C1877E98-4468-49D1-85E8-8604314ABBB0}" srcOrd="0" destOrd="0" presId="urn:microsoft.com/office/officeart/2018/5/layout/IconCircleLabelList"/>
    <dgm:cxn modelId="{E8387788-65FA-4B32-A4C4-58F291E969ED}" type="presParOf" srcId="{C1877E98-4468-49D1-85E8-8604314ABBB0}" destId="{2817301C-AE5A-4353-9512-974824CA74AA}" srcOrd="0" destOrd="0" presId="urn:microsoft.com/office/officeart/2018/5/layout/IconCircleLabelList"/>
    <dgm:cxn modelId="{F63F727F-9DB0-4D80-9556-449FB984CF0B}" type="presParOf" srcId="{C1877E98-4468-49D1-85E8-8604314ABBB0}" destId="{A5570508-D3F4-4425-86C3-DD3241AFE43D}" srcOrd="1" destOrd="0" presId="urn:microsoft.com/office/officeart/2018/5/layout/IconCircleLabelList"/>
    <dgm:cxn modelId="{AB28DA6C-CDA6-4A72-B0C0-3930465F2374}" type="presParOf" srcId="{C1877E98-4468-49D1-85E8-8604314ABBB0}" destId="{EC54533B-E7A2-4F60-B78B-518C2861234D}" srcOrd="2" destOrd="0" presId="urn:microsoft.com/office/officeart/2018/5/layout/IconCircleLabelList"/>
    <dgm:cxn modelId="{D641FE3C-C83C-4004-8DA7-70F3E933AE97}" type="presParOf" srcId="{C1877E98-4468-49D1-85E8-8604314ABBB0}" destId="{8FF7B7B6-C3FE-4C46-B472-375590ADA208}" srcOrd="3" destOrd="0" presId="urn:microsoft.com/office/officeart/2018/5/layout/IconCircleLabelList"/>
    <dgm:cxn modelId="{5ADD1F4D-9696-4C5F-A3E9-79ECEDA04DA8}" type="presParOf" srcId="{783621AA-81AC-4B62-86C0-84CF45C6DC72}" destId="{165FA0CC-0FDF-4761-AE99-2DBC63D3D228}" srcOrd="1" destOrd="0" presId="urn:microsoft.com/office/officeart/2018/5/layout/IconCircleLabelList"/>
    <dgm:cxn modelId="{1981EF36-B72E-441D-9189-22BBF5731215}" type="presParOf" srcId="{783621AA-81AC-4B62-86C0-84CF45C6DC72}" destId="{37E20542-8FD2-4B77-998E-E15C002A60D2}" srcOrd="2" destOrd="0" presId="urn:microsoft.com/office/officeart/2018/5/layout/IconCircleLabelList"/>
    <dgm:cxn modelId="{F47B6AD0-1B44-4DC2-B73E-A74DC19BAFEA}" type="presParOf" srcId="{37E20542-8FD2-4B77-998E-E15C002A60D2}" destId="{4D4558A7-E35C-43F0-8B3E-F53D8E8D0498}" srcOrd="0" destOrd="0" presId="urn:microsoft.com/office/officeart/2018/5/layout/IconCircleLabelList"/>
    <dgm:cxn modelId="{83845D73-3D84-4E38-A90D-25014302CCF7}" type="presParOf" srcId="{37E20542-8FD2-4B77-998E-E15C002A60D2}" destId="{955BB97D-5F2D-4697-8B97-E952BADD71C7}" srcOrd="1" destOrd="0" presId="urn:microsoft.com/office/officeart/2018/5/layout/IconCircleLabelList"/>
    <dgm:cxn modelId="{80067369-0D0C-401A-A2C1-4F6103A17EA5}" type="presParOf" srcId="{37E20542-8FD2-4B77-998E-E15C002A60D2}" destId="{7A5F5F9F-D216-4A4C-84A9-D6E191CC3933}" srcOrd="2" destOrd="0" presId="urn:microsoft.com/office/officeart/2018/5/layout/IconCircleLabelList"/>
    <dgm:cxn modelId="{B820ACB2-3C7C-4A7A-84D3-3C333A7DEAAF}" type="presParOf" srcId="{37E20542-8FD2-4B77-998E-E15C002A60D2}" destId="{89806B7C-3D32-4CF8-963A-F3D3F8147E98}" srcOrd="3" destOrd="0" presId="urn:microsoft.com/office/officeart/2018/5/layout/IconCircleLabelList"/>
    <dgm:cxn modelId="{1B825EF7-452C-4153-92D7-7BB7B49AC9B8}" type="presParOf" srcId="{783621AA-81AC-4B62-86C0-84CF45C6DC72}" destId="{FE95EC3A-29FE-46AE-9BA5-8844BBD60837}" srcOrd="3" destOrd="0" presId="urn:microsoft.com/office/officeart/2018/5/layout/IconCircleLabelList"/>
    <dgm:cxn modelId="{56FD89F9-4D2B-43F6-BD00-F5F2918A9144}" type="presParOf" srcId="{783621AA-81AC-4B62-86C0-84CF45C6DC72}" destId="{A512FAB4-6ACA-483E-8AA3-F2885F4AEA57}" srcOrd="4" destOrd="0" presId="urn:microsoft.com/office/officeart/2018/5/layout/IconCircleLabelList"/>
    <dgm:cxn modelId="{B89ABE60-435B-4D4B-992D-5E40B7DA6986}" type="presParOf" srcId="{A512FAB4-6ACA-483E-8AA3-F2885F4AEA57}" destId="{3F3F6948-8026-4CC7-B79E-544E8A4CBF05}" srcOrd="0" destOrd="0" presId="urn:microsoft.com/office/officeart/2018/5/layout/IconCircleLabelList"/>
    <dgm:cxn modelId="{6D8084A9-BE81-4AB8-9CF0-FF4830447C56}" type="presParOf" srcId="{A512FAB4-6ACA-483E-8AA3-F2885F4AEA57}" destId="{33C49293-6845-44E7-A18A-F5816E2AEC55}" srcOrd="1" destOrd="0" presId="urn:microsoft.com/office/officeart/2018/5/layout/IconCircleLabelList"/>
    <dgm:cxn modelId="{01647DF7-EDE5-41AD-ACF7-85BA39BB0489}" type="presParOf" srcId="{A512FAB4-6ACA-483E-8AA3-F2885F4AEA57}" destId="{C2C52F93-FE30-4B96-A3CB-AEF6CC096662}" srcOrd="2" destOrd="0" presId="urn:microsoft.com/office/officeart/2018/5/layout/IconCircleLabelList"/>
    <dgm:cxn modelId="{5B29CAB6-DB3C-4711-B3DD-096032944ACB}" type="presParOf" srcId="{A512FAB4-6ACA-483E-8AA3-F2885F4AEA57}" destId="{64446601-2707-4678-9D76-BB12F2DB8998}" srcOrd="3" destOrd="0" presId="urn:microsoft.com/office/officeart/2018/5/layout/IconCircleLabel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17704E-1211-4D19-B8F5-3074F6217FFC}">
      <dsp:nvSpPr>
        <dsp:cNvPr id="0" name=""/>
        <dsp:cNvSpPr/>
      </dsp:nvSpPr>
      <dsp:spPr>
        <a:xfrm>
          <a:off x="679050" y="233681"/>
          <a:ext cx="1887187" cy="1887187"/>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1365D4-3F19-4711-A857-50429C4B249D}">
      <dsp:nvSpPr>
        <dsp:cNvPr id="0" name=""/>
        <dsp:cNvSpPr/>
      </dsp:nvSpPr>
      <dsp:spPr>
        <a:xfrm>
          <a:off x="1081237" y="635868"/>
          <a:ext cx="1082812" cy="10828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36CAA3B-F648-491B-8834-264D1FD3222F}">
      <dsp:nvSpPr>
        <dsp:cNvPr id="0" name=""/>
        <dsp:cNvSpPr/>
      </dsp:nvSpPr>
      <dsp:spPr>
        <a:xfrm>
          <a:off x="75768" y="2708681"/>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778000">
            <a:lnSpc>
              <a:spcPct val="100000"/>
            </a:lnSpc>
            <a:spcBef>
              <a:spcPct val="0"/>
            </a:spcBef>
            <a:spcAft>
              <a:spcPct val="35000"/>
            </a:spcAft>
            <a:buNone/>
            <a:defRPr cap="all"/>
          </a:pPr>
          <a:r>
            <a:rPr lang="en-GB" sz="4000" kern="1200"/>
            <a:t>Why?</a:t>
          </a:r>
          <a:endParaRPr lang="en-US" sz="4000" kern="1200"/>
        </a:p>
      </dsp:txBody>
      <dsp:txXfrm>
        <a:off x="75768" y="2708681"/>
        <a:ext cx="3093750" cy="720000"/>
      </dsp:txXfrm>
    </dsp:sp>
    <dsp:sp modelId="{E284E37F-B096-458B-9B3F-94810744478F}">
      <dsp:nvSpPr>
        <dsp:cNvPr id="0" name=""/>
        <dsp:cNvSpPr/>
      </dsp:nvSpPr>
      <dsp:spPr>
        <a:xfrm>
          <a:off x="4314206" y="233681"/>
          <a:ext cx="1887187" cy="1887187"/>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DCE4CD-7761-4B12-8219-4024AD7D49C3}">
      <dsp:nvSpPr>
        <dsp:cNvPr id="0" name=""/>
        <dsp:cNvSpPr/>
      </dsp:nvSpPr>
      <dsp:spPr>
        <a:xfrm>
          <a:off x="4716393" y="635868"/>
          <a:ext cx="1082812" cy="10828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4958B20-A5DD-47A4-BF2C-9050602E92A5}">
      <dsp:nvSpPr>
        <dsp:cNvPr id="0" name=""/>
        <dsp:cNvSpPr/>
      </dsp:nvSpPr>
      <dsp:spPr>
        <a:xfrm>
          <a:off x="3710925" y="2708681"/>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778000">
            <a:lnSpc>
              <a:spcPct val="100000"/>
            </a:lnSpc>
            <a:spcBef>
              <a:spcPct val="0"/>
            </a:spcBef>
            <a:spcAft>
              <a:spcPct val="35000"/>
            </a:spcAft>
            <a:buNone/>
            <a:defRPr cap="all"/>
          </a:pPr>
          <a:r>
            <a:rPr lang="en-GB" sz="4000" kern="1200"/>
            <a:t>When</a:t>
          </a:r>
          <a:endParaRPr lang="en-US" sz="4000" kern="1200"/>
        </a:p>
      </dsp:txBody>
      <dsp:txXfrm>
        <a:off x="3710925" y="2708681"/>
        <a:ext cx="3093750" cy="720000"/>
      </dsp:txXfrm>
    </dsp:sp>
    <dsp:sp modelId="{E182802B-4888-479D-8005-A64D102FB585}">
      <dsp:nvSpPr>
        <dsp:cNvPr id="0" name=""/>
        <dsp:cNvSpPr/>
      </dsp:nvSpPr>
      <dsp:spPr>
        <a:xfrm>
          <a:off x="7949362" y="233681"/>
          <a:ext cx="1887187" cy="1887187"/>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B61713-C5B9-4648-A623-41C0A07B1E6C}">
      <dsp:nvSpPr>
        <dsp:cNvPr id="0" name=""/>
        <dsp:cNvSpPr/>
      </dsp:nvSpPr>
      <dsp:spPr>
        <a:xfrm>
          <a:off x="8351550" y="635868"/>
          <a:ext cx="1082812" cy="10828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F2CAC77-52D2-4FB6-A83D-70C4785D9134}">
      <dsp:nvSpPr>
        <dsp:cNvPr id="0" name=""/>
        <dsp:cNvSpPr/>
      </dsp:nvSpPr>
      <dsp:spPr>
        <a:xfrm>
          <a:off x="7346081" y="2708681"/>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778000">
            <a:lnSpc>
              <a:spcPct val="100000"/>
            </a:lnSpc>
            <a:spcBef>
              <a:spcPct val="0"/>
            </a:spcBef>
            <a:spcAft>
              <a:spcPct val="35000"/>
            </a:spcAft>
            <a:buNone/>
            <a:defRPr cap="all"/>
          </a:pPr>
          <a:r>
            <a:rPr lang="en-GB" sz="4000" kern="1200"/>
            <a:t>Who?</a:t>
          </a:r>
          <a:endParaRPr lang="en-US" sz="4000" kern="1200"/>
        </a:p>
      </dsp:txBody>
      <dsp:txXfrm>
        <a:off x="7346081" y="2708681"/>
        <a:ext cx="309375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E03B88-EDE4-41AC-930C-A33D92DB078E}">
      <dsp:nvSpPr>
        <dsp:cNvPr id="0" name=""/>
        <dsp:cNvSpPr/>
      </dsp:nvSpPr>
      <dsp:spPr>
        <a:xfrm>
          <a:off x="1925" y="1277931"/>
          <a:ext cx="2212999" cy="110649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30480" rIns="45720" bIns="30480" numCol="1" spcCol="1270" anchor="ctr" anchorCtr="0">
          <a:noAutofit/>
        </a:bodyPr>
        <a:lstStyle/>
        <a:p>
          <a:pPr marL="0" lvl="0" indent="0" algn="ctr" defTabSz="1066800">
            <a:lnSpc>
              <a:spcPct val="90000"/>
            </a:lnSpc>
            <a:spcBef>
              <a:spcPct val="0"/>
            </a:spcBef>
            <a:spcAft>
              <a:spcPct val="35000"/>
            </a:spcAft>
            <a:buNone/>
          </a:pPr>
          <a:r>
            <a:rPr lang="en-GB" sz="2400" kern="1200"/>
            <a:t>Accomodators</a:t>
          </a:r>
          <a:endParaRPr lang="en-US" sz="2400" kern="1200"/>
        </a:p>
      </dsp:txBody>
      <dsp:txXfrm>
        <a:off x="34333" y="1310339"/>
        <a:ext cx="2148183" cy="1041683"/>
      </dsp:txXfrm>
    </dsp:sp>
    <dsp:sp modelId="{D38DCF32-3407-42A1-8EA4-091AC5AE2AB0}">
      <dsp:nvSpPr>
        <dsp:cNvPr id="0" name=""/>
        <dsp:cNvSpPr/>
      </dsp:nvSpPr>
      <dsp:spPr>
        <a:xfrm>
          <a:off x="2768175" y="1277931"/>
          <a:ext cx="2212999" cy="110649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30480" rIns="45720" bIns="30480" numCol="1" spcCol="1270" anchor="ctr" anchorCtr="0">
          <a:noAutofit/>
        </a:bodyPr>
        <a:lstStyle/>
        <a:p>
          <a:pPr marL="0" lvl="0" indent="0" algn="ctr" defTabSz="1066800">
            <a:lnSpc>
              <a:spcPct val="90000"/>
            </a:lnSpc>
            <a:spcBef>
              <a:spcPct val="0"/>
            </a:spcBef>
            <a:spcAft>
              <a:spcPct val="35000"/>
            </a:spcAft>
            <a:buNone/>
          </a:pPr>
          <a:r>
            <a:rPr lang="en-GB" sz="2400" kern="1200"/>
            <a:t>Convergers</a:t>
          </a:r>
          <a:endParaRPr lang="en-US" sz="2400" kern="1200"/>
        </a:p>
      </dsp:txBody>
      <dsp:txXfrm>
        <a:off x="2800583" y="1310339"/>
        <a:ext cx="2148183" cy="1041683"/>
      </dsp:txXfrm>
    </dsp:sp>
    <dsp:sp modelId="{E448D380-D210-45EF-A456-0AE234393BCE}">
      <dsp:nvSpPr>
        <dsp:cNvPr id="0" name=""/>
        <dsp:cNvSpPr/>
      </dsp:nvSpPr>
      <dsp:spPr>
        <a:xfrm>
          <a:off x="5534424" y="1277931"/>
          <a:ext cx="2212999" cy="110649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30480" rIns="45720" bIns="30480" numCol="1" spcCol="1270" anchor="ctr" anchorCtr="0">
          <a:noAutofit/>
        </a:bodyPr>
        <a:lstStyle/>
        <a:p>
          <a:pPr marL="0" lvl="0" indent="0" algn="ctr" defTabSz="1066800">
            <a:lnSpc>
              <a:spcPct val="90000"/>
            </a:lnSpc>
            <a:spcBef>
              <a:spcPct val="0"/>
            </a:spcBef>
            <a:spcAft>
              <a:spcPct val="35000"/>
            </a:spcAft>
            <a:buNone/>
          </a:pPr>
          <a:r>
            <a:rPr lang="en-GB" sz="2400" kern="1200"/>
            <a:t>Divergers</a:t>
          </a:r>
          <a:endParaRPr lang="en-US" sz="2400" kern="1200"/>
        </a:p>
      </dsp:txBody>
      <dsp:txXfrm>
        <a:off x="5566832" y="1310339"/>
        <a:ext cx="2148183" cy="1041683"/>
      </dsp:txXfrm>
    </dsp:sp>
    <dsp:sp modelId="{6CBDD6A9-D6F1-42F4-8C15-7FF8F00E3214}">
      <dsp:nvSpPr>
        <dsp:cNvPr id="0" name=""/>
        <dsp:cNvSpPr/>
      </dsp:nvSpPr>
      <dsp:spPr>
        <a:xfrm>
          <a:off x="8300674" y="1277931"/>
          <a:ext cx="2212999" cy="110649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30480" rIns="45720" bIns="30480" numCol="1" spcCol="1270" anchor="ctr" anchorCtr="0">
          <a:noAutofit/>
        </a:bodyPr>
        <a:lstStyle/>
        <a:p>
          <a:pPr marL="0" lvl="0" indent="0" algn="ctr" defTabSz="1066800">
            <a:lnSpc>
              <a:spcPct val="90000"/>
            </a:lnSpc>
            <a:spcBef>
              <a:spcPct val="0"/>
            </a:spcBef>
            <a:spcAft>
              <a:spcPct val="35000"/>
            </a:spcAft>
            <a:buNone/>
          </a:pPr>
          <a:r>
            <a:rPr lang="en-GB" sz="2400" kern="1200"/>
            <a:t>Assimilators</a:t>
          </a:r>
          <a:endParaRPr lang="en-US" sz="2400" kern="1200"/>
        </a:p>
      </dsp:txBody>
      <dsp:txXfrm>
        <a:off x="8333082" y="1310339"/>
        <a:ext cx="2148183" cy="104168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17301C-AE5A-4353-9512-974824CA74AA}">
      <dsp:nvSpPr>
        <dsp:cNvPr id="0" name=""/>
        <dsp:cNvSpPr/>
      </dsp:nvSpPr>
      <dsp:spPr>
        <a:xfrm>
          <a:off x="679050" y="233681"/>
          <a:ext cx="1887187" cy="1887187"/>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570508-D3F4-4425-86C3-DD3241AFE43D}">
      <dsp:nvSpPr>
        <dsp:cNvPr id="0" name=""/>
        <dsp:cNvSpPr/>
      </dsp:nvSpPr>
      <dsp:spPr>
        <a:xfrm>
          <a:off x="1081237" y="635868"/>
          <a:ext cx="1082812" cy="10828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FF7B7B6-C3FE-4C46-B472-375590ADA208}">
      <dsp:nvSpPr>
        <dsp:cNvPr id="0" name=""/>
        <dsp:cNvSpPr/>
      </dsp:nvSpPr>
      <dsp:spPr>
        <a:xfrm>
          <a:off x="75768" y="2708681"/>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733550">
            <a:lnSpc>
              <a:spcPct val="90000"/>
            </a:lnSpc>
            <a:spcBef>
              <a:spcPct val="0"/>
            </a:spcBef>
            <a:spcAft>
              <a:spcPct val="35000"/>
            </a:spcAft>
            <a:buNone/>
            <a:defRPr cap="all"/>
          </a:pPr>
          <a:r>
            <a:rPr lang="en-GB" sz="3900" kern="1200"/>
            <a:t>Visual</a:t>
          </a:r>
          <a:endParaRPr lang="en-US" sz="3900" kern="1200"/>
        </a:p>
      </dsp:txBody>
      <dsp:txXfrm>
        <a:off x="75768" y="2708681"/>
        <a:ext cx="3093750" cy="720000"/>
      </dsp:txXfrm>
    </dsp:sp>
    <dsp:sp modelId="{4D4558A7-E35C-43F0-8B3E-F53D8E8D0498}">
      <dsp:nvSpPr>
        <dsp:cNvPr id="0" name=""/>
        <dsp:cNvSpPr/>
      </dsp:nvSpPr>
      <dsp:spPr>
        <a:xfrm>
          <a:off x="4314206" y="233681"/>
          <a:ext cx="1887187" cy="1887187"/>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55BB97D-5F2D-4697-8B97-E952BADD71C7}">
      <dsp:nvSpPr>
        <dsp:cNvPr id="0" name=""/>
        <dsp:cNvSpPr/>
      </dsp:nvSpPr>
      <dsp:spPr>
        <a:xfrm>
          <a:off x="4716393" y="635868"/>
          <a:ext cx="1082812" cy="10828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9806B7C-3D32-4CF8-963A-F3D3F8147E98}">
      <dsp:nvSpPr>
        <dsp:cNvPr id="0" name=""/>
        <dsp:cNvSpPr/>
      </dsp:nvSpPr>
      <dsp:spPr>
        <a:xfrm>
          <a:off x="3710925" y="2708681"/>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733550">
            <a:lnSpc>
              <a:spcPct val="90000"/>
            </a:lnSpc>
            <a:spcBef>
              <a:spcPct val="0"/>
            </a:spcBef>
            <a:spcAft>
              <a:spcPct val="35000"/>
            </a:spcAft>
            <a:buNone/>
            <a:defRPr cap="all"/>
          </a:pPr>
          <a:r>
            <a:rPr lang="en-GB" sz="3900" kern="1200"/>
            <a:t>Auditory</a:t>
          </a:r>
          <a:endParaRPr lang="en-US" sz="3900" kern="1200"/>
        </a:p>
      </dsp:txBody>
      <dsp:txXfrm>
        <a:off x="3710925" y="2708681"/>
        <a:ext cx="3093750" cy="720000"/>
      </dsp:txXfrm>
    </dsp:sp>
    <dsp:sp modelId="{3F3F6948-8026-4CC7-B79E-544E8A4CBF05}">
      <dsp:nvSpPr>
        <dsp:cNvPr id="0" name=""/>
        <dsp:cNvSpPr/>
      </dsp:nvSpPr>
      <dsp:spPr>
        <a:xfrm>
          <a:off x="7949362" y="233681"/>
          <a:ext cx="1887187" cy="1887187"/>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C49293-6845-44E7-A18A-F5816E2AEC55}">
      <dsp:nvSpPr>
        <dsp:cNvPr id="0" name=""/>
        <dsp:cNvSpPr/>
      </dsp:nvSpPr>
      <dsp:spPr>
        <a:xfrm>
          <a:off x="8351550" y="635868"/>
          <a:ext cx="1082812" cy="10828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4446601-2707-4678-9D76-BB12F2DB8998}">
      <dsp:nvSpPr>
        <dsp:cNvPr id="0" name=""/>
        <dsp:cNvSpPr/>
      </dsp:nvSpPr>
      <dsp:spPr>
        <a:xfrm>
          <a:off x="7346081" y="2708681"/>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733550">
            <a:lnSpc>
              <a:spcPct val="90000"/>
            </a:lnSpc>
            <a:spcBef>
              <a:spcPct val="0"/>
            </a:spcBef>
            <a:spcAft>
              <a:spcPct val="35000"/>
            </a:spcAft>
            <a:buNone/>
            <a:defRPr cap="all"/>
          </a:pPr>
          <a:r>
            <a:rPr lang="en-GB" sz="3900" kern="1200"/>
            <a:t>Kinesthetic</a:t>
          </a:r>
          <a:endParaRPr lang="en-US" sz="3900" kern="1200"/>
        </a:p>
      </dsp:txBody>
      <dsp:txXfrm>
        <a:off x="7346081" y="2708681"/>
        <a:ext cx="3093750" cy="720000"/>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FF7D173-FC14-4481-A07D-807D077146EC}" type="datetimeFigureOut">
              <a:t>10/14/2025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FFF70A7-CC17-4B30-99D2-45DA5E8DABCD}" type="slidenum">
              <a:t>‹#›</a:t>
            </a:fld>
            <a:endParaRPr lang="en-GB"/>
          </a:p>
        </p:txBody>
      </p:sp>
    </p:spTree>
    <p:extLst>
      <p:ext uri="{BB962C8B-B14F-4D97-AF65-F5344CB8AC3E}">
        <p14:creationId xmlns:p14="http://schemas.microsoft.com/office/powerpoint/2010/main" val="11986168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vark-learn.com/"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youtube.com/watch?v=qcCtPgzlGTs"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110000"/>
              </a:lnSpc>
              <a:spcBef>
                <a:spcPts val="1000"/>
              </a:spcBef>
              <a:buFont typeface="Arial,Sans-Serif"/>
              <a:buChar char="•"/>
            </a:pPr>
            <a:r>
              <a:rPr lang="en-GB" dirty="0"/>
              <a:t>Understanding the way you learn allows you to make the most of your strengths, work on your weaknesses, and create the best conditions for learning. It can also help you to communicate with greater impact, and support others' learning more effectively.</a:t>
            </a:r>
          </a:p>
          <a:p>
            <a:pPr marL="285750" indent="-285750">
              <a:lnSpc>
                <a:spcPct val="110000"/>
              </a:lnSpc>
              <a:spcBef>
                <a:spcPts val="1000"/>
              </a:spcBef>
              <a:buFont typeface="Arial,Sans-Serif"/>
              <a:buChar char="•"/>
            </a:pPr>
            <a:r>
              <a:rPr lang="en-GB" dirty="0"/>
              <a:t>Learning Styles first became popular in the 1970s. They were an attempt to define how each of us learns best.</a:t>
            </a:r>
            <a:endParaRPr lang="en-US" dirty="0"/>
          </a:p>
          <a:p>
            <a:pPr marL="285750" indent="-285750">
              <a:lnSpc>
                <a:spcPct val="110000"/>
              </a:lnSpc>
              <a:spcBef>
                <a:spcPts val="1000"/>
              </a:spcBef>
              <a:buFont typeface="Arial,Sans-Serif"/>
              <a:buChar char="•"/>
            </a:pPr>
            <a:r>
              <a:rPr lang="en-GB" dirty="0"/>
              <a:t>So, let's look at the most influential models</a:t>
            </a:r>
          </a:p>
          <a:p>
            <a:pPr marL="285750" indent="-285750">
              <a:lnSpc>
                <a:spcPct val="110000"/>
              </a:lnSpc>
              <a:spcBef>
                <a:spcPts val="1000"/>
              </a:spcBef>
              <a:buFont typeface="Arial,Sans-Serif"/>
              <a:buChar char="•"/>
            </a:pPr>
            <a:r>
              <a:rPr lang="en-GB" dirty="0"/>
              <a:t>Many different models of Learning Styles were developed, the underlying ideas can help us to understand how we might learn best, even if no single solution applies to every situation. David Kolb, VAK/VARK, Mumford &amp; Honey.</a:t>
            </a:r>
            <a:endParaRPr lang="en-GB" dirty="0">
              <a:cs typeface="Calibri"/>
            </a:endParaRPr>
          </a:p>
        </p:txBody>
      </p:sp>
      <p:sp>
        <p:nvSpPr>
          <p:cNvPr id="4" name="Slide Number Placeholder 3"/>
          <p:cNvSpPr>
            <a:spLocks noGrp="1"/>
          </p:cNvSpPr>
          <p:nvPr>
            <p:ph type="sldNum" sz="quarter" idx="5"/>
          </p:nvPr>
        </p:nvSpPr>
        <p:spPr/>
        <p:txBody>
          <a:bodyPr/>
          <a:lstStyle/>
          <a:p>
            <a:fld id="{6FFF70A7-CC17-4B30-99D2-45DA5E8DABCD}" type="slidenum">
              <a:t>6</a:t>
            </a:fld>
            <a:endParaRPr lang="en-GB"/>
          </a:p>
        </p:txBody>
      </p:sp>
    </p:spTree>
    <p:extLst>
      <p:ext uri="{BB962C8B-B14F-4D97-AF65-F5344CB8AC3E}">
        <p14:creationId xmlns:p14="http://schemas.microsoft.com/office/powerpoint/2010/main" val="18823078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David Kolb's </a:t>
            </a:r>
            <a:r>
              <a:rPr lang="en-US" b="1" dirty="0"/>
              <a:t>Experiential Learning</a:t>
            </a:r>
            <a:r>
              <a:rPr lang="en-US" dirty="0"/>
              <a:t> theory states that we tend to develop one of four distinct learning styles:</a:t>
            </a:r>
          </a:p>
          <a:p>
            <a:endParaRPr lang="en-US" dirty="0">
              <a:cs typeface="Calibri"/>
            </a:endParaRPr>
          </a:p>
          <a:p>
            <a:r>
              <a:rPr lang="en-US" b="1" dirty="0"/>
              <a:t>Accommodators</a:t>
            </a:r>
            <a:r>
              <a:rPr lang="en-US" dirty="0"/>
              <a:t> learn from real experience and look for practical ways to apply it. </a:t>
            </a:r>
            <a:r>
              <a:rPr lang="en-US" dirty="0" err="1"/>
              <a:t>Accomodators</a:t>
            </a:r>
            <a:r>
              <a:rPr lang="en-US" dirty="0"/>
              <a:t> are doers; they enjoy performing experiments and carrying out plans in the real world. Out of all four learning styles, Accommodators tend to be the greatest risk-takers which. They are good at thinking on their feet and changing their plans spontaneously in response to new information.</a:t>
            </a:r>
            <a:endParaRPr lang="en-GB" dirty="0"/>
          </a:p>
          <a:p>
            <a:r>
              <a:rPr lang="en-US" b="1" dirty="0" err="1"/>
              <a:t>Convergers</a:t>
            </a:r>
            <a:r>
              <a:rPr lang="en-US" dirty="0"/>
              <a:t> deal better with abstract ideas, but like to test them out in practice. </a:t>
            </a:r>
            <a:r>
              <a:rPr lang="en-US" dirty="0" err="1"/>
              <a:t>Convergers</a:t>
            </a:r>
            <a:r>
              <a:rPr lang="en-US" dirty="0"/>
              <a:t> They like to spend time alone and work on various parts of a problem. As they are strong in doing and thinking, they need constant stimulus to work on. Accountants and people working on hands-on stuff have generally converging learning style. Converges are those you look towards to turn theories and ideas into reality. People with this learning style have dominant abilities in the areas of Abstract Conceptualization and Active Experimentation.</a:t>
            </a:r>
            <a:endParaRPr lang="en-GB" dirty="0"/>
          </a:p>
          <a:p>
            <a:r>
              <a:rPr lang="en-US" b="1" dirty="0" err="1"/>
              <a:t>Divergers</a:t>
            </a:r>
            <a:r>
              <a:rPr lang="en-US" dirty="0"/>
              <a:t> use personal experiences and practical ideas to formulate theories that they can apply more widely. </a:t>
            </a:r>
            <a:r>
              <a:rPr lang="en-US" dirty="0" err="1"/>
              <a:t>Divergers</a:t>
            </a:r>
            <a:r>
              <a:rPr lang="en-US" dirty="0"/>
              <a:t> tend to be emotional and creative and enjoy brainstorming to come up with new ideas. Artists, musicians, counselors, and people with a strong interest in the fine arts, humanities, and liberal arts tend to have this learning style.</a:t>
            </a:r>
            <a:endParaRPr lang="en-GB" dirty="0"/>
          </a:p>
          <a:p>
            <a:r>
              <a:rPr lang="en-US" dirty="0"/>
              <a:t>Finally, </a:t>
            </a:r>
            <a:r>
              <a:rPr lang="en-US" b="1" dirty="0"/>
              <a:t>Assimilators</a:t>
            </a:r>
            <a:r>
              <a:rPr lang="en-US" dirty="0"/>
              <a:t> work with abstract concepts and develop new theories of their own. Assimilators For example, a young child has a schema for “dog” that includes: furry, four legs, and one tail. One day they learn something new about dogs: they can play fetch. That additional information is initially processed and made sense of in the child's existing dog schema. This is assimilation.</a:t>
            </a:r>
            <a:endParaRPr lang="en-GB" dirty="0"/>
          </a:p>
          <a:p>
            <a:endParaRPr lang="en-US" dirty="0">
              <a:cs typeface="Calibri"/>
            </a:endParaRPr>
          </a:p>
        </p:txBody>
      </p:sp>
      <p:sp>
        <p:nvSpPr>
          <p:cNvPr id="4" name="Slide Number Placeholder 3"/>
          <p:cNvSpPr>
            <a:spLocks noGrp="1"/>
          </p:cNvSpPr>
          <p:nvPr>
            <p:ph type="sldNum" sz="quarter" idx="5"/>
          </p:nvPr>
        </p:nvSpPr>
        <p:spPr/>
        <p:txBody>
          <a:bodyPr/>
          <a:lstStyle/>
          <a:p>
            <a:fld id="{6FFF70A7-CC17-4B30-99D2-45DA5E8DABCD}" type="slidenum">
              <a:rPr lang="en-GB"/>
              <a:t>7</a:t>
            </a:fld>
            <a:endParaRPr lang="en-GB"/>
          </a:p>
        </p:txBody>
      </p:sp>
    </p:spTree>
    <p:extLst>
      <p:ext uri="{BB962C8B-B14F-4D97-AF65-F5344CB8AC3E}">
        <p14:creationId xmlns:p14="http://schemas.microsoft.com/office/powerpoint/2010/main" val="30962089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FFF70A7-CC17-4B30-99D2-45DA5E8DABCD}" type="slidenum">
              <a:rPr lang="en-GB" smtClean="0"/>
              <a:t>11</a:t>
            </a:fld>
            <a:endParaRPr lang="en-GB"/>
          </a:p>
        </p:txBody>
      </p:sp>
    </p:spTree>
    <p:extLst>
      <p:ext uri="{BB962C8B-B14F-4D97-AF65-F5344CB8AC3E}">
        <p14:creationId xmlns:p14="http://schemas.microsoft.com/office/powerpoint/2010/main" val="2086278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the VAK Learning Styles Model?</a:t>
            </a:r>
            <a:endParaRPr lang="en-US" dirty="0"/>
          </a:p>
          <a:p>
            <a:r>
              <a:rPr lang="en-US" dirty="0"/>
              <a:t>The VAK Learning Styles Model was developed by psychologists in the 1920s to classify the most common ways that people learn. According to the model, most of us prefer to learn in one of three ways: visual, auditory or kinesthetic (although, in practice, we generally "mix and match" these three styles).</a:t>
            </a:r>
            <a:endParaRPr lang="en-GB" dirty="0"/>
          </a:p>
          <a:p>
            <a:r>
              <a:rPr lang="en-US" b="1" dirty="0"/>
              <a:t>Visual:</a:t>
            </a:r>
            <a:r>
              <a:rPr lang="en-US" dirty="0"/>
              <a:t> a visually-dominant learner absorbs and retains information better when it is presented in, for example, pictures, diagrams and charts.</a:t>
            </a:r>
            <a:endParaRPr lang="en-GB" dirty="0">
              <a:cs typeface="Calibri" panose="020F0502020204030204"/>
            </a:endParaRPr>
          </a:p>
          <a:p>
            <a:r>
              <a:rPr lang="en-US" b="1" dirty="0"/>
              <a:t>Auditory:</a:t>
            </a:r>
            <a:r>
              <a:rPr lang="en-US" dirty="0"/>
              <a:t> an auditory-dominant learner prefers listening to what is being presented. He or she responds best to voices, for example, in a lecture or group discussion. Hearing his own voice repeating something back to a tutor or trainer is also helpful.</a:t>
            </a:r>
            <a:endParaRPr lang="en-GB" dirty="0">
              <a:cs typeface="Calibri" panose="020F0502020204030204"/>
            </a:endParaRPr>
          </a:p>
          <a:p>
            <a:r>
              <a:rPr lang="en-US" b="1" dirty="0"/>
              <a:t>Kinesthetic:</a:t>
            </a:r>
            <a:r>
              <a:rPr lang="en-US" dirty="0"/>
              <a:t> a kinesthetic-dominant learner prefers a physical experience. She likes a "hands-on" approach and responds well to being able to touch or feel an object or learning prop.</a:t>
            </a:r>
            <a:endParaRPr lang="en-GB" dirty="0">
              <a:cs typeface="Calibri" panose="020F0502020204030204"/>
            </a:endParaRPr>
          </a:p>
          <a:p>
            <a:endParaRPr lang="en-US" dirty="0">
              <a:cs typeface="Calibri" panose="020F0502020204030204"/>
            </a:endParaRPr>
          </a:p>
          <a:p>
            <a:r>
              <a:rPr lang="en-US" dirty="0"/>
              <a:t>A variation on the acronym, developed by New Zealand-based teacher Neil D. Fleming, is </a:t>
            </a:r>
            <a:r>
              <a:rPr lang="en-US" u="sng" dirty="0">
                <a:hlinkClick r:id="rId3"/>
              </a:rPr>
              <a:t>VARK®</a:t>
            </a:r>
            <a:r>
              <a:rPr lang="en-US" dirty="0"/>
              <a:t>, or visual, auditory, reading/writing, and kinesthetic:</a:t>
            </a:r>
            <a:endParaRPr lang="en-US" dirty="0">
              <a:cs typeface="Calibri"/>
            </a:endParaRPr>
          </a:p>
          <a:p>
            <a:r>
              <a:rPr lang="en-US" b="1" dirty="0"/>
              <a:t>Reading/Writing:</a:t>
            </a:r>
            <a:r>
              <a:rPr lang="en-US" dirty="0"/>
              <a:t> a reading- or writing-dominant learner uses repetition of words and writing. Clearly, there is an overlap with visual and auditory styles, as words and writing can be both, but, commonly, a person who prefers to learn this way remembers or organizes things best in his mind by taking down notes.</a:t>
            </a:r>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6FFF70A7-CC17-4B30-99D2-45DA5E8DABCD}" type="slidenum">
              <a:rPr lang="en-GB"/>
              <a:t>12</a:t>
            </a:fld>
            <a:endParaRPr lang="en-GB"/>
          </a:p>
        </p:txBody>
      </p:sp>
    </p:spTree>
    <p:extLst>
      <p:ext uri="{BB962C8B-B14F-4D97-AF65-F5344CB8AC3E}">
        <p14:creationId xmlns:p14="http://schemas.microsoft.com/office/powerpoint/2010/main" val="5725108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(179) What kind of learner are you? - The 4 different learning styles - YouTube</a:t>
            </a:r>
          </a:p>
          <a:p>
            <a:endParaRPr lang="en-US" dirty="0">
              <a:cs typeface="Calibri"/>
            </a:endParaRPr>
          </a:p>
          <a:p>
            <a:r>
              <a:rPr lang="en-US" dirty="0">
                <a:cs typeface="Calibri"/>
              </a:rPr>
              <a:t>This video is to summaries the learnings and contains some ideas of tools best to assist these style of learners.</a:t>
            </a:r>
          </a:p>
        </p:txBody>
      </p:sp>
      <p:sp>
        <p:nvSpPr>
          <p:cNvPr id="4" name="Slide Number Placeholder 3"/>
          <p:cNvSpPr>
            <a:spLocks noGrp="1"/>
          </p:cNvSpPr>
          <p:nvPr>
            <p:ph type="sldNum" sz="quarter" idx="5"/>
          </p:nvPr>
        </p:nvSpPr>
        <p:spPr/>
        <p:txBody>
          <a:bodyPr/>
          <a:lstStyle/>
          <a:p>
            <a:fld id="{6FFF70A7-CC17-4B30-99D2-45DA5E8DABCD}" type="slidenum">
              <a:rPr lang="en-GB"/>
              <a:t>13</a:t>
            </a:fld>
            <a:endParaRPr lang="en-GB"/>
          </a:p>
        </p:txBody>
      </p:sp>
    </p:spTree>
    <p:extLst>
      <p:ext uri="{BB962C8B-B14F-4D97-AF65-F5344CB8AC3E}">
        <p14:creationId xmlns:p14="http://schemas.microsoft.com/office/powerpoint/2010/main" val="35379815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r>
              <a:rPr lang="en" dirty="0"/>
              <a:t>Learning theories will then help you identify which learning styles and techniques will be most useful to you. It is a model of learning theories developed by researchers Peter Honey and Alan Mumford who identified four distinct learning styles: Activist, Theorist; Pragmatist and Reflector.</a:t>
            </a:r>
            <a:endParaRPr lang="en-US" dirty="0"/>
          </a:p>
          <a:p>
            <a:endParaRPr lang="en-US" dirty="0">
              <a:cs typeface="Calibri"/>
            </a:endParaRPr>
          </a:p>
          <a:p>
            <a:endParaRPr lang="en-US" dirty="0">
              <a:cs typeface="Calibri"/>
            </a:endParaRPr>
          </a:p>
          <a:p>
            <a:endParaRPr lang="en-US" dirty="0">
              <a:cs typeface="Calibri"/>
            </a:endParaRPr>
          </a:p>
          <a:p>
            <a:endParaRPr lang="en-GB" u="sng"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6FFF70A7-CC17-4B30-99D2-45DA5E8DABCD}" type="slidenum">
              <a:rPr lang="en-GB"/>
              <a:t>14</a:t>
            </a:fld>
            <a:endParaRPr lang="en-GB"/>
          </a:p>
        </p:txBody>
      </p:sp>
    </p:spTree>
    <p:extLst>
      <p:ext uri="{BB962C8B-B14F-4D97-AF65-F5344CB8AC3E}">
        <p14:creationId xmlns:p14="http://schemas.microsoft.com/office/powerpoint/2010/main" val="13611255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This slide references information from the following file: https://lemonlearning.com/blog/honey-and-mumford-learning-styles,https://expertprogrammanagement.com/2020/10/honey-and-mumford/
Activists are learners who thrive on new experiences and challenges. They prefer to learn by doing and are enthusiastic about engaging in hands-on activities. These individuals enjoy group work, brainstorming sessions, role-play, and simulations. They are open-minded and willing to take risks, often diving into tasks without extensive preparation. Activists are less concerned with strict logical rigor and more focused on experiential learning. However, they may struggle with reflection or theoretical analysis, as they tend to move quickly from one activity to another. Encouraging activists to pause and reflect can enhance their learning effectiveness. Activities best suited for activists include interactive workshops, problem-solving tasks, and collaborative projects. Their energy and enthusiasm make them valuable contributors in dynamic learning environments, but they benefit from structured opportunities to assess their progress and integrate their experiences.
</a:t>
            </a:r>
          </a:p>
        </p:txBody>
      </p:sp>
      <p:sp>
        <p:nvSpPr>
          <p:cNvPr id="4" name="Slide Number Placeholder 3"/>
          <p:cNvSpPr>
            <a:spLocks noGrp="1"/>
          </p:cNvSpPr>
          <p:nvPr>
            <p:ph type="sldNum" sz="quarter" idx="5"/>
          </p:nvPr>
        </p:nvSpPr>
        <p:spPr/>
        <p:txBody>
          <a:bodyPr/>
          <a:lstStyle/>
          <a:p>
            <a:fld id="{653BBB21-EB29-4FE1-B64D-8D3D440DB09E}" type="slidenum">
              <a:t>15</a:t>
            </a:fld>
            <a:endParaRPr lang="en-US"/>
          </a:p>
        </p:txBody>
      </p:sp>
    </p:spTree>
    <p:extLst>
      <p:ext uri="{BB962C8B-B14F-4D97-AF65-F5344CB8AC3E}">
        <p14:creationId xmlns:p14="http://schemas.microsoft.com/office/powerpoint/2010/main" val="14393944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This slide references information from the following file: https://lemonlearning.com/blog/honey-and-mumford-learning-styles,https://expertprogrammanagement.com/2020/10/honey-and-mumford/
Reflectors are learners who prefer to observe and think before taking action. They excel at analyzing information and reflecting on their own and others’ experiences. Reflectors enjoy working at their own pace, often in quiet or small group settings, where they can thoroughly consider different perspectives. They are comfortable with qualitative data, narratives, and disorganized information, which they methodically process to draw insights. Reflectors may feel uncomfortable when pressured to make quick decisions or participate in fast-paced activities. They benefit from environments that allow for contemplation and careful planning. Ideal learning activities for reflectors include reflective journals, observation tasks, and case study analysis. Their thoughtful approach contributes to deeper understanding and well-considered conclusions. Educators can support reflectors by providing ample time for reflection and opportunities to discuss their observations in a supportive setting.
</a:t>
            </a:r>
          </a:p>
        </p:txBody>
      </p:sp>
      <p:sp>
        <p:nvSpPr>
          <p:cNvPr id="4" name="Slide Number Placeholder 3"/>
          <p:cNvSpPr>
            <a:spLocks noGrp="1"/>
          </p:cNvSpPr>
          <p:nvPr>
            <p:ph type="sldNum" sz="quarter" idx="5"/>
          </p:nvPr>
        </p:nvSpPr>
        <p:spPr/>
        <p:txBody>
          <a:bodyPr/>
          <a:lstStyle/>
          <a:p>
            <a:fld id="{653BBB21-EB29-4FE1-B64D-8D3D440DB09E}" type="slidenum">
              <a:t>16</a:t>
            </a:fld>
            <a:endParaRPr lang="en-US"/>
          </a:p>
        </p:txBody>
      </p:sp>
    </p:spTree>
    <p:extLst>
      <p:ext uri="{BB962C8B-B14F-4D97-AF65-F5344CB8AC3E}">
        <p14:creationId xmlns:p14="http://schemas.microsoft.com/office/powerpoint/2010/main" val="33416866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This slide references information from the following file: https://lemonlearning.com/blog/honey-and-mumford-learning-styles,https://expertprogrammanagement.com/2020/10/honey-and-mumford/
Theorists are logical and analytical learners who seek to understand the underlying principles and theories behind new ideas. They prefer structured, systematic learning environments and value models, concepts, and frameworks. Theorists excel at connecting ideas and applying logical reasoning to solve problems. They are often inclined toward abstract thinking and enjoy exploring theoretical constructs. However, they may struggle with ambiguous situations or those requiring intuitive approaches. Theorists feel most confident when they have a clear understanding of the rationale behind a concept. Suitable learning activities for theorists include reading academic texts, attending lectures, engaging in structured analysis, and working with theoretical models. Their preference for clarity and structure makes them effective in environments that emphasize logical progression and evidence-based learning. Educators can support theorists by providing well-organized materials and encouraging exploration of theoretical foundations.
</a:t>
            </a:r>
          </a:p>
        </p:txBody>
      </p:sp>
      <p:sp>
        <p:nvSpPr>
          <p:cNvPr id="4" name="Slide Number Placeholder 3"/>
          <p:cNvSpPr>
            <a:spLocks noGrp="1"/>
          </p:cNvSpPr>
          <p:nvPr>
            <p:ph type="sldNum" sz="quarter" idx="5"/>
          </p:nvPr>
        </p:nvSpPr>
        <p:spPr/>
        <p:txBody>
          <a:bodyPr/>
          <a:lstStyle/>
          <a:p>
            <a:fld id="{653BBB21-EB29-4FE1-B64D-8D3D440DB09E}" type="slidenum">
              <a:t>17</a:t>
            </a:fld>
            <a:endParaRPr lang="en-US"/>
          </a:p>
        </p:txBody>
      </p:sp>
    </p:spTree>
    <p:extLst>
      <p:ext uri="{BB962C8B-B14F-4D97-AF65-F5344CB8AC3E}">
        <p14:creationId xmlns:p14="http://schemas.microsoft.com/office/powerpoint/2010/main" val="7007277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This slide references information from the following file: https://lemonlearning.com/blog/honey-and-mumford-learning-styles,https://expertprogrammanagement.com/2020/10/honey-and-mumford/
Pragmatists are learners who focus on the practical application of knowledge. They are results-oriented and prefer learning experiences that have clear relevance to real-world situations. Pragmatists benefit most from hands-on examples, concrete experiences, and case studies. They seek tools and techniques that can be immediately implemented and are often drawn to templates, checklists, and practical exercises. Pragmatists may lose interest in abstract or theoretical content that lacks direct applicability. They thrive in environments that emphasize utility and outcomes. Ideal learning activities for pragmatists include simulations, job aids, and scenario-based learning. Their focus on practicality makes them valuable in settings where efficiency and effectiveness are prioritized. Educators can support pragmatists by linking learning objectives to real-life applications and providing opportunities to test and refine their skills in practical contexts.
</a:t>
            </a:r>
          </a:p>
        </p:txBody>
      </p:sp>
      <p:sp>
        <p:nvSpPr>
          <p:cNvPr id="4" name="Slide Number Placeholder 3"/>
          <p:cNvSpPr>
            <a:spLocks noGrp="1"/>
          </p:cNvSpPr>
          <p:nvPr>
            <p:ph type="sldNum" sz="quarter" idx="5"/>
          </p:nvPr>
        </p:nvSpPr>
        <p:spPr/>
        <p:txBody>
          <a:bodyPr/>
          <a:lstStyle/>
          <a:p>
            <a:fld id="{653BBB21-EB29-4FE1-B64D-8D3D440DB09E}" type="slidenum">
              <a:t>18</a:t>
            </a:fld>
            <a:endParaRPr lang="en-US"/>
          </a:p>
        </p:txBody>
      </p:sp>
    </p:spTree>
    <p:extLst>
      <p:ext uri="{BB962C8B-B14F-4D97-AF65-F5344CB8AC3E}">
        <p14:creationId xmlns:p14="http://schemas.microsoft.com/office/powerpoint/2010/main" val="282538891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This slide references information from the following file: https://www.moralbox.com/honey-and-mumfords-4-learning-styles-research-impact-and-relevance-in-modern-learning/,https://www.mtdtraining.com/blog/honey-and-mumford-learning-cycle.htm,https://thepowerofmerit-thebook.com/learning-styles-honey-and-mumford-pdf/
The Honey and Mumford Learning Styles model has practical applications in education, training, and personal development. In educational settings, understanding students’ learning preferences allows teachers to tailor their methods, increasing engagement and effectiveness. For example, incorporating a mix of activities—such as lectures for theorists, group work for activists, reflective journals for reflectors, and case studies for pragmatists—can create a dynamic and inclusive learning environment. In professional training, the model supports blended learning approaches that combine various formats to cater to diverse learner needs. This enhances retention and performance. Additionally, individuals can use the Learning Styles Questionnaire to identify their preferred style and adapt their learning strategies accordingly. The model also aligns with a learning cycle: Activist (experience), Reflector (review), Theorist (conclude), and Pragmatist (plan). Moving through this cycle promotes comprehensive learning and skill development. By applying the Honey and Mumford model, educators and learners can foster more personalized, effective, and enjoyable learning experiences.
</a:t>
            </a:r>
          </a:p>
        </p:txBody>
      </p:sp>
      <p:sp>
        <p:nvSpPr>
          <p:cNvPr id="4" name="Slide Number Placeholder 3"/>
          <p:cNvSpPr>
            <a:spLocks noGrp="1"/>
          </p:cNvSpPr>
          <p:nvPr>
            <p:ph type="sldNum" sz="quarter" idx="5"/>
          </p:nvPr>
        </p:nvSpPr>
        <p:spPr/>
        <p:txBody>
          <a:bodyPr/>
          <a:lstStyle/>
          <a:p>
            <a:fld id="{653BBB21-EB29-4FE1-B64D-8D3D440DB09E}" type="slidenum">
              <a:t>19</a:t>
            </a:fld>
            <a:endParaRPr lang="en-US"/>
          </a:p>
        </p:txBody>
      </p:sp>
    </p:spTree>
    <p:extLst>
      <p:ext uri="{BB962C8B-B14F-4D97-AF65-F5344CB8AC3E}">
        <p14:creationId xmlns:p14="http://schemas.microsoft.com/office/powerpoint/2010/main" val="262749335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You'll probably already have a good sense of what your learning preference is, as this will have been present from your earliest days at school. For example, is your default response to a problem or challenge to sketch something out on a piece of paper (visual), talk about it (auditory), or build a model or tangible representation of the problem (kinesthetic)?</a:t>
            </a:r>
          </a:p>
          <a:p>
            <a:endParaRPr lang="en-US" dirty="0">
              <a:cs typeface="Calibri"/>
            </a:endParaRPr>
          </a:p>
          <a:p>
            <a:r>
              <a:rPr lang="en-US" dirty="0"/>
              <a:t>A better way to understand more about how you learn is to question the method you use.</a:t>
            </a:r>
          </a:p>
          <a:p>
            <a:r>
              <a:rPr lang="en-US" dirty="0"/>
              <a:t>Is it really the most effective way? Or are you just using it because that's what you've always done? Could a different style be more suitable?</a:t>
            </a:r>
          </a:p>
          <a:p>
            <a:endParaRPr lang="en-US" dirty="0"/>
          </a:p>
          <a:p>
            <a:r>
              <a:rPr lang="en-US" dirty="0"/>
              <a:t>Would you get more out of it if we were to present this information visually or aurally, perhaps through an infographic or flow chart, or with a podcast or video?</a:t>
            </a:r>
            <a:endParaRPr lang="en-US" dirty="0">
              <a:cs typeface="Calibri" panose="020F0502020204030204"/>
            </a:endParaRPr>
          </a:p>
          <a:p>
            <a:endParaRPr lang="en-US" dirty="0"/>
          </a:p>
          <a:p>
            <a:r>
              <a:rPr lang="en-US" dirty="0"/>
              <a:t>If you are still unsure of your learning style, you may be able to identify it by considering these scenarios:</a:t>
            </a:r>
          </a:p>
          <a:p>
            <a:pPr marL="171450" indent="-171450">
              <a:buFont typeface="Arial"/>
              <a:buChar char="•"/>
            </a:pPr>
            <a:r>
              <a:rPr lang="en-US" b="1" dirty="0"/>
              <a:t>Think about how you complain.</a:t>
            </a:r>
            <a:r>
              <a:rPr lang="en-US" dirty="0"/>
              <a:t> When you complain about something, chances are your emotions are running high and you'll revert to the communication style you feel most comfortable with. Do you want to see the whites of someone's eyes (visual), harangue someone over the phone (auditory), hammer your fists on the table (kinesthetic), or fire off a curt email (reading/writing)?</a:t>
            </a:r>
          </a:p>
          <a:p>
            <a:pPr marL="171450" indent="-171450">
              <a:buFont typeface="Arial"/>
              <a:buChar char="•"/>
            </a:pPr>
            <a:r>
              <a:rPr lang="en-US" b="1" dirty="0"/>
              <a:t>Imagine yourself in an uncomfortable situation.</a:t>
            </a:r>
            <a:r>
              <a:rPr lang="en-US" dirty="0"/>
              <a:t> If you were lost in a strange city at night, how would you find your way to your destination? Would you use a map (visual), ask someone for directions (auditory), or just keep walking until you worked out where you were (kinesthetic)?</a:t>
            </a:r>
          </a:p>
          <a:p>
            <a:pPr marL="171450" indent="-171450">
              <a:buFont typeface="Arial"/>
              <a:buChar char="•"/>
            </a:pPr>
            <a:r>
              <a:rPr lang="en-US" b="1" dirty="0"/>
              <a:t>What style of presentation do you prefer?</a:t>
            </a:r>
            <a:r>
              <a:rPr lang="en-US" dirty="0"/>
              <a:t> Think back to the last presentation you attended. What was it that most stuck in your mind? Was it the charts or visual aids (visual), the words the presenter used (auditory), or any audience participation (kinesthetic)?</a:t>
            </a:r>
          </a:p>
          <a:p>
            <a:endParaRPr lang="en-US" dirty="0">
              <a:cs typeface="Calibri"/>
            </a:endParaRPr>
          </a:p>
        </p:txBody>
      </p:sp>
      <p:sp>
        <p:nvSpPr>
          <p:cNvPr id="4" name="Slide Number Placeholder 3"/>
          <p:cNvSpPr>
            <a:spLocks noGrp="1"/>
          </p:cNvSpPr>
          <p:nvPr>
            <p:ph type="sldNum" sz="quarter" idx="5"/>
          </p:nvPr>
        </p:nvSpPr>
        <p:spPr/>
        <p:txBody>
          <a:bodyPr/>
          <a:lstStyle/>
          <a:p>
            <a:fld id="{6FFF70A7-CC17-4B30-99D2-45DA5E8DABCD}" type="slidenum">
              <a:rPr lang="en-GB"/>
              <a:t>20</a:t>
            </a:fld>
            <a:endParaRPr lang="en-GB"/>
          </a:p>
        </p:txBody>
      </p:sp>
    </p:spTree>
    <p:extLst>
      <p:ext uri="{BB962C8B-B14F-4D97-AF65-F5344CB8AC3E}">
        <p14:creationId xmlns:p14="http://schemas.microsoft.com/office/powerpoint/2010/main" val="48709014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You'll probably already have a good sense of what your learning preference is, as this will have been present from your earliest days at school. For example, is your default response to a problem or challenge to sketch something out on a piece of paper (visual), talk about it (auditory), or build a model or tangible representation of the problem (kinesthetic)?</a:t>
            </a:r>
          </a:p>
          <a:p>
            <a:endParaRPr lang="en-US" dirty="0">
              <a:cs typeface="Calibri"/>
            </a:endParaRPr>
          </a:p>
          <a:p>
            <a:r>
              <a:rPr lang="en-US" dirty="0"/>
              <a:t>A better way to understand more about how you learn is to question the method you use.</a:t>
            </a:r>
          </a:p>
          <a:p>
            <a:r>
              <a:rPr lang="en-US" dirty="0"/>
              <a:t>Is it really the most effective way? Or are you just using it because that's what you've always done? Could a different style be more suitable?</a:t>
            </a:r>
          </a:p>
          <a:p>
            <a:endParaRPr lang="en-US" dirty="0"/>
          </a:p>
          <a:p>
            <a:r>
              <a:rPr lang="en-US" dirty="0"/>
              <a:t>Would you get more out of it if we were to present this information visually or aurally, perhaps through an infographic or flow chart, or with a podcast or video?</a:t>
            </a:r>
            <a:endParaRPr lang="en-US" dirty="0">
              <a:cs typeface="Calibri" panose="020F0502020204030204"/>
            </a:endParaRPr>
          </a:p>
          <a:p>
            <a:endParaRPr lang="en-US" dirty="0"/>
          </a:p>
          <a:p>
            <a:r>
              <a:rPr lang="en-US" dirty="0"/>
              <a:t>If you are still unsure of your learning style, you may be able to identify it by considering these scenarios:</a:t>
            </a:r>
          </a:p>
          <a:p>
            <a:pPr marL="171450" indent="-171450">
              <a:buFont typeface="Arial"/>
              <a:buChar char="•"/>
            </a:pPr>
            <a:r>
              <a:rPr lang="en-US" b="1" dirty="0"/>
              <a:t>Think about how you complain.</a:t>
            </a:r>
            <a:r>
              <a:rPr lang="en-US" dirty="0"/>
              <a:t> When you complain about something, chances are your emotions are running high and you'll revert to the communication style you feel most comfortable with. Do you want to see the whites of someone's eyes (visual), harangue someone over the phone (auditory), hammer your fists on the table (kinesthetic), or fire off a curt email (reading/writing)?</a:t>
            </a:r>
          </a:p>
          <a:p>
            <a:pPr marL="171450" indent="-171450">
              <a:buFont typeface="Arial"/>
              <a:buChar char="•"/>
            </a:pPr>
            <a:r>
              <a:rPr lang="en-US" b="1" dirty="0"/>
              <a:t>Imagine yourself in an uncomfortable situation.</a:t>
            </a:r>
            <a:r>
              <a:rPr lang="en-US" dirty="0"/>
              <a:t> If you were lost in a strange city at night, how would you find your way to your destination? Would you use a map (visual), ask someone for directions (auditory), or just keep walking until you worked out where you were (kinesthetic)?</a:t>
            </a:r>
          </a:p>
          <a:p>
            <a:pPr marL="171450" indent="-171450">
              <a:buFont typeface="Arial"/>
              <a:buChar char="•"/>
            </a:pPr>
            <a:r>
              <a:rPr lang="en-US" b="1" dirty="0"/>
              <a:t>What style of presentation do you prefer?</a:t>
            </a:r>
            <a:r>
              <a:rPr lang="en-US" dirty="0"/>
              <a:t> Think back to the last presentation you attended. What was it that most stuck in your mind? Was it the charts or visual aids (visual), the words the presenter used (auditory), or any audience participation (kinesthetic)?</a:t>
            </a:r>
          </a:p>
          <a:p>
            <a:endParaRPr lang="en-US" dirty="0">
              <a:cs typeface="Calibri"/>
            </a:endParaRPr>
          </a:p>
        </p:txBody>
      </p:sp>
      <p:sp>
        <p:nvSpPr>
          <p:cNvPr id="4" name="Slide Number Placeholder 3"/>
          <p:cNvSpPr>
            <a:spLocks noGrp="1"/>
          </p:cNvSpPr>
          <p:nvPr>
            <p:ph type="sldNum" sz="quarter" idx="5"/>
          </p:nvPr>
        </p:nvSpPr>
        <p:spPr/>
        <p:txBody>
          <a:bodyPr/>
          <a:lstStyle/>
          <a:p>
            <a:fld id="{6FFF70A7-CC17-4B30-99D2-45DA5E8DABCD}" type="slidenum">
              <a:rPr lang="en-GB"/>
              <a:t>21</a:t>
            </a:fld>
            <a:endParaRPr lang="en-GB"/>
          </a:p>
        </p:txBody>
      </p:sp>
    </p:spTree>
    <p:extLst>
      <p:ext uri="{BB962C8B-B14F-4D97-AF65-F5344CB8AC3E}">
        <p14:creationId xmlns:p14="http://schemas.microsoft.com/office/powerpoint/2010/main" val="106920687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I would like everyone to listen to the following statements about the four key learning styles identified by Mumford and Honey and stand in the appropriate area of the room you feel best suits your learning style.</a:t>
            </a:r>
          </a:p>
          <a:p>
            <a:endParaRPr lang="en-US" dirty="0">
              <a:cs typeface="Calibri"/>
            </a:endParaRPr>
          </a:p>
          <a:p>
            <a:pPr algn="ctr"/>
            <a:endParaRPr lang="en-US" dirty="0">
              <a:cs typeface="Calibri"/>
            </a:endParaRPr>
          </a:p>
          <a:p>
            <a:r>
              <a:rPr lang="en-US" b="1" dirty="0"/>
              <a:t>Activist</a:t>
            </a:r>
            <a:endParaRPr lang="en-US" dirty="0"/>
          </a:p>
          <a:p>
            <a:pPr marL="171450" indent="-171450">
              <a:buFont typeface="Arial"/>
              <a:buChar char="•"/>
            </a:pPr>
            <a:r>
              <a:rPr lang="en-US" dirty="0"/>
              <a:t>Learn by doing, and happy to jump in</a:t>
            </a:r>
          </a:p>
          <a:p>
            <a:pPr marL="171450" indent="-171450">
              <a:buFont typeface="Arial"/>
              <a:buChar char="•"/>
            </a:pPr>
            <a:r>
              <a:rPr lang="en-US" dirty="0"/>
              <a:t>Enjoy the challenge of new experiences, without bias</a:t>
            </a:r>
          </a:p>
          <a:p>
            <a:pPr marL="171450" indent="-171450">
              <a:buFont typeface="Arial"/>
              <a:buChar char="•"/>
            </a:pPr>
            <a:r>
              <a:rPr lang="en-US" dirty="0"/>
              <a:t>Often guilty of acting before they think</a:t>
            </a:r>
          </a:p>
          <a:p>
            <a:pPr marL="171450" indent="-171450">
              <a:buFont typeface="Arial"/>
              <a:buChar char="•"/>
            </a:pPr>
            <a:r>
              <a:rPr lang="en-US" dirty="0"/>
              <a:t>Do not learn well from teaching, theory, reading or analyzing data</a:t>
            </a:r>
            <a:endParaRPr lang="en-US" dirty="0">
              <a:cs typeface="Calibri"/>
            </a:endParaRPr>
          </a:p>
          <a:p>
            <a:pPr marL="171450" indent="-171450">
              <a:buFont typeface="Arial"/>
              <a:buChar char="•"/>
            </a:pPr>
            <a:endParaRPr lang="en-US" dirty="0"/>
          </a:p>
          <a:p>
            <a:pPr marL="171450" indent="-171450">
              <a:buFont typeface="Arial"/>
              <a:buChar char="•"/>
            </a:pPr>
            <a:endParaRPr lang="en-US" dirty="0"/>
          </a:p>
          <a:p>
            <a:pPr marL="171450" indent="-171450">
              <a:buFont typeface="Arial"/>
              <a:buChar char="•"/>
            </a:pPr>
            <a:r>
              <a:rPr lang="en-US" dirty="0"/>
              <a:t>Puzzles</a:t>
            </a:r>
          </a:p>
          <a:p>
            <a:pPr marL="171450" indent="-171450">
              <a:buFont typeface="Arial"/>
              <a:buChar char="•"/>
            </a:pPr>
            <a:r>
              <a:rPr lang="en-US" dirty="0"/>
              <a:t>Competitions</a:t>
            </a:r>
            <a:endParaRPr lang="en-US" dirty="0">
              <a:cs typeface="Calibri"/>
            </a:endParaRPr>
          </a:p>
          <a:p>
            <a:pPr marL="171450" indent="-171450">
              <a:buFont typeface="Arial"/>
              <a:buChar char="•"/>
            </a:pPr>
            <a:r>
              <a:rPr lang="en-US" dirty="0"/>
              <a:t>Role-play</a:t>
            </a:r>
            <a:endParaRPr lang="en-US" dirty="0">
              <a:cs typeface="Calibri"/>
            </a:endParaRPr>
          </a:p>
          <a:p>
            <a:pPr marL="171450" indent="-171450">
              <a:buFont typeface="Arial"/>
              <a:buChar char="•"/>
            </a:pPr>
            <a:r>
              <a:rPr lang="en-US" dirty="0"/>
              <a:t>Brainstorming</a:t>
            </a:r>
            <a:endParaRPr lang="en-US" dirty="0">
              <a:cs typeface="Calibri"/>
            </a:endParaRPr>
          </a:p>
          <a:p>
            <a:pPr marL="171450" indent="-171450">
              <a:buFont typeface="Arial"/>
              <a:buChar char="•"/>
            </a:pPr>
            <a:r>
              <a:rPr lang="en-US" dirty="0"/>
              <a:t>Problem-solving</a:t>
            </a:r>
            <a:endParaRPr lang="en-US" dirty="0">
              <a:cs typeface="Calibri"/>
            </a:endParaRPr>
          </a:p>
          <a:p>
            <a:pPr marL="171450" indent="-171450">
              <a:buFont typeface="Arial"/>
              <a:buChar char="•"/>
            </a:pPr>
            <a:endParaRPr lang="en-US" dirty="0"/>
          </a:p>
          <a:p>
            <a:endParaRPr lang="en-US" dirty="0">
              <a:cs typeface="Calibri" panose="020F0502020204030204"/>
            </a:endParaRPr>
          </a:p>
          <a:p>
            <a:r>
              <a:rPr lang="en-US" b="1" dirty="0"/>
              <a:t>Theorist</a:t>
            </a:r>
            <a:endParaRPr lang="en-US" dirty="0"/>
          </a:p>
          <a:p>
            <a:pPr marL="171450" indent="-171450">
              <a:buFont typeface="Arial"/>
              <a:buChar char="•"/>
            </a:pPr>
            <a:r>
              <a:rPr lang="en-US" dirty="0"/>
              <a:t>Like to understand the theory behind actions</a:t>
            </a:r>
            <a:endParaRPr lang="en-US" dirty="0">
              <a:cs typeface="Calibri"/>
            </a:endParaRPr>
          </a:p>
          <a:p>
            <a:pPr marL="171450" indent="-171450">
              <a:buFont typeface="Arial"/>
              <a:buChar char="•"/>
            </a:pPr>
            <a:r>
              <a:rPr lang="en-US" dirty="0"/>
              <a:t>Enjoy models, concepts and facts</a:t>
            </a:r>
            <a:endParaRPr lang="en-US" dirty="0">
              <a:cs typeface="Calibri"/>
            </a:endParaRPr>
          </a:p>
          <a:p>
            <a:pPr marL="171450" indent="-171450">
              <a:buFont typeface="Arial"/>
              <a:buChar char="•"/>
            </a:pPr>
            <a:r>
              <a:rPr lang="en-US" dirty="0"/>
              <a:t>Analyse and </a:t>
            </a:r>
            <a:r>
              <a:rPr lang="en-US" dirty="0" err="1"/>
              <a:t>synthesise</a:t>
            </a:r>
            <a:r>
              <a:rPr lang="en-US" dirty="0"/>
              <a:t> testable hypotheses</a:t>
            </a:r>
            <a:endParaRPr lang="en-US" dirty="0">
              <a:cs typeface="Calibri"/>
            </a:endParaRPr>
          </a:p>
          <a:p>
            <a:pPr marL="171450" indent="-171450">
              <a:buFont typeface="Arial"/>
              <a:buChar char="•"/>
            </a:pPr>
            <a:r>
              <a:rPr lang="en-US" dirty="0"/>
              <a:t>Not suited to learning without instruction</a:t>
            </a:r>
            <a:endParaRPr lang="en-US" dirty="0">
              <a:cs typeface="Calibri"/>
            </a:endParaRPr>
          </a:p>
          <a:p>
            <a:pPr marL="171450" indent="-171450">
              <a:buFont typeface="Arial"/>
              <a:buChar char="•"/>
            </a:pPr>
            <a:r>
              <a:rPr lang="en-US" dirty="0"/>
              <a:t>Not good in situations that involve 'feelings' or when objectives or instructions are ambiguous </a:t>
            </a:r>
            <a:endParaRPr lang="en-US" dirty="0">
              <a:cs typeface="Calibri"/>
            </a:endParaRPr>
          </a:p>
          <a:p>
            <a:pPr marL="171450" indent="-171450">
              <a:buFont typeface="Arial"/>
              <a:buChar char="•"/>
            </a:pPr>
            <a:endParaRPr lang="en-US" dirty="0"/>
          </a:p>
          <a:p>
            <a:pPr marL="171450" indent="-171450">
              <a:buFont typeface="Arial"/>
              <a:buChar char="•"/>
            </a:pPr>
            <a:endParaRPr lang="en-US" dirty="0"/>
          </a:p>
          <a:p>
            <a:pPr marL="171450" indent="-171450">
              <a:buFont typeface="Arial"/>
              <a:buChar char="•"/>
            </a:pPr>
            <a:r>
              <a:rPr lang="en-US" dirty="0"/>
              <a:t>Models</a:t>
            </a:r>
            <a:endParaRPr lang="en-US" dirty="0">
              <a:cs typeface="Calibri"/>
            </a:endParaRPr>
          </a:p>
          <a:p>
            <a:pPr marL="171450" indent="-171450">
              <a:buFont typeface="Arial"/>
              <a:buChar char="•"/>
            </a:pPr>
            <a:r>
              <a:rPr lang="en-US" dirty="0"/>
              <a:t>Statistics</a:t>
            </a:r>
            <a:endParaRPr lang="en-US" dirty="0">
              <a:cs typeface="Calibri"/>
            </a:endParaRPr>
          </a:p>
          <a:p>
            <a:pPr marL="171450" indent="-171450">
              <a:buFont typeface="Arial"/>
              <a:buChar char="•"/>
            </a:pPr>
            <a:r>
              <a:rPr lang="en-US" dirty="0"/>
              <a:t>Stories</a:t>
            </a:r>
            <a:endParaRPr lang="en-US" dirty="0">
              <a:cs typeface="Calibri"/>
            </a:endParaRPr>
          </a:p>
          <a:p>
            <a:pPr marL="171450" indent="-171450">
              <a:buFont typeface="Arial"/>
              <a:buChar char="•"/>
            </a:pPr>
            <a:r>
              <a:rPr lang="en-US" dirty="0"/>
              <a:t>Quotes</a:t>
            </a:r>
            <a:endParaRPr lang="en-US" dirty="0">
              <a:cs typeface="Calibri"/>
            </a:endParaRPr>
          </a:p>
          <a:p>
            <a:pPr marL="171450" indent="-171450">
              <a:buFont typeface="Arial"/>
              <a:buChar char="•"/>
            </a:pPr>
            <a:r>
              <a:rPr lang="en-US" dirty="0"/>
              <a:t>Applying theories</a:t>
            </a:r>
            <a:endParaRPr lang="en-US" dirty="0">
              <a:cs typeface="Calibri"/>
            </a:endParaRPr>
          </a:p>
          <a:p>
            <a:pPr marL="171450" indent="-171450">
              <a:buFont typeface="Arial"/>
              <a:buChar char="•"/>
            </a:pPr>
            <a:endParaRPr lang="en-US" dirty="0">
              <a:cs typeface="Calibri"/>
            </a:endParaRPr>
          </a:p>
          <a:p>
            <a:pPr marL="171450" indent="-171450">
              <a:buFont typeface="Arial"/>
              <a:buChar char="•"/>
            </a:pPr>
            <a:endParaRPr lang="en-US" dirty="0"/>
          </a:p>
          <a:p>
            <a:r>
              <a:rPr lang="en-US" b="1" dirty="0"/>
              <a:t>Pragmatist</a:t>
            </a:r>
            <a:endParaRPr lang="en-US" dirty="0"/>
          </a:p>
          <a:p>
            <a:pPr marL="171450" indent="-171450">
              <a:buFont typeface="Arial"/>
              <a:buChar char="•"/>
            </a:pPr>
            <a:r>
              <a:rPr lang="en-US" dirty="0"/>
              <a:t>Need to be able to see how they apply their learning to the real world</a:t>
            </a:r>
            <a:endParaRPr lang="en-US" dirty="0">
              <a:cs typeface="Calibri"/>
            </a:endParaRPr>
          </a:p>
          <a:p>
            <a:pPr marL="171450" indent="-171450">
              <a:buFont typeface="Arial"/>
              <a:buChar char="•"/>
            </a:pPr>
            <a:r>
              <a:rPr lang="en-US" dirty="0"/>
              <a:t>Abstract concepts are useless if they cannot see how it is applicable</a:t>
            </a:r>
            <a:endParaRPr lang="en-US" dirty="0">
              <a:cs typeface="Calibri"/>
            </a:endParaRPr>
          </a:p>
          <a:p>
            <a:pPr marL="171450" indent="-171450">
              <a:buFont typeface="Arial"/>
              <a:buChar char="•"/>
            </a:pPr>
            <a:r>
              <a:rPr lang="en-US" dirty="0"/>
              <a:t>Enjoy trying new theories and techniques</a:t>
            </a:r>
            <a:endParaRPr lang="en-US" dirty="0">
              <a:cs typeface="Calibri"/>
            </a:endParaRPr>
          </a:p>
          <a:p>
            <a:pPr marL="171450" indent="-171450">
              <a:buFont typeface="Arial"/>
              <a:buChar char="•"/>
            </a:pPr>
            <a:r>
              <a:rPr lang="en-US" dirty="0"/>
              <a:t>Do not happily engage when objectives and instructions are unclear, or when it is heavy in theory</a:t>
            </a:r>
            <a:endParaRPr lang="en-US" dirty="0">
              <a:cs typeface="Calibri"/>
            </a:endParaRPr>
          </a:p>
          <a:p>
            <a:pPr marL="171450" indent="-171450">
              <a:buFont typeface="Arial"/>
              <a:buChar char="•"/>
            </a:pPr>
            <a:endParaRPr lang="en-US" dirty="0"/>
          </a:p>
          <a:p>
            <a:pPr marL="171450" indent="-171450">
              <a:buFont typeface="Arial"/>
              <a:buChar char="•"/>
            </a:pPr>
            <a:endParaRPr lang="en-US" dirty="0"/>
          </a:p>
          <a:p>
            <a:pPr marL="171450" indent="-171450">
              <a:buFont typeface="Arial"/>
              <a:buChar char="•"/>
            </a:pPr>
            <a:r>
              <a:rPr lang="en-US" dirty="0"/>
              <a:t>Thinking about how to apply theories to reality</a:t>
            </a:r>
            <a:endParaRPr lang="en-US" dirty="0">
              <a:cs typeface="Calibri"/>
            </a:endParaRPr>
          </a:p>
          <a:p>
            <a:pPr marL="171450" indent="-171450">
              <a:buFont typeface="Arial"/>
              <a:buChar char="•"/>
            </a:pPr>
            <a:r>
              <a:rPr lang="en-US" dirty="0"/>
              <a:t>Case studies</a:t>
            </a:r>
            <a:endParaRPr lang="en-US" dirty="0">
              <a:cs typeface="Calibri"/>
            </a:endParaRPr>
          </a:p>
          <a:p>
            <a:pPr marL="171450" indent="-171450">
              <a:buFont typeface="Arial"/>
              <a:buChar char="•"/>
            </a:pPr>
            <a:r>
              <a:rPr lang="en-US" dirty="0"/>
              <a:t>Problem-solving</a:t>
            </a:r>
            <a:endParaRPr lang="en-US" dirty="0">
              <a:cs typeface="Calibri"/>
            </a:endParaRPr>
          </a:p>
          <a:p>
            <a:pPr marL="171450" indent="-171450">
              <a:buFont typeface="Arial"/>
              <a:buChar char="•"/>
            </a:pPr>
            <a:r>
              <a:rPr lang="en-US" dirty="0"/>
              <a:t>Discussion</a:t>
            </a:r>
            <a:endParaRPr lang="en-US" dirty="0">
              <a:cs typeface="Calibri"/>
            </a:endParaRPr>
          </a:p>
          <a:p>
            <a:pPr marL="171450" indent="-171450">
              <a:buFont typeface="Arial"/>
              <a:buChar char="•"/>
            </a:pPr>
            <a:endParaRPr lang="en-US" dirty="0"/>
          </a:p>
          <a:p>
            <a:pPr marL="171450" indent="-171450">
              <a:buFont typeface="Arial"/>
              <a:buChar char="•"/>
            </a:pPr>
            <a:endParaRPr lang="en-US" dirty="0"/>
          </a:p>
          <a:p>
            <a:r>
              <a:rPr lang="en-US" b="1" dirty="0"/>
              <a:t>Reflector</a:t>
            </a:r>
            <a:endParaRPr lang="en-US" dirty="0"/>
          </a:p>
          <a:p>
            <a:pPr marL="171450" indent="-171450">
              <a:buFont typeface="Arial"/>
              <a:buChar char="•"/>
            </a:pPr>
            <a:r>
              <a:rPr lang="en-US" dirty="0"/>
              <a:t>Learn through observation and reflecting on results</a:t>
            </a:r>
            <a:endParaRPr lang="en-US" dirty="0">
              <a:cs typeface="Calibri"/>
            </a:endParaRPr>
          </a:p>
          <a:p>
            <a:pPr marL="171450" indent="-171450">
              <a:buFont typeface="Arial"/>
              <a:buChar char="•"/>
            </a:pPr>
            <a:r>
              <a:rPr lang="en-US" dirty="0"/>
              <a:t>Prefer to watch from the sidelines</a:t>
            </a:r>
            <a:endParaRPr lang="en-US" dirty="0">
              <a:cs typeface="Calibri"/>
            </a:endParaRPr>
          </a:p>
          <a:p>
            <a:pPr marL="171450" indent="-171450">
              <a:buFont typeface="Arial"/>
              <a:buChar char="•"/>
            </a:pPr>
            <a:r>
              <a:rPr lang="en-US" dirty="0"/>
              <a:t>Take information in from multiple perspectives and work to a conclusion</a:t>
            </a:r>
            <a:endParaRPr lang="en-US" dirty="0">
              <a:cs typeface="Calibri"/>
            </a:endParaRPr>
          </a:p>
          <a:p>
            <a:pPr marL="171450" indent="-171450">
              <a:buFont typeface="Arial"/>
              <a:buChar char="•"/>
            </a:pPr>
            <a:r>
              <a:rPr lang="en-US" dirty="0"/>
              <a:t>Reflectors are not good at leading activities or being rushed, with no preparation</a:t>
            </a:r>
            <a:endParaRPr lang="en-US" dirty="0">
              <a:cs typeface="Calibri"/>
            </a:endParaRPr>
          </a:p>
          <a:p>
            <a:pPr marL="171450" indent="-171450">
              <a:buFont typeface="Arial"/>
              <a:buChar char="•"/>
            </a:pPr>
            <a:endParaRPr lang="en-US" dirty="0">
              <a:cs typeface="Calibri"/>
            </a:endParaRPr>
          </a:p>
          <a:p>
            <a:pPr marL="171450" indent="-171450">
              <a:buFont typeface="Arial"/>
              <a:buChar char="•"/>
            </a:pPr>
            <a:endParaRPr lang="en-US" dirty="0"/>
          </a:p>
          <a:p>
            <a:pPr marL="171450" indent="-171450">
              <a:buFont typeface="Arial"/>
              <a:buChar char="•"/>
            </a:pPr>
            <a:r>
              <a:rPr lang="en-US" dirty="0"/>
              <a:t>Observing activities</a:t>
            </a:r>
            <a:endParaRPr lang="en-US" dirty="0">
              <a:cs typeface="Calibri"/>
            </a:endParaRPr>
          </a:p>
          <a:p>
            <a:pPr marL="171450" indent="-171450">
              <a:buFont typeface="Arial"/>
              <a:buChar char="•"/>
            </a:pPr>
            <a:r>
              <a:rPr lang="en-US" dirty="0"/>
              <a:t>Feedback from others</a:t>
            </a:r>
            <a:endParaRPr lang="en-US" dirty="0">
              <a:cs typeface="Calibri"/>
            </a:endParaRPr>
          </a:p>
          <a:p>
            <a:pPr marL="171450" indent="-171450">
              <a:buFont typeface="Arial"/>
              <a:buChar char="•"/>
            </a:pPr>
            <a:r>
              <a:rPr lang="en-US" dirty="0"/>
              <a:t>Coaching </a:t>
            </a:r>
            <a:endParaRPr lang="en-US" dirty="0">
              <a:cs typeface="Calibri"/>
            </a:endParaRPr>
          </a:p>
          <a:p>
            <a:pPr marL="171450" indent="-171450">
              <a:buFont typeface="Arial"/>
              <a:buChar char="•"/>
            </a:pPr>
            <a:r>
              <a:rPr lang="en-US" dirty="0"/>
              <a:t>Interviews</a:t>
            </a:r>
            <a:endParaRPr lang="en-US" dirty="0">
              <a:cs typeface="Calibri"/>
            </a:endParaRPr>
          </a:p>
          <a:p>
            <a:pPr marL="171450" indent="-171450">
              <a:buFont typeface="Arial"/>
              <a:buChar char="•"/>
            </a:pPr>
            <a:r>
              <a:rPr lang="en-US" dirty="0"/>
              <a:t>Paired discussions</a:t>
            </a:r>
            <a:endParaRPr lang="en-US" dirty="0">
              <a:cs typeface="Calibri"/>
            </a:endParaRPr>
          </a:p>
          <a:p>
            <a:endParaRPr lang="en-US" dirty="0">
              <a:cs typeface="Calibri"/>
            </a:endParaRP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6FFF70A7-CC17-4B30-99D2-45DA5E8DABCD}" type="slidenum">
              <a:rPr lang="en-GB"/>
              <a:t>23</a:t>
            </a:fld>
            <a:endParaRPr lang="en-GB"/>
          </a:p>
        </p:txBody>
      </p:sp>
    </p:spTree>
    <p:extLst>
      <p:ext uri="{BB962C8B-B14F-4D97-AF65-F5344CB8AC3E}">
        <p14:creationId xmlns:p14="http://schemas.microsoft.com/office/powerpoint/2010/main" val="16020025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pPr>
              <a:lnSpc>
                <a:spcPct val="110000"/>
              </a:lnSpc>
              <a:spcBef>
                <a:spcPts val="1000"/>
              </a:spcBef>
            </a:pPr>
            <a:r>
              <a:rPr lang="en-GB" dirty="0"/>
              <a:t>Honey, P. and Mumford. (1992) </a:t>
            </a:r>
            <a:r>
              <a:rPr lang="en-GB" i="1" dirty="0"/>
              <a:t>The Manual of learning styles,</a:t>
            </a:r>
            <a:r>
              <a:rPr lang="en-GB" dirty="0"/>
              <a:t> 3rd </a:t>
            </a:r>
            <a:r>
              <a:rPr lang="en-GB" err="1"/>
              <a:t>edn</a:t>
            </a:r>
            <a:r>
              <a:rPr lang="en-GB"/>
              <a:t>. Maidenhead: Honey.</a:t>
            </a:r>
            <a:endParaRPr lang="en-US"/>
          </a:p>
          <a:p>
            <a:pPr>
              <a:lnSpc>
                <a:spcPct val="110000"/>
              </a:lnSpc>
              <a:spcBef>
                <a:spcPts val="1000"/>
              </a:spcBef>
            </a:pPr>
            <a:r>
              <a:rPr lang="en-GB" dirty="0"/>
              <a:t>Kolb, Osland, J., &amp; Rubin, I. M. (1995). Organizational </a:t>
            </a:r>
            <a:r>
              <a:rPr lang="en-GB" dirty="0" err="1"/>
              <a:t>behavior</a:t>
            </a:r>
            <a:r>
              <a:rPr lang="en-GB" dirty="0"/>
              <a:t> : an experiential approach (6th ed.). Prentice Hall.</a:t>
            </a:r>
            <a:endParaRPr lang="en-US" dirty="0">
              <a:cs typeface="Calibri" panose="020F0502020204030204"/>
            </a:endParaRPr>
          </a:p>
          <a:p>
            <a:pPr>
              <a:lnSpc>
                <a:spcPct val="110000"/>
              </a:lnSpc>
              <a:spcBef>
                <a:spcPts val="1000"/>
              </a:spcBef>
            </a:pPr>
            <a:r>
              <a:rPr lang="en-GB" dirty="0"/>
              <a:t>Kolb, D. (2015). Experiential learning: experience as the source of learning and development (Second edition). Pearson Education Inc.</a:t>
            </a:r>
          </a:p>
          <a:p>
            <a:pPr>
              <a:lnSpc>
                <a:spcPct val="110000"/>
              </a:lnSpc>
              <a:spcBef>
                <a:spcPts val="1000"/>
              </a:spcBef>
            </a:pPr>
            <a:endParaRPr lang="en-GB" dirty="0">
              <a:cs typeface="Calibri" panose="020F0502020204030204"/>
            </a:endParaRPr>
          </a:p>
        </p:txBody>
      </p:sp>
      <p:sp>
        <p:nvSpPr>
          <p:cNvPr id="4" name="Slide Number Placeholder 3"/>
          <p:cNvSpPr>
            <a:spLocks noGrp="1"/>
          </p:cNvSpPr>
          <p:nvPr>
            <p:ph type="sldNum" sz="quarter" idx="5"/>
          </p:nvPr>
        </p:nvSpPr>
        <p:spPr/>
        <p:txBody>
          <a:bodyPr/>
          <a:lstStyle/>
          <a:p>
            <a:fld id="{6FFF70A7-CC17-4B30-99D2-45DA5E8DABCD}" type="slidenum">
              <a:rPr lang="en-GB"/>
              <a:t>24</a:t>
            </a:fld>
            <a:endParaRPr lang="en-GB"/>
          </a:p>
        </p:txBody>
      </p:sp>
    </p:spTree>
    <p:extLst>
      <p:ext uri="{BB962C8B-B14F-4D97-AF65-F5344CB8AC3E}">
        <p14:creationId xmlns:p14="http://schemas.microsoft.com/office/powerpoint/2010/main" val="586029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F9204-3F29-4C3A-BA41-3063400202C4}"/>
              </a:ext>
            </a:extLst>
          </p:cNvPr>
          <p:cNvSpPr>
            <a:spLocks noGrp="1"/>
          </p:cNvSpPr>
          <p:nvPr>
            <p:ph type="ctrTitle"/>
          </p:nvPr>
        </p:nvSpPr>
        <p:spPr>
          <a:xfrm>
            <a:off x="1524000" y="1122363"/>
            <a:ext cx="9144000" cy="2387600"/>
          </a:xfrm>
        </p:spPr>
        <p:txBody>
          <a:bodyPr anchor="b"/>
          <a:lstStyle>
            <a:lvl1pPr algn="ctr">
              <a:defRPr sz="4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03393CD-7262-4AC7-80E6-52FE6F3F39BA}"/>
              </a:ext>
            </a:extLst>
          </p:cNvPr>
          <p:cNvSpPr>
            <a:spLocks noGrp="1"/>
          </p:cNvSpPr>
          <p:nvPr>
            <p:ph type="subTitle" idx="1"/>
          </p:nvPr>
        </p:nvSpPr>
        <p:spPr>
          <a:xfrm>
            <a:off x="1524000" y="3602038"/>
            <a:ext cx="9144000" cy="1655762"/>
          </a:xfrm>
        </p:spPr>
        <p:txBody>
          <a:bodyPr/>
          <a:lstStyle>
            <a:lvl1pPr marL="0" indent="0" algn="ctr">
              <a:buNone/>
              <a:defRPr sz="20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D7D430AE-0210-4E82-AD7B-41B112DE7F7D}"/>
              </a:ext>
            </a:extLst>
          </p:cNvPr>
          <p:cNvSpPr>
            <a:spLocks noGrp="1"/>
          </p:cNvSpPr>
          <p:nvPr>
            <p:ph type="dt" sz="half" idx="10"/>
          </p:nvPr>
        </p:nvSpPr>
        <p:spPr/>
        <p:txBody>
          <a:bodyPr/>
          <a:lstStyle>
            <a:lvl1pPr>
              <a:defRPr>
                <a:solidFill>
                  <a:schemeClr val="tx1">
                    <a:alpha val="60000"/>
                  </a:schemeClr>
                </a:solidFill>
                <a:latin typeface="+mn-lt"/>
              </a:defRPr>
            </a:lvl1pPr>
          </a:lstStyle>
          <a:p>
            <a:fld id="{11A6662E-FAF4-44BC-88B5-85A7CBFB6D30}" type="datetime1">
              <a:rPr lang="en-US" smtClean="0"/>
              <a:pPr/>
              <a:t>10/14/2025</a:t>
            </a:fld>
            <a:endParaRPr lang="en-US" dirty="0"/>
          </a:p>
        </p:txBody>
      </p:sp>
      <p:sp>
        <p:nvSpPr>
          <p:cNvPr id="5" name="Footer Placeholder 4">
            <a:extLst>
              <a:ext uri="{FF2B5EF4-FFF2-40B4-BE49-F238E27FC236}">
                <a16:creationId xmlns:a16="http://schemas.microsoft.com/office/drawing/2014/main" id="{0F221974-7DEC-459D-9642-CB5B59C82771}"/>
              </a:ext>
            </a:extLst>
          </p:cNvPr>
          <p:cNvSpPr>
            <a:spLocks noGrp="1"/>
          </p:cNvSpPr>
          <p:nvPr>
            <p:ph type="ftr" sz="quarter" idx="11"/>
          </p:nvPr>
        </p:nvSpPr>
        <p:spPr/>
        <p:txBody>
          <a:bodyPr/>
          <a:lstStyle>
            <a:lvl1pPr>
              <a:defRPr>
                <a:solidFill>
                  <a:schemeClr val="tx1">
                    <a:alpha val="60000"/>
                  </a:schemeClr>
                </a:solidFill>
                <a:latin typeface="+mn-lt"/>
              </a:defRPr>
            </a:lvl1pPr>
          </a:lstStyle>
          <a:p>
            <a:endParaRPr lang="en-US">
              <a:solidFill>
                <a:schemeClr val="tx1">
                  <a:alpha val="60000"/>
                </a:schemeClr>
              </a:solidFill>
            </a:endParaRPr>
          </a:p>
        </p:txBody>
      </p:sp>
      <p:sp>
        <p:nvSpPr>
          <p:cNvPr id="6" name="Slide Number Placeholder 5">
            <a:extLst>
              <a:ext uri="{FF2B5EF4-FFF2-40B4-BE49-F238E27FC236}">
                <a16:creationId xmlns:a16="http://schemas.microsoft.com/office/drawing/2014/main" id="{60731837-C94E-4B5B-BCF0-110C69EDB41C}"/>
              </a:ext>
            </a:extLst>
          </p:cNvPr>
          <p:cNvSpPr>
            <a:spLocks noGrp="1"/>
          </p:cNvSpPr>
          <p:nvPr>
            <p:ph type="sldNum" sz="quarter" idx="12"/>
          </p:nvPr>
        </p:nvSpPr>
        <p:spPr/>
        <p:txBody>
          <a:bodyPr/>
          <a:lstStyle>
            <a:lvl1pPr>
              <a:defRPr>
                <a:solidFill>
                  <a:schemeClr val="tx1">
                    <a:alpha val="60000"/>
                  </a:schemeClr>
                </a:solidFill>
                <a:latin typeface="+mn-lt"/>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4657113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CC1FC-ADE8-488C-A1DA-2FD569FD4D09}"/>
              </a:ext>
            </a:extLst>
          </p:cNvPr>
          <p:cNvSpPr>
            <a:spLocks noGrp="1"/>
          </p:cNvSpPr>
          <p:nvPr>
            <p:ph type="title"/>
          </p:nvPr>
        </p:nvSpPr>
        <p:spPr>
          <a:xfrm>
            <a:off x="458694" y="365760"/>
            <a:ext cx="10895106" cy="132556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F02842-38C3-46D6-8527-0F6FE623C51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E864CF5-F681-40C2-88CC-E02206C9CECB}"/>
              </a:ext>
            </a:extLst>
          </p:cNvPr>
          <p:cNvSpPr>
            <a:spLocks noGrp="1"/>
          </p:cNvSpPr>
          <p:nvPr>
            <p:ph type="dt" sz="half" idx="10"/>
          </p:nvPr>
        </p:nvSpPr>
        <p:spPr/>
        <p:txBody>
          <a:bodyPr/>
          <a:lstStyle/>
          <a:p>
            <a:fld id="{0055F08A-1E71-4B2B-BB49-E743F2903911}" type="datetime1">
              <a:rPr lang="en-US" smtClean="0"/>
              <a:t>10/14/2025</a:t>
            </a:fld>
            <a:endParaRPr lang="en-US" dirty="0"/>
          </a:p>
        </p:txBody>
      </p:sp>
      <p:sp>
        <p:nvSpPr>
          <p:cNvPr id="5" name="Footer Placeholder 4">
            <a:extLst>
              <a:ext uri="{FF2B5EF4-FFF2-40B4-BE49-F238E27FC236}">
                <a16:creationId xmlns:a16="http://schemas.microsoft.com/office/drawing/2014/main" id="{82C04753-4FE4-4A6F-99BB-CFFC92E0CD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A569D1-DB13-4BD9-8BA9-0DEAD98F893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9591710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20B05-7BF6-4073-9106-FA19E97273CB}"/>
              </a:ext>
            </a:extLst>
          </p:cNvPr>
          <p:cNvSpPr>
            <a:spLocks noGrp="1"/>
          </p:cNvSpPr>
          <p:nvPr>
            <p:ph type="title"/>
          </p:nvPr>
        </p:nvSpPr>
        <p:spPr>
          <a:xfrm>
            <a:off x="831850" y="1709738"/>
            <a:ext cx="10515600" cy="2852737"/>
          </a:xfrm>
        </p:spPr>
        <p:txBody>
          <a:bodyPr anchor="b"/>
          <a:lstStyle>
            <a:lvl1pP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E8EE8D7-6B58-4A3F-9DD5-E563D5192A68}"/>
              </a:ext>
            </a:extLst>
          </p:cNvPr>
          <p:cNvSpPr>
            <a:spLocks noGrp="1"/>
          </p:cNvSpPr>
          <p:nvPr>
            <p:ph type="body" idx="1"/>
          </p:nvPr>
        </p:nvSpPr>
        <p:spPr>
          <a:xfrm>
            <a:off x="831850" y="4589463"/>
            <a:ext cx="10515600" cy="1500187"/>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02990E-9F0A-446A-B5B8-459CA8D98D92}"/>
              </a:ext>
            </a:extLst>
          </p:cNvPr>
          <p:cNvSpPr>
            <a:spLocks noGrp="1"/>
          </p:cNvSpPr>
          <p:nvPr>
            <p:ph type="dt" sz="half" idx="10"/>
          </p:nvPr>
        </p:nvSpPr>
        <p:spPr/>
        <p:txBody>
          <a:bodyPr/>
          <a:lstStyle/>
          <a:p>
            <a:fld id="{15417D9E-721A-44BB-8863-9873FE64DA75}" type="datetime1">
              <a:rPr lang="en-US" smtClean="0"/>
              <a:t>10/14/2025</a:t>
            </a:fld>
            <a:endParaRPr lang="en-US"/>
          </a:p>
        </p:txBody>
      </p:sp>
      <p:sp>
        <p:nvSpPr>
          <p:cNvPr id="5" name="Footer Placeholder 4">
            <a:extLst>
              <a:ext uri="{FF2B5EF4-FFF2-40B4-BE49-F238E27FC236}">
                <a16:creationId xmlns:a16="http://schemas.microsoft.com/office/drawing/2014/main" id="{89E68EAA-4377-45FF-9D7C-9E77BC9F27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07FA71-74C3-44B8-A0AC-E18A1E76B43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1970677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71F12-2D88-4F76-AF46-BD5156C127A9}"/>
              </a:ext>
            </a:extLst>
          </p:cNvPr>
          <p:cNvSpPr>
            <a:spLocks noGrp="1"/>
          </p:cNvSpPr>
          <p:nvPr>
            <p:ph type="title"/>
          </p:nvPr>
        </p:nvSpPr>
        <p:spPr>
          <a:xfrm>
            <a:off x="458694" y="365760"/>
            <a:ext cx="10895106" cy="132556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6E1AA46-E3EB-4704-B019-F90F1E6177A5}"/>
              </a:ext>
            </a:extLst>
          </p:cNvPr>
          <p:cNvSpPr>
            <a:spLocks noGrp="1"/>
          </p:cNvSpPr>
          <p:nvPr>
            <p:ph sz="half" idx="1"/>
          </p:nvPr>
        </p:nvSpPr>
        <p:spPr>
          <a:xfrm>
            <a:off x="458695" y="1825625"/>
            <a:ext cx="556110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5C17480F-A530-4D05-9A22-E573FB4BA620}"/>
              </a:ext>
            </a:extLst>
          </p:cNvPr>
          <p:cNvSpPr>
            <a:spLocks noGrp="1"/>
          </p:cNvSpPr>
          <p:nvPr>
            <p:ph sz="half" idx="2"/>
          </p:nvPr>
        </p:nvSpPr>
        <p:spPr>
          <a:xfrm>
            <a:off x="6172199" y="1825625"/>
            <a:ext cx="5561105"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55B56FDA-C47A-4F4A-A364-BA60A25AB90A}"/>
              </a:ext>
            </a:extLst>
          </p:cNvPr>
          <p:cNvSpPr>
            <a:spLocks noGrp="1"/>
          </p:cNvSpPr>
          <p:nvPr>
            <p:ph type="dt" sz="half" idx="10"/>
          </p:nvPr>
        </p:nvSpPr>
        <p:spPr/>
        <p:txBody>
          <a:bodyPr/>
          <a:lstStyle/>
          <a:p>
            <a:fld id="{5F31DA2F-80B8-49CF-99FB-5ABCA53A607A}" type="datetime1">
              <a:rPr lang="en-US" smtClean="0"/>
              <a:t>10/14/2025</a:t>
            </a:fld>
            <a:endParaRPr lang="en-US"/>
          </a:p>
        </p:txBody>
      </p:sp>
      <p:sp>
        <p:nvSpPr>
          <p:cNvPr id="6" name="Footer Placeholder 5">
            <a:extLst>
              <a:ext uri="{FF2B5EF4-FFF2-40B4-BE49-F238E27FC236}">
                <a16:creationId xmlns:a16="http://schemas.microsoft.com/office/drawing/2014/main" id="{7326D8DD-6D84-44D4-8A1B-57615B3ED8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C8FE31-B577-4017-8AFE-A8BA09596E9C}"/>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0806860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C28C9-B8CC-413F-9FFA-626680E4A828}"/>
              </a:ext>
            </a:extLst>
          </p:cNvPr>
          <p:cNvSpPr>
            <a:spLocks noGrp="1"/>
          </p:cNvSpPr>
          <p:nvPr>
            <p:ph type="title"/>
          </p:nvPr>
        </p:nvSpPr>
        <p:spPr>
          <a:xfrm>
            <a:off x="458694" y="365125"/>
            <a:ext cx="11274612"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B53FE72-9D42-45F5-A37F-B12130388AD5}"/>
              </a:ext>
            </a:extLst>
          </p:cNvPr>
          <p:cNvSpPr>
            <a:spLocks noGrp="1"/>
          </p:cNvSpPr>
          <p:nvPr>
            <p:ph type="body" idx="1"/>
          </p:nvPr>
        </p:nvSpPr>
        <p:spPr>
          <a:xfrm>
            <a:off x="465256" y="1752600"/>
            <a:ext cx="5532319" cy="82391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E3A31D-9B5F-4DE3-B18D-F7F77782EB46}"/>
              </a:ext>
            </a:extLst>
          </p:cNvPr>
          <p:cNvSpPr>
            <a:spLocks noGrp="1"/>
          </p:cNvSpPr>
          <p:nvPr>
            <p:ph sz="half" idx="2"/>
          </p:nvPr>
        </p:nvSpPr>
        <p:spPr>
          <a:xfrm>
            <a:off x="465256" y="2666999"/>
            <a:ext cx="5532319"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F0BE1D2D-822C-466C-A7B9-1A2D97366A41}"/>
              </a:ext>
            </a:extLst>
          </p:cNvPr>
          <p:cNvSpPr>
            <a:spLocks noGrp="1"/>
          </p:cNvSpPr>
          <p:nvPr>
            <p:ph type="body" sz="quarter" idx="3"/>
          </p:nvPr>
        </p:nvSpPr>
        <p:spPr>
          <a:xfrm>
            <a:off x="6172200" y="1752600"/>
            <a:ext cx="5561106" cy="82391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F13B2C-44CA-49C4-BC84-02AF1638F381}"/>
              </a:ext>
            </a:extLst>
          </p:cNvPr>
          <p:cNvSpPr>
            <a:spLocks noGrp="1"/>
          </p:cNvSpPr>
          <p:nvPr>
            <p:ph sz="quarter" idx="4"/>
          </p:nvPr>
        </p:nvSpPr>
        <p:spPr>
          <a:xfrm>
            <a:off x="6172200" y="2666999"/>
            <a:ext cx="5561106"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793CB55-E9C1-4CE6-9B61-81B71475B960}"/>
              </a:ext>
            </a:extLst>
          </p:cNvPr>
          <p:cNvSpPr>
            <a:spLocks noGrp="1"/>
          </p:cNvSpPr>
          <p:nvPr>
            <p:ph type="dt" sz="half" idx="10"/>
          </p:nvPr>
        </p:nvSpPr>
        <p:spPr/>
        <p:txBody>
          <a:bodyPr/>
          <a:lstStyle/>
          <a:p>
            <a:fld id="{28852172-E6C9-4B6C-929A-A9DE3837BBF1}" type="datetime1">
              <a:rPr lang="en-US" smtClean="0"/>
              <a:t>10/14/2025</a:t>
            </a:fld>
            <a:endParaRPr lang="en-US"/>
          </a:p>
        </p:txBody>
      </p:sp>
      <p:sp>
        <p:nvSpPr>
          <p:cNvPr id="8" name="Footer Placeholder 7">
            <a:extLst>
              <a:ext uri="{FF2B5EF4-FFF2-40B4-BE49-F238E27FC236}">
                <a16:creationId xmlns:a16="http://schemas.microsoft.com/office/drawing/2014/main" id="{0DF22318-747B-4EC9-862C-D9FD488CCC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CFBDDDF-16BD-438D-937D-0E3E30E74E86}"/>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4883727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92D5F-0BD4-4517-9233-E08AF405B6DE}"/>
              </a:ext>
            </a:extLst>
          </p:cNvPr>
          <p:cNvSpPr>
            <a:spLocks noGrp="1"/>
          </p:cNvSpPr>
          <p:nvPr>
            <p:ph type="title"/>
          </p:nvPr>
        </p:nvSpPr>
        <p:spPr>
          <a:xfrm>
            <a:off x="458694" y="365760"/>
            <a:ext cx="11274612" cy="1325563"/>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B83523B8-51E3-48B8-BFD8-CE950619804E}"/>
              </a:ext>
            </a:extLst>
          </p:cNvPr>
          <p:cNvSpPr>
            <a:spLocks noGrp="1"/>
          </p:cNvSpPr>
          <p:nvPr>
            <p:ph type="dt" sz="half" idx="10"/>
          </p:nvPr>
        </p:nvSpPr>
        <p:spPr>
          <a:xfrm>
            <a:off x="458693" y="6416675"/>
            <a:ext cx="2921715" cy="365125"/>
          </a:xfrm>
        </p:spPr>
        <p:txBody>
          <a:bodyPr/>
          <a:lstStyle/>
          <a:p>
            <a:fld id="{3AB41CFF-90C9-47B3-9DA1-F2BF8D839F7E}" type="datetime1">
              <a:rPr lang="en-US" smtClean="0"/>
              <a:t>10/14/2025</a:t>
            </a:fld>
            <a:endParaRPr lang="en-US"/>
          </a:p>
        </p:txBody>
      </p:sp>
      <p:sp>
        <p:nvSpPr>
          <p:cNvPr id="4" name="Footer Placeholder 3">
            <a:extLst>
              <a:ext uri="{FF2B5EF4-FFF2-40B4-BE49-F238E27FC236}">
                <a16:creationId xmlns:a16="http://schemas.microsoft.com/office/drawing/2014/main" id="{7D739B90-5D50-4424-B51D-53C39162186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6F9286-3A00-4D3C-A3F0-50AC9045C4E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9640630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933BE2-665A-42DA-A3B7-835F81A3F46B}"/>
              </a:ext>
            </a:extLst>
          </p:cNvPr>
          <p:cNvSpPr>
            <a:spLocks noGrp="1"/>
          </p:cNvSpPr>
          <p:nvPr>
            <p:ph type="dt" sz="half" idx="10"/>
          </p:nvPr>
        </p:nvSpPr>
        <p:spPr/>
        <p:txBody>
          <a:bodyPr/>
          <a:lstStyle/>
          <a:p>
            <a:fld id="{F06048FA-06AB-4884-A69B-986B96E68A24}" type="datetime1">
              <a:rPr lang="en-US" smtClean="0"/>
              <a:t>10/14/2025</a:t>
            </a:fld>
            <a:endParaRPr lang="en-US"/>
          </a:p>
        </p:txBody>
      </p:sp>
      <p:sp>
        <p:nvSpPr>
          <p:cNvPr id="3" name="Footer Placeholder 2">
            <a:extLst>
              <a:ext uri="{FF2B5EF4-FFF2-40B4-BE49-F238E27FC236}">
                <a16:creationId xmlns:a16="http://schemas.microsoft.com/office/drawing/2014/main" id="{634DBCBD-AD42-432D-ABA9-20D616AF3E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E140251-3596-4673-B24B-59A6F9ED8FB3}"/>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6696731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A81A1-6D8E-4DD6-8E49-DABDE6D107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693F18F-F78D-4A31-A6BC-6552105BCF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582C2F4-BDF4-4A4F-AA3D-52692932C2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13850F-5C87-4F08-9658-EAF049B60EB0}"/>
              </a:ext>
            </a:extLst>
          </p:cNvPr>
          <p:cNvSpPr>
            <a:spLocks noGrp="1"/>
          </p:cNvSpPr>
          <p:nvPr>
            <p:ph type="dt" sz="half" idx="10"/>
          </p:nvPr>
        </p:nvSpPr>
        <p:spPr/>
        <p:txBody>
          <a:bodyPr/>
          <a:lstStyle/>
          <a:p>
            <a:fld id="{50DB7ABA-0172-4F9C-889D-567164F66BCD}" type="datetime1">
              <a:rPr lang="en-US" smtClean="0"/>
              <a:t>10/14/2025</a:t>
            </a:fld>
            <a:endParaRPr lang="en-US"/>
          </a:p>
        </p:txBody>
      </p:sp>
      <p:sp>
        <p:nvSpPr>
          <p:cNvPr id="6" name="Footer Placeholder 5">
            <a:extLst>
              <a:ext uri="{FF2B5EF4-FFF2-40B4-BE49-F238E27FC236}">
                <a16:creationId xmlns:a16="http://schemas.microsoft.com/office/drawing/2014/main" id="{210BCE9A-A746-4439-B5D3-966FBC8E5F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41D3B51-AA2E-4AA1-8062-A0D476D80CCB}"/>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7875915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02CF7-F453-4B3E-9510-D747979878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3E2A1B9-8A2A-4B49-8B79-76D3EEB36B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D9FEA03-0EC4-4085-AE63-4AA492D61A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05AD5B-0DEA-4C6F-94D2-FAA99F2E5DA9}"/>
              </a:ext>
            </a:extLst>
          </p:cNvPr>
          <p:cNvSpPr>
            <a:spLocks noGrp="1"/>
          </p:cNvSpPr>
          <p:nvPr>
            <p:ph type="dt" sz="half" idx="10"/>
          </p:nvPr>
        </p:nvSpPr>
        <p:spPr/>
        <p:txBody>
          <a:bodyPr/>
          <a:lstStyle/>
          <a:p>
            <a:fld id="{78AC6A5B-8AE7-4A41-B5A7-9ADC6686DC18}" type="datetime1">
              <a:rPr lang="en-US" smtClean="0"/>
              <a:t>10/14/2025</a:t>
            </a:fld>
            <a:endParaRPr lang="en-US"/>
          </a:p>
        </p:txBody>
      </p:sp>
      <p:sp>
        <p:nvSpPr>
          <p:cNvPr id="6" name="Footer Placeholder 5">
            <a:extLst>
              <a:ext uri="{FF2B5EF4-FFF2-40B4-BE49-F238E27FC236}">
                <a16:creationId xmlns:a16="http://schemas.microsoft.com/office/drawing/2014/main" id="{F0DC6744-7CBA-4A1D-8F87-10699F9812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EAD9048-35FF-4BE9-8157-BE4BAA1C725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6431473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ABDD2-E186-4F25-8FDE-D1E875E9C30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318CC5B-A7E0-48B1-8329-6533AC76E7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3905B1B-77FE-4BFC-BF87-87DA989F0082}"/>
              </a:ext>
            </a:extLst>
          </p:cNvPr>
          <p:cNvSpPr>
            <a:spLocks noGrp="1"/>
          </p:cNvSpPr>
          <p:nvPr>
            <p:ph type="dt" sz="half" idx="10"/>
          </p:nvPr>
        </p:nvSpPr>
        <p:spPr/>
        <p:txBody>
          <a:bodyPr/>
          <a:lstStyle/>
          <a:p>
            <a:fld id="{4C559632-1575-4E14-B53B-3DC3D5ED3947}" type="datetime1">
              <a:rPr lang="en-US" smtClean="0"/>
              <a:t>10/14/2025</a:t>
            </a:fld>
            <a:endParaRPr lang="en-US"/>
          </a:p>
        </p:txBody>
      </p:sp>
      <p:sp>
        <p:nvSpPr>
          <p:cNvPr id="5" name="Footer Placeholder 4">
            <a:extLst>
              <a:ext uri="{FF2B5EF4-FFF2-40B4-BE49-F238E27FC236}">
                <a16:creationId xmlns:a16="http://schemas.microsoft.com/office/drawing/2014/main" id="{3118531E-1B90-4631-BD37-4BB1DBFABF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8A55E8-88DC-4280-8E04-FF50FF8EDB5A}"/>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1328212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60633D-90E4-4F5A-9EBF-DDEC2B0B471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DDD3065-FA3D-42C8-BFDA-967C87F4F28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DC126F-38E2-4425-861F-98ED432284BA}"/>
              </a:ext>
            </a:extLst>
          </p:cNvPr>
          <p:cNvSpPr>
            <a:spLocks noGrp="1"/>
          </p:cNvSpPr>
          <p:nvPr>
            <p:ph type="dt" sz="half" idx="10"/>
          </p:nvPr>
        </p:nvSpPr>
        <p:spPr/>
        <p:txBody>
          <a:bodyPr/>
          <a:lstStyle/>
          <a:p>
            <a:fld id="{CC4A6868-2568-4CC9-B302-F37117B01A6E}" type="datetime1">
              <a:rPr lang="en-US" smtClean="0"/>
              <a:t>10/14/2025</a:t>
            </a:fld>
            <a:endParaRPr lang="en-US"/>
          </a:p>
        </p:txBody>
      </p:sp>
      <p:sp>
        <p:nvSpPr>
          <p:cNvPr id="5" name="Footer Placeholder 4">
            <a:extLst>
              <a:ext uri="{FF2B5EF4-FFF2-40B4-BE49-F238E27FC236}">
                <a16:creationId xmlns:a16="http://schemas.microsoft.com/office/drawing/2014/main" id="{CA9645D8-F22A-4354-A8B3-96E8A2D232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9E2295-A616-4D57-8800-7B7E213A8CC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01611447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4750308" y="612648"/>
            <a:ext cx="7022592" cy="1033272"/>
          </a:xfrm>
        </p:spPr>
        <p:txBody>
          <a:bodyPr vert="horz" lIns="91440" tIns="45720" rIns="91440" bIns="45720" rtlCol="0" anchor="b">
            <a:normAutofit/>
          </a:bodyPr>
          <a:lstStyle>
            <a:lvl1pPr>
              <a:defRPr lang="en-US" dirty="0"/>
            </a:lvl1pPr>
          </a:lstStyle>
          <a:p>
            <a:pPr lvl="0"/>
            <a:r>
              <a:rPr lang="en-US"/>
              <a:t>Click to edit Master title style</a:t>
            </a:r>
            <a:endParaRPr lang="en-US" dirty="0"/>
          </a:p>
        </p:txBody>
      </p:sp>
      <p:sp>
        <p:nvSpPr>
          <p:cNvPr id="10" name="Picture Placeholder 9">
            <a:extLst>
              <a:ext uri="{FF2B5EF4-FFF2-40B4-BE49-F238E27FC236}">
                <a16:creationId xmlns:a16="http://schemas.microsoft.com/office/drawing/2014/main" id="{8B20793B-4169-98D6-7E6E-52EB5096D05F}"/>
              </a:ext>
            </a:extLst>
          </p:cNvPr>
          <p:cNvSpPr>
            <a:spLocks noGrp="1"/>
          </p:cNvSpPr>
          <p:nvPr>
            <p:ph type="pic" sz="quarter" idx="13" hasCustomPrompt="1"/>
          </p:nvPr>
        </p:nvSpPr>
        <p:spPr>
          <a:xfrm>
            <a:off x="0" y="0"/>
            <a:ext cx="4342584" cy="6858000"/>
          </a:xfrm>
          <a:blipFill>
            <a:blip r:embed="rId2">
              <a:alphaModFix amt="80000"/>
            </a:blip>
            <a:stretch>
              <a:fillRect/>
            </a:stretch>
          </a:blipFill>
        </p:spPr>
        <p:txBody>
          <a:bodyPr/>
          <a:lstStyle>
            <a:lvl1pPr marL="0" indent="0">
              <a:buNone/>
              <a:defRPr/>
            </a:lvl1pPr>
          </a:lstStyle>
          <a:p>
            <a:r>
              <a:rPr lang="en-US" dirty="0"/>
              <a:t> </a:t>
            </a:r>
          </a:p>
        </p:txBody>
      </p:sp>
      <p:sp>
        <p:nvSpPr>
          <p:cNvPr id="9" name="Footer Placeholder 8">
            <a:extLst>
              <a:ext uri="{FF2B5EF4-FFF2-40B4-BE49-F238E27FC236}">
                <a16:creationId xmlns:a16="http://schemas.microsoft.com/office/drawing/2014/main" id="{CD81791C-036D-058C-0055-96793694D657}"/>
              </a:ext>
            </a:extLst>
          </p:cNvPr>
          <p:cNvSpPr>
            <a:spLocks noGrp="1"/>
          </p:cNvSpPr>
          <p:nvPr>
            <p:ph type="ftr" sz="quarter" idx="15"/>
          </p:nvPr>
        </p:nvSpPr>
        <p:spPr>
          <a:xfrm>
            <a:off x="4750307" y="210312"/>
            <a:ext cx="3531437" cy="413360"/>
          </a:xfrm>
        </p:spPr>
        <p:txBody>
          <a:bodyPr/>
          <a:lstStyle/>
          <a:p>
            <a:r>
              <a:rPr lang="en-US" dirty="0"/>
              <a:t>Footer Text</a:t>
            </a:r>
          </a:p>
        </p:txBody>
      </p:sp>
      <p:sp>
        <p:nvSpPr>
          <p:cNvPr id="7" name="Date Placeholder 6">
            <a:extLst>
              <a:ext uri="{FF2B5EF4-FFF2-40B4-BE49-F238E27FC236}">
                <a16:creationId xmlns:a16="http://schemas.microsoft.com/office/drawing/2014/main" id="{E2A8DE5B-9C41-DE5B-BF91-98510120DCFE}"/>
              </a:ext>
            </a:extLst>
          </p:cNvPr>
          <p:cNvSpPr>
            <a:spLocks noGrp="1"/>
          </p:cNvSpPr>
          <p:nvPr>
            <p:ph type="dt" sz="half" idx="14"/>
          </p:nvPr>
        </p:nvSpPr>
        <p:spPr>
          <a:xfrm>
            <a:off x="9582299" y="210312"/>
            <a:ext cx="1679642" cy="413360"/>
          </a:xfrm>
        </p:spPr>
        <p:txBody>
          <a:bodyPr/>
          <a:lstStyle/>
          <a:p>
            <a:fld id="{5824A7B9-17B9-4425-9158-739F678A55EB}" type="datetime1">
              <a:rPr lang="en-US" smtClean="0"/>
              <a:t>10/14/2025</a:t>
            </a:fld>
            <a:endParaRPr lang="en-US" dirty="0"/>
          </a:p>
        </p:txBody>
      </p:sp>
      <p:sp>
        <p:nvSpPr>
          <p:cNvPr id="11" name="Slide Number Placeholder 10">
            <a:extLst>
              <a:ext uri="{FF2B5EF4-FFF2-40B4-BE49-F238E27FC236}">
                <a16:creationId xmlns:a16="http://schemas.microsoft.com/office/drawing/2014/main" id="{0E0FD979-F905-C567-8E21-A3EDCE179803}"/>
              </a:ext>
            </a:extLst>
          </p:cNvPr>
          <p:cNvSpPr>
            <a:spLocks noGrp="1"/>
          </p:cNvSpPr>
          <p:nvPr>
            <p:ph type="sldNum" sz="quarter" idx="16"/>
          </p:nvPr>
        </p:nvSpPr>
        <p:spPr/>
        <p:txBody>
          <a:bodyPr/>
          <a:lstStyle/>
          <a:p>
            <a:fld id="{753D0FD4-819D-4187-8797-C35567B41C78}" type="slidenum">
              <a:rPr lang="en-US" smtClean="0"/>
              <a:t>‹#›</a:t>
            </a:fld>
            <a:endParaRPr lang="en-US" dirty="0"/>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4750307" y="1746503"/>
            <a:ext cx="7022592" cy="48066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8" name="Straight Connector 7">
            <a:extLst>
              <a:ext uri="{FF2B5EF4-FFF2-40B4-BE49-F238E27FC236}">
                <a16:creationId xmlns:a16="http://schemas.microsoft.com/office/drawing/2014/main" id="{51AA34CC-D007-33B7-4604-084E822313A9}"/>
              </a:ext>
            </a:extLst>
          </p:cNvPr>
          <p:cNvCxnSpPr/>
          <p:nvPr/>
        </p:nvCxnSpPr>
        <p:spPr>
          <a:xfrm>
            <a:off x="4345760" y="0"/>
            <a:ext cx="0" cy="685800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6353620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Content with Picture 2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7874" y="5197449"/>
            <a:ext cx="4244126" cy="1463040"/>
          </a:xfrm>
        </p:spPr>
        <p:txBody>
          <a:bodyPr vert="horz" lIns="91440" tIns="45720" rIns="91440" bIns="45720" rtlCol="0" anchor="t">
            <a:normAutofit/>
          </a:bodyPr>
          <a:lstStyle>
            <a:lvl1pPr>
              <a:defRPr lang="en-US" dirty="0"/>
            </a:lvl1pPr>
          </a:lstStyle>
          <a:p>
            <a:pPr lvl="0"/>
            <a:r>
              <a:rPr lang="en-US"/>
              <a:t>Click to edit Master title style</a:t>
            </a:r>
            <a:endParaRPr lang="en-US" dirty="0"/>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317772" y="210312"/>
            <a:ext cx="2962656" cy="411480"/>
          </a:xfrm>
        </p:spPr>
        <p:txBody>
          <a:bodyPr/>
          <a:lstStyle/>
          <a:p>
            <a:r>
              <a:rPr lang="en-US" dirty="0"/>
              <a:t>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5358383" y="210312"/>
            <a:ext cx="1569350" cy="411480"/>
          </a:xfrm>
        </p:spPr>
        <p:txBody>
          <a:bodyPr/>
          <a:lstStyle/>
          <a:p>
            <a:fld id="{0E608933-3727-45F8-8E35-F46170696AC2}" type="datetime1">
              <a:rPr lang="en-US" smtClean="0"/>
              <a:t>10/14/2025</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a:xfrm>
            <a:off x="11288870" y="210312"/>
            <a:ext cx="546447" cy="411480"/>
          </a:xfrm>
        </p:spPr>
        <p:txBody>
          <a:bodyPr/>
          <a:lstStyle/>
          <a:p>
            <a:fld id="{753D0FD4-819D-4187-8797-C35567B41C78}" type="slidenum">
              <a:rPr lang="en-US" smtClean="0"/>
              <a:t>‹#›</a:t>
            </a:fld>
            <a:endParaRPr lang="en-US"/>
          </a:p>
        </p:txBody>
      </p:sp>
      <p:sp>
        <p:nvSpPr>
          <p:cNvPr id="10" name="Picture Placeholder 9">
            <a:extLst>
              <a:ext uri="{FF2B5EF4-FFF2-40B4-BE49-F238E27FC236}">
                <a16:creationId xmlns:a16="http://schemas.microsoft.com/office/drawing/2014/main" id="{8B20793B-4169-98D6-7E6E-52EB5096D05F}"/>
              </a:ext>
            </a:extLst>
          </p:cNvPr>
          <p:cNvSpPr>
            <a:spLocks noGrp="1"/>
          </p:cNvSpPr>
          <p:nvPr>
            <p:ph type="pic" sz="quarter" idx="13" hasCustomPrompt="1"/>
          </p:nvPr>
        </p:nvSpPr>
        <p:spPr>
          <a:xfrm>
            <a:off x="0" y="794335"/>
            <a:ext cx="4921917" cy="4047478"/>
          </a:xfrm>
          <a:blipFill>
            <a:blip r:embed="rId2">
              <a:alphaModFix amt="80000"/>
            </a:blip>
            <a:stretch>
              <a:fillRect/>
            </a:stretch>
          </a:blipFill>
        </p:spPr>
        <p:txBody>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5358384" y="1152144"/>
            <a:ext cx="6382512" cy="53400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7" name="Straight Connector 6">
            <a:extLst>
              <a:ext uri="{FF2B5EF4-FFF2-40B4-BE49-F238E27FC236}">
                <a16:creationId xmlns:a16="http://schemas.microsoft.com/office/drawing/2014/main" id="{788F70BF-1865-3761-955D-0621AA22B818}"/>
              </a:ext>
            </a:extLst>
          </p:cNvPr>
          <p:cNvCxnSpPr>
            <a:cxnSpLocks/>
          </p:cNvCxnSpPr>
          <p:nvPr/>
        </p:nvCxnSpPr>
        <p:spPr>
          <a:xfrm>
            <a:off x="0" y="4841814"/>
            <a:ext cx="4921917"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8F7E856F-6265-38B0-6F7D-95063C760CBC}"/>
              </a:ext>
            </a:extLst>
          </p:cNvPr>
          <p:cNvCxnSpPr>
            <a:cxnSpLocks/>
          </p:cNvCxnSpPr>
          <p:nvPr/>
        </p:nvCxnSpPr>
        <p:spPr>
          <a:xfrm>
            <a:off x="4925804" y="784893"/>
            <a:ext cx="0" cy="6073107"/>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832216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0558" y="612648"/>
            <a:ext cx="7015483" cy="1033272"/>
          </a:xfrm>
        </p:spPr>
        <p:txBody>
          <a:bodyPr vert="horz" lIns="91440" tIns="45720" rIns="91440" bIns="45720" rtlCol="0" anchor="b">
            <a:normAutofit/>
          </a:bodyPr>
          <a:lstStyle>
            <a:lvl1pPr>
              <a:defRPr lang="en-US" dirty="0"/>
            </a:lvl1pPr>
          </a:lstStyle>
          <a:p>
            <a:pPr lvl="0"/>
            <a:r>
              <a:rPr lang="en-US"/>
              <a:t>Click to edit Master title style</a:t>
            </a:r>
            <a:endParaRPr lang="en-US" dirty="0"/>
          </a:p>
        </p:txBody>
      </p:sp>
      <p:sp>
        <p:nvSpPr>
          <p:cNvPr id="11" name="Footer Placeholder 10">
            <a:extLst>
              <a:ext uri="{FF2B5EF4-FFF2-40B4-BE49-F238E27FC236}">
                <a16:creationId xmlns:a16="http://schemas.microsoft.com/office/drawing/2014/main" id="{BB59EF2B-7C7F-BA27-16C2-C56B21D3774C}"/>
              </a:ext>
            </a:extLst>
          </p:cNvPr>
          <p:cNvSpPr>
            <a:spLocks noGrp="1"/>
          </p:cNvSpPr>
          <p:nvPr>
            <p:ph type="ftr" sz="quarter" idx="15"/>
          </p:nvPr>
        </p:nvSpPr>
        <p:spPr/>
        <p:txBody>
          <a:bodyPr/>
          <a:lstStyle/>
          <a:p>
            <a:r>
              <a:rPr lang="en-US" dirty="0"/>
              <a:t>Footer Text</a:t>
            </a:r>
          </a:p>
        </p:txBody>
      </p:sp>
      <p:sp>
        <p:nvSpPr>
          <p:cNvPr id="9" name="Date Placeholder 8">
            <a:extLst>
              <a:ext uri="{FF2B5EF4-FFF2-40B4-BE49-F238E27FC236}">
                <a16:creationId xmlns:a16="http://schemas.microsoft.com/office/drawing/2014/main" id="{2A99D216-CE5A-6458-A23E-BE0E554AC3D1}"/>
              </a:ext>
            </a:extLst>
          </p:cNvPr>
          <p:cNvSpPr>
            <a:spLocks noGrp="1"/>
          </p:cNvSpPr>
          <p:nvPr>
            <p:ph type="dt" sz="half" idx="14"/>
          </p:nvPr>
        </p:nvSpPr>
        <p:spPr>
          <a:xfrm>
            <a:off x="5224951" y="207982"/>
            <a:ext cx="1682496" cy="413360"/>
          </a:xfrm>
        </p:spPr>
        <p:txBody>
          <a:bodyPr/>
          <a:lstStyle/>
          <a:p>
            <a:fld id="{28E8FF4C-7F6A-4962-9270-F797B8959287}" type="datetime1">
              <a:rPr lang="en-US" smtClean="0"/>
              <a:t>10/14/2025</a:t>
            </a:fld>
            <a:endParaRPr lang="en-US"/>
          </a:p>
        </p:txBody>
      </p:sp>
      <p:sp>
        <p:nvSpPr>
          <p:cNvPr id="12" name="Slide Number Placeholder 11">
            <a:extLst>
              <a:ext uri="{FF2B5EF4-FFF2-40B4-BE49-F238E27FC236}">
                <a16:creationId xmlns:a16="http://schemas.microsoft.com/office/drawing/2014/main" id="{3220FA64-3C9A-EBCF-5C28-E7DED40C97DC}"/>
              </a:ext>
            </a:extLst>
          </p:cNvPr>
          <p:cNvSpPr>
            <a:spLocks noGrp="1"/>
          </p:cNvSpPr>
          <p:nvPr>
            <p:ph type="sldNum" sz="quarter" idx="16"/>
          </p:nvPr>
        </p:nvSpPr>
        <p:spPr>
          <a:xfrm>
            <a:off x="6789594" y="207982"/>
            <a:ext cx="546447" cy="413360"/>
          </a:xfrm>
        </p:spPr>
        <p:txBody>
          <a:bodyPr/>
          <a:lstStyle/>
          <a:p>
            <a:fld id="{753D0FD4-819D-4187-8797-C35567B41C78}" type="slidenum">
              <a:rPr lang="en-US" smtClean="0"/>
              <a:t>‹#›</a:t>
            </a:fld>
            <a:endParaRPr lang="en-US"/>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317773" y="1746504"/>
            <a:ext cx="7018271" cy="48066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Picture Placeholder 9">
            <a:extLst>
              <a:ext uri="{FF2B5EF4-FFF2-40B4-BE49-F238E27FC236}">
                <a16:creationId xmlns:a16="http://schemas.microsoft.com/office/drawing/2014/main" id="{8B20793B-4169-98D6-7E6E-52EB5096D05F}"/>
              </a:ext>
            </a:extLst>
          </p:cNvPr>
          <p:cNvSpPr>
            <a:spLocks noGrp="1"/>
          </p:cNvSpPr>
          <p:nvPr>
            <p:ph type="pic" sz="quarter" idx="13" hasCustomPrompt="1"/>
          </p:nvPr>
        </p:nvSpPr>
        <p:spPr>
          <a:xfrm>
            <a:off x="7773592" y="0"/>
            <a:ext cx="4417215" cy="6858000"/>
          </a:xfrm>
          <a:blipFill>
            <a:blip r:embed="rId2">
              <a:alphaModFix amt="80000"/>
            </a:blip>
            <a:stretch>
              <a:fillRect/>
            </a:stretch>
          </a:blipFill>
        </p:spPr>
        <p:txBody>
          <a:bodyPr/>
          <a:lstStyle>
            <a:lvl1pPr marL="0" indent="0">
              <a:buNone/>
              <a:defRPr/>
            </a:lvl1pPr>
          </a:lstStyle>
          <a:p>
            <a:r>
              <a:rPr lang="en-US" dirty="0"/>
              <a:t> </a:t>
            </a:r>
          </a:p>
        </p:txBody>
      </p:sp>
      <p:cxnSp>
        <p:nvCxnSpPr>
          <p:cNvPr id="8" name="Straight Connector 7">
            <a:extLst>
              <a:ext uri="{FF2B5EF4-FFF2-40B4-BE49-F238E27FC236}">
                <a16:creationId xmlns:a16="http://schemas.microsoft.com/office/drawing/2014/main" id="{51AA34CC-D007-33B7-4604-084E822313A9}"/>
              </a:ext>
            </a:extLst>
          </p:cNvPr>
          <p:cNvCxnSpPr/>
          <p:nvPr/>
        </p:nvCxnSpPr>
        <p:spPr>
          <a:xfrm>
            <a:off x="7768833" y="0"/>
            <a:ext cx="0" cy="685800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631094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Placeholder 1">
            <a:extLst>
              <a:ext uri="{FF2B5EF4-FFF2-40B4-BE49-F238E27FC236}">
                <a16:creationId xmlns:a16="http://schemas.microsoft.com/office/drawing/2014/main" id="{E9984D45-0ED3-4D03-8E44-5E355C9134F1}"/>
              </a:ext>
            </a:extLst>
          </p:cNvPr>
          <p:cNvSpPr>
            <a:spLocks noGrp="1"/>
          </p:cNvSpPr>
          <p:nvPr>
            <p:ph type="title"/>
          </p:nvPr>
        </p:nvSpPr>
        <p:spPr>
          <a:xfrm>
            <a:off x="458694" y="425450"/>
            <a:ext cx="11274612"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1F687D6E-D1E9-489C-9AA9-3575C39BAA0B}"/>
              </a:ext>
            </a:extLst>
          </p:cNvPr>
          <p:cNvSpPr>
            <a:spLocks noGrp="1"/>
          </p:cNvSpPr>
          <p:nvPr>
            <p:ph type="body" idx="1"/>
          </p:nvPr>
        </p:nvSpPr>
        <p:spPr>
          <a:xfrm>
            <a:off x="458694" y="1949450"/>
            <a:ext cx="11274612" cy="41957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6364E9C-08EE-4B1B-B3FC-D6D997F4EA38}"/>
              </a:ext>
            </a:extLst>
          </p:cNvPr>
          <p:cNvSpPr>
            <a:spLocks noGrp="1"/>
          </p:cNvSpPr>
          <p:nvPr>
            <p:ph type="dt" sz="half" idx="2"/>
          </p:nvPr>
        </p:nvSpPr>
        <p:spPr>
          <a:xfrm>
            <a:off x="458694" y="6416675"/>
            <a:ext cx="2743200" cy="365125"/>
          </a:xfrm>
          <a:prstGeom prst="rect">
            <a:avLst/>
          </a:prstGeom>
        </p:spPr>
        <p:txBody>
          <a:bodyPr vert="horz" lIns="91440" tIns="45720" rIns="91440" bIns="45720" rtlCol="0" anchor="ctr"/>
          <a:lstStyle>
            <a:lvl1pPr algn="l">
              <a:defRPr sz="900">
                <a:solidFill>
                  <a:schemeClr val="tx1">
                    <a:alpha val="60000"/>
                  </a:schemeClr>
                </a:solidFill>
                <a:latin typeface="+mn-lt"/>
              </a:defRPr>
            </a:lvl1pPr>
          </a:lstStyle>
          <a:p>
            <a:fld id="{57E0CF6C-748E-4B7A-BC8B-3011EF78ED13}" type="datetime1">
              <a:rPr lang="en-US" smtClean="0"/>
              <a:pPr/>
              <a:t>10/14/2025</a:t>
            </a:fld>
            <a:endParaRPr lang="en-US" dirty="0"/>
          </a:p>
        </p:txBody>
      </p:sp>
      <p:sp>
        <p:nvSpPr>
          <p:cNvPr id="5" name="Footer Placeholder 4">
            <a:extLst>
              <a:ext uri="{FF2B5EF4-FFF2-40B4-BE49-F238E27FC236}">
                <a16:creationId xmlns:a16="http://schemas.microsoft.com/office/drawing/2014/main" id="{BAB0A1F1-38FE-4C27-81E6-A43A54793FC3}"/>
              </a:ext>
            </a:extLst>
          </p:cNvPr>
          <p:cNvSpPr>
            <a:spLocks noGrp="1"/>
          </p:cNvSpPr>
          <p:nvPr>
            <p:ph type="ftr" sz="quarter" idx="3"/>
          </p:nvPr>
        </p:nvSpPr>
        <p:spPr>
          <a:xfrm>
            <a:off x="4038600" y="6416675"/>
            <a:ext cx="4114800" cy="365125"/>
          </a:xfrm>
          <a:prstGeom prst="rect">
            <a:avLst/>
          </a:prstGeom>
        </p:spPr>
        <p:txBody>
          <a:bodyPr vert="horz" lIns="91440" tIns="45720" rIns="91440" bIns="45720" rtlCol="0" anchor="ctr"/>
          <a:lstStyle>
            <a:lvl1pPr algn="ctr">
              <a:defRPr sz="900">
                <a:solidFill>
                  <a:schemeClr val="tx1">
                    <a:alpha val="60000"/>
                  </a:schemeClr>
                </a:solidFill>
                <a:latin typeface="+mn-lt"/>
              </a:defRPr>
            </a:lvl1pPr>
          </a:lstStyle>
          <a:p>
            <a:endParaRPr lang="en-US" dirty="0">
              <a:solidFill>
                <a:schemeClr val="tx1">
                  <a:alpha val="60000"/>
                </a:schemeClr>
              </a:solidFill>
            </a:endParaRPr>
          </a:p>
        </p:txBody>
      </p:sp>
      <p:sp>
        <p:nvSpPr>
          <p:cNvPr id="6" name="Slide Number Placeholder 5">
            <a:extLst>
              <a:ext uri="{FF2B5EF4-FFF2-40B4-BE49-F238E27FC236}">
                <a16:creationId xmlns:a16="http://schemas.microsoft.com/office/drawing/2014/main" id="{5E26B39A-FFD8-42EF-ADC7-7DB3B302F8B2}"/>
              </a:ext>
            </a:extLst>
          </p:cNvPr>
          <p:cNvSpPr>
            <a:spLocks noGrp="1"/>
          </p:cNvSpPr>
          <p:nvPr>
            <p:ph type="sldNum" sz="quarter" idx="4"/>
          </p:nvPr>
        </p:nvSpPr>
        <p:spPr>
          <a:xfrm>
            <a:off x="8990106" y="6416675"/>
            <a:ext cx="2743200" cy="365125"/>
          </a:xfrm>
          <a:prstGeom prst="rect">
            <a:avLst/>
          </a:prstGeom>
        </p:spPr>
        <p:txBody>
          <a:bodyPr vert="horz" lIns="91440" tIns="45720" rIns="91440" bIns="45720" rtlCol="0" anchor="ctr"/>
          <a:lstStyle>
            <a:lvl1pPr algn="r">
              <a:defRPr sz="900">
                <a:solidFill>
                  <a:schemeClr val="tx1">
                    <a:alpha val="60000"/>
                  </a:schemeClr>
                </a:solidFill>
                <a:latin typeface="+mn-lt"/>
              </a:defRPr>
            </a:lvl1pPr>
          </a:lstStyle>
          <a:p>
            <a:fld id="{73B850FF-6169-4056-8077-06FFA93A5366}" type="slidenum">
              <a:rPr lang="en-US" smtClean="0"/>
              <a:pPr/>
              <a:t>‹#›</a:t>
            </a:fld>
            <a:endParaRPr lang="en-US" dirty="0"/>
          </a:p>
        </p:txBody>
      </p:sp>
      <p:pic>
        <p:nvPicPr>
          <p:cNvPr id="14" name="Picture 13" descr="A picture containing sitting&#10;&#10;Description automatically generated">
            <a:extLst>
              <a:ext uri="{FF2B5EF4-FFF2-40B4-BE49-F238E27FC236}">
                <a16:creationId xmlns:a16="http://schemas.microsoft.com/office/drawing/2014/main" id="{BC526B7A-4801-4FD1-95C8-03AF22629E87}"/>
              </a:ext>
            </a:extLst>
          </p:cNvPr>
          <p:cNvPicPr>
            <a:picLocks noChangeAspect="1"/>
          </p:cNvPicPr>
          <p:nvPr/>
        </p:nvPicPr>
        <p:blipFill>
          <a:blip r:embed="rId16">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Tree>
    <p:extLst>
      <p:ext uri="{BB962C8B-B14F-4D97-AF65-F5344CB8AC3E}">
        <p14:creationId xmlns:p14="http://schemas.microsoft.com/office/powerpoint/2010/main" val="1867103622"/>
      </p:ext>
    </p:extLst>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 id="2147483684" r:id="rId12"/>
    <p:sldLayoutId id="2147483685" r:id="rId13"/>
    <p:sldLayoutId id="2147483686" r:id="rId14"/>
  </p:sldLayoutIdLst>
  <p:hf sldNum="0" hdr="0" ftr="0" dt="0"/>
  <p:txStyles>
    <p:titleStyle>
      <a:lvl1pPr algn="l" defTabSz="914400" rtl="0" eaLnBrk="1" latinLnBrk="0" hangingPunct="1">
        <a:lnSpc>
          <a:spcPct val="100000"/>
        </a:lnSpc>
        <a:spcBef>
          <a:spcPct val="0"/>
        </a:spcBef>
        <a:buNone/>
        <a:defRPr sz="4400" b="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4.jpeg"/></Relationships>
</file>

<file path=ppt/slides/_rels/slide2.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6.png"/><Relationship Id="rId7" Type="http://schemas.openxmlformats.org/officeDocument/2006/relationships/diagramQuickStyle" Target="../diagrams/quickStyle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7.png"/><Relationship Id="rId9" Type="http://schemas.microsoft.com/office/2007/relationships/diagramDrawing" Target="../diagrams/drawing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Layout" Target="../slideLayouts/slideLayout6.xml"/><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Layout" Target="../slideLayouts/slideLayout6.xml"/><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7.png"/></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Layout" Target="../slideLayouts/slideLayout6.xml"/><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7.png"/></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23.svg"/><Relationship Id="rId2" Type="http://schemas.openxmlformats.org/officeDocument/2006/relationships/notesSlide" Target="../notesSlides/notesSlide3.xml"/><Relationship Id="rId1" Type="http://schemas.openxmlformats.org/officeDocument/2006/relationships/slideLayout" Target="../slideLayouts/slideLayout6.xml"/><Relationship Id="rId6" Type="http://schemas.openxmlformats.org/officeDocument/2006/relationships/image" Target="../media/image22.png"/><Relationship Id="rId5" Type="http://schemas.openxmlformats.org/officeDocument/2006/relationships/image" Target="../media/image7.png"/><Relationship Id="rId4" Type="http://schemas.openxmlformats.org/officeDocument/2006/relationships/image" Target="../media/image6.png"/></Relationships>
</file>

<file path=ppt/slides/_rels/slide12.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image" Target="../media/image6.png"/><Relationship Id="rId7" Type="http://schemas.openxmlformats.org/officeDocument/2006/relationships/diagramQuickStyle" Target="../diagrams/quickStyle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Layout" Target="../diagrams/layout3.xml"/><Relationship Id="rId5" Type="http://schemas.openxmlformats.org/officeDocument/2006/relationships/diagramData" Target="../diagrams/data3.xml"/><Relationship Id="rId4" Type="http://schemas.openxmlformats.org/officeDocument/2006/relationships/image" Target="../media/image7.png"/><Relationship Id="rId9" Type="http://schemas.microsoft.com/office/2007/relationships/diagramDrawing" Target="../diagrams/drawing3.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video" Target="https://www.youtube.com/embed/qcCtPgzlGTs?feature=oembed" TargetMode="External"/><Relationship Id="rId6" Type="http://schemas.openxmlformats.org/officeDocument/2006/relationships/image" Target="../media/image30.jpeg"/><Relationship Id="rId5" Type="http://schemas.openxmlformats.org/officeDocument/2006/relationships/image" Target="../media/image7.png"/><Relationship Id="rId4" Type="http://schemas.openxmlformats.org/officeDocument/2006/relationships/image" Target="../media/image6.png"/></Relationships>
</file>

<file path=ppt/slides/_rels/slide14.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32.png"/></Relationships>
</file>

<file path=ppt/slides/_rels/slide15.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13.xml"/><Relationship Id="rId6" Type="http://schemas.openxmlformats.org/officeDocument/2006/relationships/image" Target="../media/image34.png"/><Relationship Id="rId5" Type="http://schemas.openxmlformats.org/officeDocument/2006/relationships/image" Target="../media/image7.png"/><Relationship Id="rId4" Type="http://schemas.openxmlformats.org/officeDocument/2006/relationships/image" Target="../media/image6.png"/></Relationships>
</file>

<file path=ppt/slides/_rels/slide1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9.xml"/><Relationship Id="rId1" Type="http://schemas.openxmlformats.org/officeDocument/2006/relationships/slideLayout" Target="../slideLayouts/slideLayout12.xml"/><Relationship Id="rId6" Type="http://schemas.openxmlformats.org/officeDocument/2006/relationships/image" Target="../media/image35.png"/><Relationship Id="rId5" Type="http://schemas.openxmlformats.org/officeDocument/2006/relationships/image" Target="../media/image7.png"/><Relationship Id="rId4" Type="http://schemas.openxmlformats.org/officeDocument/2006/relationships/image" Target="../media/image6.png"/></Relationships>
</file>

<file path=ppt/slides/_rels/slide1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0.xml"/><Relationship Id="rId1" Type="http://schemas.openxmlformats.org/officeDocument/2006/relationships/slideLayout" Target="../slideLayouts/slideLayout14.xml"/><Relationship Id="rId5" Type="http://schemas.openxmlformats.org/officeDocument/2006/relationships/image" Target="../media/image37.png"/><Relationship Id="rId4" Type="http://schemas.openxmlformats.org/officeDocument/2006/relationships/image" Target="../media/image36.png"/></Relationships>
</file>

<file path=ppt/slides/_rels/slide19.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39.jpeg"/></Relationships>
</file>

<file path=ppt/slides/_rels/slide2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39.jpe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4.xml"/><Relationship Id="rId1" Type="http://schemas.openxmlformats.org/officeDocument/2006/relationships/slideLayout" Target="../slideLayouts/slideLayout2.xml"/><Relationship Id="rId5" Type="http://schemas.openxmlformats.org/officeDocument/2006/relationships/image" Target="../media/image40.jpeg"/><Relationship Id="rId4" Type="http://schemas.openxmlformats.org/officeDocument/2006/relationships/image" Target="../media/image32.png"/></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2748806-3AF5-4078-830A-C1F26BF1B2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BF991FCB-5132-414C-B377-526F56121B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4" name="Picture 3" descr="Floating Numbers And Letters On Top Of A Book">
            <a:extLst>
              <a:ext uri="{FF2B5EF4-FFF2-40B4-BE49-F238E27FC236}">
                <a16:creationId xmlns:a16="http://schemas.microsoft.com/office/drawing/2014/main" id="{7C475F27-1488-6191-AC7D-DD8146100D34}"/>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alphaModFix/>
          </a:blip>
          <a:srcRect r="6250" b="6250"/>
          <a:stretch/>
        </p:blipFill>
        <p:spPr>
          <a:xfrm>
            <a:off x="20" y="10"/>
            <a:ext cx="12191980" cy="6857990"/>
          </a:xfrm>
          <a:prstGeom prst="rect">
            <a:avLst/>
          </a:prstGeom>
        </p:spPr>
      </p:pic>
      <p:sp>
        <p:nvSpPr>
          <p:cNvPr id="13" name="Rectangle 12">
            <a:extLst>
              <a:ext uri="{FF2B5EF4-FFF2-40B4-BE49-F238E27FC236}">
                <a16:creationId xmlns:a16="http://schemas.microsoft.com/office/drawing/2014/main" id="{F23DAFF7-4C98-4E0E-8986-198D54B6C1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800600" y="-533400"/>
            <a:ext cx="6858000" cy="7924800"/>
          </a:xfrm>
          <a:prstGeom prst="rect">
            <a:avLst/>
          </a:prstGeom>
          <a:gradFill>
            <a:gsLst>
              <a:gs pos="100000">
                <a:srgbClr val="000000">
                  <a:alpha val="0"/>
                </a:srgbClr>
              </a:gs>
              <a:gs pos="0">
                <a:schemeClr val="tx1"/>
              </a:gs>
              <a:gs pos="0">
                <a:srgbClr val="000000">
                  <a:alpha val="6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6775178" y="565846"/>
            <a:ext cx="4958128" cy="3755144"/>
          </a:xfrm>
        </p:spPr>
        <p:txBody>
          <a:bodyPr anchor="b">
            <a:normAutofit/>
          </a:bodyPr>
          <a:lstStyle/>
          <a:p>
            <a:pPr algn="l"/>
            <a:r>
              <a:rPr lang="en-GB">
                <a:solidFill>
                  <a:srgbClr val="FFFFFF"/>
                </a:solidFill>
                <a:cs typeface="Calibri Light"/>
              </a:rPr>
              <a:t>Learning Styles</a:t>
            </a:r>
            <a:endParaRPr lang="en-GB">
              <a:solidFill>
                <a:srgbClr val="FFFFFF"/>
              </a:solidFill>
            </a:endParaRPr>
          </a:p>
        </p:txBody>
      </p:sp>
      <p:sp>
        <p:nvSpPr>
          <p:cNvPr id="3" name="Subtitle 2"/>
          <p:cNvSpPr>
            <a:spLocks noGrp="1"/>
          </p:cNvSpPr>
          <p:nvPr>
            <p:ph type="subTitle" idx="1"/>
          </p:nvPr>
        </p:nvSpPr>
        <p:spPr>
          <a:xfrm>
            <a:off x="6775178" y="4456143"/>
            <a:ext cx="4958128" cy="1765055"/>
          </a:xfrm>
        </p:spPr>
        <p:txBody>
          <a:bodyPr vert="horz" lIns="91440" tIns="45720" rIns="91440" bIns="45720" rtlCol="0" anchor="t">
            <a:normAutofit/>
          </a:bodyPr>
          <a:lstStyle/>
          <a:p>
            <a:pPr algn="l"/>
            <a:r>
              <a:rPr lang="en-GB" sz="2200" dirty="0">
                <a:solidFill>
                  <a:srgbClr val="FFFFFF"/>
                </a:solidFill>
                <a:ea typeface="+mn-lt"/>
                <a:cs typeface="+mn-lt"/>
              </a:rPr>
              <a:t>BMSP4015</a:t>
            </a:r>
            <a:endParaRPr lang="en-US" sz="2200" dirty="0">
              <a:solidFill>
                <a:srgbClr val="FFFFFF"/>
              </a:solidFil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CD247D-7DA3-4B30-ADEC-2178D3F7F163}"/>
              </a:ext>
            </a:extLst>
          </p:cNvPr>
          <p:cNvSpPr>
            <a:spLocks noGrp="1"/>
          </p:cNvSpPr>
          <p:nvPr>
            <p:ph type="title"/>
          </p:nvPr>
        </p:nvSpPr>
        <p:spPr>
          <a:xfrm>
            <a:off x="347486" y="546735"/>
            <a:ext cx="10895106" cy="1325563"/>
          </a:xfrm>
        </p:spPr>
        <p:txBody>
          <a:bodyPr>
            <a:noAutofit/>
          </a:bodyPr>
          <a:lstStyle/>
          <a:p>
            <a:r>
              <a:rPr lang="en-GB" sz="3600" dirty="0">
                <a:ea typeface="+mn-lt"/>
                <a:cs typeface="+mn-lt"/>
              </a:rPr>
              <a:t>This session feeds into the assessment specifications for assignment two, which is to create a portfolio.</a:t>
            </a:r>
            <a:br>
              <a:rPr lang="en-GB" sz="3600" dirty="0"/>
            </a:br>
            <a:endParaRPr lang="en-GB" sz="3600" dirty="0"/>
          </a:p>
        </p:txBody>
      </p:sp>
      <p:pic>
        <p:nvPicPr>
          <p:cNvPr id="5" name="Content Placeholder 4">
            <a:extLst>
              <a:ext uri="{FF2B5EF4-FFF2-40B4-BE49-F238E27FC236}">
                <a16:creationId xmlns:a16="http://schemas.microsoft.com/office/drawing/2014/main" id="{7A06234B-D853-4EC8-8B91-B1DDE6759B72}"/>
              </a:ext>
            </a:extLst>
          </p:cNvPr>
          <p:cNvPicPr>
            <a:picLocks noGrp="1" noChangeAspect="1"/>
          </p:cNvPicPr>
          <p:nvPr>
            <p:ph idx="1"/>
          </p:nvPr>
        </p:nvPicPr>
        <p:blipFill>
          <a:blip r:embed="rId2"/>
          <a:stretch>
            <a:fillRect/>
          </a:stretch>
        </p:blipFill>
        <p:spPr>
          <a:xfrm>
            <a:off x="865762" y="1949450"/>
            <a:ext cx="10376830" cy="4772363"/>
          </a:xfrm>
        </p:spPr>
      </p:pic>
    </p:spTree>
    <p:extLst>
      <p:ext uri="{BB962C8B-B14F-4D97-AF65-F5344CB8AC3E}">
        <p14:creationId xmlns:p14="http://schemas.microsoft.com/office/powerpoint/2010/main" val="4970542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BC4720-D807-4891-8698-678F51397252}"/>
              </a:ext>
            </a:extLst>
          </p:cNvPr>
          <p:cNvSpPr>
            <a:spLocks noGrp="1"/>
          </p:cNvSpPr>
          <p:nvPr>
            <p:ph type="title"/>
          </p:nvPr>
        </p:nvSpPr>
        <p:spPr/>
        <p:txBody>
          <a:bodyPr>
            <a:normAutofit fontScale="90000"/>
          </a:bodyPr>
          <a:lstStyle/>
          <a:p>
            <a:r>
              <a:rPr lang="en-GB" b="1" dirty="0">
                <a:solidFill>
                  <a:srgbClr val="424242"/>
                </a:solidFill>
                <a:latin typeface="Segoe Sans"/>
              </a:rPr>
              <a:t>Understanding Learning Styles in Higher Education</a:t>
            </a:r>
            <a:br>
              <a:rPr lang="en-GB" b="1" dirty="0">
                <a:solidFill>
                  <a:srgbClr val="424242"/>
                </a:solidFill>
                <a:latin typeface="Segoe Sans"/>
              </a:rPr>
            </a:br>
            <a:endParaRPr lang="en-GB" dirty="0"/>
          </a:p>
        </p:txBody>
      </p:sp>
      <p:sp>
        <p:nvSpPr>
          <p:cNvPr id="3" name="Content Placeholder 2">
            <a:extLst>
              <a:ext uri="{FF2B5EF4-FFF2-40B4-BE49-F238E27FC236}">
                <a16:creationId xmlns:a16="http://schemas.microsoft.com/office/drawing/2014/main" id="{72B3B1CE-20AC-4A88-BEFE-7E9FB89C996F}"/>
              </a:ext>
            </a:extLst>
          </p:cNvPr>
          <p:cNvSpPr>
            <a:spLocks noGrp="1"/>
          </p:cNvSpPr>
          <p:nvPr>
            <p:ph idx="1"/>
          </p:nvPr>
        </p:nvSpPr>
        <p:spPr/>
        <p:txBody>
          <a:bodyPr/>
          <a:lstStyle/>
          <a:p>
            <a:pPr algn="l">
              <a:buFont typeface="Arial" panose="020B0604020202020204" pitchFamily="34" charset="0"/>
              <a:buChar char="•"/>
            </a:pPr>
            <a:r>
              <a:rPr lang="en-GB" b="1" i="0" dirty="0">
                <a:solidFill>
                  <a:srgbClr val="424242"/>
                </a:solidFill>
                <a:effectLst/>
                <a:latin typeface="Segoe Sans"/>
              </a:rPr>
              <a:t>Purpose</a:t>
            </a:r>
            <a:r>
              <a:rPr lang="en-GB" b="0" i="0" dirty="0">
                <a:solidFill>
                  <a:srgbClr val="424242"/>
                </a:solidFill>
                <a:effectLst/>
                <a:latin typeface="Segoe Sans"/>
              </a:rPr>
              <a:t>: To explore how students learn differently and how understanding learning styles can enhance academic success.</a:t>
            </a:r>
          </a:p>
          <a:p>
            <a:pPr algn="l">
              <a:buFont typeface="Arial" panose="020B0604020202020204" pitchFamily="34" charset="0"/>
              <a:buChar char="•"/>
            </a:pPr>
            <a:r>
              <a:rPr lang="en-GB" b="1" i="0" dirty="0">
                <a:solidFill>
                  <a:srgbClr val="424242"/>
                </a:solidFill>
                <a:effectLst/>
                <a:latin typeface="Segoe Sans"/>
              </a:rPr>
              <a:t>Relevance</a:t>
            </a:r>
            <a:r>
              <a:rPr lang="en-GB" b="0" i="0" dirty="0">
                <a:solidFill>
                  <a:srgbClr val="424242"/>
                </a:solidFill>
                <a:effectLst/>
                <a:latin typeface="Segoe Sans"/>
              </a:rPr>
              <a:t>: Helps students become more self-aware and adopt effective study strategies.</a:t>
            </a:r>
          </a:p>
          <a:p>
            <a:endParaRPr lang="en-GB" dirty="0"/>
          </a:p>
        </p:txBody>
      </p:sp>
    </p:spTree>
    <p:extLst>
      <p:ext uri="{BB962C8B-B14F-4D97-AF65-F5344CB8AC3E}">
        <p14:creationId xmlns:p14="http://schemas.microsoft.com/office/powerpoint/2010/main" val="38052843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9" name="Rectangle 5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61" name="Rectangle 60">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63" name="Group 62">
            <a:extLst>
              <a:ext uri="{FF2B5EF4-FFF2-40B4-BE49-F238E27FC236}">
                <a16:creationId xmlns:a16="http://schemas.microsoft.com/office/drawing/2014/main" id="{8ED5E97A-D21B-4AA4-83CF-DA3A380E30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0"/>
            <a:ext cx="7724071" cy="6858000"/>
            <a:chOff x="4464881" y="0"/>
            <a:chExt cx="7724071" cy="6858000"/>
          </a:xfrm>
        </p:grpSpPr>
        <p:pic>
          <p:nvPicPr>
            <p:cNvPr id="64" name="Picture 63">
              <a:extLst>
                <a:ext uri="{FF2B5EF4-FFF2-40B4-BE49-F238E27FC236}">
                  <a16:creationId xmlns:a16="http://schemas.microsoft.com/office/drawing/2014/main" id="{8AF5706D-4464-450F-93F4-853EDF68CE4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65" name="Picture 64">
              <a:extLst>
                <a:ext uri="{FF2B5EF4-FFF2-40B4-BE49-F238E27FC236}">
                  <a16:creationId xmlns:a16="http://schemas.microsoft.com/office/drawing/2014/main" id="{3E0FB244-C158-43A9-AD7A-05DC5BBF6D3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A31C8818-BE53-4A9B-D974-79467704322A}"/>
              </a:ext>
            </a:extLst>
          </p:cNvPr>
          <p:cNvSpPr>
            <a:spLocks noGrp="1"/>
          </p:cNvSpPr>
          <p:nvPr>
            <p:ph type="title"/>
          </p:nvPr>
        </p:nvSpPr>
        <p:spPr>
          <a:xfrm>
            <a:off x="838200" y="586992"/>
            <a:ext cx="5638800" cy="2461008"/>
          </a:xfrm>
        </p:spPr>
        <p:txBody>
          <a:bodyPr>
            <a:normAutofit/>
          </a:bodyPr>
          <a:lstStyle/>
          <a:p>
            <a:r>
              <a:rPr lang="en-GB" dirty="0">
                <a:cs typeface="Sabon Next LT"/>
              </a:rPr>
              <a:t>Objectives</a:t>
            </a:r>
          </a:p>
        </p:txBody>
      </p:sp>
      <p:sp>
        <p:nvSpPr>
          <p:cNvPr id="3" name="Content Placeholder 2">
            <a:extLst>
              <a:ext uri="{FF2B5EF4-FFF2-40B4-BE49-F238E27FC236}">
                <a16:creationId xmlns:a16="http://schemas.microsoft.com/office/drawing/2014/main" id="{DF7EA347-7A11-325A-4342-044EA4ECF758}"/>
              </a:ext>
            </a:extLst>
          </p:cNvPr>
          <p:cNvSpPr>
            <a:spLocks noGrp="1"/>
          </p:cNvSpPr>
          <p:nvPr>
            <p:ph idx="1"/>
          </p:nvPr>
        </p:nvSpPr>
        <p:spPr>
          <a:xfrm>
            <a:off x="838200" y="1409700"/>
            <a:ext cx="5638437" cy="4870666"/>
          </a:xfrm>
        </p:spPr>
        <p:txBody>
          <a:bodyPr vert="horz" lIns="91440" tIns="45720" rIns="91440" bIns="45720" rtlCol="0" anchor="ctr">
            <a:noAutofit/>
          </a:bodyPr>
          <a:lstStyle/>
          <a:p>
            <a:pPr marL="0" indent="0">
              <a:buNone/>
            </a:pPr>
            <a:endParaRPr lang="en-GB" sz="1800">
              <a:ea typeface="+mn-lt"/>
              <a:cs typeface="+mn-lt"/>
            </a:endParaRPr>
          </a:p>
          <a:p>
            <a:pPr marL="0" indent="0">
              <a:buNone/>
            </a:pPr>
            <a:endParaRPr lang="en-GB" sz="1800"/>
          </a:p>
          <a:p>
            <a:pPr>
              <a:buFont typeface="Arial"/>
              <a:buChar char="•"/>
            </a:pPr>
            <a:r>
              <a:rPr lang="en-GB" sz="2200" dirty="0">
                <a:ea typeface="+mn-lt"/>
                <a:cs typeface="+mn-lt"/>
              </a:rPr>
              <a:t>Recognise and identify different learning styles.</a:t>
            </a:r>
            <a:endParaRPr lang="en-GB" sz="2200"/>
          </a:p>
          <a:p>
            <a:pPr>
              <a:buFont typeface="Arial"/>
              <a:buChar char="•"/>
            </a:pPr>
            <a:r>
              <a:rPr lang="en-GB" sz="2200" dirty="0">
                <a:ea typeface="+mn-lt"/>
                <a:cs typeface="+mn-lt"/>
              </a:rPr>
              <a:t>Contextualise the type of learning style/s which suit you best and tools you could apply to support and enhance your learning.</a:t>
            </a:r>
            <a:endParaRPr lang="en-GB" sz="2200"/>
          </a:p>
          <a:p>
            <a:pPr>
              <a:buFont typeface="Arial"/>
              <a:buChar char="•"/>
            </a:pPr>
            <a:r>
              <a:rPr lang="en-GB" sz="2200" dirty="0">
                <a:ea typeface="+mn-lt"/>
                <a:cs typeface="+mn-lt"/>
              </a:rPr>
              <a:t>Devise an Action plan with ways you can enhance your learning.</a:t>
            </a:r>
            <a:endParaRPr lang="en-GB" sz="2200" dirty="0"/>
          </a:p>
        </p:txBody>
      </p:sp>
      <p:pic>
        <p:nvPicPr>
          <p:cNvPr id="5" name="Picture 4" descr="People at the meeting desk">
            <a:extLst>
              <a:ext uri="{FF2B5EF4-FFF2-40B4-BE49-F238E27FC236}">
                <a16:creationId xmlns:a16="http://schemas.microsoft.com/office/drawing/2014/main" id="{4AD2A022-E91C-6B7F-C088-5346BC794A61}"/>
              </a:ext>
            </a:extLst>
          </p:cNvPr>
          <p:cNvPicPr>
            <a:picLocks noChangeAspect="1"/>
          </p:cNvPicPr>
          <p:nvPr/>
        </p:nvPicPr>
        <p:blipFill rotWithShape="1">
          <a:blip r:embed="rId4"/>
          <a:srcRect l="22631" r="33644"/>
          <a:stretch/>
        </p:blipFill>
        <p:spPr>
          <a:xfrm>
            <a:off x="6861048" y="1"/>
            <a:ext cx="5330952" cy="6858000"/>
          </a:xfrm>
          <a:prstGeom prst="rect">
            <a:avLst/>
          </a:prstGeom>
        </p:spPr>
      </p:pic>
    </p:spTree>
    <p:extLst>
      <p:ext uri="{BB962C8B-B14F-4D97-AF65-F5344CB8AC3E}">
        <p14:creationId xmlns:p14="http://schemas.microsoft.com/office/powerpoint/2010/main" val="37497161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5" name="Rectangle 2054">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2057" name="Picture 2056">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2059" name="Rectangle 2058">
            <a:extLst>
              <a:ext uri="{FF2B5EF4-FFF2-40B4-BE49-F238E27FC236}">
                <a16:creationId xmlns:a16="http://schemas.microsoft.com/office/drawing/2014/main" id="{37FDDF72-DE39-4F99-A3C1-DD9D7815D7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061" name="Rectangle 2060">
            <a:extLst>
              <a:ext uri="{FF2B5EF4-FFF2-40B4-BE49-F238E27FC236}">
                <a16:creationId xmlns:a16="http://schemas.microsoft.com/office/drawing/2014/main" id="{5E4ECE80-3AD1-450C-B62A-98788F1939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2050" name="Picture 2">
            <a:extLst>
              <a:ext uri="{FF2B5EF4-FFF2-40B4-BE49-F238E27FC236}">
                <a16:creationId xmlns:a16="http://schemas.microsoft.com/office/drawing/2014/main" id="{C032FE18-CEC3-4AAD-AB69-D606AF69E72B}"/>
              </a:ext>
            </a:extLst>
          </p:cNvPr>
          <p:cNvPicPr>
            <a:picLocks noGrp="1" noChangeAspect="1" noChangeArrowheads="1"/>
          </p:cNvPicPr>
          <p:nvPr>
            <p:ph idx="1"/>
          </p:nvPr>
        </p:nvPicPr>
        <p:blipFill>
          <a:blip r:embed="rId3">
            <a:alphaModFix/>
            <a:extLst>
              <a:ext uri="{28A0092B-C50C-407E-A947-70E740481C1C}">
                <a14:useLocalDpi xmlns:a14="http://schemas.microsoft.com/office/drawing/2010/main" val="0"/>
              </a:ext>
            </a:extLst>
          </a:blip>
          <a:srcRect b="20"/>
          <a:stretch>
            <a:fillRect/>
          </a:stretch>
        </p:blipFill>
        <p:spPr bwMode="auto">
          <a:xfrm>
            <a:off x="20" y="10"/>
            <a:ext cx="12191980" cy="68566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862159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43A9B7B3-F171-4C25-99FC-C54250F064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2" name="Rectangle 21">
            <a:extLst>
              <a:ext uri="{FF2B5EF4-FFF2-40B4-BE49-F238E27FC236}">
                <a16:creationId xmlns:a16="http://schemas.microsoft.com/office/drawing/2014/main" id="{D2D5C7C5-9C27-4A61-9F57-1857D4532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4" name="Rectangle 23">
            <a:extLst>
              <a:ext uri="{FF2B5EF4-FFF2-40B4-BE49-F238E27FC236}">
                <a16:creationId xmlns:a16="http://schemas.microsoft.com/office/drawing/2014/main" id="{A56932E6-5BA9-4C85-82EA-A307011BB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62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116B9760-52D1-6C0C-0F3C-0DCCD79BB2F2}"/>
              </a:ext>
            </a:extLst>
          </p:cNvPr>
          <p:cNvSpPr>
            <a:spLocks noGrp="1"/>
          </p:cNvSpPr>
          <p:nvPr>
            <p:ph type="title"/>
          </p:nvPr>
        </p:nvSpPr>
        <p:spPr>
          <a:xfrm>
            <a:off x="1198182" y="381000"/>
            <a:ext cx="10003218" cy="1600124"/>
          </a:xfrm>
        </p:spPr>
        <p:txBody>
          <a:bodyPr>
            <a:normAutofit/>
          </a:bodyPr>
          <a:lstStyle/>
          <a:p>
            <a:r>
              <a:rPr lang="en-GB">
                <a:solidFill>
                  <a:srgbClr val="FFFFFF"/>
                </a:solidFill>
                <a:ea typeface="+mj-lt"/>
                <a:cs typeface="+mj-lt"/>
              </a:rPr>
              <a:t>Learning Styles</a:t>
            </a:r>
            <a:endParaRPr lang="en-US">
              <a:solidFill>
                <a:srgbClr val="FFFFFF"/>
              </a:solidFill>
            </a:endParaRPr>
          </a:p>
        </p:txBody>
      </p:sp>
      <p:graphicFrame>
        <p:nvGraphicFramePr>
          <p:cNvPr id="5" name="Content Placeholder 2">
            <a:extLst>
              <a:ext uri="{FF2B5EF4-FFF2-40B4-BE49-F238E27FC236}">
                <a16:creationId xmlns:a16="http://schemas.microsoft.com/office/drawing/2014/main" id="{8D4B2A27-8324-6F80-F7C0-D363EF1DEE18}"/>
              </a:ext>
            </a:extLst>
          </p:cNvPr>
          <p:cNvGraphicFramePr>
            <a:graphicFrameLocks noGrp="1"/>
          </p:cNvGraphicFramePr>
          <p:nvPr>
            <p:ph idx="1"/>
            <p:extLst>
              <p:ext uri="{D42A27DB-BD31-4B8C-83A1-F6EECF244321}">
                <p14:modId xmlns:p14="http://schemas.microsoft.com/office/powerpoint/2010/main" val="4032134576"/>
              </p:ext>
            </p:extLst>
          </p:nvPr>
        </p:nvGraphicFramePr>
        <p:xfrm>
          <a:off x="838200" y="2514600"/>
          <a:ext cx="10515600" cy="3662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989061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43A9B7B3-F171-4C25-99FC-C54250F064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2" name="Rectangle 21">
            <a:extLst>
              <a:ext uri="{FF2B5EF4-FFF2-40B4-BE49-F238E27FC236}">
                <a16:creationId xmlns:a16="http://schemas.microsoft.com/office/drawing/2014/main" id="{D2D5C7C5-9C27-4A61-9F57-1857D4532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24" name="Group 23">
            <a:extLst>
              <a:ext uri="{FF2B5EF4-FFF2-40B4-BE49-F238E27FC236}">
                <a16:creationId xmlns:a16="http://schemas.microsoft.com/office/drawing/2014/main" id="{12B335A1-0110-4D6F-BC0E-DCDCB43203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25" name="Picture 24">
              <a:extLst>
                <a:ext uri="{FF2B5EF4-FFF2-40B4-BE49-F238E27FC236}">
                  <a16:creationId xmlns:a16="http://schemas.microsoft.com/office/drawing/2014/main" id="{3B05D9A1-5C36-49D4-8D83-8782DE1E1BC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26" name="Picture 25">
              <a:extLst>
                <a:ext uri="{FF2B5EF4-FFF2-40B4-BE49-F238E27FC236}">
                  <a16:creationId xmlns:a16="http://schemas.microsoft.com/office/drawing/2014/main" id="{3D2C8D16-C3E9-4377-B192-9F3B9A8673D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518D057D-BB14-6284-DCF4-A4C17FA8718B}"/>
              </a:ext>
            </a:extLst>
          </p:cNvPr>
          <p:cNvSpPr>
            <a:spLocks noGrp="1"/>
          </p:cNvSpPr>
          <p:nvPr>
            <p:ph type="title"/>
          </p:nvPr>
        </p:nvSpPr>
        <p:spPr>
          <a:xfrm>
            <a:off x="1094391" y="381000"/>
            <a:ext cx="10003218" cy="2057400"/>
          </a:xfrm>
        </p:spPr>
        <p:txBody>
          <a:bodyPr>
            <a:normAutofit/>
          </a:bodyPr>
          <a:lstStyle/>
          <a:p>
            <a:pPr algn="ctr"/>
            <a:r>
              <a:rPr lang="en-GB" dirty="0">
                <a:cs typeface="Sabon Next LT"/>
              </a:rPr>
              <a:t>David Kolb – Experiential Learning Theory</a:t>
            </a:r>
            <a:endParaRPr lang="en-GB"/>
          </a:p>
        </p:txBody>
      </p:sp>
      <p:graphicFrame>
        <p:nvGraphicFramePr>
          <p:cNvPr id="5" name="Content Placeholder 2">
            <a:extLst>
              <a:ext uri="{FF2B5EF4-FFF2-40B4-BE49-F238E27FC236}">
                <a16:creationId xmlns:a16="http://schemas.microsoft.com/office/drawing/2014/main" id="{A6442A13-F0C9-4ABF-7A1C-3C51ABECEDB6}"/>
              </a:ext>
            </a:extLst>
          </p:cNvPr>
          <p:cNvGraphicFramePr>
            <a:graphicFrameLocks noGrp="1"/>
          </p:cNvGraphicFramePr>
          <p:nvPr>
            <p:ph idx="1"/>
            <p:extLst>
              <p:ext uri="{D42A27DB-BD31-4B8C-83A1-F6EECF244321}">
                <p14:modId xmlns:p14="http://schemas.microsoft.com/office/powerpoint/2010/main" val="3147986711"/>
              </p:ext>
            </p:extLst>
          </p:nvPr>
        </p:nvGraphicFramePr>
        <p:xfrm>
          <a:off x="836676" y="1215163"/>
          <a:ext cx="10515600" cy="366236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29" name="TextBox 28">
            <a:extLst>
              <a:ext uri="{FF2B5EF4-FFF2-40B4-BE49-F238E27FC236}">
                <a16:creationId xmlns:a16="http://schemas.microsoft.com/office/drawing/2014/main" id="{E54A93AD-A275-5D1A-CE64-5DF5ECB5D4EC}"/>
              </a:ext>
            </a:extLst>
          </p:cNvPr>
          <p:cNvSpPr txBox="1"/>
          <p:nvPr/>
        </p:nvSpPr>
        <p:spPr>
          <a:xfrm>
            <a:off x="9355666" y="6265333"/>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ea typeface="+mn-lt"/>
                <a:cs typeface="+mn-lt"/>
              </a:rPr>
              <a:t>Kolb, (2015).</a:t>
            </a:r>
            <a:endParaRPr lang="en-US" dirty="0"/>
          </a:p>
        </p:txBody>
      </p:sp>
      <p:sp>
        <p:nvSpPr>
          <p:cNvPr id="4" name="TextBox 3">
            <a:extLst>
              <a:ext uri="{FF2B5EF4-FFF2-40B4-BE49-F238E27FC236}">
                <a16:creationId xmlns:a16="http://schemas.microsoft.com/office/drawing/2014/main" id="{D3421531-6D75-57F3-2C88-0416CE3DC258}"/>
              </a:ext>
            </a:extLst>
          </p:cNvPr>
          <p:cNvSpPr txBox="1"/>
          <p:nvPr/>
        </p:nvSpPr>
        <p:spPr>
          <a:xfrm>
            <a:off x="2097434" y="4593102"/>
            <a:ext cx="6096000" cy="646331"/>
          </a:xfrm>
          <a:prstGeom prst="rect">
            <a:avLst/>
          </a:prstGeom>
          <a:noFill/>
        </p:spPr>
        <p:txBody>
          <a:bodyPr wrap="square">
            <a:spAutoFit/>
          </a:bodyPr>
          <a:lstStyle/>
          <a:p>
            <a:r>
              <a:rPr lang="en-US" dirty="0"/>
              <a:t>David Kolb's </a:t>
            </a:r>
            <a:r>
              <a:rPr lang="en-US" b="1" dirty="0"/>
              <a:t>Experiential Learning</a:t>
            </a:r>
            <a:r>
              <a:rPr lang="en-US" dirty="0"/>
              <a:t> theory states that we tend to develop one of four distinct learning styles:</a:t>
            </a:r>
          </a:p>
        </p:txBody>
      </p:sp>
    </p:spTree>
    <p:extLst>
      <p:ext uri="{BB962C8B-B14F-4D97-AF65-F5344CB8AC3E}">
        <p14:creationId xmlns:p14="http://schemas.microsoft.com/office/powerpoint/2010/main" val="19859444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13" name="Picture 12">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15" name="Rectangle 14">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7" name="Rectangle 16">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9" name="Group 18">
            <a:extLst>
              <a:ext uri="{FF2B5EF4-FFF2-40B4-BE49-F238E27FC236}">
                <a16:creationId xmlns:a16="http://schemas.microsoft.com/office/drawing/2014/main" id="{8D6FD602-3113-4FC4-982F-15099614D2A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3048" y="0"/>
            <a:ext cx="7724071" cy="6858000"/>
            <a:chOff x="4464881" y="0"/>
            <a:chExt cx="7724071" cy="6858000"/>
          </a:xfrm>
        </p:grpSpPr>
        <p:pic>
          <p:nvPicPr>
            <p:cNvPr id="20" name="Picture 19">
              <a:extLst>
                <a:ext uri="{FF2B5EF4-FFF2-40B4-BE49-F238E27FC236}">
                  <a16:creationId xmlns:a16="http://schemas.microsoft.com/office/drawing/2014/main" id="{8B8C81AF-BEDB-486F-AB26-181C63BF140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1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21" name="Picture 20">
              <a:extLst>
                <a:ext uri="{FF2B5EF4-FFF2-40B4-BE49-F238E27FC236}">
                  <a16:creationId xmlns:a16="http://schemas.microsoft.com/office/drawing/2014/main" id="{E08D8EF1-80CA-4FAD-BD38-F379CECC367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F13DDFE9-C241-AA53-D58E-FE7E569921FF}"/>
              </a:ext>
            </a:extLst>
          </p:cNvPr>
          <p:cNvSpPr>
            <a:spLocks noGrp="1"/>
          </p:cNvSpPr>
          <p:nvPr>
            <p:ph type="title"/>
          </p:nvPr>
        </p:nvSpPr>
        <p:spPr>
          <a:xfrm>
            <a:off x="5638800" y="586992"/>
            <a:ext cx="5867400" cy="1664573"/>
          </a:xfrm>
        </p:spPr>
        <p:txBody>
          <a:bodyPr vert="horz" lIns="91440" tIns="45720" rIns="91440" bIns="45720" rtlCol="0" anchor="ctr">
            <a:normAutofit/>
          </a:bodyPr>
          <a:lstStyle/>
          <a:p>
            <a:r>
              <a:rPr lang="en-US"/>
              <a:t>Accomodators</a:t>
            </a:r>
          </a:p>
        </p:txBody>
      </p:sp>
      <p:pic>
        <p:nvPicPr>
          <p:cNvPr id="8" name="Graphic 7" descr="Scientist">
            <a:extLst>
              <a:ext uri="{FF2B5EF4-FFF2-40B4-BE49-F238E27FC236}">
                <a16:creationId xmlns:a16="http://schemas.microsoft.com/office/drawing/2014/main" id="{D71490F7-9612-9F15-2DCB-6FAA487F4A2A}"/>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606552" y="1109972"/>
            <a:ext cx="4724400" cy="4724400"/>
          </a:xfrm>
          <a:prstGeom prst="rect">
            <a:avLst/>
          </a:prstGeom>
        </p:spPr>
      </p:pic>
      <p:sp>
        <p:nvSpPr>
          <p:cNvPr id="4" name="TextBox 3">
            <a:extLst>
              <a:ext uri="{FF2B5EF4-FFF2-40B4-BE49-F238E27FC236}">
                <a16:creationId xmlns:a16="http://schemas.microsoft.com/office/drawing/2014/main" id="{3C58370C-1DE4-0010-16FA-94479A3FD6DC}"/>
              </a:ext>
            </a:extLst>
          </p:cNvPr>
          <p:cNvSpPr txBox="1"/>
          <p:nvPr/>
        </p:nvSpPr>
        <p:spPr>
          <a:xfrm>
            <a:off x="5638860" y="2411653"/>
            <a:ext cx="5867022" cy="3928822"/>
          </a:xfrm>
          <a:prstGeom prst="rect">
            <a:avLst/>
          </a:prstGeom>
        </p:spPr>
        <p:txBody>
          <a:bodyPr vert="horz" lIns="91440" tIns="45720" rIns="91440" bIns="45720" rtlCol="0">
            <a:normAutofit/>
          </a:bodyPr>
          <a:lstStyle/>
          <a:p>
            <a:pPr indent="-228600">
              <a:lnSpc>
                <a:spcPct val="110000"/>
              </a:lnSpc>
              <a:spcAft>
                <a:spcPts val="600"/>
              </a:spcAft>
              <a:buClr>
                <a:schemeClr val="accent1"/>
              </a:buClr>
              <a:buFont typeface="Arial" panose="020B0604020202020204" pitchFamily="34" charset="0"/>
              <a:buChar char="•"/>
            </a:pPr>
            <a:r>
              <a:rPr lang="en-US" b="1" dirty="0"/>
              <a:t>Accommodators</a:t>
            </a:r>
            <a:r>
              <a:rPr lang="en-US" dirty="0"/>
              <a:t> learn from real experience and look for practical ways to apply it. </a:t>
            </a:r>
            <a:r>
              <a:rPr lang="en-US"/>
              <a:t>Accomodators</a:t>
            </a:r>
            <a:r>
              <a:rPr lang="en-US" dirty="0"/>
              <a:t> are doers; they enjoy performing experiments and carrying out plans in the real world. Out of all four learning styles, Accommodators tend to be the greatest risk-takers which. They are good at thinking on their feet and changing their plans spontaneously in response to new information.</a:t>
            </a:r>
            <a:endParaRPr lang="en-US"/>
          </a:p>
        </p:txBody>
      </p:sp>
    </p:spTree>
    <p:extLst>
      <p:ext uri="{BB962C8B-B14F-4D97-AF65-F5344CB8AC3E}">
        <p14:creationId xmlns:p14="http://schemas.microsoft.com/office/powerpoint/2010/main" val="9607951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13" name="Picture 12">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15" name="Rectangle 14">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7" name="Rectangle 16">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9" name="Group 18">
            <a:extLst>
              <a:ext uri="{FF2B5EF4-FFF2-40B4-BE49-F238E27FC236}">
                <a16:creationId xmlns:a16="http://schemas.microsoft.com/office/drawing/2014/main" id="{8D6FD602-3113-4FC4-982F-15099614D2A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3048" y="0"/>
            <a:ext cx="7724071" cy="6858000"/>
            <a:chOff x="4464881" y="0"/>
            <a:chExt cx="7724071" cy="6858000"/>
          </a:xfrm>
        </p:grpSpPr>
        <p:pic>
          <p:nvPicPr>
            <p:cNvPr id="20" name="Picture 19">
              <a:extLst>
                <a:ext uri="{FF2B5EF4-FFF2-40B4-BE49-F238E27FC236}">
                  <a16:creationId xmlns:a16="http://schemas.microsoft.com/office/drawing/2014/main" id="{8B8C81AF-BEDB-486F-AB26-181C63BF140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1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21" name="Picture 20">
              <a:extLst>
                <a:ext uri="{FF2B5EF4-FFF2-40B4-BE49-F238E27FC236}">
                  <a16:creationId xmlns:a16="http://schemas.microsoft.com/office/drawing/2014/main" id="{E08D8EF1-80CA-4FAD-BD38-F379CECC367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0E7C3718-2596-0763-85EE-B8792410FD2F}"/>
              </a:ext>
            </a:extLst>
          </p:cNvPr>
          <p:cNvSpPr>
            <a:spLocks noGrp="1"/>
          </p:cNvSpPr>
          <p:nvPr>
            <p:ph type="title"/>
          </p:nvPr>
        </p:nvSpPr>
        <p:spPr>
          <a:xfrm>
            <a:off x="5638800" y="586992"/>
            <a:ext cx="5867400" cy="1664573"/>
          </a:xfrm>
        </p:spPr>
        <p:txBody>
          <a:bodyPr vert="horz" lIns="91440" tIns="45720" rIns="91440" bIns="45720" rtlCol="0" anchor="ctr">
            <a:normAutofit/>
          </a:bodyPr>
          <a:lstStyle/>
          <a:p>
            <a:r>
              <a:rPr lang="en-US"/>
              <a:t>Convergers</a:t>
            </a:r>
          </a:p>
        </p:txBody>
      </p:sp>
      <p:pic>
        <p:nvPicPr>
          <p:cNvPr id="8" name="Graphic 7" descr="Maze">
            <a:extLst>
              <a:ext uri="{FF2B5EF4-FFF2-40B4-BE49-F238E27FC236}">
                <a16:creationId xmlns:a16="http://schemas.microsoft.com/office/drawing/2014/main" id="{C2E90A4B-C2AD-A6EE-F805-F793B38FC48B}"/>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606552" y="1109972"/>
            <a:ext cx="4724400" cy="4724400"/>
          </a:xfrm>
          <a:prstGeom prst="rect">
            <a:avLst/>
          </a:prstGeom>
        </p:spPr>
      </p:pic>
      <p:sp>
        <p:nvSpPr>
          <p:cNvPr id="4" name="TextBox 3">
            <a:extLst>
              <a:ext uri="{FF2B5EF4-FFF2-40B4-BE49-F238E27FC236}">
                <a16:creationId xmlns:a16="http://schemas.microsoft.com/office/drawing/2014/main" id="{BE95E6BF-4EDF-64CE-9750-A44903B6055B}"/>
              </a:ext>
            </a:extLst>
          </p:cNvPr>
          <p:cNvSpPr txBox="1"/>
          <p:nvPr/>
        </p:nvSpPr>
        <p:spPr>
          <a:xfrm>
            <a:off x="5638860" y="2411653"/>
            <a:ext cx="5867022" cy="3928822"/>
          </a:xfrm>
          <a:prstGeom prst="rect">
            <a:avLst/>
          </a:prstGeom>
        </p:spPr>
        <p:txBody>
          <a:bodyPr vert="horz" lIns="91440" tIns="45720" rIns="91440" bIns="45720" rtlCol="0">
            <a:normAutofit/>
          </a:bodyPr>
          <a:lstStyle/>
          <a:p>
            <a:pPr indent="-228600">
              <a:lnSpc>
                <a:spcPct val="110000"/>
              </a:lnSpc>
              <a:spcAft>
                <a:spcPts val="600"/>
              </a:spcAft>
              <a:buClr>
                <a:schemeClr val="accent1"/>
              </a:buClr>
              <a:buFont typeface="Arial" panose="020B0604020202020204" pitchFamily="34" charset="0"/>
              <a:buChar char="•"/>
            </a:pPr>
            <a:r>
              <a:rPr lang="en-US" b="1" dirty="0" err="1"/>
              <a:t>Convergers</a:t>
            </a:r>
            <a:r>
              <a:rPr lang="en-US" dirty="0"/>
              <a:t> deal better with abstract ideas, but like to test them out in practice.  They like to spend time alone and work on various parts of a problem. As they are strong in doing and thinking, they need constant stimulus to work on.</a:t>
            </a:r>
          </a:p>
          <a:p>
            <a:pPr indent="-228600">
              <a:lnSpc>
                <a:spcPct val="110000"/>
              </a:lnSpc>
              <a:spcAft>
                <a:spcPts val="600"/>
              </a:spcAft>
              <a:buClr>
                <a:schemeClr val="accent1"/>
              </a:buClr>
              <a:buFont typeface="Arial" panose="020B0604020202020204" pitchFamily="34" charset="0"/>
              <a:buChar char="•"/>
            </a:pPr>
            <a:r>
              <a:rPr lang="en-US" dirty="0"/>
              <a:t> Accountants and people working on hands-on stuff have generally converging learning style. Converges are those you look towards to turn theories and ideas into reality. People with this learning style have dominant abilities in the areas of Abstract Conceptualization and Active Experimentation.</a:t>
            </a:r>
          </a:p>
        </p:txBody>
      </p:sp>
    </p:spTree>
    <p:extLst>
      <p:ext uri="{BB962C8B-B14F-4D97-AF65-F5344CB8AC3E}">
        <p14:creationId xmlns:p14="http://schemas.microsoft.com/office/powerpoint/2010/main" val="720185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13" name="Picture 12">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15" name="Rectangle 14">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7" name="Rectangle 16">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9" name="Group 18">
            <a:extLst>
              <a:ext uri="{FF2B5EF4-FFF2-40B4-BE49-F238E27FC236}">
                <a16:creationId xmlns:a16="http://schemas.microsoft.com/office/drawing/2014/main" id="{8D6FD602-3113-4FC4-982F-15099614D2A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3048" y="0"/>
            <a:ext cx="7724071" cy="6858000"/>
            <a:chOff x="4464881" y="0"/>
            <a:chExt cx="7724071" cy="6858000"/>
          </a:xfrm>
        </p:grpSpPr>
        <p:pic>
          <p:nvPicPr>
            <p:cNvPr id="20" name="Picture 19">
              <a:extLst>
                <a:ext uri="{FF2B5EF4-FFF2-40B4-BE49-F238E27FC236}">
                  <a16:creationId xmlns:a16="http://schemas.microsoft.com/office/drawing/2014/main" id="{8B8C81AF-BEDB-486F-AB26-181C63BF140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1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21" name="Picture 20">
              <a:extLst>
                <a:ext uri="{FF2B5EF4-FFF2-40B4-BE49-F238E27FC236}">
                  <a16:creationId xmlns:a16="http://schemas.microsoft.com/office/drawing/2014/main" id="{E08D8EF1-80CA-4FAD-BD38-F379CECC367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604BD239-F7CE-3A62-9E08-3C65056F4C7D}"/>
              </a:ext>
            </a:extLst>
          </p:cNvPr>
          <p:cNvSpPr>
            <a:spLocks noGrp="1"/>
          </p:cNvSpPr>
          <p:nvPr>
            <p:ph type="title"/>
          </p:nvPr>
        </p:nvSpPr>
        <p:spPr>
          <a:xfrm>
            <a:off x="5638800" y="586992"/>
            <a:ext cx="5867400" cy="1664573"/>
          </a:xfrm>
        </p:spPr>
        <p:txBody>
          <a:bodyPr vert="horz" lIns="91440" tIns="45720" rIns="91440" bIns="45720" rtlCol="0" anchor="ctr">
            <a:normAutofit/>
          </a:bodyPr>
          <a:lstStyle/>
          <a:p>
            <a:r>
              <a:rPr lang="en-US"/>
              <a:t>Divergers</a:t>
            </a:r>
          </a:p>
        </p:txBody>
      </p:sp>
      <p:pic>
        <p:nvPicPr>
          <p:cNvPr id="8" name="Graphic 7" descr="Person with Idea">
            <a:extLst>
              <a:ext uri="{FF2B5EF4-FFF2-40B4-BE49-F238E27FC236}">
                <a16:creationId xmlns:a16="http://schemas.microsoft.com/office/drawing/2014/main" id="{3809A175-15C3-B059-B1F5-9360367C510F}"/>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606552" y="1109972"/>
            <a:ext cx="4724400" cy="4724400"/>
          </a:xfrm>
          <a:prstGeom prst="rect">
            <a:avLst/>
          </a:prstGeom>
        </p:spPr>
      </p:pic>
      <p:sp>
        <p:nvSpPr>
          <p:cNvPr id="4" name="TextBox 3">
            <a:extLst>
              <a:ext uri="{FF2B5EF4-FFF2-40B4-BE49-F238E27FC236}">
                <a16:creationId xmlns:a16="http://schemas.microsoft.com/office/drawing/2014/main" id="{1FB47F11-832B-8989-0388-0FC4E4ACA5E9}"/>
              </a:ext>
            </a:extLst>
          </p:cNvPr>
          <p:cNvSpPr txBox="1"/>
          <p:nvPr/>
        </p:nvSpPr>
        <p:spPr>
          <a:xfrm>
            <a:off x="5638860" y="2411653"/>
            <a:ext cx="5867022" cy="3928822"/>
          </a:xfrm>
          <a:prstGeom prst="rect">
            <a:avLst/>
          </a:prstGeom>
        </p:spPr>
        <p:txBody>
          <a:bodyPr vert="horz" lIns="91440" tIns="45720" rIns="91440" bIns="45720" rtlCol="0">
            <a:normAutofit/>
          </a:bodyPr>
          <a:lstStyle/>
          <a:p>
            <a:pPr indent="-228600">
              <a:lnSpc>
                <a:spcPct val="110000"/>
              </a:lnSpc>
              <a:spcAft>
                <a:spcPts val="600"/>
              </a:spcAft>
              <a:buClr>
                <a:schemeClr val="accent1"/>
              </a:buClr>
              <a:buFont typeface="Arial" panose="020B0604020202020204" pitchFamily="34" charset="0"/>
              <a:buChar char="•"/>
            </a:pPr>
            <a:r>
              <a:rPr lang="en-US" b="1" dirty="0" err="1"/>
              <a:t>Divergers</a:t>
            </a:r>
            <a:r>
              <a:rPr lang="en-US" dirty="0"/>
              <a:t> use personal experiences and practical ideas to formulate theories that they can apply more widely. </a:t>
            </a:r>
            <a:r>
              <a:rPr lang="en-US" dirty="0" err="1"/>
              <a:t>Divergers</a:t>
            </a:r>
            <a:r>
              <a:rPr lang="en-US" dirty="0"/>
              <a:t> tend to be emotional and creative and enjoy brainstorming to come up with new ideas. </a:t>
            </a:r>
          </a:p>
          <a:p>
            <a:pPr indent="-228600">
              <a:lnSpc>
                <a:spcPct val="110000"/>
              </a:lnSpc>
              <a:spcAft>
                <a:spcPts val="600"/>
              </a:spcAft>
              <a:buClr>
                <a:schemeClr val="accent1"/>
              </a:buClr>
              <a:buFont typeface="Arial" panose="020B0604020202020204" pitchFamily="34" charset="0"/>
              <a:buChar char="•"/>
            </a:pPr>
            <a:r>
              <a:rPr lang="en-US" dirty="0"/>
              <a:t>Artists, musicians, counselors, and people with a strong interest in the fine arts, humanities, and liberal arts tend to have this learning style.</a:t>
            </a:r>
          </a:p>
        </p:txBody>
      </p:sp>
    </p:spTree>
    <p:extLst>
      <p:ext uri="{BB962C8B-B14F-4D97-AF65-F5344CB8AC3E}">
        <p14:creationId xmlns:p14="http://schemas.microsoft.com/office/powerpoint/2010/main" val="39040642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13" name="Picture 12">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15" name="Rectangle 14">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7" name="Rectangle 16">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9" name="Group 18">
            <a:extLst>
              <a:ext uri="{FF2B5EF4-FFF2-40B4-BE49-F238E27FC236}">
                <a16:creationId xmlns:a16="http://schemas.microsoft.com/office/drawing/2014/main" id="{8D6FD602-3113-4FC4-982F-15099614D2A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3048" y="0"/>
            <a:ext cx="7724071" cy="6858000"/>
            <a:chOff x="4464881" y="0"/>
            <a:chExt cx="7724071" cy="6858000"/>
          </a:xfrm>
        </p:grpSpPr>
        <p:pic>
          <p:nvPicPr>
            <p:cNvPr id="20" name="Picture 19">
              <a:extLst>
                <a:ext uri="{FF2B5EF4-FFF2-40B4-BE49-F238E27FC236}">
                  <a16:creationId xmlns:a16="http://schemas.microsoft.com/office/drawing/2014/main" id="{8B8C81AF-BEDB-486F-AB26-181C63BF140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duotone>
                <a:schemeClr val="accent6">
                  <a:shade val="45000"/>
                  <a:satMod val="135000"/>
                </a:schemeClr>
                <a:prstClr val="white"/>
              </a:duotone>
              <a:alphaModFix amt="1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21" name="Picture 20">
              <a:extLst>
                <a:ext uri="{FF2B5EF4-FFF2-40B4-BE49-F238E27FC236}">
                  <a16:creationId xmlns:a16="http://schemas.microsoft.com/office/drawing/2014/main" id="{E08D8EF1-80CA-4FAD-BD38-F379CECC367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870C0260-E1EB-7A96-22C0-D0A1066A69F2}"/>
              </a:ext>
            </a:extLst>
          </p:cNvPr>
          <p:cNvSpPr>
            <a:spLocks noGrp="1"/>
          </p:cNvSpPr>
          <p:nvPr>
            <p:ph type="title"/>
          </p:nvPr>
        </p:nvSpPr>
        <p:spPr>
          <a:xfrm>
            <a:off x="5638800" y="586992"/>
            <a:ext cx="5867400" cy="1664573"/>
          </a:xfrm>
        </p:spPr>
        <p:txBody>
          <a:bodyPr vert="horz" lIns="91440" tIns="45720" rIns="91440" bIns="45720" rtlCol="0" anchor="ctr">
            <a:normAutofit/>
          </a:bodyPr>
          <a:lstStyle/>
          <a:p>
            <a:r>
              <a:rPr lang="en-US"/>
              <a:t>Assimilators</a:t>
            </a:r>
          </a:p>
        </p:txBody>
      </p:sp>
      <p:pic>
        <p:nvPicPr>
          <p:cNvPr id="8" name="Graphic 7" descr="Child with Balloon">
            <a:extLst>
              <a:ext uri="{FF2B5EF4-FFF2-40B4-BE49-F238E27FC236}">
                <a16:creationId xmlns:a16="http://schemas.microsoft.com/office/drawing/2014/main" id="{9EC53747-B71A-6942-FCD2-97BF9EE76EB8}"/>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606552" y="1109972"/>
            <a:ext cx="4724400" cy="4724400"/>
          </a:xfrm>
          <a:prstGeom prst="rect">
            <a:avLst/>
          </a:prstGeom>
        </p:spPr>
      </p:pic>
      <p:sp>
        <p:nvSpPr>
          <p:cNvPr id="4" name="TextBox 3">
            <a:extLst>
              <a:ext uri="{FF2B5EF4-FFF2-40B4-BE49-F238E27FC236}">
                <a16:creationId xmlns:a16="http://schemas.microsoft.com/office/drawing/2014/main" id="{68928EBD-807B-0DFE-77D4-861E1E59DA92}"/>
              </a:ext>
            </a:extLst>
          </p:cNvPr>
          <p:cNvSpPr txBox="1"/>
          <p:nvPr/>
        </p:nvSpPr>
        <p:spPr>
          <a:xfrm>
            <a:off x="5638860" y="2411653"/>
            <a:ext cx="5867022" cy="3928822"/>
          </a:xfrm>
          <a:prstGeom prst="rect">
            <a:avLst/>
          </a:prstGeom>
        </p:spPr>
        <p:txBody>
          <a:bodyPr vert="horz" lIns="91440" tIns="45720" rIns="91440" bIns="45720" rtlCol="0">
            <a:normAutofit/>
          </a:bodyPr>
          <a:lstStyle/>
          <a:p>
            <a:pPr indent="-228600">
              <a:lnSpc>
                <a:spcPct val="110000"/>
              </a:lnSpc>
              <a:spcAft>
                <a:spcPts val="600"/>
              </a:spcAft>
              <a:buClr>
                <a:schemeClr val="accent1"/>
              </a:buClr>
              <a:buFont typeface="Arial" panose="020B0604020202020204" pitchFamily="34" charset="0"/>
              <a:buChar char="•"/>
            </a:pPr>
            <a:r>
              <a:rPr lang="en-US" b="1" dirty="0"/>
              <a:t>Assimilators</a:t>
            </a:r>
            <a:r>
              <a:rPr lang="en-US" dirty="0"/>
              <a:t> work with abstract concepts and develop new theories of their own. </a:t>
            </a:r>
          </a:p>
          <a:p>
            <a:pPr indent="-228600">
              <a:lnSpc>
                <a:spcPct val="110000"/>
              </a:lnSpc>
              <a:spcAft>
                <a:spcPts val="600"/>
              </a:spcAft>
              <a:buClr>
                <a:schemeClr val="accent1"/>
              </a:buClr>
              <a:buFont typeface="Arial" panose="020B0604020202020204" pitchFamily="34" charset="0"/>
              <a:buChar char="•"/>
            </a:pPr>
            <a:r>
              <a:rPr lang="en-US" dirty="0"/>
              <a:t>Assimilators For example, a young child has a schema for “dog” that includes: furry, four legs, and one tail. One day they learn something new about dogs: they can play fetch. That additional information is initially processed and made sense of in the child's existing dog schema. </a:t>
            </a:r>
          </a:p>
          <a:p>
            <a:pPr indent="-228600">
              <a:lnSpc>
                <a:spcPct val="110000"/>
              </a:lnSpc>
              <a:spcAft>
                <a:spcPts val="600"/>
              </a:spcAft>
              <a:buClr>
                <a:schemeClr val="accent1"/>
              </a:buClr>
              <a:buFont typeface="Arial" panose="020B0604020202020204" pitchFamily="34" charset="0"/>
              <a:buChar char="•"/>
            </a:pPr>
            <a:r>
              <a:rPr lang="en-US" dirty="0"/>
              <a:t>This is assimilation.</a:t>
            </a:r>
          </a:p>
        </p:txBody>
      </p:sp>
    </p:spTree>
    <p:extLst>
      <p:ext uri="{BB962C8B-B14F-4D97-AF65-F5344CB8AC3E}">
        <p14:creationId xmlns:p14="http://schemas.microsoft.com/office/powerpoint/2010/main" val="16893703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3A9B7B3-F171-4C25-99FC-C54250F064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D2D5C7C5-9C27-4A61-9F57-1857D4532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12B335A1-0110-4D6F-BC0E-DCDCB43203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14" name="Picture 13">
              <a:extLst>
                <a:ext uri="{FF2B5EF4-FFF2-40B4-BE49-F238E27FC236}">
                  <a16:creationId xmlns:a16="http://schemas.microsoft.com/office/drawing/2014/main" id="{3B05D9A1-5C36-49D4-8D83-8782DE1E1BC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15" name="Picture 14">
              <a:extLst>
                <a:ext uri="{FF2B5EF4-FFF2-40B4-BE49-F238E27FC236}">
                  <a16:creationId xmlns:a16="http://schemas.microsoft.com/office/drawing/2014/main" id="{3D2C8D16-C3E9-4377-B192-9F3B9A8673D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BDB078F6-0937-241D-C160-716C751528BF}"/>
              </a:ext>
            </a:extLst>
          </p:cNvPr>
          <p:cNvSpPr>
            <a:spLocks noGrp="1"/>
          </p:cNvSpPr>
          <p:nvPr>
            <p:ph type="title"/>
          </p:nvPr>
        </p:nvSpPr>
        <p:spPr>
          <a:xfrm>
            <a:off x="1094391" y="381000"/>
            <a:ext cx="10003218" cy="2057400"/>
          </a:xfrm>
        </p:spPr>
        <p:txBody>
          <a:bodyPr>
            <a:normAutofit/>
          </a:bodyPr>
          <a:lstStyle/>
          <a:p>
            <a:pPr algn="ctr"/>
            <a:r>
              <a:rPr lang="en-GB" dirty="0">
                <a:cs typeface="Sabon Next LT"/>
              </a:rPr>
              <a:t>VAK/VARK</a:t>
            </a:r>
            <a:endParaRPr lang="en-GB"/>
          </a:p>
        </p:txBody>
      </p:sp>
      <p:graphicFrame>
        <p:nvGraphicFramePr>
          <p:cNvPr id="5" name="Content Placeholder 2">
            <a:extLst>
              <a:ext uri="{FF2B5EF4-FFF2-40B4-BE49-F238E27FC236}">
                <a16:creationId xmlns:a16="http://schemas.microsoft.com/office/drawing/2014/main" id="{D677DA4C-C29D-B8A6-E743-4B239E416C8A}"/>
              </a:ext>
            </a:extLst>
          </p:cNvPr>
          <p:cNvGraphicFramePr>
            <a:graphicFrameLocks noGrp="1"/>
          </p:cNvGraphicFramePr>
          <p:nvPr>
            <p:ph idx="1"/>
            <p:extLst>
              <p:ext uri="{D42A27DB-BD31-4B8C-83A1-F6EECF244321}">
                <p14:modId xmlns:p14="http://schemas.microsoft.com/office/powerpoint/2010/main" val="1508039841"/>
              </p:ext>
            </p:extLst>
          </p:nvPr>
        </p:nvGraphicFramePr>
        <p:xfrm>
          <a:off x="838200" y="2514600"/>
          <a:ext cx="10515600" cy="366236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7875101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0" name="Rectangle 29">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32" name="Group 31">
            <a:extLst>
              <a:ext uri="{FF2B5EF4-FFF2-40B4-BE49-F238E27FC236}">
                <a16:creationId xmlns:a16="http://schemas.microsoft.com/office/drawing/2014/main" id="{8B308828-4749-4D6D-9CEA-433D2BD27E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0"/>
            <a:ext cx="7724071" cy="6858000"/>
            <a:chOff x="4464881" y="0"/>
            <a:chExt cx="7724071" cy="6858000"/>
          </a:xfrm>
        </p:grpSpPr>
        <p:pic>
          <p:nvPicPr>
            <p:cNvPr id="33" name="Picture 32">
              <a:extLst>
                <a:ext uri="{FF2B5EF4-FFF2-40B4-BE49-F238E27FC236}">
                  <a16:creationId xmlns:a16="http://schemas.microsoft.com/office/drawing/2014/main" id="{FA43358F-8AF6-45AF-B1D4-3EA84DDE7247}"/>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duotone>
                <a:schemeClr val="accent6">
                  <a:shade val="45000"/>
                  <a:satMod val="135000"/>
                </a:schemeClr>
                <a:prstClr val="white"/>
              </a:duotone>
              <a:alphaModFix amt="1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34" name="Picture 33">
              <a:extLst>
                <a:ext uri="{FF2B5EF4-FFF2-40B4-BE49-F238E27FC236}">
                  <a16:creationId xmlns:a16="http://schemas.microsoft.com/office/drawing/2014/main" id="{33B887FE-73E4-4849-9FF5-BEBA0406869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36" name="Rectangle 35">
            <a:extLst>
              <a:ext uri="{FF2B5EF4-FFF2-40B4-BE49-F238E27FC236}">
                <a16:creationId xmlns:a16="http://schemas.microsoft.com/office/drawing/2014/main" id="{0DADC141-2CF4-4D22-BFEF-05FB358E4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1228" y="685800"/>
            <a:ext cx="10820400"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Online Media 3" title="What kind of learner are you? - The 4 different learning styles">
            <a:hlinkClick r:id="" action="ppaction://media"/>
            <a:extLst>
              <a:ext uri="{FF2B5EF4-FFF2-40B4-BE49-F238E27FC236}">
                <a16:creationId xmlns:a16="http://schemas.microsoft.com/office/drawing/2014/main" id="{15E055BA-A03A-B778-D2DA-FC2CC247C858}"/>
              </a:ext>
            </a:extLst>
          </p:cNvPr>
          <p:cNvPicPr>
            <a:picLocks noRot="1" noChangeAspect="1"/>
          </p:cNvPicPr>
          <p:nvPr>
            <a:videoFile r:link="rId1"/>
          </p:nvPr>
        </p:nvPicPr>
        <p:blipFill>
          <a:blip r:embed="rId6"/>
          <a:stretch>
            <a:fillRect/>
          </a:stretch>
        </p:blipFill>
        <p:spPr>
          <a:xfrm>
            <a:off x="1303988" y="838591"/>
            <a:ext cx="9574879" cy="5409807"/>
          </a:xfrm>
          <a:prstGeom prst="rect">
            <a:avLst/>
          </a:prstGeom>
        </p:spPr>
      </p:pic>
    </p:spTree>
    <p:extLst>
      <p:ext uri="{BB962C8B-B14F-4D97-AF65-F5344CB8AC3E}">
        <p14:creationId xmlns:p14="http://schemas.microsoft.com/office/powerpoint/2010/main" val="36796080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4FB2F27-3F7D-440E-A905-86607A926A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AF678C14-A033-4139-BCA9-8382B03964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4" name="Rectangle 13">
            <a:extLst>
              <a:ext uri="{FF2B5EF4-FFF2-40B4-BE49-F238E27FC236}">
                <a16:creationId xmlns:a16="http://schemas.microsoft.com/office/drawing/2014/main" id="{C2D5331B-6E57-4C50-8FBB-4317812889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1219199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92AFCE6E-2FE9-2BC6-2527-9FD738F01274}"/>
              </a:ext>
            </a:extLst>
          </p:cNvPr>
          <p:cNvSpPr>
            <a:spLocks noGrp="1"/>
          </p:cNvSpPr>
          <p:nvPr>
            <p:ph type="title"/>
          </p:nvPr>
        </p:nvSpPr>
        <p:spPr>
          <a:xfrm>
            <a:off x="6400800" y="461339"/>
            <a:ext cx="5332506" cy="1264004"/>
          </a:xfrm>
        </p:spPr>
        <p:txBody>
          <a:bodyPr>
            <a:normAutofit/>
          </a:bodyPr>
          <a:lstStyle/>
          <a:p>
            <a:r>
              <a:rPr lang="en-GB">
                <a:solidFill>
                  <a:srgbClr val="FFFFFF"/>
                </a:solidFill>
                <a:cs typeface="Sabon Next LT"/>
              </a:rPr>
              <a:t>Mumford and Honey</a:t>
            </a:r>
          </a:p>
        </p:txBody>
      </p:sp>
      <p:pic>
        <p:nvPicPr>
          <p:cNvPr id="6" name="Picture 5" descr="Bee depositing into a honeycomb">
            <a:extLst>
              <a:ext uri="{FF2B5EF4-FFF2-40B4-BE49-F238E27FC236}">
                <a16:creationId xmlns:a16="http://schemas.microsoft.com/office/drawing/2014/main" id="{0113B6D9-A49B-A599-E283-71C8A820F505}"/>
              </a:ext>
            </a:extLst>
          </p:cNvPr>
          <p:cNvPicPr>
            <a:picLocks noChangeAspect="1"/>
          </p:cNvPicPr>
          <p:nvPr/>
        </p:nvPicPr>
        <p:blipFill rotWithShape="1">
          <a:blip r:embed="rId3"/>
          <a:srcRect l="16463" r="25360" b="-3"/>
          <a:stretch/>
        </p:blipFill>
        <p:spPr>
          <a:xfrm>
            <a:off x="-1" y="10"/>
            <a:ext cx="5985983" cy="6857990"/>
          </a:xfrm>
          <a:prstGeom prst="rect">
            <a:avLst/>
          </a:prstGeom>
        </p:spPr>
      </p:pic>
      <p:grpSp>
        <p:nvGrpSpPr>
          <p:cNvPr id="16" name="Group 15">
            <a:extLst>
              <a:ext uri="{FF2B5EF4-FFF2-40B4-BE49-F238E27FC236}">
                <a16:creationId xmlns:a16="http://schemas.microsoft.com/office/drawing/2014/main" id="{E4A40E9D-B0FA-4A78-B58C-87A64C4FD5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8727783" y="5080"/>
            <a:ext cx="3464215" cy="4598234"/>
            <a:chOff x="8059620" y="41922"/>
            <a:chExt cx="3997615" cy="6816077"/>
          </a:xfrm>
        </p:grpSpPr>
        <p:pic>
          <p:nvPicPr>
            <p:cNvPr id="17" name="Picture 16">
              <a:extLst>
                <a:ext uri="{FF2B5EF4-FFF2-40B4-BE49-F238E27FC236}">
                  <a16:creationId xmlns:a16="http://schemas.microsoft.com/office/drawing/2014/main" id="{5CEBF341-3BD6-4B3B-9B47-1FCC74EB708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alphaModFix amt="5000"/>
              <a:extLst>
                <a:ext uri="{28A0092B-C50C-407E-A947-70E740481C1C}">
                  <a14:useLocalDpi xmlns:a14="http://schemas.microsoft.com/office/drawing/2010/main" val="0"/>
                </a:ext>
              </a:extLst>
            </a:blip>
            <a:srcRect l="22818" b="17291"/>
            <a:stretch/>
          </p:blipFill>
          <p:spPr>
            <a:xfrm flipH="1">
              <a:off x="8059620" y="1345934"/>
              <a:ext cx="3997615" cy="5512065"/>
            </a:xfrm>
            <a:prstGeom prst="rect">
              <a:avLst/>
            </a:prstGeom>
          </p:spPr>
        </p:pic>
        <p:pic>
          <p:nvPicPr>
            <p:cNvPr id="18" name="Picture 17">
              <a:extLst>
                <a:ext uri="{FF2B5EF4-FFF2-40B4-BE49-F238E27FC236}">
                  <a16:creationId xmlns:a16="http://schemas.microsoft.com/office/drawing/2014/main" id="{3078DAA6-6247-4C19-B6CD-81D79702EC37}"/>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alphaModFix amt="5000"/>
              <a:extLst>
                <a:ext uri="{28A0092B-C50C-407E-A947-70E740481C1C}">
                  <a14:useLocalDpi xmlns:a14="http://schemas.microsoft.com/office/drawing/2010/main" val="0"/>
                </a:ext>
              </a:extLst>
            </a:blip>
            <a:srcRect r="40690"/>
            <a:stretch/>
          </p:blipFill>
          <p:spPr>
            <a:xfrm>
              <a:off x="8915400" y="41922"/>
              <a:ext cx="3141835" cy="6816077"/>
            </a:xfrm>
            <a:prstGeom prst="rect">
              <a:avLst/>
            </a:prstGeom>
          </p:spPr>
        </p:pic>
      </p:grpSp>
      <p:sp>
        <p:nvSpPr>
          <p:cNvPr id="3" name="Content Placeholder 2">
            <a:extLst>
              <a:ext uri="{FF2B5EF4-FFF2-40B4-BE49-F238E27FC236}">
                <a16:creationId xmlns:a16="http://schemas.microsoft.com/office/drawing/2014/main" id="{29D275FD-500D-2880-FB87-A19242ABA156}"/>
              </a:ext>
            </a:extLst>
          </p:cNvPr>
          <p:cNvSpPr>
            <a:spLocks noGrp="1"/>
          </p:cNvSpPr>
          <p:nvPr>
            <p:ph idx="1"/>
          </p:nvPr>
        </p:nvSpPr>
        <p:spPr>
          <a:xfrm>
            <a:off x="6400812" y="1732472"/>
            <a:ext cx="5332164" cy="4282141"/>
          </a:xfrm>
        </p:spPr>
        <p:txBody>
          <a:bodyPr vert="horz" lIns="91440" tIns="45720" rIns="91440" bIns="45720" rtlCol="0">
            <a:normAutofit/>
          </a:bodyPr>
          <a:lstStyle/>
          <a:p>
            <a:pPr marL="0" indent="0">
              <a:buNone/>
            </a:pPr>
            <a:endParaRPr lang="en-GB" sz="1800">
              <a:solidFill>
                <a:srgbClr val="FFFFFF"/>
              </a:solidFill>
              <a:latin typeface="Avenir Next LT Pro"/>
              <a:cs typeface="Calibri"/>
            </a:endParaRPr>
          </a:p>
          <a:p>
            <a:pPr marL="0" indent="0">
              <a:buNone/>
            </a:pPr>
            <a:endParaRPr lang="en-GB" sz="1800" u="sng">
              <a:solidFill>
                <a:srgbClr val="FFFFFF"/>
              </a:solidFill>
              <a:latin typeface="Avenir Next LT Pro"/>
            </a:endParaRPr>
          </a:p>
          <a:p>
            <a:pPr marL="0" indent="0">
              <a:buNone/>
            </a:pPr>
            <a:endParaRPr lang="en-GB" sz="1800" u="sng">
              <a:solidFill>
                <a:srgbClr val="FFFFFF"/>
              </a:solidFill>
              <a:latin typeface="Avenir Next LT Pro"/>
            </a:endParaRPr>
          </a:p>
          <a:p>
            <a:pPr marL="0" indent="0">
              <a:buNone/>
            </a:pPr>
            <a:endParaRPr lang="en-GB" sz="1800" u="sng">
              <a:solidFill>
                <a:srgbClr val="FFFFFF"/>
              </a:solidFill>
              <a:latin typeface="Avenir Next LT Pro"/>
            </a:endParaRPr>
          </a:p>
          <a:p>
            <a:pPr marL="0" indent="0">
              <a:buNone/>
            </a:pPr>
            <a:endParaRPr lang="en-GB" sz="1800" u="sng">
              <a:solidFill>
                <a:srgbClr val="FFFFFF"/>
              </a:solidFill>
              <a:latin typeface="Avenir Next LT Pro"/>
            </a:endParaRPr>
          </a:p>
          <a:p>
            <a:pPr marL="0" indent="0">
              <a:buNone/>
            </a:pPr>
            <a:endParaRPr lang="en-GB" sz="1800" u="sng">
              <a:solidFill>
                <a:srgbClr val="FFFFFF"/>
              </a:solidFill>
              <a:latin typeface="Avenir Next LT Pro"/>
              <a:cs typeface="Calibri"/>
            </a:endParaRPr>
          </a:p>
        </p:txBody>
      </p:sp>
      <p:sp>
        <p:nvSpPr>
          <p:cNvPr id="4" name="TextBox 3">
            <a:extLst>
              <a:ext uri="{FF2B5EF4-FFF2-40B4-BE49-F238E27FC236}">
                <a16:creationId xmlns:a16="http://schemas.microsoft.com/office/drawing/2014/main" id="{D24E7A4E-FFA9-2609-1EFF-CCCB44934DD4}"/>
              </a:ext>
            </a:extLst>
          </p:cNvPr>
          <p:cNvSpPr txBox="1"/>
          <p:nvPr/>
        </p:nvSpPr>
        <p:spPr>
          <a:xfrm>
            <a:off x="592666" y="207433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p>
        </p:txBody>
      </p:sp>
      <p:sp>
        <p:nvSpPr>
          <p:cNvPr id="5" name="TextBox 4">
            <a:extLst>
              <a:ext uri="{FF2B5EF4-FFF2-40B4-BE49-F238E27FC236}">
                <a16:creationId xmlns:a16="http://schemas.microsoft.com/office/drawing/2014/main" id="{1062B2A9-A4C2-790B-74BA-308B1BBEB4B3}"/>
              </a:ext>
            </a:extLst>
          </p:cNvPr>
          <p:cNvSpPr txBox="1"/>
          <p:nvPr/>
        </p:nvSpPr>
        <p:spPr>
          <a:xfrm>
            <a:off x="6646333" y="1989666"/>
            <a:ext cx="2743200" cy="14465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gn="l">
              <a:buFont typeface="Arial"/>
              <a:buChar char="•"/>
            </a:pPr>
            <a:r>
              <a:rPr lang="en-GB" sz="2200" dirty="0">
                <a:solidFill>
                  <a:schemeClr val="bg1"/>
                </a:solidFill>
              </a:rPr>
              <a:t>Activist</a:t>
            </a:r>
          </a:p>
          <a:p>
            <a:pPr marL="342900" indent="-342900">
              <a:buFont typeface="Arial"/>
              <a:buChar char="•"/>
            </a:pPr>
            <a:r>
              <a:rPr lang="en-GB" sz="2200" dirty="0">
                <a:solidFill>
                  <a:schemeClr val="bg1"/>
                </a:solidFill>
              </a:rPr>
              <a:t>Theorist</a:t>
            </a:r>
          </a:p>
          <a:p>
            <a:pPr marL="342900" indent="-342900">
              <a:buFont typeface="Arial"/>
              <a:buChar char="•"/>
            </a:pPr>
            <a:r>
              <a:rPr lang="en-GB" sz="2200" dirty="0">
                <a:solidFill>
                  <a:schemeClr val="bg1"/>
                </a:solidFill>
              </a:rPr>
              <a:t>Pragmatist</a:t>
            </a:r>
          </a:p>
          <a:p>
            <a:pPr marL="342900" indent="-342900">
              <a:buFont typeface="Arial"/>
              <a:buChar char="•"/>
            </a:pPr>
            <a:r>
              <a:rPr lang="en-GB" sz="2200" dirty="0">
                <a:solidFill>
                  <a:schemeClr val="bg1"/>
                </a:solidFill>
              </a:rPr>
              <a:t>Reflector</a:t>
            </a:r>
          </a:p>
        </p:txBody>
      </p:sp>
    </p:spTree>
    <p:extLst>
      <p:ext uri="{BB962C8B-B14F-4D97-AF65-F5344CB8AC3E}">
        <p14:creationId xmlns:p14="http://schemas.microsoft.com/office/powerpoint/2010/main" val="17902078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88C6A5-0CFC-D21F-A725-90F8E9D8A769}"/>
              </a:ext>
            </a:extLst>
          </p:cNvPr>
          <p:cNvSpPr>
            <a:spLocks noGrp="1"/>
          </p:cNvSpPr>
          <p:nvPr>
            <p:ph type="title"/>
          </p:nvPr>
        </p:nvSpPr>
        <p:spPr>
          <a:xfrm>
            <a:off x="4750308" y="612648"/>
            <a:ext cx="7022592" cy="1033272"/>
          </a:xfrm>
        </p:spPr>
        <p:txBody>
          <a:bodyPr anchor="b">
            <a:normAutofit/>
          </a:bodyPr>
          <a:lstStyle/>
          <a:p>
            <a:r>
              <a:rPr lang="en-US"/>
              <a:t>Activist</a:t>
            </a:r>
          </a:p>
        </p:txBody>
      </p:sp>
      <p:pic>
        <p:nvPicPr>
          <p:cNvPr id="8" name="Content Placeholder 7" descr="Shot of a creative business team working together on a project at office">
            <a:extLst>
              <a:ext uri="{FF2B5EF4-FFF2-40B4-BE49-F238E27FC236}">
                <a16:creationId xmlns:a16="http://schemas.microsoft.com/office/drawing/2014/main" id="{D5B1204B-E31D-4623-8D68-892E68419E5A}"/>
              </a:ext>
            </a:extLst>
          </p:cNvPr>
          <p:cNvPicPr>
            <a:picLocks noGrp="1" noChangeAspect="1"/>
          </p:cNvPicPr>
          <p:nvPr>
            <p:ph type="pic" sz="quarter" idx="13"/>
          </p:nvPr>
        </p:nvPicPr>
        <p:blipFill>
          <a:blip r:embed="rId3"/>
          <a:srcRect l="37114" r="20619" b="-1"/>
          <a:stretch>
            <a:fillRect/>
          </a:stretch>
        </p:blipFill>
        <p:spPr>
          <a:xfrm>
            <a:off x="20" y="10"/>
            <a:ext cx="4342564" cy="6857990"/>
          </a:xfrm>
          <a:prstGeom prst="rect">
            <a:avLst/>
          </a:prstGeom>
          <a:noFill/>
        </p:spPr>
      </p:pic>
      <p:sp>
        <p:nvSpPr>
          <p:cNvPr id="3" name="Footer Placeholder 2">
            <a:extLst>
              <a:ext uri="{FF2B5EF4-FFF2-40B4-BE49-F238E27FC236}">
                <a16:creationId xmlns:a16="http://schemas.microsoft.com/office/drawing/2014/main" id="{DF829368-28BC-ACF1-8A04-AFEDD9B0C268}"/>
              </a:ext>
            </a:extLst>
          </p:cNvPr>
          <p:cNvSpPr>
            <a:spLocks noGrp="1"/>
          </p:cNvSpPr>
          <p:nvPr>
            <p:ph type="ftr" sz="quarter" idx="15"/>
          </p:nvPr>
        </p:nvSpPr>
        <p:spPr>
          <a:xfrm>
            <a:off x="4750307" y="210312"/>
            <a:ext cx="3531437" cy="413360"/>
          </a:xfrm>
        </p:spPr>
        <p:txBody>
          <a:bodyPr anchor="ctr">
            <a:normAutofit/>
          </a:bodyPr>
          <a:lstStyle/>
          <a:p>
            <a:pPr>
              <a:spcAft>
                <a:spcPts val="600"/>
              </a:spcAft>
            </a:pPr>
            <a:r>
              <a:rPr lang="en-US" dirty="0"/>
              <a:t>Footer Text</a:t>
            </a:r>
            <a:endParaRPr lang="en-US"/>
          </a:p>
        </p:txBody>
      </p:sp>
      <p:sp>
        <p:nvSpPr>
          <p:cNvPr id="4" name="Date Placeholder 3">
            <a:extLst>
              <a:ext uri="{FF2B5EF4-FFF2-40B4-BE49-F238E27FC236}">
                <a16:creationId xmlns:a16="http://schemas.microsoft.com/office/drawing/2014/main" id="{8ADC7F51-79B6-FEF8-B99A-49CC13C642B4}"/>
              </a:ext>
            </a:extLst>
          </p:cNvPr>
          <p:cNvSpPr>
            <a:spLocks noGrp="1"/>
          </p:cNvSpPr>
          <p:nvPr>
            <p:ph type="dt" sz="half" idx="14"/>
          </p:nvPr>
        </p:nvSpPr>
        <p:spPr>
          <a:xfrm>
            <a:off x="9582299" y="210312"/>
            <a:ext cx="1679642" cy="413360"/>
          </a:xfrm>
        </p:spPr>
        <p:txBody>
          <a:bodyPr anchor="ctr">
            <a:normAutofit/>
          </a:bodyPr>
          <a:lstStyle/>
          <a:p>
            <a:pPr>
              <a:spcAft>
                <a:spcPts val="600"/>
              </a:spcAft>
            </a:pPr>
            <a:fld id="{9EAD527F-9C49-4481-A18C-80BA2EA99E79}" type="datetime1">
              <a:rPr lang="en-US" smtClean="0"/>
              <a:pPr>
                <a:spcAft>
                  <a:spcPts val="600"/>
                </a:spcAft>
              </a:pPr>
              <a:t>10/14/2025</a:t>
            </a:fld>
            <a:endParaRPr lang="en-US"/>
          </a:p>
        </p:txBody>
      </p:sp>
      <p:sp>
        <p:nvSpPr>
          <p:cNvPr id="5" name="Slide Number Placeholder 4">
            <a:extLst>
              <a:ext uri="{FF2B5EF4-FFF2-40B4-BE49-F238E27FC236}">
                <a16:creationId xmlns:a16="http://schemas.microsoft.com/office/drawing/2014/main" id="{9E573731-AA72-B219-E950-53D7E8DB8E23}"/>
              </a:ext>
            </a:extLst>
          </p:cNvPr>
          <p:cNvSpPr>
            <a:spLocks noGrp="1"/>
          </p:cNvSpPr>
          <p:nvPr>
            <p:ph type="sldNum" sz="quarter" idx="16"/>
          </p:nvPr>
        </p:nvSpPr>
        <p:spPr>
          <a:xfrm>
            <a:off x="11288870" y="207982"/>
            <a:ext cx="546447" cy="413360"/>
          </a:xfrm>
        </p:spPr>
        <p:txBody>
          <a:bodyPr anchor="ctr">
            <a:normAutofit/>
          </a:bodyPr>
          <a:lstStyle/>
          <a:p>
            <a:pPr>
              <a:spcAft>
                <a:spcPts val="600"/>
              </a:spcAft>
            </a:pPr>
            <a:fld id="{753D0FD4-819D-4187-8797-C35567B41C78}" type="slidenum">
              <a:rPr lang="en-US" smtClean="0"/>
              <a:pPr>
                <a:spcAft>
                  <a:spcPts val="600"/>
                </a:spcAft>
              </a:pPr>
              <a:t>15</a:t>
            </a:fld>
            <a:endParaRPr lang="en-US"/>
          </a:p>
        </p:txBody>
      </p:sp>
      <p:sp>
        <p:nvSpPr>
          <p:cNvPr id="7" name="Content Placeholder 6">
            <a:extLst>
              <a:ext uri="{FF2B5EF4-FFF2-40B4-BE49-F238E27FC236}">
                <a16:creationId xmlns:a16="http://schemas.microsoft.com/office/drawing/2014/main" id="{FD25A7D6-8BC2-2A06-304D-ED7B847F233D}"/>
              </a:ext>
            </a:extLst>
          </p:cNvPr>
          <p:cNvSpPr>
            <a:spLocks noGrp="1"/>
          </p:cNvSpPr>
          <p:nvPr>
            <p:ph idx="1"/>
            <p:extLst>
              <p:ext uri="{E7BDC344-281C-4309-B0C6-D0EE65EED2A8}">
                <p202:designPr xmlns:p202="http://schemas.microsoft.com/office/powerpoint/2020/02/main" xmlns="">
                  <p202:designTagLst>
                    <p202:designTag name="ARCH:1:CLS" val="InformationBlock"/>
                    <p202:designTag name="ARCH:1:VSVAR" val="TitledTextBox"/>
                  </p202:designTagLst>
                </p202:designPr>
              </p:ext>
            </p:extLst>
          </p:nvPr>
        </p:nvSpPr>
        <p:spPr>
          <a:xfrm>
            <a:off x="4750307" y="1746503"/>
            <a:ext cx="7022592" cy="4806697"/>
          </a:xfrm>
        </p:spPr>
        <p:txBody>
          <a:bodyPr>
            <a:normAutofit/>
          </a:bodyPr>
          <a:lstStyle/>
          <a:p>
            <a:pPr marL="0" indent="0">
              <a:spcBef>
                <a:spcPts val="2500"/>
              </a:spcBef>
              <a:buFont typeface="Arial" panose="020B0604020202020204" pitchFamily="34" charset="0"/>
              <a:buNone/>
            </a:pPr>
            <a:r>
              <a:rPr lang="en-US" sz="1400" b="1"/>
              <a:t>Learning Style</a:t>
            </a:r>
          </a:p>
          <a:p>
            <a:pPr marL="0" lvl="1" indent="0">
              <a:buFont typeface="Arial" panose="020B0604020202020204" pitchFamily="34" charset="0"/>
              <a:buNone/>
            </a:pPr>
            <a:r>
              <a:rPr lang="en-US" sz="1400"/>
              <a:t>Activists learn best through hands-on activities and new challenges, embracing experiential learning.</a:t>
            </a:r>
          </a:p>
          <a:p>
            <a:pPr marL="0" indent="0">
              <a:spcBef>
                <a:spcPts val="2500"/>
              </a:spcBef>
              <a:buFont typeface="Arial" panose="020B0604020202020204" pitchFamily="34" charset="0"/>
              <a:buNone/>
            </a:pPr>
            <a:r>
              <a:rPr lang="en-US" sz="1400" b="1"/>
              <a:t>Strengths</a:t>
            </a:r>
          </a:p>
          <a:p>
            <a:pPr marL="0" lvl="1" indent="0">
              <a:buFont typeface="Arial" panose="020B0604020202020204" pitchFamily="34" charset="0"/>
              <a:buNone/>
            </a:pPr>
            <a:r>
              <a:rPr lang="en-US" sz="1400"/>
              <a:t>They are enthusiastic, open-minded risk-takers who thrive in dynamic and collaborative environments.</a:t>
            </a:r>
          </a:p>
          <a:p>
            <a:pPr marL="0" indent="0">
              <a:spcBef>
                <a:spcPts val="2500"/>
              </a:spcBef>
              <a:buFont typeface="Arial" panose="020B0604020202020204" pitchFamily="34" charset="0"/>
              <a:buNone/>
            </a:pPr>
            <a:r>
              <a:rPr lang="en-US" sz="1400" b="1"/>
              <a:t>Areas for Improvement</a:t>
            </a:r>
          </a:p>
          <a:p>
            <a:pPr marL="0" lvl="1" indent="0">
              <a:buFont typeface="Arial" panose="020B0604020202020204" pitchFamily="34" charset="0"/>
              <a:buNone/>
            </a:pPr>
            <a:r>
              <a:rPr lang="en-US" sz="1400"/>
              <a:t>Activists often move quickly and may struggle with reflection and theoretical analysis without guidance.</a:t>
            </a:r>
          </a:p>
          <a:p>
            <a:pPr marL="0" indent="0">
              <a:spcBef>
                <a:spcPts val="2500"/>
              </a:spcBef>
              <a:buFont typeface="Arial" panose="020B0604020202020204" pitchFamily="34" charset="0"/>
              <a:buNone/>
            </a:pPr>
            <a:r>
              <a:rPr lang="en-US" sz="1400" b="1"/>
              <a:t>Recommended Activities</a:t>
            </a:r>
          </a:p>
          <a:p>
            <a:pPr marL="0" lvl="1" indent="0">
              <a:buFont typeface="Arial" panose="020B0604020202020204" pitchFamily="34" charset="0"/>
              <a:buNone/>
            </a:pPr>
            <a:r>
              <a:rPr lang="en-US" sz="1400"/>
              <a:t>Interactive workshops, problem-solving tasks, and collaborative projects maximize activist engagement and learning.</a:t>
            </a:r>
          </a:p>
        </p:txBody>
      </p:sp>
    </p:spTree>
    <p:extLst>
      <p:ext uri="{BB962C8B-B14F-4D97-AF65-F5344CB8AC3E}">
        <p14:creationId xmlns:p14="http://schemas.microsoft.com/office/powerpoint/2010/main" val="134609270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250"/>
                                        <p:tgtEl>
                                          <p:spTgt spid="7"/>
                                        </p:tgtEl>
                                      </p:cBhvr>
                                    </p:animEffect>
                                    <p:anim calcmode="lin" valueType="num">
                                      <p:cBhvr>
                                        <p:cTn id="8" dur="250" fill="hold"/>
                                        <p:tgtEl>
                                          <p:spTgt spid="7"/>
                                        </p:tgtEl>
                                        <p:attrNameLst>
                                          <p:attrName>ppt_x</p:attrName>
                                        </p:attrNameLst>
                                      </p:cBhvr>
                                      <p:tavLst>
                                        <p:tav tm="0">
                                          <p:val>
                                            <p:strVal val="#ppt_x"/>
                                          </p:val>
                                        </p:tav>
                                        <p:tav tm="100000">
                                          <p:val>
                                            <p:strVal val="#ppt_x"/>
                                          </p:val>
                                        </p:tav>
                                      </p:tavLst>
                                    </p:anim>
                                    <p:anim calcmode="lin" valueType="num">
                                      <p:cBhvr>
                                        <p:cTn id="9" dur="25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17" name="Picture 16">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19" name="Rectangle 18">
            <a:extLst>
              <a:ext uri="{FF2B5EF4-FFF2-40B4-BE49-F238E27FC236}">
                <a16:creationId xmlns:a16="http://schemas.microsoft.com/office/drawing/2014/main" id="{A4FB2F27-3F7D-440E-A905-86607A926A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24C2BF05-856A-4AB0-B6F0-8B3BE0400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4D5C2899-2E0D-42CC-9419-7B586A07615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24" name="Picture 23">
              <a:extLst>
                <a:ext uri="{FF2B5EF4-FFF2-40B4-BE49-F238E27FC236}">
                  <a16:creationId xmlns:a16="http://schemas.microsoft.com/office/drawing/2014/main" id="{5230FD5F-23AA-4F3B-9ADF-D4717AC18F8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duotone>
                <a:schemeClr val="accent6">
                  <a:shade val="45000"/>
                  <a:satMod val="135000"/>
                </a:schemeClr>
                <a:prstClr val="white"/>
              </a:duotone>
              <a:alphaModFix amt="1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25" name="Picture 24">
              <a:extLst>
                <a:ext uri="{FF2B5EF4-FFF2-40B4-BE49-F238E27FC236}">
                  <a16:creationId xmlns:a16="http://schemas.microsoft.com/office/drawing/2014/main" id="{FA75D7EA-FD3D-4DFF-9B32-9B6F8D7D02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7346DDF6-46B0-1D46-FBE4-9A6E34DDDA51}"/>
              </a:ext>
            </a:extLst>
          </p:cNvPr>
          <p:cNvSpPr>
            <a:spLocks noGrp="1"/>
          </p:cNvSpPr>
          <p:nvPr>
            <p:ph type="title"/>
          </p:nvPr>
        </p:nvSpPr>
        <p:spPr>
          <a:xfrm>
            <a:off x="270013" y="-49838"/>
            <a:ext cx="5334000" cy="2831136"/>
          </a:xfrm>
        </p:spPr>
        <p:txBody>
          <a:bodyPr vert="horz" lIns="91440" tIns="45720" rIns="91440" bIns="45720" rtlCol="0" anchor="ctr">
            <a:normAutofit/>
          </a:bodyPr>
          <a:lstStyle/>
          <a:p>
            <a:r>
              <a:rPr lang="en-US" dirty="0"/>
              <a:t>Reflector</a:t>
            </a:r>
          </a:p>
        </p:txBody>
      </p:sp>
      <p:sp>
        <p:nvSpPr>
          <p:cNvPr id="7" name="Content Placeholder 6">
            <a:extLst>
              <a:ext uri="{FF2B5EF4-FFF2-40B4-BE49-F238E27FC236}">
                <a16:creationId xmlns:a16="http://schemas.microsoft.com/office/drawing/2014/main" id="{8343DAF9-0ABE-23E5-5667-8B09B468E2A3}"/>
              </a:ext>
            </a:extLst>
          </p:cNvPr>
          <p:cNvSpPr>
            <a:spLocks noGrp="1"/>
          </p:cNvSpPr>
          <p:nvPr>
            <p:ph idx="1"/>
            <p:extLst>
              <p:ext uri="{E7BDC344-281C-4309-B0C6-D0EE65EED2A8}">
                <p202:designPr xmlns:p202="http://schemas.microsoft.com/office/powerpoint/2020/02/main" xmlns="">
                  <p202:designTagLst>
                    <p202:designTag name="ARCH:1:CLS" val="InformationBlock"/>
                    <p202:designTag name="ARCH:1:VSVAR" val="TitledTextBox"/>
                  </p202:designTagLst>
                </p202:designPr>
              </p:ext>
            </p:extLst>
          </p:nvPr>
        </p:nvSpPr>
        <p:spPr>
          <a:xfrm>
            <a:off x="360486" y="2413000"/>
            <a:ext cx="5811372" cy="3601613"/>
          </a:xfrm>
        </p:spPr>
        <p:txBody>
          <a:bodyPr vert="horz" lIns="91440" tIns="45720" rIns="91440" bIns="45720" rtlCol="0">
            <a:noAutofit/>
          </a:bodyPr>
          <a:lstStyle/>
          <a:p>
            <a:pPr marL="0">
              <a:lnSpc>
                <a:spcPct val="100000"/>
              </a:lnSpc>
              <a:spcBef>
                <a:spcPts val="2500"/>
              </a:spcBef>
            </a:pPr>
            <a:r>
              <a:rPr lang="en-US" sz="1800" b="1" dirty="0"/>
              <a:t>Observation and Thoughtfulness</a:t>
            </a:r>
          </a:p>
          <a:p>
            <a:pPr marL="0" lvl="1">
              <a:lnSpc>
                <a:spcPct val="100000"/>
              </a:lnSpc>
            </a:pPr>
            <a:r>
              <a:rPr lang="en-US" sz="1800" dirty="0"/>
              <a:t>Reflectors prefer to observe and think carefully before taking action, valuing deep analysis and reflection.</a:t>
            </a:r>
          </a:p>
          <a:p>
            <a:pPr marL="0">
              <a:lnSpc>
                <a:spcPct val="100000"/>
              </a:lnSpc>
              <a:spcBef>
                <a:spcPts val="2500"/>
              </a:spcBef>
            </a:pPr>
            <a:r>
              <a:rPr lang="en-US" sz="1800" b="1" dirty="0"/>
              <a:t>Comfort with Qualitative Data</a:t>
            </a:r>
          </a:p>
          <a:p>
            <a:pPr marL="0" lvl="1">
              <a:lnSpc>
                <a:spcPct val="100000"/>
              </a:lnSpc>
            </a:pPr>
            <a:r>
              <a:rPr lang="en-US" sz="1800" dirty="0"/>
              <a:t>They excel at processing narratives and </a:t>
            </a:r>
            <a:r>
              <a:rPr lang="en-US" sz="1800" dirty="0" err="1"/>
              <a:t>disorganised</a:t>
            </a:r>
            <a:r>
              <a:rPr lang="en-US" sz="1800" dirty="0"/>
              <a:t> information to draw meaningful insights and conclusions.</a:t>
            </a:r>
          </a:p>
          <a:p>
            <a:pPr marL="0">
              <a:lnSpc>
                <a:spcPct val="100000"/>
              </a:lnSpc>
              <a:spcBef>
                <a:spcPts val="2500"/>
              </a:spcBef>
            </a:pPr>
            <a:r>
              <a:rPr lang="en-US" sz="1800" b="1" dirty="0"/>
              <a:t>Preferred Learning Environment</a:t>
            </a:r>
          </a:p>
          <a:p>
            <a:pPr marL="0" lvl="1">
              <a:lnSpc>
                <a:spcPct val="100000"/>
              </a:lnSpc>
            </a:pPr>
            <a:r>
              <a:rPr lang="en-US" sz="1800" dirty="0"/>
              <a:t>Reflectors thrive in quiet or small group settings that allow slow, thoughtful learning and ample reflection time.</a:t>
            </a:r>
          </a:p>
        </p:txBody>
      </p:sp>
      <p:pic>
        <p:nvPicPr>
          <p:cNvPr id="10" name="Picture 9">
            <a:extLst>
              <a:ext uri="{FF2B5EF4-FFF2-40B4-BE49-F238E27FC236}">
                <a16:creationId xmlns:a16="http://schemas.microsoft.com/office/drawing/2014/main" id="{BB7AC868-F22D-4899-881E-0E8E7951BA3F}"/>
              </a:ext>
            </a:extLst>
          </p:cNvPr>
          <p:cNvPicPr>
            <a:picLocks noChangeAspect="1"/>
          </p:cNvPicPr>
          <p:nvPr/>
        </p:nvPicPr>
        <p:blipFill>
          <a:blip r:embed="rId6"/>
          <a:srcRect l="12747" r="30558"/>
          <a:stretch>
            <a:fillRect/>
          </a:stretch>
        </p:blipFill>
        <p:spPr>
          <a:xfrm>
            <a:off x="6626806" y="1019556"/>
            <a:ext cx="4817466" cy="4818888"/>
          </a:xfrm>
          <a:prstGeom prst="rect">
            <a:avLst/>
          </a:prstGeom>
        </p:spPr>
      </p:pic>
      <p:sp>
        <p:nvSpPr>
          <p:cNvPr id="4" name="Date Placeholder 3">
            <a:extLst>
              <a:ext uri="{FF2B5EF4-FFF2-40B4-BE49-F238E27FC236}">
                <a16:creationId xmlns:a16="http://schemas.microsoft.com/office/drawing/2014/main" id="{8DEAEE65-B4DC-D954-C590-1CC72EE76655}"/>
              </a:ext>
            </a:extLst>
          </p:cNvPr>
          <p:cNvSpPr>
            <a:spLocks noGrp="1"/>
          </p:cNvSpPr>
          <p:nvPr>
            <p:ph type="dt" sz="half" idx="10"/>
          </p:nvPr>
        </p:nvSpPr>
        <p:spPr>
          <a:xfrm>
            <a:off x="458694" y="6416675"/>
            <a:ext cx="2743200" cy="365125"/>
          </a:xfrm>
        </p:spPr>
        <p:txBody>
          <a:bodyPr vert="horz" lIns="91440" tIns="45720" rIns="91440" bIns="45720" rtlCol="0" anchor="ctr">
            <a:normAutofit/>
          </a:bodyPr>
          <a:lstStyle/>
          <a:p>
            <a:pPr>
              <a:spcAft>
                <a:spcPts val="600"/>
              </a:spcAft>
            </a:pPr>
            <a:fld id="{9EAD527F-9C49-4481-A18C-80BA2EA99E79}" type="datetime1">
              <a:rPr lang="en-US" smtClean="0"/>
              <a:pPr>
                <a:spcAft>
                  <a:spcPts val="600"/>
                </a:spcAft>
              </a:pPr>
              <a:t>10/14/2025</a:t>
            </a:fld>
            <a:endParaRPr lang="en-US"/>
          </a:p>
        </p:txBody>
      </p:sp>
      <p:sp>
        <p:nvSpPr>
          <p:cNvPr id="5" name="Slide Number Placeholder 4">
            <a:extLst>
              <a:ext uri="{FF2B5EF4-FFF2-40B4-BE49-F238E27FC236}">
                <a16:creationId xmlns:a16="http://schemas.microsoft.com/office/drawing/2014/main" id="{7C9D2676-E33B-BE7D-BF2A-7733D1C0BBC7}"/>
              </a:ext>
            </a:extLst>
          </p:cNvPr>
          <p:cNvSpPr>
            <a:spLocks noGrp="1"/>
          </p:cNvSpPr>
          <p:nvPr>
            <p:ph type="sldNum" sz="quarter" idx="12"/>
          </p:nvPr>
        </p:nvSpPr>
        <p:spPr>
          <a:xfrm>
            <a:off x="8990106" y="6416675"/>
            <a:ext cx="2743200" cy="365125"/>
          </a:xfrm>
        </p:spPr>
        <p:txBody>
          <a:bodyPr vert="horz" lIns="91440" tIns="45720" rIns="91440" bIns="45720" rtlCol="0" anchor="ctr">
            <a:normAutofit/>
          </a:bodyPr>
          <a:lstStyle/>
          <a:p>
            <a:pPr>
              <a:spcAft>
                <a:spcPts val="600"/>
              </a:spcAft>
            </a:pPr>
            <a:fld id="{753D0FD4-819D-4187-8797-C35567B41C78}" type="slidenum">
              <a:rPr lang="en-US" smtClean="0"/>
              <a:pPr>
                <a:spcAft>
                  <a:spcPts val="600"/>
                </a:spcAft>
              </a:pPr>
              <a:t>16</a:t>
            </a:fld>
            <a:endParaRPr lang="en-US"/>
          </a:p>
        </p:txBody>
      </p:sp>
    </p:spTree>
    <p:extLst>
      <p:ext uri="{BB962C8B-B14F-4D97-AF65-F5344CB8AC3E}">
        <p14:creationId xmlns:p14="http://schemas.microsoft.com/office/powerpoint/2010/main" val="285025970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250"/>
                                        <p:tgtEl>
                                          <p:spTgt spid="7"/>
                                        </p:tgtEl>
                                      </p:cBhvr>
                                    </p:animEffect>
                                    <p:anim calcmode="lin" valueType="num">
                                      <p:cBhvr>
                                        <p:cTn id="8" dur="250" fill="hold"/>
                                        <p:tgtEl>
                                          <p:spTgt spid="7"/>
                                        </p:tgtEl>
                                        <p:attrNameLst>
                                          <p:attrName>ppt_x</p:attrName>
                                        </p:attrNameLst>
                                      </p:cBhvr>
                                      <p:tavLst>
                                        <p:tav tm="0">
                                          <p:val>
                                            <p:strVal val="#ppt_x"/>
                                          </p:val>
                                        </p:tav>
                                        <p:tav tm="100000">
                                          <p:val>
                                            <p:strVal val="#ppt_x"/>
                                          </p:val>
                                        </p:tav>
                                      </p:tavLst>
                                    </p:anim>
                                    <p:anim calcmode="lin" valueType="num">
                                      <p:cBhvr>
                                        <p:cTn id="9" dur="25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17" name="Picture 16">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19" name="Rectangle 1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1" name="Rectangle 20">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23" name="Group 22">
            <a:extLst>
              <a:ext uri="{FF2B5EF4-FFF2-40B4-BE49-F238E27FC236}">
                <a16:creationId xmlns:a16="http://schemas.microsoft.com/office/drawing/2014/main" id="{8D6FD602-3113-4FC4-982F-15099614D2A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3048" y="0"/>
            <a:ext cx="7724071" cy="6858000"/>
            <a:chOff x="4464881" y="0"/>
            <a:chExt cx="7724071" cy="6858000"/>
          </a:xfrm>
        </p:grpSpPr>
        <p:pic>
          <p:nvPicPr>
            <p:cNvPr id="24" name="Picture 23">
              <a:extLst>
                <a:ext uri="{FF2B5EF4-FFF2-40B4-BE49-F238E27FC236}">
                  <a16:creationId xmlns:a16="http://schemas.microsoft.com/office/drawing/2014/main" id="{8B8C81AF-BEDB-486F-AB26-181C63BF140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duotone>
                <a:schemeClr val="accent6">
                  <a:shade val="45000"/>
                  <a:satMod val="135000"/>
                </a:schemeClr>
                <a:prstClr val="white"/>
              </a:duotone>
              <a:alphaModFix amt="1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25" name="Picture 24">
              <a:extLst>
                <a:ext uri="{FF2B5EF4-FFF2-40B4-BE49-F238E27FC236}">
                  <a16:creationId xmlns:a16="http://schemas.microsoft.com/office/drawing/2014/main" id="{E08D8EF1-80CA-4FAD-BD38-F379CECC367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pic>
        <p:nvPicPr>
          <p:cNvPr id="10" name="Picture 9">
            <a:extLst>
              <a:ext uri="{FF2B5EF4-FFF2-40B4-BE49-F238E27FC236}">
                <a16:creationId xmlns:a16="http://schemas.microsoft.com/office/drawing/2014/main" id="{C7C437FF-F518-4E73-BAB3-521AF8B17C07}"/>
              </a:ext>
            </a:extLst>
          </p:cNvPr>
          <p:cNvPicPr>
            <a:picLocks noChangeAspect="1"/>
          </p:cNvPicPr>
          <p:nvPr/>
        </p:nvPicPr>
        <p:blipFill>
          <a:blip r:embed="rId6"/>
          <a:stretch>
            <a:fillRect/>
          </a:stretch>
        </p:blipFill>
        <p:spPr>
          <a:xfrm>
            <a:off x="606552" y="1109972"/>
            <a:ext cx="4724400" cy="4724400"/>
          </a:xfrm>
          <a:prstGeom prst="rect">
            <a:avLst/>
          </a:prstGeom>
        </p:spPr>
      </p:pic>
      <p:sp>
        <p:nvSpPr>
          <p:cNvPr id="7" name="Content Placeholder 6">
            <a:extLst>
              <a:ext uri="{FF2B5EF4-FFF2-40B4-BE49-F238E27FC236}">
                <a16:creationId xmlns:a16="http://schemas.microsoft.com/office/drawing/2014/main" id="{65CA6923-BD4E-3E89-CE5F-AEBB5FF13656}"/>
              </a:ext>
            </a:extLst>
          </p:cNvPr>
          <p:cNvSpPr>
            <a:spLocks noGrp="1"/>
          </p:cNvSpPr>
          <p:nvPr>
            <p:ph idx="1"/>
            <p:extLst>
              <p:ext uri="{E7BDC344-281C-4309-B0C6-D0EE65EED2A8}">
                <p202:designPr xmlns:p202="http://schemas.microsoft.com/office/powerpoint/2020/02/main" xmlns="">
                  <p202:designTagLst>
                    <p202:designTag name="ARCH:1:CLS" val="InformationBlock"/>
                    <p202:designTag name="ARCH:1:VSVAR" val="TitledTextBox"/>
                  </p202:designTagLst>
                </p202:designPr>
              </p:ext>
            </p:extLst>
          </p:nvPr>
        </p:nvSpPr>
        <p:spPr>
          <a:xfrm>
            <a:off x="5597901" y="856920"/>
            <a:ext cx="5867022" cy="5230503"/>
          </a:xfrm>
        </p:spPr>
        <p:txBody>
          <a:bodyPr vert="horz" lIns="91440" tIns="45720" rIns="91440" bIns="45720" rtlCol="0">
            <a:noAutofit/>
          </a:bodyPr>
          <a:lstStyle/>
          <a:p>
            <a:pPr marL="0">
              <a:lnSpc>
                <a:spcPct val="100000"/>
              </a:lnSpc>
              <a:spcBef>
                <a:spcPts val="2500"/>
              </a:spcBef>
            </a:pPr>
            <a:r>
              <a:rPr lang="en-US" sz="2000" b="1" dirty="0"/>
              <a:t>Logical and Analytical Learners</a:t>
            </a:r>
          </a:p>
          <a:p>
            <a:pPr marL="0" lvl="1">
              <a:lnSpc>
                <a:spcPct val="100000"/>
              </a:lnSpc>
            </a:pPr>
            <a:r>
              <a:rPr lang="en-US" sz="2000" dirty="0"/>
              <a:t>Theorists focus on understanding principles and theories through logical and analytical reasoning.</a:t>
            </a:r>
          </a:p>
          <a:p>
            <a:pPr marL="0">
              <a:lnSpc>
                <a:spcPct val="100000"/>
              </a:lnSpc>
              <a:spcBef>
                <a:spcPts val="2500"/>
              </a:spcBef>
            </a:pPr>
            <a:r>
              <a:rPr lang="en-US" sz="2000" b="1" dirty="0"/>
              <a:t>Preference for Structure</a:t>
            </a:r>
          </a:p>
          <a:p>
            <a:pPr marL="0" lvl="1">
              <a:lnSpc>
                <a:spcPct val="100000"/>
              </a:lnSpc>
            </a:pPr>
            <a:r>
              <a:rPr lang="en-US" sz="2000" dirty="0"/>
              <a:t>They thrive in structured environments with clear models, concepts, and frameworks guiding learning.</a:t>
            </a:r>
          </a:p>
          <a:p>
            <a:pPr marL="0">
              <a:lnSpc>
                <a:spcPct val="100000"/>
              </a:lnSpc>
              <a:spcBef>
                <a:spcPts val="2500"/>
              </a:spcBef>
            </a:pPr>
            <a:r>
              <a:rPr lang="en-US" sz="2000" b="1" dirty="0"/>
              <a:t>Abstract and Theoretical Thinking</a:t>
            </a:r>
          </a:p>
          <a:p>
            <a:pPr marL="0" lvl="1">
              <a:lnSpc>
                <a:spcPct val="100000"/>
              </a:lnSpc>
            </a:pPr>
            <a:r>
              <a:rPr lang="en-US" sz="2000" dirty="0"/>
              <a:t>Theorists enjoy exploring abstract ideas and complex theoretical constructs to deepen understanding.</a:t>
            </a:r>
          </a:p>
          <a:p>
            <a:pPr marL="0">
              <a:lnSpc>
                <a:spcPct val="100000"/>
              </a:lnSpc>
              <a:spcBef>
                <a:spcPts val="2500"/>
              </a:spcBef>
            </a:pPr>
            <a:r>
              <a:rPr lang="en-US" sz="2000" b="1" dirty="0"/>
              <a:t>Effective Learning Strategies</a:t>
            </a:r>
          </a:p>
          <a:p>
            <a:pPr marL="0" lvl="1">
              <a:lnSpc>
                <a:spcPct val="100000"/>
              </a:lnSpc>
            </a:pPr>
            <a:r>
              <a:rPr lang="en-US" sz="2000" dirty="0"/>
              <a:t>Reading academic texts and engaging in structured analysis</a:t>
            </a:r>
          </a:p>
        </p:txBody>
      </p:sp>
      <p:sp>
        <p:nvSpPr>
          <p:cNvPr id="4" name="Date Placeholder 3">
            <a:extLst>
              <a:ext uri="{FF2B5EF4-FFF2-40B4-BE49-F238E27FC236}">
                <a16:creationId xmlns:a16="http://schemas.microsoft.com/office/drawing/2014/main" id="{7DE4B466-30B5-D634-22C7-9A03704BDD9D}"/>
              </a:ext>
            </a:extLst>
          </p:cNvPr>
          <p:cNvSpPr>
            <a:spLocks noGrp="1"/>
          </p:cNvSpPr>
          <p:nvPr>
            <p:ph type="dt" sz="half" idx="14"/>
          </p:nvPr>
        </p:nvSpPr>
        <p:spPr>
          <a:xfrm>
            <a:off x="458694" y="6416675"/>
            <a:ext cx="2743200" cy="365125"/>
          </a:xfrm>
        </p:spPr>
        <p:txBody>
          <a:bodyPr vert="horz" lIns="91440" tIns="45720" rIns="91440" bIns="45720" rtlCol="0" anchor="ctr">
            <a:normAutofit/>
          </a:bodyPr>
          <a:lstStyle/>
          <a:p>
            <a:pPr>
              <a:spcAft>
                <a:spcPts val="600"/>
              </a:spcAft>
            </a:pPr>
            <a:fld id="{9EAD527F-9C49-4481-A18C-80BA2EA99E79}" type="datetime1">
              <a:rPr lang="en-US" smtClean="0"/>
              <a:pPr>
                <a:spcAft>
                  <a:spcPts val="600"/>
                </a:spcAft>
              </a:pPr>
              <a:t>10/14/2025</a:t>
            </a:fld>
            <a:endParaRPr lang="en-US"/>
          </a:p>
        </p:txBody>
      </p:sp>
      <p:sp>
        <p:nvSpPr>
          <p:cNvPr id="5" name="Slide Number Placeholder 4">
            <a:extLst>
              <a:ext uri="{FF2B5EF4-FFF2-40B4-BE49-F238E27FC236}">
                <a16:creationId xmlns:a16="http://schemas.microsoft.com/office/drawing/2014/main" id="{A8467579-BBBF-1778-4EBF-12BB94C4E2D9}"/>
              </a:ext>
            </a:extLst>
          </p:cNvPr>
          <p:cNvSpPr>
            <a:spLocks noGrp="1"/>
          </p:cNvSpPr>
          <p:nvPr>
            <p:ph type="sldNum" sz="quarter" idx="16"/>
          </p:nvPr>
        </p:nvSpPr>
        <p:spPr>
          <a:xfrm>
            <a:off x="8990106" y="6416675"/>
            <a:ext cx="2743200" cy="365125"/>
          </a:xfrm>
        </p:spPr>
        <p:txBody>
          <a:bodyPr vert="horz" lIns="91440" tIns="45720" rIns="91440" bIns="45720" rtlCol="0" anchor="ctr">
            <a:normAutofit/>
          </a:bodyPr>
          <a:lstStyle/>
          <a:p>
            <a:pPr>
              <a:spcAft>
                <a:spcPts val="600"/>
              </a:spcAft>
            </a:pPr>
            <a:fld id="{753D0FD4-819D-4187-8797-C35567B41C78}" type="slidenum">
              <a:rPr lang="en-US" smtClean="0"/>
              <a:pPr>
                <a:spcAft>
                  <a:spcPts val="600"/>
                </a:spcAft>
              </a:pPr>
              <a:t>17</a:t>
            </a:fld>
            <a:endParaRPr lang="en-US"/>
          </a:p>
        </p:txBody>
      </p:sp>
    </p:spTree>
    <p:extLst>
      <p:ext uri="{BB962C8B-B14F-4D97-AF65-F5344CB8AC3E}">
        <p14:creationId xmlns:p14="http://schemas.microsoft.com/office/powerpoint/2010/main" val="335936265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250"/>
                                        <p:tgtEl>
                                          <p:spTgt spid="7"/>
                                        </p:tgtEl>
                                      </p:cBhvr>
                                    </p:animEffect>
                                    <p:anim calcmode="lin" valueType="num">
                                      <p:cBhvr>
                                        <p:cTn id="8" dur="250" fill="hold"/>
                                        <p:tgtEl>
                                          <p:spTgt spid="7"/>
                                        </p:tgtEl>
                                        <p:attrNameLst>
                                          <p:attrName>ppt_x</p:attrName>
                                        </p:attrNameLst>
                                      </p:cBhvr>
                                      <p:tavLst>
                                        <p:tav tm="0">
                                          <p:val>
                                            <p:strVal val="#ppt_x"/>
                                          </p:val>
                                        </p:tav>
                                        <p:tav tm="100000">
                                          <p:val>
                                            <p:strVal val="#ppt_x"/>
                                          </p:val>
                                        </p:tav>
                                      </p:tavLst>
                                    </p:anim>
                                    <p:anim calcmode="lin" valueType="num">
                                      <p:cBhvr>
                                        <p:cTn id="9" dur="25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Rectangle 15">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30" name="Picture 17">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31" name="Rectangle 19">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2" name="Rectangle 21">
            <a:extLst>
              <a:ext uri="{FF2B5EF4-FFF2-40B4-BE49-F238E27FC236}">
                <a16:creationId xmlns:a16="http://schemas.microsoft.com/office/drawing/2014/main" id="{8B7CC9ED-57A2-429E-8FD9-D55F472759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23">
            <a:extLst>
              <a:ext uri="{FF2B5EF4-FFF2-40B4-BE49-F238E27FC236}">
                <a16:creationId xmlns:a16="http://schemas.microsoft.com/office/drawing/2014/main" id="{A3EF0E40-AEB8-4DF7-A67A-7317B3BF94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8138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3681E920-E114-3F96-57C1-7C828BCF4B7B}"/>
              </a:ext>
            </a:extLst>
          </p:cNvPr>
          <p:cNvSpPr>
            <a:spLocks noGrp="1"/>
          </p:cNvSpPr>
          <p:nvPr>
            <p:ph type="title"/>
          </p:nvPr>
        </p:nvSpPr>
        <p:spPr>
          <a:xfrm>
            <a:off x="838200" y="586992"/>
            <a:ext cx="4953000" cy="2308608"/>
          </a:xfrm>
        </p:spPr>
        <p:txBody>
          <a:bodyPr vert="horz" lIns="91440" tIns="45720" rIns="91440" bIns="45720" rtlCol="0" anchor="ctr">
            <a:normAutofit/>
          </a:bodyPr>
          <a:lstStyle/>
          <a:p>
            <a:r>
              <a:rPr lang="en-US">
                <a:solidFill>
                  <a:srgbClr val="FFFFFF"/>
                </a:solidFill>
              </a:rPr>
              <a:t>Pragmatist</a:t>
            </a:r>
          </a:p>
        </p:txBody>
      </p:sp>
      <p:sp>
        <p:nvSpPr>
          <p:cNvPr id="7" name="Content Placeholder 6">
            <a:extLst>
              <a:ext uri="{FF2B5EF4-FFF2-40B4-BE49-F238E27FC236}">
                <a16:creationId xmlns:a16="http://schemas.microsoft.com/office/drawing/2014/main" id="{510FA4EE-061C-5D4C-F441-7BB82EAD1A19}"/>
              </a:ext>
            </a:extLst>
          </p:cNvPr>
          <p:cNvSpPr>
            <a:spLocks noGrp="1"/>
          </p:cNvSpPr>
          <p:nvPr>
            <p:ph idx="1"/>
            <p:extLst>
              <p:ext uri="{E7BDC344-281C-4309-B0C6-D0EE65EED2A8}">
                <p202:designPr xmlns:p202="http://schemas.microsoft.com/office/powerpoint/2020/02/main" xmlns="">
                  <p202:designTagLst>
                    <p202:designTag name="ARCH:1:CLS" val="InformationBlock"/>
                    <p202:designTag name="ARCH:1:VSVAR" val="TitledTextBox"/>
                  </p202:designTagLst>
                </p202:designPr>
              </p:ext>
            </p:extLst>
          </p:nvPr>
        </p:nvSpPr>
        <p:spPr>
          <a:xfrm>
            <a:off x="838200" y="2819400"/>
            <a:ext cx="4952681" cy="3460964"/>
          </a:xfrm>
        </p:spPr>
        <p:txBody>
          <a:bodyPr vert="horz" lIns="91440" tIns="45720" rIns="91440" bIns="45720" rtlCol="0" anchor="ctr">
            <a:normAutofit/>
          </a:bodyPr>
          <a:lstStyle/>
          <a:p>
            <a:pPr marL="0">
              <a:lnSpc>
                <a:spcPct val="100000"/>
              </a:lnSpc>
              <a:spcBef>
                <a:spcPts val="2500"/>
              </a:spcBef>
            </a:pPr>
            <a:r>
              <a:rPr lang="en-US" sz="1100" b="1">
                <a:solidFill>
                  <a:srgbClr val="FFFFFF"/>
                </a:solidFill>
              </a:rPr>
              <a:t>Focus on Practical Application</a:t>
            </a:r>
          </a:p>
          <a:p>
            <a:pPr marL="0" lvl="1">
              <a:lnSpc>
                <a:spcPct val="100000"/>
              </a:lnSpc>
            </a:pPr>
            <a:r>
              <a:rPr lang="en-US" sz="1100">
                <a:solidFill>
                  <a:srgbClr val="FFFFFF"/>
                </a:solidFill>
              </a:rPr>
              <a:t>Pragmatists prioritise learning that is directly applicable to real-world situations and practical use.</a:t>
            </a:r>
          </a:p>
          <a:p>
            <a:pPr marL="0">
              <a:lnSpc>
                <a:spcPct val="100000"/>
              </a:lnSpc>
              <a:spcBef>
                <a:spcPts val="2500"/>
              </a:spcBef>
            </a:pPr>
            <a:r>
              <a:rPr lang="en-US" sz="1100" b="1">
                <a:solidFill>
                  <a:srgbClr val="FFFFFF"/>
                </a:solidFill>
              </a:rPr>
              <a:t>Preference for Hands-On Experience</a:t>
            </a:r>
          </a:p>
          <a:p>
            <a:pPr marL="0" lvl="1">
              <a:lnSpc>
                <a:spcPct val="100000"/>
              </a:lnSpc>
            </a:pPr>
            <a:r>
              <a:rPr lang="en-US" sz="1100">
                <a:solidFill>
                  <a:srgbClr val="FFFFFF"/>
                </a:solidFill>
              </a:rPr>
              <a:t>They benefit most from hands-on examples, case studies, and concrete experiences that enable skill building.</a:t>
            </a:r>
          </a:p>
          <a:p>
            <a:pPr marL="0">
              <a:lnSpc>
                <a:spcPct val="100000"/>
              </a:lnSpc>
              <a:spcBef>
                <a:spcPts val="2500"/>
              </a:spcBef>
            </a:pPr>
            <a:r>
              <a:rPr lang="en-US" sz="1100" b="1">
                <a:solidFill>
                  <a:srgbClr val="FFFFFF"/>
                </a:solidFill>
              </a:rPr>
              <a:t>Disinterest in Abstract Content</a:t>
            </a:r>
          </a:p>
          <a:p>
            <a:pPr marL="0" lvl="1">
              <a:lnSpc>
                <a:spcPct val="100000"/>
              </a:lnSpc>
            </a:pPr>
            <a:r>
              <a:rPr lang="en-US" sz="1100">
                <a:solidFill>
                  <a:srgbClr val="FFFFFF"/>
                </a:solidFill>
              </a:rPr>
              <a:t>Pragmatists are less engaged by theoretical or abstract material lacking clear relevance or immediate utility.</a:t>
            </a:r>
          </a:p>
          <a:p>
            <a:pPr marL="0">
              <a:lnSpc>
                <a:spcPct val="100000"/>
              </a:lnSpc>
              <a:spcBef>
                <a:spcPts val="2500"/>
              </a:spcBef>
            </a:pPr>
            <a:r>
              <a:rPr lang="en-US" sz="1100" b="1">
                <a:solidFill>
                  <a:srgbClr val="FFFFFF"/>
                </a:solidFill>
              </a:rPr>
              <a:t>Thrives in Outcome-Oriented Environments</a:t>
            </a:r>
          </a:p>
          <a:p>
            <a:pPr marL="0" lvl="1">
              <a:lnSpc>
                <a:spcPct val="100000"/>
              </a:lnSpc>
            </a:pPr>
            <a:r>
              <a:rPr lang="en-US" sz="1100">
                <a:solidFill>
                  <a:srgbClr val="FFFFFF"/>
                </a:solidFill>
              </a:rPr>
              <a:t>They excel in settings that emphasize efficiency, practical outcomes, and direct application of skills.</a:t>
            </a:r>
          </a:p>
        </p:txBody>
      </p:sp>
      <p:grpSp>
        <p:nvGrpSpPr>
          <p:cNvPr id="26" name="Group 25">
            <a:extLst>
              <a:ext uri="{FF2B5EF4-FFF2-40B4-BE49-F238E27FC236}">
                <a16:creationId xmlns:a16="http://schemas.microsoft.com/office/drawing/2014/main" id="{739BAE37-B96C-4F71-BC0F-C5F3C7DFDE2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flipV="1">
            <a:off x="6955029" y="1"/>
            <a:ext cx="5236971" cy="6858000"/>
            <a:chOff x="20829" y="1"/>
            <a:chExt cx="5236971" cy="6857999"/>
          </a:xfrm>
        </p:grpSpPr>
        <p:pic>
          <p:nvPicPr>
            <p:cNvPr id="27" name="Picture 26">
              <a:extLst>
                <a:ext uri="{FF2B5EF4-FFF2-40B4-BE49-F238E27FC236}">
                  <a16:creationId xmlns:a16="http://schemas.microsoft.com/office/drawing/2014/main" id="{F586E638-2324-405E-9DF6-E3DDA81B8D5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duotone>
                <a:schemeClr val="accent6">
                  <a:shade val="45000"/>
                  <a:satMod val="135000"/>
                </a:schemeClr>
                <a:prstClr val="white"/>
              </a:duotone>
              <a:alphaModFix amt="15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28" name="Picture 27">
              <a:extLst>
                <a:ext uri="{FF2B5EF4-FFF2-40B4-BE49-F238E27FC236}">
                  <a16:creationId xmlns:a16="http://schemas.microsoft.com/office/drawing/2014/main" id="{2954E671-967A-4B9A-8F60-B0834D07924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pic>
        <p:nvPicPr>
          <p:cNvPr id="11" name="Picture 10">
            <a:extLst>
              <a:ext uri="{FF2B5EF4-FFF2-40B4-BE49-F238E27FC236}">
                <a16:creationId xmlns:a16="http://schemas.microsoft.com/office/drawing/2014/main" id="{84625DE8-FABD-4DB1-AE4F-FB13CC9A3C5C}"/>
              </a:ext>
            </a:extLst>
          </p:cNvPr>
          <p:cNvPicPr>
            <a:picLocks noChangeAspect="1"/>
          </p:cNvPicPr>
          <p:nvPr/>
        </p:nvPicPr>
        <p:blipFill>
          <a:blip r:embed="rId5"/>
          <a:stretch>
            <a:fillRect/>
          </a:stretch>
        </p:blipFill>
        <p:spPr>
          <a:xfrm>
            <a:off x="6776437" y="673535"/>
            <a:ext cx="4817466" cy="5505675"/>
          </a:xfrm>
          <a:prstGeom prst="rect">
            <a:avLst/>
          </a:prstGeom>
        </p:spPr>
      </p:pic>
      <p:sp>
        <p:nvSpPr>
          <p:cNvPr id="4" name="Date Placeholder 3">
            <a:extLst>
              <a:ext uri="{FF2B5EF4-FFF2-40B4-BE49-F238E27FC236}">
                <a16:creationId xmlns:a16="http://schemas.microsoft.com/office/drawing/2014/main" id="{17B95495-A882-80FB-3BEA-B170A1998FE1}"/>
              </a:ext>
            </a:extLst>
          </p:cNvPr>
          <p:cNvSpPr>
            <a:spLocks noGrp="1"/>
          </p:cNvSpPr>
          <p:nvPr>
            <p:ph type="dt" sz="half" idx="14"/>
          </p:nvPr>
        </p:nvSpPr>
        <p:spPr>
          <a:xfrm>
            <a:off x="458694" y="6416675"/>
            <a:ext cx="2743200" cy="365125"/>
          </a:xfrm>
        </p:spPr>
        <p:txBody>
          <a:bodyPr vert="horz" lIns="91440" tIns="45720" rIns="91440" bIns="45720" rtlCol="0" anchor="ctr">
            <a:normAutofit/>
          </a:bodyPr>
          <a:lstStyle/>
          <a:p>
            <a:pPr>
              <a:spcAft>
                <a:spcPts val="600"/>
              </a:spcAft>
            </a:pPr>
            <a:fld id="{9EAD527F-9C49-4481-A18C-80BA2EA99E79}" type="datetime1">
              <a:rPr lang="en-US">
                <a:solidFill>
                  <a:srgbClr val="FFFFFF">
                    <a:alpha val="60000"/>
                  </a:srgbClr>
                </a:solidFill>
              </a:rPr>
              <a:pPr>
                <a:spcAft>
                  <a:spcPts val="600"/>
                </a:spcAft>
              </a:pPr>
              <a:t>10/14/2025</a:t>
            </a:fld>
            <a:endParaRPr lang="en-US">
              <a:solidFill>
                <a:srgbClr val="FFFFFF">
                  <a:alpha val="60000"/>
                </a:srgbClr>
              </a:solidFill>
            </a:endParaRPr>
          </a:p>
        </p:txBody>
      </p:sp>
      <p:sp>
        <p:nvSpPr>
          <p:cNvPr id="3" name="Footer Placeholder 2">
            <a:extLst>
              <a:ext uri="{FF2B5EF4-FFF2-40B4-BE49-F238E27FC236}">
                <a16:creationId xmlns:a16="http://schemas.microsoft.com/office/drawing/2014/main" id="{25116BBE-CC01-B8B9-BFA5-2AF22D64711E}"/>
              </a:ext>
            </a:extLst>
          </p:cNvPr>
          <p:cNvSpPr>
            <a:spLocks noGrp="1"/>
          </p:cNvSpPr>
          <p:nvPr>
            <p:ph type="ftr" sz="quarter" idx="15"/>
          </p:nvPr>
        </p:nvSpPr>
        <p:spPr>
          <a:xfrm>
            <a:off x="6776437" y="6416675"/>
            <a:ext cx="4114800" cy="365125"/>
          </a:xfrm>
        </p:spPr>
        <p:txBody>
          <a:bodyPr vert="horz" lIns="91440" tIns="45720" rIns="91440" bIns="45720" rtlCol="0" anchor="ctr">
            <a:normAutofit/>
          </a:bodyPr>
          <a:lstStyle/>
          <a:p>
            <a:pPr algn="l">
              <a:spcAft>
                <a:spcPts val="600"/>
              </a:spcAft>
            </a:pPr>
            <a:r>
              <a:rPr lang="en-US" kern="1200">
                <a:solidFill>
                  <a:schemeClr val="tx1">
                    <a:alpha val="60000"/>
                  </a:schemeClr>
                </a:solidFill>
                <a:latin typeface="+mn-lt"/>
                <a:ea typeface="+mn-ea"/>
                <a:cs typeface="+mn-cs"/>
              </a:rPr>
              <a:t>Footer Text</a:t>
            </a:r>
          </a:p>
        </p:txBody>
      </p:sp>
      <p:sp>
        <p:nvSpPr>
          <p:cNvPr id="5" name="Slide Number Placeholder 4">
            <a:extLst>
              <a:ext uri="{FF2B5EF4-FFF2-40B4-BE49-F238E27FC236}">
                <a16:creationId xmlns:a16="http://schemas.microsoft.com/office/drawing/2014/main" id="{E9BB1103-CBEC-A5B3-E53C-50FC3AFE51A8}"/>
              </a:ext>
            </a:extLst>
          </p:cNvPr>
          <p:cNvSpPr>
            <a:spLocks noGrp="1"/>
          </p:cNvSpPr>
          <p:nvPr>
            <p:ph type="sldNum" sz="quarter" idx="16"/>
          </p:nvPr>
        </p:nvSpPr>
        <p:spPr>
          <a:xfrm>
            <a:off x="10972800" y="6416675"/>
            <a:ext cx="760506" cy="365125"/>
          </a:xfrm>
        </p:spPr>
        <p:txBody>
          <a:bodyPr vert="horz" lIns="91440" tIns="45720" rIns="91440" bIns="45720" rtlCol="0" anchor="ctr">
            <a:normAutofit/>
          </a:bodyPr>
          <a:lstStyle/>
          <a:p>
            <a:pPr>
              <a:spcAft>
                <a:spcPts val="600"/>
              </a:spcAft>
            </a:pPr>
            <a:fld id="{753D0FD4-819D-4187-8797-C35567B41C78}" type="slidenum">
              <a:rPr lang="en-US" smtClean="0"/>
              <a:pPr>
                <a:spcAft>
                  <a:spcPts val="600"/>
                </a:spcAft>
              </a:pPr>
              <a:t>18</a:t>
            </a:fld>
            <a:endParaRPr lang="en-US"/>
          </a:p>
        </p:txBody>
      </p:sp>
      <p:sp>
        <p:nvSpPr>
          <p:cNvPr id="6" name="AutoShape 2">
            <a:extLst>
              <a:ext uri="{FF2B5EF4-FFF2-40B4-BE49-F238E27FC236}">
                <a16:creationId xmlns:a16="http://schemas.microsoft.com/office/drawing/2014/main" id="{60DF1D36-0B45-4FE4-9C0E-8F0663880697}"/>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364131057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250"/>
                                        <p:tgtEl>
                                          <p:spTgt spid="7"/>
                                        </p:tgtEl>
                                      </p:cBhvr>
                                    </p:animEffect>
                                    <p:anim calcmode="lin" valueType="num">
                                      <p:cBhvr>
                                        <p:cTn id="8" dur="250" fill="hold"/>
                                        <p:tgtEl>
                                          <p:spTgt spid="7"/>
                                        </p:tgtEl>
                                        <p:attrNameLst>
                                          <p:attrName>ppt_x</p:attrName>
                                        </p:attrNameLst>
                                      </p:cBhvr>
                                      <p:tavLst>
                                        <p:tav tm="0">
                                          <p:val>
                                            <p:strVal val="#ppt_x"/>
                                          </p:val>
                                        </p:tav>
                                        <p:tav tm="100000">
                                          <p:val>
                                            <p:strVal val="#ppt_x"/>
                                          </p:val>
                                        </p:tav>
                                      </p:tavLst>
                                    </p:anim>
                                    <p:anim calcmode="lin" valueType="num">
                                      <p:cBhvr>
                                        <p:cTn id="9" dur="25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625372-8ADF-06E7-C359-0F7CAECA78FE}"/>
              </a:ext>
            </a:extLst>
          </p:cNvPr>
          <p:cNvSpPr>
            <a:spLocks noGrp="1"/>
          </p:cNvSpPr>
          <p:nvPr>
            <p:ph type="title"/>
          </p:nvPr>
        </p:nvSpPr>
        <p:spPr>
          <a:xfrm>
            <a:off x="4750308" y="612648"/>
            <a:ext cx="7022592" cy="1033272"/>
          </a:xfrm>
        </p:spPr>
        <p:txBody>
          <a:bodyPr anchor="b">
            <a:normAutofit/>
          </a:bodyPr>
          <a:lstStyle/>
          <a:p>
            <a:r>
              <a:rPr lang="en-US"/>
              <a:t>Practical Applications</a:t>
            </a:r>
          </a:p>
        </p:txBody>
      </p:sp>
      <p:pic>
        <p:nvPicPr>
          <p:cNvPr id="8" name="Content Placeholder 7" descr="Diversity is important in any company">
            <a:extLst>
              <a:ext uri="{FF2B5EF4-FFF2-40B4-BE49-F238E27FC236}">
                <a16:creationId xmlns:a16="http://schemas.microsoft.com/office/drawing/2014/main" id="{598B0CAE-E97E-4201-91EE-27693B916328}"/>
              </a:ext>
            </a:extLst>
          </p:cNvPr>
          <p:cNvPicPr>
            <a:picLocks noGrp="1" noChangeAspect="1"/>
          </p:cNvPicPr>
          <p:nvPr>
            <p:ph type="pic" sz="quarter" idx="13"/>
          </p:nvPr>
        </p:nvPicPr>
        <p:blipFill>
          <a:blip r:embed="rId3"/>
          <a:srcRect l="5137"/>
          <a:stretch>
            <a:fillRect/>
          </a:stretch>
        </p:blipFill>
        <p:spPr>
          <a:xfrm>
            <a:off x="20" y="10"/>
            <a:ext cx="4342564" cy="6857990"/>
          </a:xfrm>
          <a:prstGeom prst="rect">
            <a:avLst/>
          </a:prstGeom>
          <a:noFill/>
        </p:spPr>
      </p:pic>
      <p:sp>
        <p:nvSpPr>
          <p:cNvPr id="3" name="Footer Placeholder 2">
            <a:extLst>
              <a:ext uri="{FF2B5EF4-FFF2-40B4-BE49-F238E27FC236}">
                <a16:creationId xmlns:a16="http://schemas.microsoft.com/office/drawing/2014/main" id="{558B51DA-498C-B1F4-274B-714A3E094476}"/>
              </a:ext>
            </a:extLst>
          </p:cNvPr>
          <p:cNvSpPr>
            <a:spLocks noGrp="1"/>
          </p:cNvSpPr>
          <p:nvPr>
            <p:ph type="ftr" sz="quarter" idx="15"/>
          </p:nvPr>
        </p:nvSpPr>
        <p:spPr>
          <a:xfrm>
            <a:off x="4750307" y="210312"/>
            <a:ext cx="3531437" cy="413360"/>
          </a:xfrm>
        </p:spPr>
        <p:txBody>
          <a:bodyPr anchor="ctr">
            <a:normAutofit/>
          </a:bodyPr>
          <a:lstStyle/>
          <a:p>
            <a:pPr>
              <a:spcAft>
                <a:spcPts val="600"/>
              </a:spcAft>
            </a:pPr>
            <a:r>
              <a:rPr lang="en-US" dirty="0"/>
              <a:t>Footer Text</a:t>
            </a:r>
            <a:endParaRPr lang="en-US"/>
          </a:p>
        </p:txBody>
      </p:sp>
      <p:sp>
        <p:nvSpPr>
          <p:cNvPr id="4" name="Date Placeholder 3">
            <a:extLst>
              <a:ext uri="{FF2B5EF4-FFF2-40B4-BE49-F238E27FC236}">
                <a16:creationId xmlns:a16="http://schemas.microsoft.com/office/drawing/2014/main" id="{C6AD7BBE-D089-F952-5611-A0ADD4E3CBE4}"/>
              </a:ext>
            </a:extLst>
          </p:cNvPr>
          <p:cNvSpPr>
            <a:spLocks noGrp="1"/>
          </p:cNvSpPr>
          <p:nvPr>
            <p:ph type="dt" sz="half" idx="14"/>
          </p:nvPr>
        </p:nvSpPr>
        <p:spPr>
          <a:xfrm>
            <a:off x="9582299" y="210312"/>
            <a:ext cx="1679642" cy="413360"/>
          </a:xfrm>
        </p:spPr>
        <p:txBody>
          <a:bodyPr anchor="ctr">
            <a:normAutofit/>
          </a:bodyPr>
          <a:lstStyle/>
          <a:p>
            <a:pPr>
              <a:spcAft>
                <a:spcPts val="600"/>
              </a:spcAft>
            </a:pPr>
            <a:fld id="{9EAD527F-9C49-4481-A18C-80BA2EA99E79}" type="datetime1">
              <a:rPr lang="en-US" smtClean="0"/>
              <a:pPr>
                <a:spcAft>
                  <a:spcPts val="600"/>
                </a:spcAft>
              </a:pPr>
              <a:t>10/14/2025</a:t>
            </a:fld>
            <a:endParaRPr lang="en-US"/>
          </a:p>
        </p:txBody>
      </p:sp>
      <p:sp>
        <p:nvSpPr>
          <p:cNvPr id="5" name="Slide Number Placeholder 4">
            <a:extLst>
              <a:ext uri="{FF2B5EF4-FFF2-40B4-BE49-F238E27FC236}">
                <a16:creationId xmlns:a16="http://schemas.microsoft.com/office/drawing/2014/main" id="{34644613-333A-E2CB-1F29-F3CCABA3D389}"/>
              </a:ext>
            </a:extLst>
          </p:cNvPr>
          <p:cNvSpPr>
            <a:spLocks noGrp="1"/>
          </p:cNvSpPr>
          <p:nvPr>
            <p:ph type="sldNum" sz="quarter" idx="16"/>
          </p:nvPr>
        </p:nvSpPr>
        <p:spPr>
          <a:xfrm>
            <a:off x="11288870" y="207982"/>
            <a:ext cx="546447" cy="413360"/>
          </a:xfrm>
        </p:spPr>
        <p:txBody>
          <a:bodyPr anchor="ctr">
            <a:normAutofit/>
          </a:bodyPr>
          <a:lstStyle/>
          <a:p>
            <a:pPr>
              <a:spcAft>
                <a:spcPts val="600"/>
              </a:spcAft>
            </a:pPr>
            <a:fld id="{753D0FD4-819D-4187-8797-C35567B41C78}" type="slidenum">
              <a:rPr lang="en-US" smtClean="0"/>
              <a:pPr>
                <a:spcAft>
                  <a:spcPts val="600"/>
                </a:spcAft>
              </a:pPr>
              <a:t>19</a:t>
            </a:fld>
            <a:endParaRPr lang="en-US"/>
          </a:p>
        </p:txBody>
      </p:sp>
      <p:sp>
        <p:nvSpPr>
          <p:cNvPr id="7" name="Content Placeholder 6">
            <a:extLst>
              <a:ext uri="{FF2B5EF4-FFF2-40B4-BE49-F238E27FC236}">
                <a16:creationId xmlns:a16="http://schemas.microsoft.com/office/drawing/2014/main" id="{4F77BAEB-A11B-5CC6-FA52-8673A7FCF486}"/>
              </a:ext>
            </a:extLst>
          </p:cNvPr>
          <p:cNvSpPr>
            <a:spLocks noGrp="1"/>
          </p:cNvSpPr>
          <p:nvPr>
            <p:ph idx="1"/>
            <p:extLst>
              <p:ext uri="{E7BDC344-281C-4309-B0C6-D0EE65EED2A8}">
                <p202:designPr xmlns:p202="http://schemas.microsoft.com/office/powerpoint/2020/02/main" xmlns="">
                  <p202:designTagLst>
                    <p202:designTag name="ARCH:1:CLS" val="InformationBlock"/>
                    <p202:designTag name="ARCH:1:VSVAR" val="TitledTextBox"/>
                  </p202:designTagLst>
                </p202:designPr>
              </p:ext>
            </p:extLst>
          </p:nvPr>
        </p:nvSpPr>
        <p:spPr>
          <a:xfrm>
            <a:off x="4750307" y="1746503"/>
            <a:ext cx="7022592" cy="4806697"/>
          </a:xfrm>
        </p:spPr>
        <p:txBody>
          <a:bodyPr>
            <a:normAutofit/>
          </a:bodyPr>
          <a:lstStyle/>
          <a:p>
            <a:pPr marL="0" indent="0">
              <a:spcBef>
                <a:spcPts val="2500"/>
              </a:spcBef>
              <a:buFont typeface="Arial" panose="020B0604020202020204" pitchFamily="34" charset="0"/>
              <a:buNone/>
            </a:pPr>
            <a:r>
              <a:rPr lang="en-US" sz="1400" b="1" dirty="0"/>
              <a:t>Tailored Educational Methods</a:t>
            </a:r>
          </a:p>
          <a:p>
            <a:pPr marL="0" lvl="1" indent="0">
              <a:buFont typeface="Arial" panose="020B0604020202020204" pitchFamily="34" charset="0"/>
              <a:buNone/>
            </a:pPr>
            <a:r>
              <a:rPr lang="en-US" sz="1400" dirty="0" err="1"/>
              <a:t>Customised</a:t>
            </a:r>
            <a:r>
              <a:rPr lang="en-US" sz="1400" dirty="0"/>
              <a:t> learning activities to fit students' unique learning styles for better engagement and outcomes.</a:t>
            </a:r>
          </a:p>
          <a:p>
            <a:pPr marL="0" indent="0">
              <a:spcBef>
                <a:spcPts val="2500"/>
              </a:spcBef>
              <a:buFont typeface="Arial" panose="020B0604020202020204" pitchFamily="34" charset="0"/>
              <a:buNone/>
            </a:pPr>
            <a:r>
              <a:rPr lang="en-US" sz="1400" b="1" dirty="0"/>
              <a:t>Blended Professional Training</a:t>
            </a:r>
          </a:p>
          <a:p>
            <a:pPr marL="0" lvl="1" indent="0">
              <a:buFont typeface="Arial" panose="020B0604020202020204" pitchFamily="34" charset="0"/>
              <a:buNone/>
            </a:pPr>
            <a:r>
              <a:rPr lang="en-US" sz="1400" dirty="0"/>
              <a:t>Blended approaches in training incorporate varied formats to address different learning preferences, improving retention.</a:t>
            </a:r>
          </a:p>
          <a:p>
            <a:pPr marL="0" indent="0">
              <a:spcBef>
                <a:spcPts val="2500"/>
              </a:spcBef>
              <a:buFont typeface="Arial" panose="020B0604020202020204" pitchFamily="34" charset="0"/>
              <a:buNone/>
            </a:pPr>
            <a:r>
              <a:rPr lang="en-US" sz="1400" b="1" dirty="0"/>
              <a:t>Learning Styles Self-Assessment</a:t>
            </a:r>
          </a:p>
          <a:p>
            <a:pPr marL="0" lvl="1" indent="0">
              <a:buFont typeface="Arial" panose="020B0604020202020204" pitchFamily="34" charset="0"/>
              <a:buNone/>
            </a:pPr>
            <a:r>
              <a:rPr lang="en-US" sz="1400" dirty="0"/>
              <a:t>Use questionnaires on Moodle to identify preferred learning style and adapt study strategies effectively.</a:t>
            </a:r>
          </a:p>
          <a:p>
            <a:pPr marL="0" indent="0">
              <a:spcBef>
                <a:spcPts val="2500"/>
              </a:spcBef>
              <a:buFont typeface="Arial" panose="020B0604020202020204" pitchFamily="34" charset="0"/>
              <a:buNone/>
            </a:pPr>
            <a:r>
              <a:rPr lang="en-US" sz="1400" b="1" dirty="0"/>
              <a:t>Learning Cycle Alignment</a:t>
            </a:r>
          </a:p>
          <a:p>
            <a:pPr marL="0" lvl="1" indent="0">
              <a:buFont typeface="Arial" panose="020B0604020202020204" pitchFamily="34" charset="0"/>
              <a:buNone/>
            </a:pPr>
            <a:r>
              <a:rPr lang="en-US" sz="1400" dirty="0"/>
              <a:t>The model supports a cyclical learning process involving experiencing, reviewing, concluding, and planning for comprehensive skill development.</a:t>
            </a:r>
          </a:p>
        </p:txBody>
      </p:sp>
    </p:spTree>
    <p:extLst>
      <p:ext uri="{BB962C8B-B14F-4D97-AF65-F5344CB8AC3E}">
        <p14:creationId xmlns:p14="http://schemas.microsoft.com/office/powerpoint/2010/main" val="70068104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250"/>
                                        <p:tgtEl>
                                          <p:spTgt spid="7"/>
                                        </p:tgtEl>
                                      </p:cBhvr>
                                    </p:animEffect>
                                    <p:anim calcmode="lin" valueType="num">
                                      <p:cBhvr>
                                        <p:cTn id="8" dur="250" fill="hold"/>
                                        <p:tgtEl>
                                          <p:spTgt spid="7"/>
                                        </p:tgtEl>
                                        <p:attrNameLst>
                                          <p:attrName>ppt_x</p:attrName>
                                        </p:attrNameLst>
                                      </p:cBhvr>
                                      <p:tavLst>
                                        <p:tav tm="0">
                                          <p:val>
                                            <p:strVal val="#ppt_x"/>
                                          </p:val>
                                        </p:tav>
                                        <p:tav tm="100000">
                                          <p:val>
                                            <p:strVal val="#ppt_x"/>
                                          </p:val>
                                        </p:tav>
                                      </p:tavLst>
                                    </p:anim>
                                    <p:anim calcmode="lin" valueType="num">
                                      <p:cBhvr>
                                        <p:cTn id="9" dur="25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11" name="Picture 10">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13" name="Rectangle 12">
            <a:extLst>
              <a:ext uri="{FF2B5EF4-FFF2-40B4-BE49-F238E27FC236}">
                <a16:creationId xmlns:a16="http://schemas.microsoft.com/office/drawing/2014/main" id="{E2748806-3AF5-4078-830A-C1F26BF1B2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5" name="Rectangle 14">
            <a:extLst>
              <a:ext uri="{FF2B5EF4-FFF2-40B4-BE49-F238E27FC236}">
                <a16:creationId xmlns:a16="http://schemas.microsoft.com/office/drawing/2014/main" id="{BF991FCB-5132-414C-B377-526F56121B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5" name="Picture 4" descr="Graph on document with pen">
            <a:extLst>
              <a:ext uri="{FF2B5EF4-FFF2-40B4-BE49-F238E27FC236}">
                <a16:creationId xmlns:a16="http://schemas.microsoft.com/office/drawing/2014/main" id="{9443980F-5BBA-9A6B-D6A5-04935F1A7CEF}"/>
              </a:ext>
            </a:extLst>
          </p:cNvPr>
          <p:cNvPicPr>
            <a:picLocks noChangeAspect="1"/>
          </p:cNvPicPr>
          <p:nvPr/>
        </p:nvPicPr>
        <p:blipFill rotWithShape="1">
          <a:blip r:embed="rId4">
            <a:alphaModFix/>
          </a:blip>
          <a:srcRect t="983" r="-2" b="14619"/>
          <a:stretch/>
        </p:blipFill>
        <p:spPr>
          <a:xfrm>
            <a:off x="20" y="10"/>
            <a:ext cx="12191980" cy="6857990"/>
          </a:xfrm>
          <a:prstGeom prst="rect">
            <a:avLst/>
          </a:prstGeom>
        </p:spPr>
      </p:pic>
      <p:sp>
        <p:nvSpPr>
          <p:cNvPr id="17" name="Rectangle 16">
            <a:extLst>
              <a:ext uri="{FF2B5EF4-FFF2-40B4-BE49-F238E27FC236}">
                <a16:creationId xmlns:a16="http://schemas.microsoft.com/office/drawing/2014/main" id="{F23DAFF7-4C98-4E0E-8986-198D54B6C1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0" y="0"/>
            <a:ext cx="6858000" cy="6858000"/>
          </a:xfrm>
          <a:prstGeom prst="rect">
            <a:avLst/>
          </a:prstGeom>
          <a:gradFill>
            <a:gsLst>
              <a:gs pos="100000">
                <a:srgbClr val="000000">
                  <a:alpha val="0"/>
                </a:srgbClr>
              </a:gs>
              <a:gs pos="0">
                <a:schemeClr val="tx1"/>
              </a:gs>
              <a:gs pos="0">
                <a:srgbClr val="000000">
                  <a:alpha val="6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C391040-ECDE-C2E8-D3BE-37A4A74371EF}"/>
              </a:ext>
            </a:extLst>
          </p:cNvPr>
          <p:cNvSpPr>
            <a:spLocks noGrp="1"/>
          </p:cNvSpPr>
          <p:nvPr>
            <p:ph type="title"/>
          </p:nvPr>
        </p:nvSpPr>
        <p:spPr>
          <a:xfrm>
            <a:off x="1005654" y="565846"/>
            <a:ext cx="4958128" cy="3755144"/>
          </a:xfrm>
        </p:spPr>
        <p:txBody>
          <a:bodyPr vert="horz" lIns="91440" tIns="45720" rIns="91440" bIns="45720" rtlCol="0" anchor="b">
            <a:normAutofit/>
          </a:bodyPr>
          <a:lstStyle/>
          <a:p>
            <a:r>
              <a:rPr lang="en-US" dirty="0">
                <a:solidFill>
                  <a:srgbClr val="FFFFFF"/>
                </a:solidFill>
              </a:rPr>
              <a:t>Let's discuss</a:t>
            </a:r>
          </a:p>
        </p:txBody>
      </p:sp>
    </p:spTree>
    <p:extLst>
      <p:ext uri="{BB962C8B-B14F-4D97-AF65-F5344CB8AC3E}">
        <p14:creationId xmlns:p14="http://schemas.microsoft.com/office/powerpoint/2010/main" val="180694099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11" name="Picture 10">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13" name="Rectangle 12">
            <a:extLst>
              <a:ext uri="{FF2B5EF4-FFF2-40B4-BE49-F238E27FC236}">
                <a16:creationId xmlns:a16="http://schemas.microsoft.com/office/drawing/2014/main" id="{E2748806-3AF5-4078-830A-C1F26BF1B2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5" name="Rectangle 14">
            <a:extLst>
              <a:ext uri="{FF2B5EF4-FFF2-40B4-BE49-F238E27FC236}">
                <a16:creationId xmlns:a16="http://schemas.microsoft.com/office/drawing/2014/main" id="{BF991FCB-5132-414C-B377-526F56121B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5" name="Picture 4" descr="Graph on document with pen">
            <a:extLst>
              <a:ext uri="{FF2B5EF4-FFF2-40B4-BE49-F238E27FC236}">
                <a16:creationId xmlns:a16="http://schemas.microsoft.com/office/drawing/2014/main" id="{9443980F-5BBA-9A6B-D6A5-04935F1A7CEF}"/>
              </a:ext>
            </a:extLst>
          </p:cNvPr>
          <p:cNvPicPr>
            <a:picLocks noChangeAspect="1"/>
          </p:cNvPicPr>
          <p:nvPr/>
        </p:nvPicPr>
        <p:blipFill rotWithShape="1">
          <a:blip r:embed="rId4">
            <a:alphaModFix/>
          </a:blip>
          <a:srcRect t="983" r="-2" b="14619"/>
          <a:stretch/>
        </p:blipFill>
        <p:spPr>
          <a:xfrm>
            <a:off x="20" y="10"/>
            <a:ext cx="12191980" cy="6857990"/>
          </a:xfrm>
          <a:prstGeom prst="rect">
            <a:avLst/>
          </a:prstGeom>
        </p:spPr>
      </p:pic>
      <p:sp>
        <p:nvSpPr>
          <p:cNvPr id="17" name="Rectangle 16">
            <a:extLst>
              <a:ext uri="{FF2B5EF4-FFF2-40B4-BE49-F238E27FC236}">
                <a16:creationId xmlns:a16="http://schemas.microsoft.com/office/drawing/2014/main" id="{F23DAFF7-4C98-4E0E-8986-198D54B6C1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0" y="0"/>
            <a:ext cx="6858000" cy="6858000"/>
          </a:xfrm>
          <a:prstGeom prst="rect">
            <a:avLst/>
          </a:prstGeom>
          <a:gradFill>
            <a:gsLst>
              <a:gs pos="100000">
                <a:srgbClr val="000000">
                  <a:alpha val="0"/>
                </a:srgbClr>
              </a:gs>
              <a:gs pos="0">
                <a:schemeClr val="tx1"/>
              </a:gs>
              <a:gs pos="0">
                <a:srgbClr val="000000">
                  <a:alpha val="6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C391040-ECDE-C2E8-D3BE-37A4A74371EF}"/>
              </a:ext>
            </a:extLst>
          </p:cNvPr>
          <p:cNvSpPr>
            <a:spLocks noGrp="1"/>
          </p:cNvSpPr>
          <p:nvPr>
            <p:ph type="title"/>
          </p:nvPr>
        </p:nvSpPr>
        <p:spPr>
          <a:xfrm>
            <a:off x="1005654" y="565846"/>
            <a:ext cx="4958128" cy="3755144"/>
          </a:xfrm>
        </p:spPr>
        <p:txBody>
          <a:bodyPr vert="horz" lIns="91440" tIns="45720" rIns="91440" bIns="45720" rtlCol="0" anchor="b">
            <a:normAutofit/>
          </a:bodyPr>
          <a:lstStyle/>
          <a:p>
            <a:r>
              <a:rPr lang="en-US" dirty="0">
                <a:solidFill>
                  <a:srgbClr val="FFFFFF"/>
                </a:solidFill>
              </a:rPr>
              <a:t>Let's discuss your VARK Results</a:t>
            </a:r>
          </a:p>
        </p:txBody>
      </p:sp>
    </p:spTree>
    <p:extLst>
      <p:ext uri="{BB962C8B-B14F-4D97-AF65-F5344CB8AC3E}">
        <p14:creationId xmlns:p14="http://schemas.microsoft.com/office/powerpoint/2010/main" val="101179811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66520F-BDB9-4BB6-9CB3-F603969192C6}"/>
              </a:ext>
            </a:extLst>
          </p:cNvPr>
          <p:cNvSpPr>
            <a:spLocks noGrp="1"/>
          </p:cNvSpPr>
          <p:nvPr>
            <p:ph type="title"/>
          </p:nvPr>
        </p:nvSpPr>
        <p:spPr/>
        <p:txBody>
          <a:bodyPr>
            <a:normAutofit fontScale="90000"/>
          </a:bodyPr>
          <a:lstStyle/>
          <a:p>
            <a:r>
              <a:rPr lang="en-GB" b="1" dirty="0">
                <a:solidFill>
                  <a:srgbClr val="424242"/>
                </a:solidFill>
                <a:latin typeface="Segoe Sans"/>
              </a:rPr>
              <a:t>Application in University Settings</a:t>
            </a:r>
            <a:br>
              <a:rPr lang="en-GB" b="1" dirty="0">
                <a:solidFill>
                  <a:srgbClr val="424242"/>
                </a:solidFill>
                <a:latin typeface="Segoe Sans"/>
              </a:rPr>
            </a:br>
            <a:endParaRPr lang="en-GB" dirty="0"/>
          </a:p>
        </p:txBody>
      </p:sp>
      <p:sp>
        <p:nvSpPr>
          <p:cNvPr id="3" name="Content Placeholder 2">
            <a:extLst>
              <a:ext uri="{FF2B5EF4-FFF2-40B4-BE49-F238E27FC236}">
                <a16:creationId xmlns:a16="http://schemas.microsoft.com/office/drawing/2014/main" id="{08940D06-D5AB-4F8F-9C01-BE498B46B20F}"/>
              </a:ext>
            </a:extLst>
          </p:cNvPr>
          <p:cNvSpPr>
            <a:spLocks noGrp="1"/>
          </p:cNvSpPr>
          <p:nvPr>
            <p:ph idx="1"/>
          </p:nvPr>
        </p:nvSpPr>
        <p:spPr/>
        <p:txBody>
          <a:bodyPr/>
          <a:lstStyle/>
          <a:p>
            <a:pPr algn="l">
              <a:buFont typeface="Arial" panose="020B0604020202020204" pitchFamily="34" charset="0"/>
              <a:buChar char="•"/>
            </a:pPr>
            <a:r>
              <a:rPr lang="en-GB" b="0" i="0" dirty="0">
                <a:solidFill>
                  <a:srgbClr val="424242"/>
                </a:solidFill>
                <a:effectLst/>
                <a:latin typeface="Segoe Sans"/>
              </a:rPr>
              <a:t>How students can adapt their study habits.</a:t>
            </a:r>
          </a:p>
          <a:p>
            <a:pPr algn="l">
              <a:buFont typeface="Arial" panose="020B0604020202020204" pitchFamily="34" charset="0"/>
              <a:buChar char="•"/>
            </a:pPr>
            <a:r>
              <a:rPr lang="en-GB" b="0" i="0" dirty="0">
                <a:solidFill>
                  <a:srgbClr val="424242"/>
                </a:solidFill>
                <a:effectLst/>
                <a:latin typeface="Segoe Sans"/>
              </a:rPr>
              <a:t>How lecturers can design inclusive lessons.</a:t>
            </a:r>
          </a:p>
          <a:p>
            <a:pPr algn="l">
              <a:buFont typeface="Arial" panose="020B0604020202020204" pitchFamily="34" charset="0"/>
              <a:buChar char="•"/>
            </a:pPr>
            <a:r>
              <a:rPr lang="en-GB" b="0" i="0" dirty="0">
                <a:solidFill>
                  <a:srgbClr val="424242"/>
                </a:solidFill>
                <a:effectLst/>
                <a:latin typeface="Segoe Sans"/>
              </a:rPr>
              <a:t>Importance of multimodal teaching approaches.</a:t>
            </a:r>
          </a:p>
          <a:p>
            <a:pPr marL="0" indent="0">
              <a:buNone/>
            </a:pPr>
            <a:br>
              <a:rPr lang="en-GB" dirty="0"/>
            </a:br>
            <a:endParaRPr lang="en-GB" dirty="0"/>
          </a:p>
        </p:txBody>
      </p:sp>
    </p:spTree>
    <p:extLst>
      <p:ext uri="{BB962C8B-B14F-4D97-AF65-F5344CB8AC3E}">
        <p14:creationId xmlns:p14="http://schemas.microsoft.com/office/powerpoint/2010/main" val="65744218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24" name="Picture 23">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26" name="Rectangle 25">
            <a:extLst>
              <a:ext uri="{FF2B5EF4-FFF2-40B4-BE49-F238E27FC236}">
                <a16:creationId xmlns:a16="http://schemas.microsoft.com/office/drawing/2014/main" id="{310E06F9-9F12-4D1B-92C0-4B30818D09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8" name="Rectangle 27">
            <a:extLst>
              <a:ext uri="{FF2B5EF4-FFF2-40B4-BE49-F238E27FC236}">
                <a16:creationId xmlns:a16="http://schemas.microsoft.com/office/drawing/2014/main" id="{7DA29CF3-8B8B-4DDF-A19B-72E0059DD5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45E96571-442B-A328-A826-005875E74B45}"/>
              </a:ext>
            </a:extLst>
          </p:cNvPr>
          <p:cNvSpPr>
            <a:spLocks noGrp="1"/>
          </p:cNvSpPr>
          <p:nvPr>
            <p:ph type="title"/>
          </p:nvPr>
        </p:nvSpPr>
        <p:spPr>
          <a:xfrm>
            <a:off x="874323" y="1967457"/>
            <a:ext cx="5562600" cy="2607891"/>
          </a:xfrm>
        </p:spPr>
        <p:txBody>
          <a:bodyPr vert="horz" lIns="91440" tIns="45720" rIns="91440" bIns="45720" rtlCol="0" anchor="b">
            <a:normAutofit/>
          </a:bodyPr>
          <a:lstStyle/>
          <a:p>
            <a:pPr>
              <a:lnSpc>
                <a:spcPct val="90000"/>
              </a:lnSpc>
            </a:pPr>
            <a:r>
              <a:rPr lang="en-US" sz="2800"/>
              <a:t>Activity-</a:t>
            </a:r>
            <a:br>
              <a:rPr lang="en-US" sz="2800"/>
            </a:br>
            <a:r>
              <a:rPr lang="en-US" sz="2800"/>
              <a:t>Work in pairs / Groups to talk about how you might use this information on your learning styles to help on your journey. Then, start to write your own Action Plan. </a:t>
            </a:r>
          </a:p>
        </p:txBody>
      </p:sp>
      <p:grpSp>
        <p:nvGrpSpPr>
          <p:cNvPr id="30" name="Group 29">
            <a:extLst>
              <a:ext uri="{FF2B5EF4-FFF2-40B4-BE49-F238E27FC236}">
                <a16:creationId xmlns:a16="http://schemas.microsoft.com/office/drawing/2014/main" id="{2C96D671-CB09-4A40-87DE-E5042068B0E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8167025" y="76200"/>
            <a:ext cx="3997615" cy="6816079"/>
            <a:chOff x="8059620" y="41922"/>
            <a:chExt cx="3997615" cy="6816077"/>
          </a:xfrm>
        </p:grpSpPr>
        <p:pic>
          <p:nvPicPr>
            <p:cNvPr id="31" name="Picture 30">
              <a:extLst>
                <a:ext uri="{FF2B5EF4-FFF2-40B4-BE49-F238E27FC236}">
                  <a16:creationId xmlns:a16="http://schemas.microsoft.com/office/drawing/2014/main" id="{21A0628A-CD3B-450E-BF5A-04678A41E41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duotone>
                <a:schemeClr val="accent6">
                  <a:shade val="45000"/>
                  <a:satMod val="135000"/>
                </a:schemeClr>
                <a:prstClr val="white"/>
              </a:duotone>
              <a:alphaModFix amt="7000"/>
              <a:extLst>
                <a:ext uri="{28A0092B-C50C-407E-A947-70E740481C1C}">
                  <a14:useLocalDpi xmlns:a14="http://schemas.microsoft.com/office/drawing/2010/main" val="0"/>
                </a:ext>
              </a:extLst>
            </a:blip>
            <a:srcRect l="22818" b="17291"/>
            <a:stretch/>
          </p:blipFill>
          <p:spPr>
            <a:xfrm flipH="1">
              <a:off x="8059620" y="1345934"/>
              <a:ext cx="3997615" cy="5512065"/>
            </a:xfrm>
            <a:prstGeom prst="rect">
              <a:avLst/>
            </a:prstGeom>
          </p:spPr>
        </p:pic>
        <p:pic>
          <p:nvPicPr>
            <p:cNvPr id="32" name="Picture 31">
              <a:extLst>
                <a:ext uri="{FF2B5EF4-FFF2-40B4-BE49-F238E27FC236}">
                  <a16:creationId xmlns:a16="http://schemas.microsoft.com/office/drawing/2014/main" id="{E96386AA-8B39-4EAE-8E84-F62C12CCE977}"/>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duotone>
                <a:schemeClr val="accent6">
                  <a:shade val="45000"/>
                  <a:satMod val="135000"/>
                </a:schemeClr>
                <a:prstClr val="white"/>
              </a:duotone>
              <a:alphaModFix amt="15000"/>
              <a:extLst>
                <a:ext uri="{28A0092B-C50C-407E-A947-70E740481C1C}">
                  <a14:useLocalDpi xmlns:a14="http://schemas.microsoft.com/office/drawing/2010/main" val="0"/>
                </a:ext>
              </a:extLst>
            </a:blip>
            <a:srcRect r="40690"/>
            <a:stretch/>
          </p:blipFill>
          <p:spPr>
            <a:xfrm>
              <a:off x="8915400" y="41922"/>
              <a:ext cx="3141835" cy="6816077"/>
            </a:xfrm>
            <a:prstGeom prst="rect">
              <a:avLst/>
            </a:prstGeom>
          </p:spPr>
        </p:pic>
      </p:grpSp>
      <p:pic>
        <p:nvPicPr>
          <p:cNvPr id="5" name="Picture 4" descr="Colourful strings being woven togehter">
            <a:extLst>
              <a:ext uri="{FF2B5EF4-FFF2-40B4-BE49-F238E27FC236}">
                <a16:creationId xmlns:a16="http://schemas.microsoft.com/office/drawing/2014/main" id="{D968C5A9-18F5-91C4-A122-32BEAB7BE715}"/>
              </a:ext>
            </a:extLst>
          </p:cNvPr>
          <p:cNvPicPr>
            <a:picLocks noChangeAspect="1"/>
          </p:cNvPicPr>
          <p:nvPr/>
        </p:nvPicPr>
        <p:blipFill rotWithShape="1">
          <a:blip r:embed="rId5">
            <a:alphaModFix/>
          </a:blip>
          <a:srcRect l="28323" r="4927"/>
          <a:stretch/>
        </p:blipFill>
        <p:spPr>
          <a:xfrm>
            <a:off x="6671775" y="891938"/>
            <a:ext cx="5046291" cy="5046291"/>
          </a:xfrm>
          <a:custGeom>
            <a:avLst/>
            <a:gdLst/>
            <a:ahLst/>
            <a:cxnLst/>
            <a:rect l="l" t="t" r="r" b="b"/>
            <a:pathLst>
              <a:path w="4800600" h="4800600">
                <a:moveTo>
                  <a:pt x="2400300" y="0"/>
                </a:moveTo>
                <a:cubicBezTo>
                  <a:pt x="3725949" y="0"/>
                  <a:pt x="4800600" y="1074651"/>
                  <a:pt x="4800600" y="2400300"/>
                </a:cubicBezTo>
                <a:cubicBezTo>
                  <a:pt x="4800600" y="3725949"/>
                  <a:pt x="3725949" y="4800600"/>
                  <a:pt x="2400300" y="4800600"/>
                </a:cubicBezTo>
                <a:cubicBezTo>
                  <a:pt x="1074651" y="4800600"/>
                  <a:pt x="0" y="3725949"/>
                  <a:pt x="0" y="2400300"/>
                </a:cubicBezTo>
                <a:cubicBezTo>
                  <a:pt x="0" y="1074651"/>
                  <a:pt x="1074651" y="0"/>
                  <a:pt x="2400300" y="0"/>
                </a:cubicBezTo>
                <a:close/>
              </a:path>
            </a:pathLst>
          </a:custGeom>
        </p:spPr>
      </p:pic>
    </p:spTree>
    <p:extLst>
      <p:ext uri="{BB962C8B-B14F-4D97-AF65-F5344CB8AC3E}">
        <p14:creationId xmlns:p14="http://schemas.microsoft.com/office/powerpoint/2010/main" val="389789904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4D91EE-3BE7-6C79-08F8-99B7D88B8E14}"/>
              </a:ext>
            </a:extLst>
          </p:cNvPr>
          <p:cNvSpPr>
            <a:spLocks noGrp="1"/>
          </p:cNvSpPr>
          <p:nvPr>
            <p:ph type="title"/>
          </p:nvPr>
        </p:nvSpPr>
        <p:spPr/>
        <p:txBody>
          <a:bodyPr/>
          <a:lstStyle/>
          <a:p>
            <a:r>
              <a:rPr lang="en-GB" dirty="0">
                <a:cs typeface="Sabon Next LT"/>
              </a:rPr>
              <a:t>References</a:t>
            </a:r>
            <a:endParaRPr lang="en-GB" dirty="0"/>
          </a:p>
        </p:txBody>
      </p:sp>
      <p:sp>
        <p:nvSpPr>
          <p:cNvPr id="3" name="Content Placeholder 2">
            <a:extLst>
              <a:ext uri="{FF2B5EF4-FFF2-40B4-BE49-F238E27FC236}">
                <a16:creationId xmlns:a16="http://schemas.microsoft.com/office/drawing/2014/main" id="{DF603E05-FE6D-FE1B-B31A-5CBC8B85D609}"/>
              </a:ext>
            </a:extLst>
          </p:cNvPr>
          <p:cNvSpPr>
            <a:spLocks noGrp="1"/>
          </p:cNvSpPr>
          <p:nvPr>
            <p:ph idx="1"/>
          </p:nvPr>
        </p:nvSpPr>
        <p:spPr/>
        <p:txBody>
          <a:bodyPr vert="horz" lIns="91440" tIns="45720" rIns="91440" bIns="45720" rtlCol="0" anchor="t">
            <a:normAutofit/>
          </a:bodyPr>
          <a:lstStyle/>
          <a:p>
            <a:r>
              <a:rPr lang="en-GB" sz="2000" dirty="0">
                <a:latin typeface="Avenir Next LT Pro"/>
                <a:ea typeface="+mn-lt"/>
                <a:cs typeface="Calibri"/>
              </a:rPr>
              <a:t>Honey, P. and Mumford. (1992) </a:t>
            </a:r>
            <a:r>
              <a:rPr lang="en-GB" sz="2000" i="1" dirty="0">
                <a:latin typeface="Avenir Next LT Pro"/>
                <a:ea typeface="+mn-lt"/>
                <a:cs typeface="Calibri"/>
              </a:rPr>
              <a:t>The Manual of learning styles,</a:t>
            </a:r>
            <a:r>
              <a:rPr lang="en-GB" sz="2000" dirty="0">
                <a:latin typeface="Avenir Next LT Pro"/>
                <a:ea typeface="+mn-lt"/>
                <a:cs typeface="Calibri"/>
              </a:rPr>
              <a:t> 3rd </a:t>
            </a:r>
            <a:r>
              <a:rPr lang="en-GB" sz="2000" err="1">
                <a:latin typeface="Avenir Next LT Pro"/>
                <a:ea typeface="+mn-lt"/>
                <a:cs typeface="Calibri"/>
              </a:rPr>
              <a:t>edn</a:t>
            </a:r>
            <a:r>
              <a:rPr lang="en-GB" sz="2000" dirty="0">
                <a:latin typeface="Avenir Next LT Pro"/>
                <a:ea typeface="+mn-lt"/>
                <a:cs typeface="Calibri"/>
              </a:rPr>
              <a:t>. Maidenhead: Honey.</a:t>
            </a:r>
            <a:endParaRPr lang="en-US" sz="2000">
              <a:latin typeface="Avenir Next LT Pro"/>
            </a:endParaRPr>
          </a:p>
          <a:p>
            <a:r>
              <a:rPr lang="en-GB" sz="2000" dirty="0">
                <a:ea typeface="+mn-lt"/>
                <a:cs typeface="+mn-lt"/>
              </a:rPr>
              <a:t>Kolb, Osland, J., &amp; Rubin, I. M. (1995). Organizational </a:t>
            </a:r>
            <a:r>
              <a:rPr lang="en-GB" sz="2000" err="1">
                <a:ea typeface="+mn-lt"/>
                <a:cs typeface="+mn-lt"/>
              </a:rPr>
              <a:t>behavior</a:t>
            </a:r>
            <a:r>
              <a:rPr lang="en-GB" sz="2000" dirty="0">
                <a:ea typeface="+mn-lt"/>
                <a:cs typeface="+mn-lt"/>
              </a:rPr>
              <a:t> : an experiential approach (6th ed.). Prentice Hall.</a:t>
            </a:r>
            <a:endParaRPr lang="en-GB" sz="2000"/>
          </a:p>
          <a:p>
            <a:r>
              <a:rPr lang="en-GB" sz="2000" dirty="0">
                <a:ea typeface="+mn-lt"/>
                <a:cs typeface="+mn-lt"/>
              </a:rPr>
              <a:t>Kolb, D. (2015). Experiential learning: experience as the source of learning and development (Second edition). Pearson Education Inc.</a:t>
            </a:r>
            <a:endParaRPr lang="en-GB" sz="2000"/>
          </a:p>
          <a:p>
            <a:pPr>
              <a:buNone/>
            </a:pPr>
            <a:endParaRPr lang="en-GB"/>
          </a:p>
          <a:p>
            <a:pPr>
              <a:buNone/>
            </a:pPr>
            <a:endParaRPr lang="en-GB"/>
          </a:p>
          <a:p>
            <a:pPr marL="0" indent="0">
              <a:buNone/>
            </a:pPr>
            <a:endParaRPr lang="en-GB" dirty="0"/>
          </a:p>
          <a:p>
            <a:endParaRPr lang="en-GB" dirty="0"/>
          </a:p>
        </p:txBody>
      </p:sp>
    </p:spTree>
    <p:extLst>
      <p:ext uri="{BB962C8B-B14F-4D97-AF65-F5344CB8AC3E}">
        <p14:creationId xmlns:p14="http://schemas.microsoft.com/office/powerpoint/2010/main" val="269139159"/>
      </p:ext>
    </p:extLst>
  </p:cSld>
  <p:clrMapOvr>
    <a:masterClrMapping/>
  </p:clrMapOvr>
</p:sld>
</file>

<file path=ppt/theme/theme1.xml><?xml version="1.0" encoding="utf-8"?>
<a:theme xmlns:a="http://schemas.openxmlformats.org/drawingml/2006/main" name="DappledVTI">
  <a:themeElements>
    <a:clrScheme name="AnalogousFromRegularSeedRightStep">
      <a:dk1>
        <a:srgbClr val="000000"/>
      </a:dk1>
      <a:lt1>
        <a:srgbClr val="FFFFFF"/>
      </a:lt1>
      <a:dk2>
        <a:srgbClr val="3C3122"/>
      </a:dk2>
      <a:lt2>
        <a:srgbClr val="E2E7E8"/>
      </a:lt2>
      <a:accent1>
        <a:srgbClr val="C3614D"/>
      </a:accent1>
      <a:accent2>
        <a:srgbClr val="B1813B"/>
      </a:accent2>
      <a:accent3>
        <a:srgbClr val="A7A842"/>
      </a:accent3>
      <a:accent4>
        <a:srgbClr val="7FB13B"/>
      </a:accent4>
      <a:accent5>
        <a:srgbClr val="59B748"/>
      </a:accent5>
      <a:accent6>
        <a:srgbClr val="3BB159"/>
      </a:accent6>
      <a:hlink>
        <a:srgbClr val="358EA1"/>
      </a:hlink>
      <a:folHlink>
        <a:srgbClr val="7F7F7F"/>
      </a:folHlink>
    </a:clrScheme>
    <a:fontScheme name="Custom 67">
      <a:majorFont>
        <a:latin typeface="Sabon Next L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ppledVTI" id="{204FEFAB-F02B-4FE8-B509-C50A618B972D}" vid="{7EAEADA8-5A8E-45B2-B0E4-448EC7E7A94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3789</Words>
  <Application>Microsoft Office PowerPoint</Application>
  <PresentationFormat>Widescreen</PresentationFormat>
  <Paragraphs>247</Paragraphs>
  <Slides>24</Slides>
  <Notes>15</Notes>
  <HiddenSlides>0</HiddenSlides>
  <MMClips>2</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24</vt:i4>
      </vt:variant>
    </vt:vector>
  </HeadingPairs>
  <TitlesOfParts>
    <vt:vector size="32" baseType="lpstr">
      <vt:lpstr>Arial,Sans-Serif</vt:lpstr>
      <vt:lpstr>AvenirNext LT Pro Medium</vt:lpstr>
      <vt:lpstr>Segoe Sans</vt:lpstr>
      <vt:lpstr>Arial</vt:lpstr>
      <vt:lpstr>Avenir Next LT Pro</vt:lpstr>
      <vt:lpstr>Calibri</vt:lpstr>
      <vt:lpstr>Sabon Next LT</vt:lpstr>
      <vt:lpstr>DappledVTI</vt:lpstr>
      <vt:lpstr>Learning Styles</vt:lpstr>
      <vt:lpstr>This session feeds into the assessment specifications for assignment two, which is to create a portfolio. </vt:lpstr>
      <vt:lpstr>Understanding Learning Styles in Higher Education </vt:lpstr>
      <vt:lpstr>Objectives</vt:lpstr>
      <vt:lpstr>PowerPoint Presentation</vt:lpstr>
      <vt:lpstr>Learning Styles</vt:lpstr>
      <vt:lpstr>David Kolb – Experiential Learning Theory</vt:lpstr>
      <vt:lpstr>Accomodators</vt:lpstr>
      <vt:lpstr>Convergers</vt:lpstr>
      <vt:lpstr>Divergers</vt:lpstr>
      <vt:lpstr>Assimilators</vt:lpstr>
      <vt:lpstr>VAK/VARK</vt:lpstr>
      <vt:lpstr>PowerPoint Presentation</vt:lpstr>
      <vt:lpstr>Mumford and Honey</vt:lpstr>
      <vt:lpstr>Activist</vt:lpstr>
      <vt:lpstr>Reflector</vt:lpstr>
      <vt:lpstr>PowerPoint Presentation</vt:lpstr>
      <vt:lpstr>Pragmatist</vt:lpstr>
      <vt:lpstr>Practical Applications</vt:lpstr>
      <vt:lpstr>Let's discuss</vt:lpstr>
      <vt:lpstr>Let's discuss your VARK Results</vt:lpstr>
      <vt:lpstr>Application in University Settings </vt:lpstr>
      <vt:lpstr>Activity- Work in pairs / Groups to talk about how you might use this information on your learning styles to help on your journey. Then, start to write your own Action Plan.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Learning Styles</dc:title>
  <dc:creator>Helen Evans (Institute of Management and Health)</dc:creator>
  <cp:lastModifiedBy>Helen Evans (Institute of Management and Health)</cp:lastModifiedBy>
  <cp:revision>1</cp:revision>
  <dcterms:created xsi:type="dcterms:W3CDTF">2025-10-14T14:00:38Z</dcterms:created>
  <dcterms:modified xsi:type="dcterms:W3CDTF">2025-10-14T14:03:47Z</dcterms:modified>
</cp:coreProperties>
</file>