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2/12/2021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
            </a:r>
            <a:br>
              <a:rPr lang="en-GB" sz="4400" dirty="0" smtClean="0"/>
            </a:br>
            <a:r>
              <a:rPr lang="en-GB" sz="4400" dirty="0" smtClean="0"/>
              <a:t>Measure Phase- Statistical Distributions</a:t>
            </a:r>
            <a:br>
              <a:rPr lang="en-GB" sz="4400" dirty="0" smtClean="0"/>
            </a:br>
            <a:r>
              <a:rPr lang="en-GB" sz="4400" dirty="0"/>
              <a:t/>
            </a:r>
            <a:br>
              <a:rPr lang="en-GB" sz="4400" dirty="0"/>
            </a:br>
            <a:endParaRPr lang="en-GB" sz="4400" dirty="0"/>
          </a:p>
        </p:txBody>
      </p:sp>
      <p:sp>
        <p:nvSpPr>
          <p:cNvPr id="3" name="Subtitle 2"/>
          <p:cNvSpPr>
            <a:spLocks noGrp="1"/>
          </p:cNvSpPr>
          <p:nvPr>
            <p:ph type="subTitle" idx="1"/>
          </p:nvPr>
        </p:nvSpPr>
        <p:spPr/>
        <p:txBody>
          <a:bodyPr>
            <a:normAutofit/>
          </a:bodyPr>
          <a:lstStyle/>
          <a:p>
            <a:r>
              <a:rPr lang="en-GB" sz="3200" dirty="0" smtClean="0"/>
              <a:t>By </a:t>
            </a:r>
            <a:r>
              <a:rPr lang="en-GB" sz="3200" dirty="0" err="1" smtClean="0"/>
              <a:t>andrew</a:t>
            </a:r>
            <a:r>
              <a:rPr lang="en-GB" sz="3200" dirty="0" smtClean="0"/>
              <a:t> Thorn</a:t>
            </a:r>
            <a:endParaRPr lang="en-GB" sz="3200" dirty="0"/>
          </a:p>
        </p:txBody>
      </p:sp>
    </p:spTree>
    <p:extLst>
      <p:ext uri="{BB962C8B-B14F-4D97-AF65-F5344CB8AC3E}">
        <p14:creationId xmlns:p14="http://schemas.microsoft.com/office/powerpoint/2010/main" val="3489077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Normal Distributions</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What makes a distribution normal?</a:t>
            </a:r>
          </a:p>
          <a:p>
            <a:r>
              <a:rPr lang="en-GB" sz="3200" dirty="0" smtClean="0"/>
              <a:t>Only random </a:t>
            </a:r>
            <a:r>
              <a:rPr lang="en-GB" sz="3200" dirty="0" smtClean="0"/>
              <a:t>error </a:t>
            </a:r>
            <a:r>
              <a:rPr lang="en-GB" sz="3200" dirty="0" smtClean="0"/>
              <a:t>is present</a:t>
            </a:r>
          </a:p>
          <a:p>
            <a:r>
              <a:rPr lang="en-GB" sz="3200" dirty="0" smtClean="0"/>
              <a:t>Process free of assignable cause</a:t>
            </a:r>
          </a:p>
          <a:p>
            <a:r>
              <a:rPr lang="en-GB" sz="3200" dirty="0" smtClean="0"/>
              <a:t>Process free of drifts and shifts</a:t>
            </a:r>
            <a:endParaRPr lang="en-GB" sz="3200" dirty="0"/>
          </a:p>
        </p:txBody>
      </p:sp>
    </p:spTree>
    <p:extLst>
      <p:ext uri="{BB962C8B-B14F-4D97-AF65-F5344CB8AC3E}">
        <p14:creationId xmlns:p14="http://schemas.microsoft.com/office/powerpoint/2010/main" val="1103609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Normal Distribution</a:t>
            </a:r>
            <a:endParaRPr lang="en-GB" sz="4400" dirty="0"/>
          </a:p>
        </p:txBody>
      </p:sp>
      <p:pic>
        <p:nvPicPr>
          <p:cNvPr id="4" name="Content Placeholder 3"/>
          <p:cNvPicPr>
            <a:picLocks noGrp="1" noChangeAspect="1"/>
          </p:cNvPicPr>
          <p:nvPr>
            <p:ph idx="1"/>
          </p:nvPr>
        </p:nvPicPr>
        <p:blipFill>
          <a:blip r:embed="rId2"/>
          <a:stretch>
            <a:fillRect/>
          </a:stretch>
        </p:blipFill>
        <p:spPr>
          <a:xfrm>
            <a:off x="858983" y="1988127"/>
            <a:ext cx="10577944" cy="4426528"/>
          </a:xfrm>
          <a:prstGeom prst="rect">
            <a:avLst/>
          </a:prstGeom>
        </p:spPr>
      </p:pic>
    </p:spTree>
    <p:extLst>
      <p:ext uri="{BB962C8B-B14F-4D97-AF65-F5344CB8AC3E}">
        <p14:creationId xmlns:p14="http://schemas.microsoft.com/office/powerpoint/2010/main" val="65072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Normal Distribution</a:t>
            </a:r>
            <a:endParaRPr lang="en-GB"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81000" y="1482436"/>
                <a:ext cx="11450782" cy="5126182"/>
              </a:xfrm>
            </p:spPr>
            <p:txBody>
              <a:bodyPr>
                <a:normAutofit lnSpcReduction="10000"/>
              </a:bodyPr>
              <a:lstStyle/>
              <a:p>
                <a:pPr marL="0" indent="0">
                  <a:buNone/>
                </a:pPr>
                <a:r>
                  <a:rPr lang="en-GB" sz="3200" dirty="0" smtClean="0"/>
                  <a:t>Each combination of mean and standard deviation generates a unique normal curve:</a:t>
                </a:r>
              </a:p>
              <a:p>
                <a:pPr marL="0" indent="0">
                  <a:buNone/>
                </a:pPr>
                <a:r>
                  <a:rPr lang="en-GB" sz="3200" dirty="0"/>
                  <a:t>	</a:t>
                </a:r>
                <a:r>
                  <a:rPr lang="en-GB" sz="3200" dirty="0" smtClean="0"/>
                  <a:t>			Z = </a:t>
                </a:r>
                <a14:m>
                  <m:oMath xmlns:m="http://schemas.openxmlformats.org/officeDocument/2006/math">
                    <m:f>
                      <m:fPr>
                        <m:ctrlPr>
                          <a:rPr lang="en-GB" sz="3200" i="1" smtClean="0">
                            <a:latin typeface="Cambria Math" panose="02040503050406030204" pitchFamily="18" charset="0"/>
                          </a:rPr>
                        </m:ctrlPr>
                      </m:fPr>
                      <m:num>
                        <m:r>
                          <a:rPr lang="en-GB" sz="320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𝜇</m:t>
                        </m:r>
                      </m:num>
                      <m:den>
                        <m:r>
                          <a:rPr lang="en-GB" sz="3200" i="1" smtClean="0">
                            <a:latin typeface="Cambria Math" panose="02040503050406030204" pitchFamily="18" charset="0"/>
                            <a:ea typeface="Cambria Math" panose="02040503050406030204" pitchFamily="18" charset="0"/>
                          </a:rPr>
                          <m:t>𝜎</m:t>
                        </m:r>
                      </m:den>
                    </m:f>
                  </m:oMath>
                </a14:m>
                <a:endParaRPr lang="en-GB" sz="3200" dirty="0" smtClean="0"/>
              </a:p>
              <a:p>
                <a:pPr marL="0" indent="0">
                  <a:buNone/>
                </a:pPr>
                <a:r>
                  <a:rPr lang="en-GB" sz="3200" dirty="0" smtClean="0"/>
                  <a:t>Normal Distribution</a:t>
                </a:r>
              </a:p>
              <a:p>
                <a:r>
                  <a:rPr lang="en-GB" sz="3200" dirty="0" smtClean="0"/>
                  <a:t>Data from any Normal Distribution can be made to fit the standard normal distribution by converting raw scores to standard scores</a:t>
                </a:r>
              </a:p>
              <a:p>
                <a:r>
                  <a:rPr lang="en-GB" sz="3200" dirty="0" smtClean="0"/>
                  <a:t>Z- scores measure how many standard deviations from the mean a particular data value lies</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81000" y="1482436"/>
                <a:ext cx="11450782" cy="5126182"/>
              </a:xfrm>
              <a:blipFill>
                <a:blip r:embed="rId2"/>
                <a:stretch>
                  <a:fillRect l="-1384" t="-2497" r="-586"/>
                </a:stretch>
              </a:blipFill>
            </p:spPr>
            <p:txBody>
              <a:bodyPr/>
              <a:lstStyle/>
              <a:p>
                <a:r>
                  <a:rPr lang="en-GB">
                    <a:noFill/>
                  </a:rPr>
                  <a:t> </a:t>
                </a:r>
              </a:p>
            </p:txBody>
          </p:sp>
        </mc:Fallback>
      </mc:AlternateContent>
    </p:spTree>
    <p:extLst>
      <p:ext uri="{BB962C8B-B14F-4D97-AF65-F5344CB8AC3E}">
        <p14:creationId xmlns:p14="http://schemas.microsoft.com/office/powerpoint/2010/main" val="1801690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66255"/>
            <a:ext cx="9404723" cy="713509"/>
          </a:xfrm>
        </p:spPr>
        <p:txBody>
          <a:bodyPr/>
          <a:lstStyle/>
          <a:p>
            <a:pPr algn="ctr"/>
            <a:r>
              <a:rPr lang="en-GB" sz="4400" dirty="0" smtClean="0"/>
              <a:t>Empirical Rule</a:t>
            </a:r>
            <a:endParaRPr lang="en-GB" sz="4400" dirty="0"/>
          </a:p>
        </p:txBody>
      </p:sp>
      <p:sp>
        <p:nvSpPr>
          <p:cNvPr id="3" name="Content Placeholder 2"/>
          <p:cNvSpPr>
            <a:spLocks noGrp="1"/>
          </p:cNvSpPr>
          <p:nvPr>
            <p:ph idx="1"/>
          </p:nvPr>
        </p:nvSpPr>
        <p:spPr>
          <a:xfrm>
            <a:off x="374073" y="935182"/>
            <a:ext cx="11319163" cy="5770418"/>
          </a:xfrm>
        </p:spPr>
        <p:txBody>
          <a:bodyPr>
            <a:normAutofit/>
          </a:bodyPr>
          <a:lstStyle/>
          <a:p>
            <a:r>
              <a:rPr lang="en-GB" sz="3200" dirty="0" smtClean="0"/>
              <a:t>68.27% of the values lie within one standard deviation</a:t>
            </a:r>
          </a:p>
          <a:p>
            <a:r>
              <a:rPr lang="en-GB" sz="3200" dirty="0" smtClean="0"/>
              <a:t>95.45% of the values lie within two standard deviations of the mean</a:t>
            </a:r>
          </a:p>
          <a:p>
            <a:r>
              <a:rPr lang="en-GB" sz="3200" dirty="0" smtClean="0"/>
              <a:t>99.73% of the values lie within three standard deviations of the mean</a:t>
            </a:r>
          </a:p>
          <a:p>
            <a:pPr marL="0" indent="0">
              <a:buNone/>
            </a:pPr>
            <a:endParaRPr lang="en-GB" sz="3200" dirty="0"/>
          </a:p>
        </p:txBody>
      </p:sp>
      <p:pic>
        <p:nvPicPr>
          <p:cNvPr id="4" name="Picture 3"/>
          <p:cNvPicPr>
            <a:picLocks noChangeAspect="1"/>
          </p:cNvPicPr>
          <p:nvPr/>
        </p:nvPicPr>
        <p:blipFill>
          <a:blip r:embed="rId2"/>
          <a:stretch>
            <a:fillRect/>
          </a:stretch>
        </p:blipFill>
        <p:spPr>
          <a:xfrm>
            <a:off x="1226128" y="3859385"/>
            <a:ext cx="9559636" cy="2505878"/>
          </a:xfrm>
          <a:prstGeom prst="rect">
            <a:avLst/>
          </a:prstGeom>
        </p:spPr>
      </p:pic>
    </p:spTree>
    <p:extLst>
      <p:ext uri="{BB962C8B-B14F-4D97-AF65-F5344CB8AC3E}">
        <p14:creationId xmlns:p14="http://schemas.microsoft.com/office/powerpoint/2010/main" val="55761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Binominal Distribution</a:t>
            </a:r>
            <a:endParaRPr lang="en-GB" sz="4400" dirty="0"/>
          </a:p>
        </p:txBody>
      </p:sp>
      <p:sp>
        <p:nvSpPr>
          <p:cNvPr id="3" name="Content Placeholder 2"/>
          <p:cNvSpPr>
            <a:spLocks noGrp="1"/>
          </p:cNvSpPr>
          <p:nvPr>
            <p:ph idx="1"/>
          </p:nvPr>
        </p:nvSpPr>
        <p:spPr>
          <a:xfrm>
            <a:off x="415636" y="1468582"/>
            <a:ext cx="11333019" cy="5119254"/>
          </a:xfrm>
        </p:spPr>
        <p:txBody>
          <a:bodyPr>
            <a:normAutofit lnSpcReduction="10000"/>
          </a:bodyPr>
          <a:lstStyle/>
          <a:p>
            <a:r>
              <a:rPr lang="en-GB" sz="3200" dirty="0" smtClean="0"/>
              <a:t>Binominal distributions are useful where the units in a population exist in only two states</a:t>
            </a:r>
          </a:p>
          <a:p>
            <a:r>
              <a:rPr lang="en-GB" sz="3200" dirty="0" smtClean="0"/>
              <a:t>A binomial distribution only applies when trials are independent and the number of samples in the population is fixed</a:t>
            </a:r>
          </a:p>
          <a:p>
            <a:r>
              <a:rPr lang="en-GB" sz="3200" dirty="0" smtClean="0"/>
              <a:t>In a binomial distribution, the distribution parameter is average proportion</a:t>
            </a:r>
          </a:p>
          <a:p>
            <a:r>
              <a:rPr lang="en-GB" sz="3200" dirty="0" smtClean="0"/>
              <a:t>The value is assumed or calculated by dividing the number of sample items that meet the condition by the total number of items in the sample</a:t>
            </a:r>
            <a:endParaRPr lang="en-GB" sz="3200" dirty="0"/>
          </a:p>
        </p:txBody>
      </p:sp>
    </p:spTree>
    <p:extLst>
      <p:ext uri="{BB962C8B-B14F-4D97-AF65-F5344CB8AC3E}">
        <p14:creationId xmlns:p14="http://schemas.microsoft.com/office/powerpoint/2010/main" val="3372140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Binominal Distribution Vs. </a:t>
            </a:r>
            <a:br>
              <a:rPr lang="en-GB" sz="4400" dirty="0" smtClean="0"/>
            </a:br>
            <a:r>
              <a:rPr lang="en-GB" sz="4400" dirty="0" smtClean="0"/>
              <a:t>Normal Distribution</a:t>
            </a:r>
            <a:endParaRPr lang="en-GB" sz="4400" dirty="0"/>
          </a:p>
        </p:txBody>
      </p:sp>
      <p:pic>
        <p:nvPicPr>
          <p:cNvPr id="4" name="Content Placeholder 3"/>
          <p:cNvPicPr>
            <a:picLocks noGrp="1" noChangeAspect="1"/>
          </p:cNvPicPr>
          <p:nvPr>
            <p:ph idx="1"/>
          </p:nvPr>
        </p:nvPicPr>
        <p:blipFill>
          <a:blip r:embed="rId2"/>
          <a:stretch>
            <a:fillRect/>
          </a:stretch>
        </p:blipFill>
        <p:spPr>
          <a:xfrm>
            <a:off x="872836" y="2092037"/>
            <a:ext cx="10411691" cy="4488872"/>
          </a:xfrm>
          <a:prstGeom prst="rect">
            <a:avLst/>
          </a:prstGeom>
        </p:spPr>
      </p:pic>
    </p:spTree>
    <p:extLst>
      <p:ext uri="{BB962C8B-B14F-4D97-AF65-F5344CB8AC3E}">
        <p14:creationId xmlns:p14="http://schemas.microsoft.com/office/powerpoint/2010/main" val="223643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Poisson Distribution</a:t>
            </a:r>
            <a:endParaRPr lang="en-GB" sz="4400" dirty="0"/>
          </a:p>
        </p:txBody>
      </p:sp>
      <p:sp>
        <p:nvSpPr>
          <p:cNvPr id="3" name="Content Placeholder 2"/>
          <p:cNvSpPr>
            <a:spLocks noGrp="1"/>
          </p:cNvSpPr>
          <p:nvPr>
            <p:ph idx="1"/>
          </p:nvPr>
        </p:nvSpPr>
        <p:spPr>
          <a:xfrm>
            <a:off x="436418" y="2052918"/>
            <a:ext cx="11145982" cy="4195481"/>
          </a:xfrm>
        </p:spPr>
        <p:txBody>
          <a:bodyPr>
            <a:normAutofit/>
          </a:bodyPr>
          <a:lstStyle/>
          <a:p>
            <a:r>
              <a:rPr lang="en-GB" sz="3200" dirty="0" smtClean="0"/>
              <a:t>Poisson distribution can guess the number of times a particular condition will occur for a given process or population; such as non-conforming units</a:t>
            </a:r>
          </a:p>
          <a:p>
            <a:r>
              <a:rPr lang="en-GB" sz="3200" dirty="0" smtClean="0"/>
              <a:t>The distinguishing feature of the Poisson distribution is its appropriateness for situations in which the targeted condition may occur more than one in each unit</a:t>
            </a:r>
            <a:endParaRPr lang="en-GB" sz="3200" dirty="0"/>
          </a:p>
        </p:txBody>
      </p:sp>
    </p:spTree>
    <p:extLst>
      <p:ext uri="{BB962C8B-B14F-4D97-AF65-F5344CB8AC3E}">
        <p14:creationId xmlns:p14="http://schemas.microsoft.com/office/powerpoint/2010/main" val="420255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66256"/>
            <a:ext cx="9404723" cy="720436"/>
          </a:xfrm>
        </p:spPr>
        <p:txBody>
          <a:bodyPr/>
          <a:lstStyle/>
          <a:p>
            <a:pPr algn="ctr"/>
            <a:r>
              <a:rPr lang="en-GB" sz="4400" dirty="0" smtClean="0"/>
              <a:t>Poisson Distribution</a:t>
            </a:r>
            <a:endParaRPr lang="en-GB" sz="4400" dirty="0"/>
          </a:p>
        </p:txBody>
      </p:sp>
      <p:sp>
        <p:nvSpPr>
          <p:cNvPr id="3" name="Content Placeholder 2"/>
          <p:cNvSpPr>
            <a:spLocks noGrp="1"/>
          </p:cNvSpPr>
          <p:nvPr>
            <p:ph idx="1"/>
          </p:nvPr>
        </p:nvSpPr>
        <p:spPr>
          <a:xfrm>
            <a:off x="1233055" y="1981200"/>
            <a:ext cx="9400309" cy="4668982"/>
          </a:xfrm>
        </p:spPr>
        <p:txBody>
          <a:bodyPr>
            <a:normAutofit/>
          </a:bodyPr>
          <a:lstStyle/>
          <a:p>
            <a:r>
              <a:rPr lang="en-GB" sz="3200" dirty="0" smtClean="0"/>
              <a:t>The Poisson distribution accurately estimates the number of events in each sample unit</a:t>
            </a:r>
          </a:p>
          <a:p>
            <a:r>
              <a:rPr lang="en-GB" sz="3200" dirty="0" smtClean="0"/>
              <a:t>The trials should be independent, and the data should be composed of positive whole numbers</a:t>
            </a:r>
          </a:p>
          <a:p>
            <a:r>
              <a:rPr lang="en-GB" sz="3200" dirty="0" smtClean="0"/>
              <a:t>The distribution parameter is the average number of instances per unit</a:t>
            </a:r>
            <a:endParaRPr lang="en-GB" sz="3200" dirty="0"/>
          </a:p>
        </p:txBody>
      </p:sp>
    </p:spTree>
    <p:extLst>
      <p:ext uri="{BB962C8B-B14F-4D97-AF65-F5344CB8AC3E}">
        <p14:creationId xmlns:p14="http://schemas.microsoft.com/office/powerpoint/2010/main" val="1339500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Poisson Distribution Formula</a:t>
            </a:r>
            <a:endParaRPr lang="en-GB"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47255" y="2052918"/>
                <a:ext cx="10383981" cy="4444864"/>
              </a:xfrm>
            </p:spPr>
            <p:txBody>
              <a:bodyPr>
                <a:normAutofit lnSpcReduction="10000"/>
              </a:bodyPr>
              <a:lstStyle/>
              <a:p>
                <a:r>
                  <a:rPr lang="en-GB" sz="3200" dirty="0" smtClean="0"/>
                  <a:t>A discrete random variable X is said to have a </a:t>
                </a:r>
                <a:r>
                  <a:rPr lang="en-GB" sz="3200" dirty="0"/>
                  <a:t>P</a:t>
                </a:r>
                <a:r>
                  <a:rPr lang="en-GB" sz="3200" dirty="0" smtClean="0"/>
                  <a:t>oisson distribution </a:t>
                </a:r>
                <a:r>
                  <a:rPr lang="en-GB" sz="3200" dirty="0"/>
                  <a:t>with parameter </a:t>
                </a:r>
                <a:r>
                  <a:rPr lang="el-GR" sz="3200" dirty="0"/>
                  <a:t>λ</a:t>
                </a:r>
                <a:r>
                  <a:rPr lang="en-GB" sz="3200" dirty="0"/>
                  <a:t> &gt; 0, if for K= 0, 1, 2…, the probability mass function of X is given by:</a:t>
                </a:r>
              </a:p>
              <a:p>
                <a:pPr marL="0" indent="0">
                  <a:buNone/>
                </a:pPr>
                <a:r>
                  <a:rPr lang="en-GB" sz="3200" dirty="0"/>
                  <a:t>		f(K:</a:t>
                </a:r>
                <a:r>
                  <a:rPr lang="el-GR" sz="3200" dirty="0"/>
                  <a:t>λ</a:t>
                </a:r>
                <a:r>
                  <a:rPr lang="en-GB" sz="3200" dirty="0"/>
                  <a:t>) = </a:t>
                </a:r>
                <a:r>
                  <a:rPr lang="en-GB" sz="3200" dirty="0" err="1"/>
                  <a:t>Pr</a:t>
                </a:r>
                <a:r>
                  <a:rPr lang="en-GB" sz="3200" dirty="0"/>
                  <a:t> (X=K) =  </a:t>
                </a:r>
                <a14:m>
                  <m:oMath xmlns:m="http://schemas.openxmlformats.org/officeDocument/2006/math">
                    <m:f>
                      <m:fPr>
                        <m:ctrlPr>
                          <a:rPr lang="en-GB" sz="3200" i="1">
                            <a:latin typeface="Cambria Math" panose="02040503050406030204" pitchFamily="18" charset="0"/>
                          </a:rPr>
                        </m:ctrlPr>
                      </m:fPr>
                      <m:num>
                        <m:sSup>
                          <m:sSupPr>
                            <m:ctrlPr>
                              <a:rPr lang="en-GB" sz="3200" i="1">
                                <a:latin typeface="Cambria Math" panose="02040503050406030204" pitchFamily="18" charset="0"/>
                              </a:rPr>
                            </m:ctrlPr>
                          </m:sSupPr>
                          <m:e>
                            <m:r>
                              <a:rPr lang="en-GB" sz="3200" i="1">
                                <a:latin typeface="Cambria Math" panose="02040503050406030204" pitchFamily="18" charset="0"/>
                                <a:ea typeface="Cambria Math" panose="02040503050406030204" pitchFamily="18" charset="0"/>
                              </a:rPr>
                              <m:t>𝜆</m:t>
                            </m:r>
                          </m:e>
                          <m:sup>
                            <m:r>
                              <a:rPr lang="en-GB" sz="3200" i="1">
                                <a:latin typeface="Cambria Math" panose="02040503050406030204" pitchFamily="18" charset="0"/>
                              </a:rPr>
                              <m:t>𝐾</m:t>
                            </m:r>
                          </m:sup>
                        </m:sSup>
                        <m:sSup>
                          <m:sSupPr>
                            <m:ctrlPr>
                              <a:rPr lang="en-GB" sz="3200" i="1">
                                <a:latin typeface="Cambria Math" panose="02040503050406030204" pitchFamily="18" charset="0"/>
                              </a:rPr>
                            </m:ctrlPr>
                          </m:sSupPr>
                          <m:e>
                            <m:r>
                              <a:rPr lang="en-GB" sz="3200" i="1">
                                <a:latin typeface="Cambria Math" panose="02040503050406030204" pitchFamily="18" charset="0"/>
                              </a:rPr>
                              <m:t>𝑒</m:t>
                            </m:r>
                          </m:e>
                          <m:sup/>
                        </m:sSup>
                      </m:num>
                      <m:den>
                        <m:r>
                          <a:rPr lang="en-GB" sz="3200" i="1">
                            <a:latin typeface="Cambria Math" panose="02040503050406030204" pitchFamily="18" charset="0"/>
                          </a:rPr>
                          <m:t>𝐾</m:t>
                        </m:r>
                        <m:r>
                          <a:rPr lang="en-GB" sz="3200" i="1">
                            <a:latin typeface="Cambria Math" panose="02040503050406030204" pitchFamily="18" charset="0"/>
                          </a:rPr>
                          <m:t>!</m:t>
                        </m:r>
                      </m:den>
                    </m:f>
                  </m:oMath>
                </a14:m>
                <a:endParaRPr lang="en-GB" sz="3200" dirty="0"/>
              </a:p>
              <a:p>
                <a:pPr marL="0" indent="0">
                  <a:buNone/>
                </a:pPr>
                <a:r>
                  <a:rPr lang="en-GB" sz="3200" dirty="0"/>
                  <a:t>Where</a:t>
                </a:r>
              </a:p>
              <a:p>
                <a:pPr marL="0" indent="0">
                  <a:buNone/>
                </a:pPr>
                <a:r>
                  <a:rPr lang="en-GB" sz="3200" dirty="0"/>
                  <a:t>e is Euler’s number (e = 2.71828)</a:t>
                </a:r>
              </a:p>
              <a:p>
                <a:pPr marL="0" indent="0">
                  <a:buNone/>
                </a:pPr>
                <a:r>
                  <a:rPr lang="en-GB" sz="3200" dirty="0"/>
                  <a:t>K! is the factorial of K</a:t>
                </a:r>
              </a:p>
              <a:p>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47255" y="2052918"/>
                <a:ext cx="10383981" cy="4444864"/>
              </a:xfrm>
              <a:blipFill>
                <a:blip r:embed="rId2"/>
                <a:stretch>
                  <a:fillRect l="-1527" t="-2881" b="-3429"/>
                </a:stretch>
              </a:blipFill>
            </p:spPr>
            <p:txBody>
              <a:bodyPr/>
              <a:lstStyle/>
              <a:p>
                <a:r>
                  <a:rPr lang="en-GB">
                    <a:noFill/>
                  </a:rPr>
                  <a:t> </a:t>
                </a:r>
              </a:p>
            </p:txBody>
          </p:sp>
        </mc:Fallback>
      </mc:AlternateContent>
    </p:spTree>
    <p:extLst>
      <p:ext uri="{BB962C8B-B14F-4D97-AF65-F5344CB8AC3E}">
        <p14:creationId xmlns:p14="http://schemas.microsoft.com/office/powerpoint/2010/main" val="3369776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Chi Squared</a:t>
            </a:r>
            <a:endParaRPr lang="en-GB" sz="4400" dirty="0"/>
          </a:p>
        </p:txBody>
      </p:sp>
      <p:sp>
        <p:nvSpPr>
          <p:cNvPr id="3" name="Content Placeholder 2"/>
          <p:cNvSpPr>
            <a:spLocks noGrp="1"/>
          </p:cNvSpPr>
          <p:nvPr>
            <p:ph idx="1"/>
          </p:nvPr>
        </p:nvSpPr>
        <p:spPr>
          <a:xfrm>
            <a:off x="471055" y="1510146"/>
            <a:ext cx="11048999" cy="5049982"/>
          </a:xfrm>
        </p:spPr>
        <p:txBody>
          <a:bodyPr>
            <a:normAutofit lnSpcReduction="10000"/>
          </a:bodyPr>
          <a:lstStyle/>
          <a:p>
            <a:pPr marL="0" indent="0">
              <a:buNone/>
            </a:pPr>
            <a:r>
              <a:rPr lang="en-GB" sz="3200" dirty="0" smtClean="0"/>
              <a:t>A goodness of fit tests used measure the validity of a statistical assessment</a:t>
            </a:r>
          </a:p>
          <a:p>
            <a:r>
              <a:rPr lang="en-GB" sz="3200" dirty="0" smtClean="0"/>
              <a:t>Chi-square analysis is primarily used to deal with categorical (frequency) data</a:t>
            </a:r>
          </a:p>
          <a:p>
            <a:r>
              <a:rPr lang="en-GB" sz="3200" dirty="0" smtClean="0"/>
              <a:t>We measure the “goodness of fit” between our observed outcome and the expected outcome for some variable</a:t>
            </a:r>
          </a:p>
          <a:p>
            <a:r>
              <a:rPr lang="en-GB" sz="3200" dirty="0" smtClean="0"/>
              <a:t>We see if observed frequencies of occurrence in each group are significantly different from expected frequencies</a:t>
            </a:r>
            <a:endParaRPr lang="en-GB" sz="3200" dirty="0"/>
          </a:p>
        </p:txBody>
      </p:sp>
    </p:spTree>
    <p:extLst>
      <p:ext uri="{BB962C8B-B14F-4D97-AF65-F5344CB8AC3E}">
        <p14:creationId xmlns:p14="http://schemas.microsoft.com/office/powerpoint/2010/main" val="2133426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45474"/>
            <a:ext cx="9404723" cy="817418"/>
          </a:xfrm>
        </p:spPr>
        <p:txBody>
          <a:bodyPr/>
          <a:lstStyle/>
          <a:p>
            <a:pPr algn="ctr"/>
            <a:r>
              <a:rPr lang="en-GB" sz="4400" dirty="0"/>
              <a:t>Chi Squared</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67145" y="1066800"/>
                <a:ext cx="11173691" cy="5562600"/>
              </a:xfrm>
            </p:spPr>
            <p:txBody>
              <a:bodyPr>
                <a:normAutofit/>
              </a:bodyPr>
              <a:lstStyle/>
              <a:p>
                <a:r>
                  <a:rPr lang="en-GB" sz="3200" dirty="0" smtClean="0"/>
                  <a:t>Usually, the higher the Chi-square statistic, the greater likelihood the finding is significant, but you must look at the corresponding p- value to determine significance</a:t>
                </a:r>
              </a:p>
              <a:p>
                <a:r>
                  <a:rPr lang="en-GB" sz="3200" dirty="0" smtClean="0"/>
                  <a:t>Many data sets encountered in six sigma have normal or approximately normal distributions.  It can be shown that in these instances the distribution of sample variances has the form (except for a constant) of a Chi-Square distribution</a:t>
                </a:r>
              </a:p>
              <a:p>
                <a:pPr marL="0" indent="0">
                  <a:buNone/>
                </a:pPr>
                <a:r>
                  <a:rPr lang="en-GB" sz="3200" dirty="0"/>
                  <a:t>	</a:t>
                </a:r>
                <a:r>
                  <a:rPr lang="en-GB" sz="3200" dirty="0" smtClean="0"/>
                  <a:t>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𝑋</m:t>
                        </m:r>
                      </m:e>
                      <m:sup>
                        <m:r>
                          <a:rPr lang="en-GB" sz="3200" b="0" i="1" smtClean="0">
                            <a:latin typeface="Cambria Math" panose="02040503050406030204" pitchFamily="18" charset="0"/>
                          </a:rPr>
                          <m:t>2</m:t>
                        </m:r>
                      </m:sup>
                    </m:sSup>
                  </m:oMath>
                </a14:m>
                <a:r>
                  <a:rPr lang="en-GB" sz="3200" dirty="0" smtClean="0"/>
                  <a:t> = ∑ </a:t>
                </a:r>
                <a14:m>
                  <m:oMath xmlns:m="http://schemas.openxmlformats.org/officeDocument/2006/math">
                    <m:f>
                      <m:fPr>
                        <m:ctrlPr>
                          <a:rPr lang="en-GB" sz="3200" i="1" smtClean="0">
                            <a:latin typeface="Cambria Math" panose="02040503050406030204" pitchFamily="18" charset="0"/>
                          </a:rPr>
                        </m:ctrlPr>
                      </m:fPr>
                      <m:num>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m:t>
                            </m:r>
                            <m:r>
                              <a:rPr lang="en-GB" sz="3200" b="0" i="1" smtClean="0">
                                <a:latin typeface="Cambria Math" panose="02040503050406030204" pitchFamily="18" charset="0"/>
                              </a:rPr>
                              <m:t>𝑂𝑏𝑠𝑒𝑟𝑣𝑒𝑑</m:t>
                            </m:r>
                            <m:r>
                              <a:rPr lang="en-GB" sz="3200" b="0" i="1" smtClean="0">
                                <a:latin typeface="Cambria Math" panose="02040503050406030204" pitchFamily="18" charset="0"/>
                              </a:rPr>
                              <m:t> −</m:t>
                            </m:r>
                            <m:r>
                              <a:rPr lang="en-GB" sz="3200" b="0" i="1" smtClean="0">
                                <a:latin typeface="Cambria Math" panose="02040503050406030204" pitchFamily="18" charset="0"/>
                              </a:rPr>
                              <m:t>𝑒𝑥𝑝𝑒𝑐𝑡𝑒𝑑</m:t>
                            </m:r>
                            <m:r>
                              <a:rPr lang="en-GB" sz="3200" b="0" i="1" smtClean="0">
                                <a:latin typeface="Cambria Math" panose="02040503050406030204" pitchFamily="18" charset="0"/>
                              </a:rPr>
                              <m:t>)</m:t>
                            </m:r>
                          </m:e>
                          <m:sup>
                            <m:r>
                              <a:rPr lang="en-GB" sz="3200" b="0" i="1" smtClean="0">
                                <a:latin typeface="Cambria Math" panose="02040503050406030204" pitchFamily="18" charset="0"/>
                              </a:rPr>
                              <m:t>2</m:t>
                            </m:r>
                          </m:sup>
                        </m:sSup>
                      </m:num>
                      <m:den>
                        <m:r>
                          <a:rPr lang="en-GB" sz="3200" b="0" i="1" smtClean="0">
                            <a:latin typeface="Cambria Math" panose="02040503050406030204" pitchFamily="18" charset="0"/>
                          </a:rPr>
                          <m:t>𝑒𝑥𝑝𝑒𝑐𝑡𝑒𝑑</m:t>
                        </m:r>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7145" y="1066800"/>
                <a:ext cx="11173691" cy="5562600"/>
              </a:xfrm>
              <a:blipFill>
                <a:blip r:embed="rId2"/>
                <a:stretch>
                  <a:fillRect l="-818" t="-1424" r="-2237" b="-219"/>
                </a:stretch>
              </a:blipFill>
            </p:spPr>
            <p:txBody>
              <a:bodyPr/>
              <a:lstStyle/>
              <a:p>
                <a:r>
                  <a:rPr lang="en-GB">
                    <a:noFill/>
                  </a:rPr>
                  <a:t> </a:t>
                </a:r>
              </a:p>
            </p:txBody>
          </p:sp>
        </mc:Fallback>
      </mc:AlternateContent>
    </p:spTree>
    <p:extLst>
      <p:ext uri="{BB962C8B-B14F-4D97-AF65-F5344CB8AC3E}">
        <p14:creationId xmlns:p14="http://schemas.microsoft.com/office/powerpoint/2010/main" val="2494664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Chi </a:t>
            </a:r>
            <a:r>
              <a:rPr lang="en-GB" sz="4400" dirty="0"/>
              <a:t>S</a:t>
            </a:r>
            <a:r>
              <a:rPr lang="en-GB" sz="4400" dirty="0" smtClean="0"/>
              <a:t>quare- Degree of Freedom</a:t>
            </a:r>
            <a:endParaRPr lang="en-GB" sz="4400" dirty="0"/>
          </a:p>
        </p:txBody>
      </p:sp>
      <p:sp>
        <p:nvSpPr>
          <p:cNvPr id="3" name="Content Placeholder 2"/>
          <p:cNvSpPr>
            <a:spLocks noGrp="1"/>
          </p:cNvSpPr>
          <p:nvPr>
            <p:ph idx="1"/>
          </p:nvPr>
        </p:nvSpPr>
        <p:spPr>
          <a:xfrm>
            <a:off x="401782" y="2052918"/>
            <a:ext cx="11256818" cy="4195481"/>
          </a:xfrm>
        </p:spPr>
        <p:txBody>
          <a:bodyPr>
            <a:normAutofit/>
          </a:bodyPr>
          <a:lstStyle/>
          <a:p>
            <a:r>
              <a:rPr lang="en-GB" sz="3200" dirty="0" smtClean="0"/>
              <a:t>The number of independent ways by which a dynamic system can move without violating any constraint imposed on it, is called degree of freedom</a:t>
            </a:r>
          </a:p>
          <a:p>
            <a:r>
              <a:rPr lang="en-GB" sz="3200" dirty="0" smtClean="0"/>
              <a:t>The degree of freedom can be defined as the minimum number of independent coordinates that can specify the position of the system completely</a:t>
            </a:r>
            <a:endParaRPr lang="en-GB" sz="3200" dirty="0"/>
          </a:p>
        </p:txBody>
      </p:sp>
    </p:spTree>
    <p:extLst>
      <p:ext uri="{BB962C8B-B14F-4D97-AF65-F5344CB8AC3E}">
        <p14:creationId xmlns:p14="http://schemas.microsoft.com/office/powerpoint/2010/main" val="3743465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8546"/>
            <a:ext cx="9404723" cy="824346"/>
          </a:xfrm>
        </p:spPr>
        <p:txBody>
          <a:bodyPr/>
          <a:lstStyle/>
          <a:p>
            <a:pPr algn="ctr"/>
            <a:r>
              <a:rPr lang="en-GB" sz="4400" dirty="0" smtClean="0"/>
              <a:t>Chi Square Table</a:t>
            </a:r>
            <a:endParaRPr lang="en-GB" sz="4400" dirty="0"/>
          </a:p>
        </p:txBody>
      </p:sp>
      <p:sp>
        <p:nvSpPr>
          <p:cNvPr id="3" name="Content Placeholder 2"/>
          <p:cNvSpPr>
            <a:spLocks noGrp="1"/>
          </p:cNvSpPr>
          <p:nvPr>
            <p:ph idx="1"/>
          </p:nvPr>
        </p:nvSpPr>
        <p:spPr>
          <a:xfrm>
            <a:off x="646112" y="962893"/>
            <a:ext cx="10873944" cy="5680362"/>
          </a:xfrm>
        </p:spPr>
        <p:txBody>
          <a:bodyPr>
            <a:normAutofit/>
          </a:bodyPr>
          <a:lstStyle/>
          <a:p>
            <a:r>
              <a:rPr lang="en-GB" sz="3200" dirty="0" smtClean="0"/>
              <a:t>Used to determine P value</a:t>
            </a:r>
          </a:p>
          <a:p>
            <a:r>
              <a:rPr lang="en-GB" sz="3200" dirty="0" smtClean="0"/>
              <a:t>The first row of numbers indicates probability</a:t>
            </a:r>
          </a:p>
          <a:p>
            <a:r>
              <a:rPr lang="en-GB" sz="3200" dirty="0" smtClean="0"/>
              <a:t>For your degrees of freedom (</a:t>
            </a:r>
            <a:r>
              <a:rPr lang="en-GB" sz="3200" dirty="0" err="1" smtClean="0"/>
              <a:t>df</a:t>
            </a:r>
            <a:r>
              <a:rPr lang="en-GB" sz="3200" dirty="0" smtClean="0"/>
              <a:t>) read across the row until you find the next smallest number</a:t>
            </a:r>
          </a:p>
          <a:p>
            <a:r>
              <a:rPr lang="en-GB" sz="3200" dirty="0" smtClean="0"/>
              <a:t>Then go to the top and find the probability (P value)</a:t>
            </a:r>
          </a:p>
          <a:p>
            <a:pPr marL="0" indent="0">
              <a:buNone/>
            </a:pPr>
            <a:endParaRPr lang="en-GB" sz="3200" dirty="0"/>
          </a:p>
        </p:txBody>
      </p:sp>
      <p:pic>
        <p:nvPicPr>
          <p:cNvPr id="4" name="Picture 3"/>
          <p:cNvPicPr>
            <a:picLocks noChangeAspect="1"/>
          </p:cNvPicPr>
          <p:nvPr/>
        </p:nvPicPr>
        <p:blipFill>
          <a:blip r:embed="rId2"/>
          <a:stretch>
            <a:fillRect/>
          </a:stretch>
        </p:blipFill>
        <p:spPr>
          <a:xfrm>
            <a:off x="1094510" y="3990110"/>
            <a:ext cx="10314708" cy="2701636"/>
          </a:xfrm>
          <a:prstGeom prst="rect">
            <a:avLst/>
          </a:prstGeom>
        </p:spPr>
      </p:pic>
    </p:spTree>
    <p:extLst>
      <p:ext uri="{BB962C8B-B14F-4D97-AF65-F5344CB8AC3E}">
        <p14:creationId xmlns:p14="http://schemas.microsoft.com/office/powerpoint/2010/main" val="3020705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80110"/>
            <a:ext cx="9404723" cy="796636"/>
          </a:xfrm>
        </p:spPr>
        <p:txBody>
          <a:bodyPr/>
          <a:lstStyle/>
          <a:p>
            <a:pPr algn="ctr"/>
            <a:r>
              <a:rPr lang="en-GB" sz="4400" dirty="0" smtClean="0"/>
              <a:t>Student’s t</a:t>
            </a:r>
            <a:endParaRPr lang="en-GB" sz="4400" dirty="0"/>
          </a:p>
        </p:txBody>
      </p:sp>
      <p:sp>
        <p:nvSpPr>
          <p:cNvPr id="3" name="Content Placeholder 2"/>
          <p:cNvSpPr>
            <a:spLocks noGrp="1"/>
          </p:cNvSpPr>
          <p:nvPr>
            <p:ph idx="1"/>
          </p:nvPr>
        </p:nvSpPr>
        <p:spPr>
          <a:xfrm>
            <a:off x="318655" y="1046018"/>
            <a:ext cx="11429999" cy="5590309"/>
          </a:xfrm>
        </p:spPr>
        <p:txBody>
          <a:bodyPr>
            <a:normAutofit/>
          </a:bodyPr>
          <a:lstStyle/>
          <a:p>
            <a:r>
              <a:rPr lang="en-GB" sz="3200" dirty="0" smtClean="0"/>
              <a:t>It is used to express confidence interval for a set of data and to statistically compare the results of different experiments</a:t>
            </a:r>
          </a:p>
          <a:p>
            <a:r>
              <a:rPr lang="en-GB" sz="3200" dirty="0" smtClean="0"/>
              <a:t>The t test is also valuable to compare two different sets of data to determine if they are ‘the same’ or different</a:t>
            </a:r>
          </a:p>
          <a:p>
            <a:r>
              <a:rPr lang="en-GB" sz="3200" dirty="0" smtClean="0"/>
              <a:t>Similar to standard normal distribution</a:t>
            </a:r>
          </a:p>
          <a:p>
            <a:r>
              <a:rPr lang="en-GB" sz="3200" dirty="0" smtClean="0"/>
              <a:t>Larger spread about zero due to increased variability due to using a sample rather than the population</a:t>
            </a:r>
          </a:p>
          <a:p>
            <a:r>
              <a:rPr lang="en-GB" sz="3200" dirty="0" smtClean="0"/>
              <a:t>Uses a critical values under the t distribution table</a:t>
            </a:r>
          </a:p>
        </p:txBody>
      </p:sp>
    </p:spTree>
    <p:extLst>
      <p:ext uri="{BB962C8B-B14F-4D97-AF65-F5344CB8AC3E}">
        <p14:creationId xmlns:p14="http://schemas.microsoft.com/office/powerpoint/2010/main" val="2617108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Student’s t</a:t>
            </a:r>
            <a:endParaRPr lang="en-GB" sz="4400" dirty="0"/>
          </a:p>
        </p:txBody>
      </p:sp>
      <p:sp>
        <p:nvSpPr>
          <p:cNvPr id="3" name="Content Placeholder 2"/>
          <p:cNvSpPr>
            <a:spLocks noGrp="1"/>
          </p:cNvSpPr>
          <p:nvPr>
            <p:ph idx="1"/>
          </p:nvPr>
        </p:nvSpPr>
        <p:spPr>
          <a:xfrm>
            <a:off x="394855" y="2052918"/>
            <a:ext cx="11464635" cy="4195481"/>
          </a:xfrm>
        </p:spPr>
        <p:txBody>
          <a:bodyPr>
            <a:normAutofit/>
          </a:bodyPr>
          <a:lstStyle/>
          <a:p>
            <a:pPr marL="0" indent="0">
              <a:buNone/>
            </a:pPr>
            <a:r>
              <a:rPr lang="en-GB" sz="3200" b="1" u="sng" dirty="0" smtClean="0"/>
              <a:t>Assumptions</a:t>
            </a:r>
          </a:p>
          <a:p>
            <a:r>
              <a:rPr lang="en-GB" sz="3200" dirty="0" smtClean="0"/>
              <a:t>Population is normal although this assumption can be relaxed if same size is “large”</a:t>
            </a:r>
          </a:p>
          <a:p>
            <a:r>
              <a:rPr lang="en-GB" sz="3200" dirty="0" smtClean="0"/>
              <a:t>Random sample was drawn from the population of interest</a:t>
            </a:r>
          </a:p>
          <a:p>
            <a:r>
              <a:rPr lang="en-GB" sz="3200" dirty="0"/>
              <a:t>As the sample size increases the t distribution approaches the normal distribution</a:t>
            </a:r>
          </a:p>
          <a:p>
            <a:endParaRPr lang="en-GB" sz="3200" dirty="0"/>
          </a:p>
        </p:txBody>
      </p:sp>
    </p:spTree>
    <p:extLst>
      <p:ext uri="{BB962C8B-B14F-4D97-AF65-F5344CB8AC3E}">
        <p14:creationId xmlns:p14="http://schemas.microsoft.com/office/powerpoint/2010/main" val="1586032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t</a:t>
            </a:r>
            <a:r>
              <a:rPr lang="en-GB" sz="4400" dirty="0" smtClean="0"/>
              <a:t> Distribution</a:t>
            </a:r>
            <a:endParaRPr lang="en-GB" sz="4400" dirty="0"/>
          </a:p>
        </p:txBody>
      </p:sp>
      <p:pic>
        <p:nvPicPr>
          <p:cNvPr id="4" name="Content Placeholder 3"/>
          <p:cNvPicPr>
            <a:picLocks noGrp="1" noChangeAspect="1"/>
          </p:cNvPicPr>
          <p:nvPr>
            <p:ph idx="1"/>
          </p:nvPr>
        </p:nvPicPr>
        <p:blipFill>
          <a:blip r:embed="rId2"/>
          <a:stretch>
            <a:fillRect/>
          </a:stretch>
        </p:blipFill>
        <p:spPr>
          <a:xfrm>
            <a:off x="1253836" y="1600200"/>
            <a:ext cx="8991599" cy="4876800"/>
          </a:xfrm>
          <a:prstGeom prst="rect">
            <a:avLst/>
          </a:prstGeom>
        </p:spPr>
      </p:pic>
    </p:spTree>
    <p:extLst>
      <p:ext uri="{BB962C8B-B14F-4D97-AF65-F5344CB8AC3E}">
        <p14:creationId xmlns:p14="http://schemas.microsoft.com/office/powerpoint/2010/main" val="1887402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Student’s t Distribution Critical Value</a:t>
            </a:r>
            <a:endParaRPr lang="en-GB" sz="4400" dirty="0"/>
          </a:p>
        </p:txBody>
      </p:sp>
      <p:sp>
        <p:nvSpPr>
          <p:cNvPr id="3" name="Content Placeholder 2"/>
          <p:cNvSpPr>
            <a:spLocks noGrp="1"/>
          </p:cNvSpPr>
          <p:nvPr>
            <p:ph idx="1"/>
          </p:nvPr>
        </p:nvSpPr>
        <p:spPr>
          <a:xfrm>
            <a:off x="568036" y="2052918"/>
            <a:ext cx="10515600" cy="4569555"/>
          </a:xfrm>
        </p:spPr>
        <p:txBody>
          <a:bodyPr>
            <a:normAutofit lnSpcReduction="10000"/>
          </a:bodyPr>
          <a:lstStyle/>
          <a:p>
            <a:endParaRPr lang="en-GB" sz="3200" dirty="0" smtClean="0"/>
          </a:p>
          <a:p>
            <a:endParaRPr lang="en-GB" sz="3200" dirty="0"/>
          </a:p>
          <a:p>
            <a:endParaRPr lang="en-GB" sz="3200" dirty="0" smtClean="0"/>
          </a:p>
          <a:p>
            <a:endParaRPr lang="en-GB" sz="3200" dirty="0"/>
          </a:p>
          <a:p>
            <a:endParaRPr lang="en-GB" sz="3200" dirty="0" smtClean="0"/>
          </a:p>
          <a:p>
            <a:r>
              <a:rPr lang="en-GB" sz="3200" dirty="0" smtClean="0"/>
              <a:t>The critical value t* with probability p lying to its right is found by looking up on a t distribution critical values table</a:t>
            </a:r>
            <a:endParaRPr lang="en-GB" sz="3200" dirty="0"/>
          </a:p>
        </p:txBody>
      </p:sp>
      <p:pic>
        <p:nvPicPr>
          <p:cNvPr id="4" name="Picture 3"/>
          <p:cNvPicPr>
            <a:picLocks noChangeAspect="1"/>
          </p:cNvPicPr>
          <p:nvPr/>
        </p:nvPicPr>
        <p:blipFill>
          <a:blip r:embed="rId2"/>
          <a:stretch>
            <a:fillRect/>
          </a:stretch>
        </p:blipFill>
        <p:spPr>
          <a:xfrm>
            <a:off x="1863436" y="2244279"/>
            <a:ext cx="8388928" cy="2369442"/>
          </a:xfrm>
          <a:prstGeom prst="rect">
            <a:avLst/>
          </a:prstGeom>
        </p:spPr>
      </p:pic>
    </p:spTree>
    <p:extLst>
      <p:ext uri="{BB962C8B-B14F-4D97-AF65-F5344CB8AC3E}">
        <p14:creationId xmlns:p14="http://schemas.microsoft.com/office/powerpoint/2010/main" val="3349036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Student’s t Distribution Critical </a:t>
            </a:r>
            <a:r>
              <a:rPr lang="en-GB" sz="4400" dirty="0" smtClean="0"/>
              <a:t>Value Table</a:t>
            </a:r>
            <a:endParaRPr lang="en-GB" sz="4400" dirty="0"/>
          </a:p>
        </p:txBody>
      </p:sp>
      <p:sp>
        <p:nvSpPr>
          <p:cNvPr id="3" name="Content Placeholder 2"/>
          <p:cNvSpPr>
            <a:spLocks noGrp="1"/>
          </p:cNvSpPr>
          <p:nvPr>
            <p:ph idx="1"/>
          </p:nvPr>
        </p:nvSpPr>
        <p:spPr>
          <a:xfrm>
            <a:off x="367145" y="2052918"/>
            <a:ext cx="11374581" cy="4541846"/>
          </a:xfrm>
        </p:spPr>
        <p:txBody>
          <a:bodyPr>
            <a:normAutofit/>
          </a:bodyPr>
          <a:lstStyle/>
          <a:p>
            <a:pPr marL="0" indent="0">
              <a:buNone/>
            </a:pPr>
            <a:r>
              <a:rPr lang="en-GB" sz="3200" dirty="0" smtClean="0"/>
              <a:t>Use the row corresponding to </a:t>
            </a:r>
            <a:r>
              <a:rPr lang="en-GB" sz="3200" dirty="0" err="1" smtClean="0"/>
              <a:t>df</a:t>
            </a:r>
            <a:r>
              <a:rPr lang="en-GB" sz="3200" dirty="0" smtClean="0"/>
              <a:t> and the column corresponding to p</a:t>
            </a:r>
          </a:p>
          <a:p>
            <a:pPr marL="0" indent="0">
              <a:buNone/>
            </a:pPr>
            <a:endParaRPr lang="en-GB" sz="3200" dirty="0"/>
          </a:p>
        </p:txBody>
      </p:sp>
      <p:pic>
        <p:nvPicPr>
          <p:cNvPr id="4" name="Picture 3"/>
          <p:cNvPicPr>
            <a:picLocks noChangeAspect="1"/>
          </p:cNvPicPr>
          <p:nvPr/>
        </p:nvPicPr>
        <p:blipFill>
          <a:blip r:embed="rId2"/>
          <a:stretch>
            <a:fillRect/>
          </a:stretch>
        </p:blipFill>
        <p:spPr>
          <a:xfrm>
            <a:off x="519546" y="3200400"/>
            <a:ext cx="10910454" cy="3394364"/>
          </a:xfrm>
          <a:prstGeom prst="rect">
            <a:avLst/>
          </a:prstGeom>
        </p:spPr>
      </p:pic>
    </p:spTree>
    <p:extLst>
      <p:ext uri="{BB962C8B-B14F-4D97-AF65-F5344CB8AC3E}">
        <p14:creationId xmlns:p14="http://schemas.microsoft.com/office/powerpoint/2010/main" val="371429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 Distribution</a:t>
            </a:r>
            <a:endParaRPr lang="en-GB" sz="4400" dirty="0"/>
          </a:p>
        </p:txBody>
      </p:sp>
      <p:sp>
        <p:nvSpPr>
          <p:cNvPr id="3" name="Content Placeholder 2"/>
          <p:cNvSpPr>
            <a:spLocks noGrp="1"/>
          </p:cNvSpPr>
          <p:nvPr>
            <p:ph idx="1"/>
          </p:nvPr>
        </p:nvSpPr>
        <p:spPr>
          <a:xfrm>
            <a:off x="387928" y="1413164"/>
            <a:ext cx="11402290" cy="5153891"/>
          </a:xfrm>
        </p:spPr>
        <p:txBody>
          <a:bodyPr>
            <a:normAutofit fontScale="92500" lnSpcReduction="10000"/>
          </a:bodyPr>
          <a:lstStyle/>
          <a:p>
            <a:r>
              <a:rPr lang="en-GB" sz="3200" dirty="0" smtClean="0"/>
              <a:t>This test can be used to either</a:t>
            </a:r>
          </a:p>
          <a:p>
            <a:pPr marL="0" indent="0">
              <a:buNone/>
            </a:pPr>
            <a:r>
              <a:rPr lang="en-GB" sz="3200" dirty="0"/>
              <a:t>	</a:t>
            </a:r>
            <a:r>
              <a:rPr lang="en-GB" sz="3200" dirty="0" smtClean="0"/>
              <a:t>- Test the equality of population variances</a:t>
            </a:r>
          </a:p>
          <a:p>
            <a:pPr marL="0" indent="0">
              <a:buNone/>
            </a:pPr>
            <a:r>
              <a:rPr lang="en-GB" sz="3200" dirty="0"/>
              <a:t>	</a:t>
            </a:r>
            <a:r>
              <a:rPr lang="en-GB" sz="3200" dirty="0" smtClean="0"/>
              <a:t>- Test the equality of population means in ANOVA</a:t>
            </a:r>
          </a:p>
          <a:p>
            <a:pPr marL="0" indent="0">
              <a:buNone/>
            </a:pPr>
            <a:r>
              <a:rPr lang="en-GB" sz="3200" dirty="0"/>
              <a:t>	</a:t>
            </a:r>
            <a:r>
              <a:rPr lang="en-GB" sz="3200" dirty="0" smtClean="0"/>
              <a:t>- Test for regression models</a:t>
            </a:r>
          </a:p>
          <a:p>
            <a:r>
              <a:rPr lang="en-GB" sz="3200" dirty="0" smtClean="0"/>
              <a:t>There is a different F distribution for every possible pair of degrees of freedom</a:t>
            </a:r>
          </a:p>
          <a:p>
            <a:r>
              <a:rPr lang="en-GB" sz="3200" dirty="0" smtClean="0"/>
              <a:t>There are two sample variances involved and two sets of degrees of freedom</a:t>
            </a:r>
          </a:p>
          <a:p>
            <a:r>
              <a:rPr lang="en-GB" sz="3200" dirty="0" smtClean="0"/>
              <a:t>The expected value of any F distribution is 1 if the null hypothesis is true</a:t>
            </a:r>
            <a:endParaRPr lang="en-GB" sz="3200" dirty="0"/>
          </a:p>
        </p:txBody>
      </p:sp>
    </p:spTree>
    <p:extLst>
      <p:ext uri="{BB962C8B-B14F-4D97-AF65-F5344CB8AC3E}">
        <p14:creationId xmlns:p14="http://schemas.microsoft.com/office/powerpoint/2010/main" val="411029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 Distribution</a:t>
            </a:r>
            <a:endParaRPr lang="en-GB"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22564" y="1551709"/>
                <a:ext cx="11277600" cy="4959927"/>
              </a:xfrm>
            </p:spPr>
            <p:txBody>
              <a:bodyPr>
                <a:normAutofit/>
              </a:bodyPr>
              <a:lstStyle/>
              <a:p>
                <a:r>
                  <a:rPr lang="en-GB" sz="3200" dirty="0" smtClean="0"/>
                  <a:t>Let S</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1</m:t>
                        </m:r>
                      </m:den>
                    </m:f>
                  </m:oMath>
                </a14:m>
                <a:r>
                  <a:rPr lang="en-GB" sz="3200" dirty="0" smtClean="0"/>
                  <a:t> be the variance of the first sample and S</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2</m:t>
                        </m:r>
                      </m:den>
                    </m:f>
                  </m:oMath>
                </a14:m>
                <a:r>
                  <a:rPr lang="en-GB" sz="3200" dirty="0" smtClean="0"/>
                  <a:t> be the variance of the second sample.  The two samples need not have the same sample size</a:t>
                </a:r>
              </a:p>
              <a:p>
                <a:r>
                  <a:rPr lang="en-GB" sz="3200" dirty="0" smtClean="0"/>
                  <a:t>F is the distribution</a:t>
                </a:r>
              </a:p>
              <a:p>
                <a:pPr marL="0" indent="0">
                  <a:buNone/>
                </a:pPr>
                <a:endParaRPr lang="en-GB" sz="3200" dirty="0"/>
              </a:p>
              <a:p>
                <a:pPr marL="0" indent="0">
                  <a:buNone/>
                </a:pPr>
                <a:r>
                  <a:rPr lang="en-GB" sz="3200" dirty="0" smtClean="0"/>
                  <a:t>		F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𝑆</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1</m:t>
                            </m:r>
                          </m:den>
                        </m:f>
                      </m:num>
                      <m:den>
                        <m:r>
                          <a:rPr lang="en-GB" sz="3200" b="0" i="1" smtClean="0">
                            <a:latin typeface="Cambria Math" panose="02040503050406030204" pitchFamily="18" charset="0"/>
                          </a:rPr>
                          <m:t>𝑆</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2</m:t>
                            </m:r>
                          </m:num>
                          <m:den>
                            <m:r>
                              <a:rPr lang="en-GB" sz="3200" b="0" i="1" smtClean="0">
                                <a:latin typeface="Cambria Math" panose="02040503050406030204" pitchFamily="18" charset="0"/>
                              </a:rPr>
                              <m:t>2</m:t>
                            </m:r>
                          </m:den>
                        </m:f>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22564" y="1551709"/>
                <a:ext cx="11277600" cy="4959927"/>
              </a:xfrm>
              <a:blipFill>
                <a:blip r:embed="rId2"/>
                <a:stretch>
                  <a:fillRect l="-811" r="-2270"/>
                </a:stretch>
              </a:blipFill>
            </p:spPr>
            <p:txBody>
              <a:bodyPr/>
              <a:lstStyle/>
              <a:p>
                <a:r>
                  <a:rPr lang="en-GB">
                    <a:noFill/>
                  </a:rPr>
                  <a:t> </a:t>
                </a:r>
              </a:p>
            </p:txBody>
          </p:sp>
        </mc:Fallback>
      </mc:AlternateContent>
    </p:spTree>
    <p:extLst>
      <p:ext uri="{BB962C8B-B14F-4D97-AF65-F5344CB8AC3E}">
        <p14:creationId xmlns:p14="http://schemas.microsoft.com/office/powerpoint/2010/main" val="27542296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6271</TotalTime>
  <Words>960</Words>
  <Application>Microsoft Office PowerPoint</Application>
  <PresentationFormat>Widescreen</PresentationFormat>
  <Paragraphs>88</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Cambria Math</vt:lpstr>
      <vt:lpstr>Century Gothic</vt:lpstr>
      <vt:lpstr>Wingdings 3</vt:lpstr>
      <vt:lpstr>Ion</vt:lpstr>
      <vt:lpstr> Measure Phase- Statistical Distributions  </vt:lpstr>
      <vt:lpstr>Normal Distributions</vt:lpstr>
      <vt:lpstr>Normal Distribution</vt:lpstr>
      <vt:lpstr>Normal Distribution</vt:lpstr>
      <vt:lpstr>Empirical Rule</vt:lpstr>
      <vt:lpstr>Binominal Distribution</vt:lpstr>
      <vt:lpstr>Binominal Distribution Vs.  Normal Distribution</vt:lpstr>
      <vt:lpstr>Poisson Distribution</vt:lpstr>
      <vt:lpstr>Poisson Distribution</vt:lpstr>
      <vt:lpstr>Poisson Distribution Formula</vt:lpstr>
      <vt:lpstr>Chi Squared</vt:lpstr>
      <vt:lpstr>Chi Squared</vt:lpstr>
      <vt:lpstr>Chi Square- Degree of Freedom</vt:lpstr>
      <vt:lpstr>Chi Square Table</vt:lpstr>
      <vt:lpstr>Student’s t</vt:lpstr>
      <vt:lpstr>Student’s t</vt:lpstr>
      <vt:lpstr>t Distribution</vt:lpstr>
      <vt:lpstr>Student’s t Distribution Critical Value</vt:lpstr>
      <vt:lpstr>Student’s t Distribution Critical Value Table</vt:lpstr>
      <vt:lpstr>F Distribution</vt:lpstr>
      <vt:lpstr>F Distribution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22</cp:revision>
  <dcterms:created xsi:type="dcterms:W3CDTF">2021-01-30T18:44:56Z</dcterms:created>
  <dcterms:modified xsi:type="dcterms:W3CDTF">2021-02-12T18:20:45Z</dcterms:modified>
</cp:coreProperties>
</file>