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1984EE-FFFF-43EE-88AB-BD073E52C3EA}" v="18" dt="2026-01-09T14:28:37.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4660"/>
  </p:normalViewPr>
  <p:slideViewPr>
    <p:cSldViewPr snapToGrid="0">
      <p:cViewPr varScale="1">
        <p:scale>
          <a:sx n="102" d="100"/>
          <a:sy n="102" d="100"/>
        </p:scale>
        <p:origin x="85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72AFE57-95D3-4A7F-A44F-BAAEF0F7D79A}"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AA0A5AC0-C864-47F5-B35A-1E13CFD01955}" type="slidenum">
              <a:rPr lang="en-GB" smtClean="0"/>
              <a:t>‹#›</a:t>
            </a:fld>
            <a:endParaRPr lang="en-GB"/>
          </a:p>
        </p:txBody>
      </p:sp>
    </p:spTree>
    <p:extLst>
      <p:ext uri="{BB962C8B-B14F-4D97-AF65-F5344CB8AC3E}">
        <p14:creationId xmlns:p14="http://schemas.microsoft.com/office/powerpoint/2010/main" val="4103020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2AFE57-95D3-4A7F-A44F-BAAEF0F7D79A}"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A5AC0-C864-47F5-B35A-1E13CFD01955}" type="slidenum">
              <a:rPr lang="en-GB" smtClean="0"/>
              <a:t>‹#›</a:t>
            </a:fld>
            <a:endParaRPr lang="en-GB"/>
          </a:p>
        </p:txBody>
      </p:sp>
    </p:spTree>
    <p:extLst>
      <p:ext uri="{BB962C8B-B14F-4D97-AF65-F5344CB8AC3E}">
        <p14:creationId xmlns:p14="http://schemas.microsoft.com/office/powerpoint/2010/main" val="693990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772AFE57-95D3-4A7F-A44F-BAAEF0F7D79A}" type="datetimeFigureOut">
              <a:rPr lang="en-GB" smtClean="0"/>
              <a:t>09/01/2026</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AA0A5AC0-C864-47F5-B35A-1E13CFD01955}" type="slidenum">
              <a:rPr lang="en-GB" smtClean="0"/>
              <a:t>‹#›</a:t>
            </a:fld>
            <a:endParaRPr lang="en-GB"/>
          </a:p>
        </p:txBody>
      </p:sp>
    </p:spTree>
    <p:extLst>
      <p:ext uri="{BB962C8B-B14F-4D97-AF65-F5344CB8AC3E}">
        <p14:creationId xmlns:p14="http://schemas.microsoft.com/office/powerpoint/2010/main" val="263623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2AFE57-95D3-4A7F-A44F-BAAEF0F7D79A}"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0A5AC0-C864-47F5-B35A-1E13CFD01955}" type="slidenum">
              <a:rPr lang="en-GB" smtClean="0"/>
              <a:t>‹#›</a:t>
            </a:fld>
            <a:endParaRPr lang="en-GB"/>
          </a:p>
        </p:txBody>
      </p:sp>
    </p:spTree>
    <p:extLst>
      <p:ext uri="{BB962C8B-B14F-4D97-AF65-F5344CB8AC3E}">
        <p14:creationId xmlns:p14="http://schemas.microsoft.com/office/powerpoint/2010/main" val="2893513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2AFE57-95D3-4A7F-A44F-BAAEF0F7D79A}" type="datetimeFigureOut">
              <a:rPr lang="en-GB" smtClean="0"/>
              <a:t>09/01/2026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0A5AC0-C864-47F5-B35A-1E13CFD01955}" type="slidenum">
              <a:rPr lang="en-GB" smtClean="0"/>
              <a:t>‹#›</a:t>
            </a:fld>
            <a:endParaRPr lang="en-GB"/>
          </a:p>
        </p:txBody>
      </p:sp>
    </p:spTree>
    <p:extLst>
      <p:ext uri="{BB962C8B-B14F-4D97-AF65-F5344CB8AC3E}">
        <p14:creationId xmlns:p14="http://schemas.microsoft.com/office/powerpoint/2010/main" val="4195254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2AFE57-95D3-4A7F-A44F-BAAEF0F7D79A}" type="datetimeFigureOut">
              <a:rPr lang="en-GB" smtClean="0"/>
              <a:t>09/01/2026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0A5AC0-C864-47F5-B35A-1E13CFD01955}" type="slidenum">
              <a:rPr lang="en-GB" smtClean="0"/>
              <a:t>‹#›</a:t>
            </a:fld>
            <a:endParaRPr lang="en-GB"/>
          </a:p>
        </p:txBody>
      </p:sp>
    </p:spTree>
    <p:extLst>
      <p:ext uri="{BB962C8B-B14F-4D97-AF65-F5344CB8AC3E}">
        <p14:creationId xmlns:p14="http://schemas.microsoft.com/office/powerpoint/2010/main" val="557277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2AFE57-95D3-4A7F-A44F-BAAEF0F7D79A}" type="datetimeFigureOut">
              <a:rPr lang="en-GB" smtClean="0"/>
              <a:t>09/01/2026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0A5AC0-C864-47F5-B35A-1E13CFD01955}" type="slidenum">
              <a:rPr lang="en-GB" smtClean="0"/>
              <a:t>‹#›</a:t>
            </a:fld>
            <a:endParaRPr lang="en-GB"/>
          </a:p>
        </p:txBody>
      </p:sp>
    </p:spTree>
    <p:extLst>
      <p:ext uri="{BB962C8B-B14F-4D97-AF65-F5344CB8AC3E}">
        <p14:creationId xmlns:p14="http://schemas.microsoft.com/office/powerpoint/2010/main" val="1247992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2AFE57-95D3-4A7F-A44F-BAAEF0F7D79A}"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A0A5AC0-C864-47F5-B35A-1E13CFD01955}" type="slidenum">
              <a:rPr lang="en-GB" smtClean="0"/>
              <a:t>‹#›</a:t>
            </a:fld>
            <a:endParaRPr lang="en-GB"/>
          </a:p>
        </p:txBody>
      </p:sp>
    </p:spTree>
    <p:extLst>
      <p:ext uri="{BB962C8B-B14F-4D97-AF65-F5344CB8AC3E}">
        <p14:creationId xmlns:p14="http://schemas.microsoft.com/office/powerpoint/2010/main" val="3860573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2AFE57-95D3-4A7F-A44F-BAAEF0F7D79A}" type="datetimeFigureOut">
              <a:rPr lang="en-GB" smtClean="0"/>
              <a:t>09/01/2026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A0A5AC0-C864-47F5-B35A-1E13CFD01955}" type="slidenum">
              <a:rPr lang="en-GB" smtClean="0"/>
              <a:t>‹#›</a:t>
            </a:fld>
            <a:endParaRPr lang="en-GB"/>
          </a:p>
        </p:txBody>
      </p:sp>
    </p:spTree>
    <p:extLst>
      <p:ext uri="{BB962C8B-B14F-4D97-AF65-F5344CB8AC3E}">
        <p14:creationId xmlns:p14="http://schemas.microsoft.com/office/powerpoint/2010/main" val="3564097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2AFE57-95D3-4A7F-A44F-BAAEF0F7D79A}"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A5AC0-C864-47F5-B35A-1E13CFD01955}" type="slidenum">
              <a:rPr lang="en-GB" smtClean="0"/>
              <a:t>‹#›</a:t>
            </a:fld>
            <a:endParaRPr lang="en-GB"/>
          </a:p>
        </p:txBody>
      </p:sp>
    </p:spTree>
    <p:extLst>
      <p:ext uri="{BB962C8B-B14F-4D97-AF65-F5344CB8AC3E}">
        <p14:creationId xmlns:p14="http://schemas.microsoft.com/office/powerpoint/2010/main" val="1577770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2AFE57-95D3-4A7F-A44F-BAAEF0F7D79A}"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0A5AC0-C864-47F5-B35A-1E13CFD01955}" type="slidenum">
              <a:rPr lang="en-GB" smtClean="0"/>
              <a:t>‹#›</a:t>
            </a:fld>
            <a:endParaRPr lang="en-GB"/>
          </a:p>
        </p:txBody>
      </p:sp>
    </p:spTree>
    <p:extLst>
      <p:ext uri="{BB962C8B-B14F-4D97-AF65-F5344CB8AC3E}">
        <p14:creationId xmlns:p14="http://schemas.microsoft.com/office/powerpoint/2010/main" val="2036347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772AFE57-95D3-4A7F-A44F-BAAEF0F7D79A}" type="datetimeFigureOut">
              <a:rPr lang="en-GB" smtClean="0"/>
              <a:t>09/01/2026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AA0A5AC0-C864-47F5-B35A-1E13CFD01955}" type="slidenum">
              <a:rPr lang="en-GB" smtClean="0"/>
              <a:t>‹#›</a:t>
            </a:fld>
            <a:endParaRPr lang="en-GB"/>
          </a:p>
        </p:txBody>
      </p:sp>
    </p:spTree>
    <p:extLst>
      <p:ext uri="{BB962C8B-B14F-4D97-AF65-F5344CB8AC3E}">
        <p14:creationId xmlns:p14="http://schemas.microsoft.com/office/powerpoint/2010/main" val="207463528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6.png"/><Relationship Id="rId7"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png"/><Relationship Id="rId4" Type="http://schemas.microsoft.com/office/2007/relationships/hdphoto" Target="../media/hdphoto2.wdp"/><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9.png"/><Relationship Id="rId3" Type="http://schemas.microsoft.com/office/2007/relationships/hdphoto" Target="../media/hdphoto2.wdp"/><Relationship Id="rId7" Type="http://schemas.openxmlformats.org/officeDocument/2006/relationships/image" Target="../media/image18.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14.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2.png"/><Relationship Id="rId9"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7ED97-BA56-6266-FA50-FC5066E3827D}"/>
              </a:ext>
            </a:extLst>
          </p:cNvPr>
          <p:cNvSpPr>
            <a:spLocks noGrp="1"/>
          </p:cNvSpPr>
          <p:nvPr>
            <p:ph type="ctrTitle"/>
          </p:nvPr>
        </p:nvSpPr>
        <p:spPr/>
        <p:txBody>
          <a:bodyPr/>
          <a:lstStyle/>
          <a:p>
            <a:r>
              <a:rPr lang="en-GB" dirty="0"/>
              <a:t>Narrative &amp; World-Building - ACCA5047</a:t>
            </a:r>
          </a:p>
        </p:txBody>
      </p:sp>
      <p:sp>
        <p:nvSpPr>
          <p:cNvPr id="3" name="Subtitle 2">
            <a:extLst>
              <a:ext uri="{FF2B5EF4-FFF2-40B4-BE49-F238E27FC236}">
                <a16:creationId xmlns:a16="http://schemas.microsoft.com/office/drawing/2014/main" id="{85800AC4-7E07-7829-35F9-7B41BE46CFA2}"/>
              </a:ext>
            </a:extLst>
          </p:cNvPr>
          <p:cNvSpPr>
            <a:spLocks noGrp="1"/>
          </p:cNvSpPr>
          <p:nvPr>
            <p:ph type="subTitle" idx="1"/>
          </p:nvPr>
        </p:nvSpPr>
        <p:spPr/>
        <p:txBody>
          <a:bodyPr/>
          <a:lstStyle/>
          <a:p>
            <a:r>
              <a:rPr lang="en-GB" dirty="0"/>
              <a:t>Iain Martin - 2311038</a:t>
            </a:r>
          </a:p>
        </p:txBody>
      </p:sp>
    </p:spTree>
    <p:extLst>
      <p:ext uri="{BB962C8B-B14F-4D97-AF65-F5344CB8AC3E}">
        <p14:creationId xmlns:p14="http://schemas.microsoft.com/office/powerpoint/2010/main" val="2768625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C4C5769-E723-4A1E-B4F6-F6BB27AE7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4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878380D-0E99-4278-9939-702074B8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A8310-E988-1FD3-E670-033795C2FED9}"/>
              </a:ext>
            </a:extLst>
          </p:cNvPr>
          <p:cNvSpPr>
            <a:spLocks noGrp="1"/>
          </p:cNvSpPr>
          <p:nvPr>
            <p:ph type="title"/>
          </p:nvPr>
        </p:nvSpPr>
        <p:spPr>
          <a:xfrm>
            <a:off x="643466" y="643466"/>
            <a:ext cx="3682727" cy="5571067"/>
          </a:xfrm>
        </p:spPr>
        <p:txBody>
          <a:bodyPr>
            <a:normAutofit/>
          </a:bodyPr>
          <a:lstStyle/>
          <a:p>
            <a:pPr algn="r"/>
            <a:r>
              <a:rPr lang="en-GB" sz="4800">
                <a:solidFill>
                  <a:srgbClr val="FFFFFF"/>
                </a:solidFill>
              </a:rPr>
              <a:t>CEO Back Story – Early Years</a:t>
            </a:r>
          </a:p>
        </p:txBody>
      </p:sp>
      <p:sp>
        <p:nvSpPr>
          <p:cNvPr id="18" name="Oval 17">
            <a:extLst>
              <a:ext uri="{FF2B5EF4-FFF2-40B4-BE49-F238E27FC236}">
                <a16:creationId xmlns:a16="http://schemas.microsoft.com/office/drawing/2014/main" id="{75A92D53-A461-451B-87E6-8746F6FC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Content Placeholder 8">
            <a:extLst>
              <a:ext uri="{FF2B5EF4-FFF2-40B4-BE49-F238E27FC236}">
                <a16:creationId xmlns:a16="http://schemas.microsoft.com/office/drawing/2014/main" id="{A8F491E9-949B-2EA0-0BC8-545167A53FD3}"/>
              </a:ext>
            </a:extLst>
          </p:cNvPr>
          <p:cNvSpPr>
            <a:spLocks noGrp="1"/>
          </p:cNvSpPr>
          <p:nvPr>
            <p:ph idx="1"/>
          </p:nvPr>
        </p:nvSpPr>
        <p:spPr>
          <a:xfrm>
            <a:off x="4932557" y="643465"/>
            <a:ext cx="6469168" cy="5586215"/>
          </a:xfrm>
        </p:spPr>
        <p:txBody>
          <a:bodyPr anchor="ctr">
            <a:normAutofit/>
          </a:bodyPr>
          <a:lstStyle/>
          <a:p>
            <a:r>
              <a:rPr lang="en-GB" sz="1700"/>
              <a:t>Innes </a:t>
            </a:r>
            <a:r>
              <a:rPr lang="en-GB" sz="1700" err="1"/>
              <a:t>MacVentor's</a:t>
            </a:r>
            <a:r>
              <a:rPr lang="en-GB" sz="1700"/>
              <a:t> father was a factory worker in Govan, while his mother was a stay-at-home wife. As a youngster, Innes was always curious about how things worked. This would lead to problems at home with his father due to his compulsive need to take everything apart to see how it worked. From toys to electronics, he had to know how they worked. </a:t>
            </a:r>
          </a:p>
          <a:p>
            <a:r>
              <a:rPr lang="en-GB" sz="1700"/>
              <a:t>Once he knew how things were put together, he never always knew how they went back together again, this just led him to modifying things, thinking that he could make them better. One incident from his teen years was the day he added rockets to his newly purchased bike…. This did not end well, with not only the bike being destroyed seconds after the rockets being ignited, but it also destroyed his father's new car when it slammed into the garage.</a:t>
            </a:r>
          </a:p>
          <a:p>
            <a:r>
              <a:rPr lang="en-GB" sz="1700"/>
              <a:t>This was the final straw that led to him being kicked out of his parents' home. With nothing to his name, he would drift from job to job for the next 9 years, never able to hold one down. Again, this was due to his “tinkering” as he always thought he could make things more efficient or better. In some cases, what he did worked; however, a majority of the time it would end in disaster.</a:t>
            </a:r>
          </a:p>
          <a:p>
            <a:endParaRPr lang="en-GB" sz="1700"/>
          </a:p>
        </p:txBody>
      </p:sp>
      <p:sp>
        <p:nvSpPr>
          <p:cNvPr id="20" name="Oval 19">
            <a:extLst>
              <a:ext uri="{FF2B5EF4-FFF2-40B4-BE49-F238E27FC236}">
                <a16:creationId xmlns:a16="http://schemas.microsoft.com/office/drawing/2014/main" id="{F003ABC2-0D2A-42E5-9778-D9E8DBB54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139358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C4C5769-E723-4A1E-B4F6-F6BB27AE7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4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878380D-0E99-4278-9939-702074B8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A8310-E988-1FD3-E670-033795C2FED9}"/>
              </a:ext>
            </a:extLst>
          </p:cNvPr>
          <p:cNvSpPr>
            <a:spLocks noGrp="1"/>
          </p:cNvSpPr>
          <p:nvPr>
            <p:ph type="title"/>
          </p:nvPr>
        </p:nvSpPr>
        <p:spPr>
          <a:xfrm>
            <a:off x="643466" y="643466"/>
            <a:ext cx="3682727" cy="5571067"/>
          </a:xfrm>
        </p:spPr>
        <p:txBody>
          <a:bodyPr>
            <a:normAutofit/>
          </a:bodyPr>
          <a:lstStyle/>
          <a:p>
            <a:pPr algn="r"/>
            <a:r>
              <a:rPr lang="en-GB" sz="4800">
                <a:solidFill>
                  <a:srgbClr val="FFFFFF"/>
                </a:solidFill>
              </a:rPr>
              <a:t>CEO Back Story – Mid Years</a:t>
            </a:r>
          </a:p>
        </p:txBody>
      </p:sp>
      <p:sp>
        <p:nvSpPr>
          <p:cNvPr id="18" name="Oval 17">
            <a:extLst>
              <a:ext uri="{FF2B5EF4-FFF2-40B4-BE49-F238E27FC236}">
                <a16:creationId xmlns:a16="http://schemas.microsoft.com/office/drawing/2014/main" id="{75A92D53-A461-451B-87E6-8746F6FC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Content Placeholder 8">
            <a:extLst>
              <a:ext uri="{FF2B5EF4-FFF2-40B4-BE49-F238E27FC236}">
                <a16:creationId xmlns:a16="http://schemas.microsoft.com/office/drawing/2014/main" id="{A8F491E9-949B-2EA0-0BC8-545167A53FD3}"/>
              </a:ext>
            </a:extLst>
          </p:cNvPr>
          <p:cNvSpPr>
            <a:spLocks noGrp="1"/>
          </p:cNvSpPr>
          <p:nvPr>
            <p:ph idx="1"/>
          </p:nvPr>
        </p:nvSpPr>
        <p:spPr>
          <a:xfrm>
            <a:off x="4932557" y="643465"/>
            <a:ext cx="6469168" cy="5586215"/>
          </a:xfrm>
        </p:spPr>
        <p:txBody>
          <a:bodyPr anchor="ctr">
            <a:normAutofit/>
          </a:bodyPr>
          <a:lstStyle/>
          <a:p>
            <a:r>
              <a:rPr lang="en-GB" sz="1700"/>
              <a:t>Some time in 2052, there was a call to arms with the European Commonwealth being formed, recruiters on the streets would approach those down on their luck and with no employment, promising the world. Innes would sign up believing that the military would appreciate his abilities. He received his formal training, managing to keep his nose clean, only because he was not given access to anything but training gear. He would soon go on to be placed in The Corps of Royal Electrical and Mechanical Engineers (REME). Due to several mishaps, repairs going with vehicles and weapons, the military powers believed that moving him to the Logistics Corp, were he would be assigned to driving and counting stock, would stop such “Incidents” from happening.</a:t>
            </a:r>
          </a:p>
          <a:p>
            <a:r>
              <a:rPr lang="en-GB" sz="1700"/>
              <a:t>With the European-Middle Eastern War now in full swing, they would need transport and logistics more than ever; the only issue… this gave Innes access to a lot of “toys”. He would be reprimanded on several occasions for modifying weapons and vehicles when no one was looking. This culminated in accidentally destroying a highly decorated General's staff car, when he added rocket boosters to “help” get the General to the back lines during an attack. This would lead to his formal dismissal in 2055.</a:t>
            </a:r>
          </a:p>
        </p:txBody>
      </p:sp>
      <p:sp>
        <p:nvSpPr>
          <p:cNvPr id="20" name="Oval 19">
            <a:extLst>
              <a:ext uri="{FF2B5EF4-FFF2-40B4-BE49-F238E27FC236}">
                <a16:creationId xmlns:a16="http://schemas.microsoft.com/office/drawing/2014/main" id="{F003ABC2-0D2A-42E5-9778-D9E8DBB54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248954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C4C5769-E723-4A1E-B4F6-F6BB27AE7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4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878380D-0E99-4278-9939-702074B8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A8310-E988-1FD3-E670-033795C2FED9}"/>
              </a:ext>
            </a:extLst>
          </p:cNvPr>
          <p:cNvSpPr>
            <a:spLocks noGrp="1"/>
          </p:cNvSpPr>
          <p:nvPr>
            <p:ph type="title"/>
          </p:nvPr>
        </p:nvSpPr>
        <p:spPr>
          <a:xfrm>
            <a:off x="643466" y="643466"/>
            <a:ext cx="3682727" cy="5571067"/>
          </a:xfrm>
        </p:spPr>
        <p:txBody>
          <a:bodyPr>
            <a:normAutofit/>
          </a:bodyPr>
          <a:lstStyle/>
          <a:p>
            <a:pPr algn="r"/>
            <a:r>
              <a:rPr lang="en-GB" sz="4800">
                <a:solidFill>
                  <a:srgbClr val="FFFFFF"/>
                </a:solidFill>
              </a:rPr>
              <a:t>CEO Back Story – Later Years</a:t>
            </a:r>
          </a:p>
        </p:txBody>
      </p:sp>
      <p:sp>
        <p:nvSpPr>
          <p:cNvPr id="18" name="Oval 17">
            <a:extLst>
              <a:ext uri="{FF2B5EF4-FFF2-40B4-BE49-F238E27FC236}">
                <a16:creationId xmlns:a16="http://schemas.microsoft.com/office/drawing/2014/main" id="{75A92D53-A461-451B-87E6-8746F6FC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Content Placeholder 8">
            <a:extLst>
              <a:ext uri="{FF2B5EF4-FFF2-40B4-BE49-F238E27FC236}">
                <a16:creationId xmlns:a16="http://schemas.microsoft.com/office/drawing/2014/main" id="{A8F491E9-949B-2EA0-0BC8-545167A53FD3}"/>
              </a:ext>
            </a:extLst>
          </p:cNvPr>
          <p:cNvSpPr>
            <a:spLocks noGrp="1"/>
          </p:cNvSpPr>
          <p:nvPr>
            <p:ph idx="1"/>
          </p:nvPr>
        </p:nvSpPr>
        <p:spPr>
          <a:xfrm>
            <a:off x="4932557" y="643465"/>
            <a:ext cx="6469168" cy="5586215"/>
          </a:xfrm>
        </p:spPr>
        <p:txBody>
          <a:bodyPr anchor="ctr">
            <a:normAutofit/>
          </a:bodyPr>
          <a:lstStyle/>
          <a:p>
            <a:r>
              <a:rPr lang="en-GB" dirty="0"/>
              <a:t>Returning to his parents, he would find out that his mother had passed from the stress of the war and that her son was there. His father was not much better, having drunk himself half to death. He would find out that he had received a large windfall from his mother's insurance. Sick of not being able to hold down a job he decided to start his own business, using his military experience to start inventing weapons, he was slightly hamstrung due to laws regarding weapons, so thoughts of moving to the States started to creep into his mind.</a:t>
            </a:r>
          </a:p>
        </p:txBody>
      </p:sp>
      <p:sp>
        <p:nvSpPr>
          <p:cNvPr id="20" name="Oval 19">
            <a:extLst>
              <a:ext uri="{FF2B5EF4-FFF2-40B4-BE49-F238E27FC236}">
                <a16:creationId xmlns:a16="http://schemas.microsoft.com/office/drawing/2014/main" id="{F003ABC2-0D2A-42E5-9778-D9E8DBB54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720325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C4C5769-E723-4A1E-B4F6-F6BB27AE7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4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878380D-0E99-4278-9939-702074B8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A8310-E988-1FD3-E670-033795C2FED9}"/>
              </a:ext>
            </a:extLst>
          </p:cNvPr>
          <p:cNvSpPr>
            <a:spLocks noGrp="1"/>
          </p:cNvSpPr>
          <p:nvPr>
            <p:ph type="title"/>
          </p:nvPr>
        </p:nvSpPr>
        <p:spPr>
          <a:xfrm>
            <a:off x="643466" y="643466"/>
            <a:ext cx="3682727" cy="5571067"/>
          </a:xfrm>
        </p:spPr>
        <p:txBody>
          <a:bodyPr>
            <a:normAutofit/>
          </a:bodyPr>
          <a:lstStyle/>
          <a:p>
            <a:pPr algn="r"/>
            <a:r>
              <a:rPr lang="en-GB" sz="4800">
                <a:solidFill>
                  <a:srgbClr val="FFFFFF"/>
                </a:solidFill>
              </a:rPr>
              <a:t>CEO Back Story – Company Years</a:t>
            </a:r>
          </a:p>
        </p:txBody>
      </p:sp>
      <p:sp>
        <p:nvSpPr>
          <p:cNvPr id="18" name="Oval 17">
            <a:extLst>
              <a:ext uri="{FF2B5EF4-FFF2-40B4-BE49-F238E27FC236}">
                <a16:creationId xmlns:a16="http://schemas.microsoft.com/office/drawing/2014/main" id="{75A92D53-A461-451B-87E6-8746F6FC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Content Placeholder 8">
            <a:extLst>
              <a:ext uri="{FF2B5EF4-FFF2-40B4-BE49-F238E27FC236}">
                <a16:creationId xmlns:a16="http://schemas.microsoft.com/office/drawing/2014/main" id="{A8F491E9-949B-2EA0-0BC8-545167A53FD3}"/>
              </a:ext>
            </a:extLst>
          </p:cNvPr>
          <p:cNvSpPr>
            <a:spLocks noGrp="1"/>
          </p:cNvSpPr>
          <p:nvPr>
            <p:ph idx="1"/>
          </p:nvPr>
        </p:nvSpPr>
        <p:spPr>
          <a:xfrm>
            <a:off x="4932557" y="643465"/>
            <a:ext cx="6469168" cy="5586215"/>
          </a:xfrm>
        </p:spPr>
        <p:txBody>
          <a:bodyPr anchor="ctr">
            <a:normAutofit/>
          </a:bodyPr>
          <a:lstStyle/>
          <a:p>
            <a:r>
              <a:rPr lang="en-GB" sz="1700" dirty="0"/>
              <a:t>His father passed in 2059, leaving another large windfall, and it was with this that Innes would move to the States. He moved to Boston, opening an abandoned factory just North of the Charles River, in the Inner Belt. He would trademark his company as </a:t>
            </a:r>
            <a:r>
              <a:rPr lang="en-GB" sz="1700" dirty="0" err="1"/>
              <a:t>Hackventions</a:t>
            </a:r>
            <a:r>
              <a:rPr lang="en-GB" sz="1700" dirty="0"/>
              <a:t> with the slogan, “You Think it, we’ll </a:t>
            </a:r>
            <a:r>
              <a:rPr lang="en-GB" sz="1700" dirty="0" err="1"/>
              <a:t>McSplode</a:t>
            </a:r>
            <a:r>
              <a:rPr lang="en-GB" sz="1700" dirty="0"/>
              <a:t> it.</a:t>
            </a:r>
          </a:p>
          <a:p>
            <a:r>
              <a:rPr lang="en-GB" sz="1700" dirty="0"/>
              <a:t>The company stayed in business creating random weapons and equipment, usually more dangerous to the user in most cases. The company grew to have around 20 staff, most of whom were drifters with big ideas, but little experience in putting them into practice. Most inventions where so bad that people started to see them as a joke, add to that the Scottishness of the ad campaigns was lost due to Innes wanting to do any commercials himself. Most of these ad boards could be found in the surrounding area around the industrial site where his factory was based.</a:t>
            </a:r>
          </a:p>
          <a:p>
            <a:r>
              <a:rPr lang="en-GB" sz="1700" dirty="0"/>
              <a:t>The company lasted up until the start of the Great War in 2077, where Innes was killed within the factory as he thought that his homemade bunker would be enough to survive. He never got to see any of his weapons be taken on board to bring him his fortune and only seen them hosted in joke shops as something you would never use.</a:t>
            </a:r>
          </a:p>
        </p:txBody>
      </p:sp>
      <p:sp>
        <p:nvSpPr>
          <p:cNvPr id="20" name="Oval 19">
            <a:extLst>
              <a:ext uri="{FF2B5EF4-FFF2-40B4-BE49-F238E27FC236}">
                <a16:creationId xmlns:a16="http://schemas.microsoft.com/office/drawing/2014/main" id="{F003ABC2-0D2A-42E5-9778-D9E8DBB54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154578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52A00-5E3E-4A9D-111D-3E8161E29D3D}"/>
              </a:ext>
            </a:extLst>
          </p:cNvPr>
          <p:cNvSpPr>
            <a:spLocks noGrp="1"/>
          </p:cNvSpPr>
          <p:nvPr>
            <p:ph type="title"/>
          </p:nvPr>
        </p:nvSpPr>
        <p:spPr>
          <a:xfrm>
            <a:off x="1069847" y="-695503"/>
            <a:ext cx="4077067" cy="2377440"/>
          </a:xfrm>
        </p:spPr>
        <p:txBody>
          <a:bodyPr vert="horz" lIns="91440" tIns="45720" rIns="91440" bIns="45720" rtlCol="0" anchor="ctr">
            <a:normAutofit/>
          </a:bodyPr>
          <a:lstStyle/>
          <a:p>
            <a:r>
              <a:rPr lang="en-US" dirty="0"/>
              <a:t>Environment</a:t>
            </a:r>
          </a:p>
        </p:txBody>
      </p:sp>
      <p:pic>
        <p:nvPicPr>
          <p:cNvPr id="16" name="Picture 15">
            <a:extLst>
              <a:ext uri="{FF2B5EF4-FFF2-40B4-BE49-F238E27FC236}">
                <a16:creationId xmlns:a16="http://schemas.microsoft.com/office/drawing/2014/main" id="{258D3ABD-1A21-A2CD-BCD8-7A5AD848C5FC}"/>
              </a:ext>
            </a:extLst>
          </p:cNvPr>
          <p:cNvPicPr>
            <a:picLocks noChangeAspect="1"/>
          </p:cNvPicPr>
          <p:nvPr/>
        </p:nvPicPr>
        <p:blipFill>
          <a:blip r:embed="rId2">
            <a:extLst>
              <a:ext uri="{28A0092B-C50C-407E-A947-70E740481C1C}">
                <a14:useLocalDpi xmlns:a14="http://schemas.microsoft.com/office/drawing/2010/main" val="0"/>
              </a:ext>
            </a:extLst>
          </a:blip>
          <a:srcRect t="7123" r="-6" b="26623"/>
          <a:stretch>
            <a:fillRect/>
          </a:stretch>
        </p:blipFill>
        <p:spPr>
          <a:xfrm>
            <a:off x="5515498" y="199629"/>
            <a:ext cx="2072691" cy="2072691"/>
          </a:xfrm>
          <a:custGeom>
            <a:avLst/>
            <a:gdLst/>
            <a:ahLst/>
            <a:cxnLst/>
            <a:rect l="l" t="t" r="r" b="b"/>
            <a:pathLst>
              <a:path w="2072691" h="2072691">
                <a:moveTo>
                  <a:pt x="1036346" y="116589"/>
                </a:moveTo>
                <a:cubicBezTo>
                  <a:pt x="1544313" y="116589"/>
                  <a:pt x="1956103" y="528378"/>
                  <a:pt x="1956103" y="1036346"/>
                </a:cubicBezTo>
                <a:cubicBezTo>
                  <a:pt x="1956103" y="1544313"/>
                  <a:pt x="1544313" y="1956103"/>
                  <a:pt x="1036346" y="1956103"/>
                </a:cubicBezTo>
                <a:cubicBezTo>
                  <a:pt x="528378" y="1956103"/>
                  <a:pt x="116589" y="1544313"/>
                  <a:pt x="116589" y="1036346"/>
                </a:cubicBezTo>
                <a:cubicBezTo>
                  <a:pt x="116589" y="528378"/>
                  <a:pt x="528378" y="116589"/>
                  <a:pt x="1036346" y="116589"/>
                </a:cubicBezTo>
                <a:close/>
                <a:moveTo>
                  <a:pt x="1036346" y="90680"/>
                </a:moveTo>
                <a:cubicBezTo>
                  <a:pt x="514070" y="90680"/>
                  <a:pt x="90680" y="514069"/>
                  <a:pt x="90680" y="1036346"/>
                </a:cubicBezTo>
                <a:cubicBezTo>
                  <a:pt x="90680" y="1558622"/>
                  <a:pt x="514070" y="1982011"/>
                  <a:pt x="1036346" y="1982011"/>
                </a:cubicBezTo>
                <a:cubicBezTo>
                  <a:pt x="1558622" y="1982011"/>
                  <a:pt x="1982011" y="1558622"/>
                  <a:pt x="1982011" y="1036346"/>
                </a:cubicBezTo>
                <a:cubicBezTo>
                  <a:pt x="1982011" y="514069"/>
                  <a:pt x="1558622" y="90680"/>
                  <a:pt x="1036346" y="90680"/>
                </a:cubicBezTo>
                <a:close/>
                <a:moveTo>
                  <a:pt x="1036346" y="0"/>
                </a:moveTo>
                <a:cubicBezTo>
                  <a:pt x="1608704" y="0"/>
                  <a:pt x="2072691" y="463987"/>
                  <a:pt x="2072691" y="1036346"/>
                </a:cubicBezTo>
                <a:cubicBezTo>
                  <a:pt x="2072691" y="1608704"/>
                  <a:pt x="1608704" y="2072691"/>
                  <a:pt x="1036346" y="2072691"/>
                </a:cubicBezTo>
                <a:cubicBezTo>
                  <a:pt x="463988" y="2072691"/>
                  <a:pt x="0" y="1608704"/>
                  <a:pt x="0" y="1036346"/>
                </a:cubicBezTo>
                <a:cubicBezTo>
                  <a:pt x="0" y="463987"/>
                  <a:pt x="463988" y="0"/>
                  <a:pt x="1036346" y="0"/>
                </a:cubicBezTo>
                <a:close/>
              </a:path>
            </a:pathLst>
          </a:custGeom>
        </p:spPr>
      </p:pic>
      <p:sp>
        <p:nvSpPr>
          <p:cNvPr id="21" name="Freeform: Shape 20">
            <a:extLst>
              <a:ext uri="{FF2B5EF4-FFF2-40B4-BE49-F238E27FC236}">
                <a16:creationId xmlns:a16="http://schemas.microsoft.com/office/drawing/2014/main" id="{438E01D9-B763-427F-BB2E-279167AA5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7" y="199629"/>
            <a:ext cx="2072691" cy="2072691"/>
          </a:xfrm>
          <a:custGeom>
            <a:avLst/>
            <a:gdLst>
              <a:gd name="connsiteX0" fmla="*/ 1036346 w 2072691"/>
              <a:gd name="connsiteY0" fmla="*/ 116589 h 2072691"/>
              <a:gd name="connsiteX1" fmla="*/ 1956103 w 2072691"/>
              <a:gd name="connsiteY1" fmla="*/ 1036346 h 2072691"/>
              <a:gd name="connsiteX2" fmla="*/ 1036346 w 2072691"/>
              <a:gd name="connsiteY2" fmla="*/ 1956103 h 2072691"/>
              <a:gd name="connsiteX3" fmla="*/ 116589 w 2072691"/>
              <a:gd name="connsiteY3" fmla="*/ 1036346 h 2072691"/>
              <a:gd name="connsiteX4" fmla="*/ 1036346 w 2072691"/>
              <a:gd name="connsiteY4" fmla="*/ 116589 h 2072691"/>
              <a:gd name="connsiteX5" fmla="*/ 1036346 w 2072691"/>
              <a:gd name="connsiteY5" fmla="*/ 90680 h 2072691"/>
              <a:gd name="connsiteX6" fmla="*/ 90680 w 2072691"/>
              <a:gd name="connsiteY6" fmla="*/ 1036346 h 2072691"/>
              <a:gd name="connsiteX7" fmla="*/ 1036346 w 2072691"/>
              <a:gd name="connsiteY7" fmla="*/ 1982011 h 2072691"/>
              <a:gd name="connsiteX8" fmla="*/ 1982011 w 2072691"/>
              <a:gd name="connsiteY8" fmla="*/ 1036346 h 2072691"/>
              <a:gd name="connsiteX9" fmla="*/ 1036346 w 2072691"/>
              <a:gd name="connsiteY9" fmla="*/ 90680 h 2072691"/>
              <a:gd name="connsiteX10" fmla="*/ 1036346 w 2072691"/>
              <a:gd name="connsiteY10" fmla="*/ 0 h 2072691"/>
              <a:gd name="connsiteX11" fmla="*/ 2072691 w 2072691"/>
              <a:gd name="connsiteY11" fmla="*/ 1036346 h 2072691"/>
              <a:gd name="connsiteX12" fmla="*/ 1036346 w 2072691"/>
              <a:gd name="connsiteY12" fmla="*/ 2072691 h 2072691"/>
              <a:gd name="connsiteX13" fmla="*/ 0 w 2072691"/>
              <a:gd name="connsiteY13" fmla="*/ 1036346 h 2072691"/>
              <a:gd name="connsiteX14" fmla="*/ 1036346 w 2072691"/>
              <a:gd name="connsiteY14" fmla="*/ 0 h 2072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72691" h="2072691">
                <a:moveTo>
                  <a:pt x="1036346" y="116589"/>
                </a:moveTo>
                <a:cubicBezTo>
                  <a:pt x="1544313" y="116589"/>
                  <a:pt x="1956103" y="528378"/>
                  <a:pt x="1956103" y="1036346"/>
                </a:cubicBezTo>
                <a:cubicBezTo>
                  <a:pt x="1956103" y="1544313"/>
                  <a:pt x="1544313" y="1956103"/>
                  <a:pt x="1036346" y="1956103"/>
                </a:cubicBezTo>
                <a:cubicBezTo>
                  <a:pt x="528378" y="1956103"/>
                  <a:pt x="116589" y="1544313"/>
                  <a:pt x="116589" y="1036346"/>
                </a:cubicBezTo>
                <a:cubicBezTo>
                  <a:pt x="116589" y="528378"/>
                  <a:pt x="528378" y="116589"/>
                  <a:pt x="1036346" y="116589"/>
                </a:cubicBezTo>
                <a:close/>
                <a:moveTo>
                  <a:pt x="1036346" y="90680"/>
                </a:moveTo>
                <a:cubicBezTo>
                  <a:pt x="514070" y="90680"/>
                  <a:pt x="90680" y="514069"/>
                  <a:pt x="90680" y="1036346"/>
                </a:cubicBezTo>
                <a:cubicBezTo>
                  <a:pt x="90680" y="1558622"/>
                  <a:pt x="514070" y="1982011"/>
                  <a:pt x="1036346" y="1982011"/>
                </a:cubicBezTo>
                <a:cubicBezTo>
                  <a:pt x="1558622" y="1982011"/>
                  <a:pt x="1982011" y="1558622"/>
                  <a:pt x="1982011" y="1036346"/>
                </a:cubicBezTo>
                <a:cubicBezTo>
                  <a:pt x="1982011" y="514069"/>
                  <a:pt x="1558622" y="90680"/>
                  <a:pt x="1036346" y="90680"/>
                </a:cubicBezTo>
                <a:close/>
                <a:moveTo>
                  <a:pt x="1036346" y="0"/>
                </a:moveTo>
                <a:cubicBezTo>
                  <a:pt x="1608704" y="0"/>
                  <a:pt x="2072691" y="463987"/>
                  <a:pt x="2072691" y="1036346"/>
                </a:cubicBezTo>
                <a:cubicBezTo>
                  <a:pt x="2072691" y="1608704"/>
                  <a:pt x="1608704" y="2072691"/>
                  <a:pt x="1036346" y="2072691"/>
                </a:cubicBezTo>
                <a:cubicBezTo>
                  <a:pt x="463988" y="2072691"/>
                  <a:pt x="0" y="1608704"/>
                  <a:pt x="0" y="1036346"/>
                </a:cubicBezTo>
                <a:cubicBezTo>
                  <a:pt x="0" y="463987"/>
                  <a:pt x="463988" y="0"/>
                  <a:pt x="1036346"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EFE1C86D-75C8-B13E-34EF-67E610621B3C}"/>
              </a:ext>
            </a:extLst>
          </p:cNvPr>
          <p:cNvSpPr txBox="1"/>
          <p:nvPr/>
        </p:nvSpPr>
        <p:spPr>
          <a:xfrm>
            <a:off x="1092533" y="736128"/>
            <a:ext cx="4077066" cy="3072384"/>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lumMod val="75000"/>
                </a:schemeClr>
              </a:buClr>
              <a:buSzPct val="85000"/>
              <a:buFont typeface="Wingdings" pitchFamily="2" charset="2"/>
              <a:buChar char="§"/>
            </a:pPr>
            <a:r>
              <a:rPr lang="en-US" sz="1400" dirty="0"/>
              <a:t>Some notable inventions created while in the States and now found in various bombed-out joke shops. To find these, players will need to locate Innes and the terminal he kept in his bunker, where you will find his skeletal remains lying close to the terminal, which contains records of some of these shops as well as his personal thoughts and life story. There are old posters that can be found on the sides of buildings hinting at what can be found. Additionally, there are larger Ad Boards surrounding the Industrial Estate, which gives solid clues that players are in the right place. The factory is easy to spot because of the large sign bearing the company name.</a:t>
            </a:r>
          </a:p>
          <a:p>
            <a:pPr indent="-182880" defTabSz="914400">
              <a:lnSpc>
                <a:spcPct val="90000"/>
              </a:lnSpc>
              <a:spcAft>
                <a:spcPts val="600"/>
              </a:spcAft>
              <a:buClr>
                <a:schemeClr val="accent1">
                  <a:lumMod val="75000"/>
                </a:schemeClr>
              </a:buClr>
              <a:buSzPct val="85000"/>
              <a:buFont typeface="Wingdings" pitchFamily="2" charset="2"/>
              <a:buChar char="§"/>
            </a:pPr>
            <a:endParaRPr lang="en-US" sz="1400" dirty="0"/>
          </a:p>
        </p:txBody>
      </p:sp>
      <p:pic>
        <p:nvPicPr>
          <p:cNvPr id="13" name="Picture 12">
            <a:extLst>
              <a:ext uri="{FF2B5EF4-FFF2-40B4-BE49-F238E27FC236}">
                <a16:creationId xmlns:a16="http://schemas.microsoft.com/office/drawing/2014/main" id="{CD91C783-A1F8-CD42-EE63-986D12A8AEE9}"/>
              </a:ext>
            </a:extLst>
          </p:cNvPr>
          <p:cNvPicPr>
            <a:picLocks noChangeAspect="1"/>
          </p:cNvPicPr>
          <p:nvPr/>
        </p:nvPicPr>
        <p:blipFill>
          <a:blip r:embed="rId5">
            <a:extLst>
              <a:ext uri="{28A0092B-C50C-407E-A947-70E740481C1C}">
                <a14:useLocalDpi xmlns:a14="http://schemas.microsoft.com/office/drawing/2010/main" val="0"/>
              </a:ext>
            </a:extLst>
          </a:blip>
          <a:srcRect l="6892" r="1362" b="4"/>
          <a:stretch>
            <a:fillRect/>
          </a:stretch>
        </p:blipFill>
        <p:spPr>
          <a:xfrm>
            <a:off x="5675725" y="2528773"/>
            <a:ext cx="3118638" cy="3118638"/>
          </a:xfrm>
          <a:custGeom>
            <a:avLst/>
            <a:gdLst/>
            <a:ahLst/>
            <a:cxnLst/>
            <a:rect l="l" t="t" r="r" b="b"/>
            <a:pathLst>
              <a:path w="3118638" h="3118638">
                <a:moveTo>
                  <a:pt x="1559319" y="175423"/>
                </a:moveTo>
                <a:cubicBezTo>
                  <a:pt x="2323623" y="175423"/>
                  <a:pt x="2943215" y="795015"/>
                  <a:pt x="2943215" y="1559319"/>
                </a:cubicBezTo>
                <a:cubicBezTo>
                  <a:pt x="2943215" y="2323623"/>
                  <a:pt x="2323623" y="2943215"/>
                  <a:pt x="1559319" y="2943215"/>
                </a:cubicBezTo>
                <a:cubicBezTo>
                  <a:pt x="795015" y="2943215"/>
                  <a:pt x="175423" y="2323623"/>
                  <a:pt x="175423" y="1559319"/>
                </a:cubicBezTo>
                <a:cubicBezTo>
                  <a:pt x="175423" y="795015"/>
                  <a:pt x="795015" y="175423"/>
                  <a:pt x="1559319" y="175423"/>
                </a:cubicBezTo>
                <a:close/>
                <a:moveTo>
                  <a:pt x="1559319" y="136440"/>
                </a:moveTo>
                <a:cubicBezTo>
                  <a:pt x="773486" y="136440"/>
                  <a:pt x="136441" y="773486"/>
                  <a:pt x="136441" y="1559319"/>
                </a:cubicBezTo>
                <a:cubicBezTo>
                  <a:pt x="136441" y="2345154"/>
                  <a:pt x="773486" y="2982198"/>
                  <a:pt x="1559319" y="2982198"/>
                </a:cubicBezTo>
                <a:cubicBezTo>
                  <a:pt x="2345154" y="2982198"/>
                  <a:pt x="2982198" y="2345154"/>
                  <a:pt x="2982198" y="1559319"/>
                </a:cubicBezTo>
                <a:cubicBezTo>
                  <a:pt x="2982198" y="773486"/>
                  <a:pt x="2345154" y="136440"/>
                  <a:pt x="1559319" y="136440"/>
                </a:cubicBezTo>
                <a:close/>
                <a:moveTo>
                  <a:pt x="1559319" y="0"/>
                </a:moveTo>
                <a:cubicBezTo>
                  <a:pt x="2420508" y="0"/>
                  <a:pt x="3118638" y="698131"/>
                  <a:pt x="3118638" y="1559319"/>
                </a:cubicBezTo>
                <a:cubicBezTo>
                  <a:pt x="3118638" y="2420508"/>
                  <a:pt x="2420508" y="3118638"/>
                  <a:pt x="1559319" y="3118638"/>
                </a:cubicBezTo>
                <a:cubicBezTo>
                  <a:pt x="698131" y="3118638"/>
                  <a:pt x="0" y="2420508"/>
                  <a:pt x="0" y="1559319"/>
                </a:cubicBezTo>
                <a:cubicBezTo>
                  <a:pt x="0" y="698131"/>
                  <a:pt x="698131" y="0"/>
                  <a:pt x="1559319" y="0"/>
                </a:cubicBezTo>
                <a:close/>
              </a:path>
            </a:pathLst>
          </a:custGeom>
        </p:spPr>
      </p:pic>
      <p:pic>
        <p:nvPicPr>
          <p:cNvPr id="6" name="Picture 5">
            <a:extLst>
              <a:ext uri="{FF2B5EF4-FFF2-40B4-BE49-F238E27FC236}">
                <a16:creationId xmlns:a16="http://schemas.microsoft.com/office/drawing/2014/main" id="{18EE31BB-238B-F2F3-4E4D-A559CFC02B40}"/>
              </a:ext>
            </a:extLst>
          </p:cNvPr>
          <p:cNvPicPr>
            <a:picLocks noChangeAspect="1"/>
          </p:cNvPicPr>
          <p:nvPr/>
        </p:nvPicPr>
        <p:blipFill>
          <a:blip r:embed="rId6">
            <a:extLst>
              <a:ext uri="{28A0092B-C50C-407E-A947-70E740481C1C}">
                <a14:useLocalDpi xmlns:a14="http://schemas.microsoft.com/office/drawing/2010/main" val="0"/>
              </a:ext>
            </a:extLst>
          </a:blip>
          <a:srcRect r="2" b="1752"/>
          <a:stretch>
            <a:fillRect/>
          </a:stretch>
        </p:blipFill>
        <p:spPr>
          <a:xfrm>
            <a:off x="8095676" y="10"/>
            <a:ext cx="4096324" cy="3511477"/>
          </a:xfrm>
          <a:custGeom>
            <a:avLst/>
            <a:gdLst/>
            <a:ahLst/>
            <a:cxnLst/>
            <a:rect l="l" t="t" r="r" b="b"/>
            <a:pathLst>
              <a:path w="4096324" h="3511487">
                <a:moveTo>
                  <a:pt x="587798" y="0"/>
                </a:moveTo>
                <a:lnTo>
                  <a:pt x="4096324" y="0"/>
                </a:lnTo>
                <a:lnTo>
                  <a:pt x="4096324" y="2389464"/>
                </a:lnTo>
                <a:lnTo>
                  <a:pt x="4037670" y="2467901"/>
                </a:lnTo>
                <a:cubicBezTo>
                  <a:pt x="3647571" y="2940592"/>
                  <a:pt x="3057207" y="3241884"/>
                  <a:pt x="2396474" y="3241884"/>
                </a:cubicBezTo>
                <a:cubicBezTo>
                  <a:pt x="1221836" y="3241884"/>
                  <a:pt x="269603" y="2289651"/>
                  <a:pt x="269603" y="1115014"/>
                </a:cubicBezTo>
                <a:cubicBezTo>
                  <a:pt x="269603" y="747940"/>
                  <a:pt x="362595" y="402585"/>
                  <a:pt x="526305" y="101221"/>
                </a:cubicBezTo>
                <a:close/>
                <a:moveTo>
                  <a:pt x="276096" y="0"/>
                </a:moveTo>
                <a:lnTo>
                  <a:pt x="517769" y="0"/>
                </a:lnTo>
                <a:lnTo>
                  <a:pt x="473625" y="72664"/>
                </a:lnTo>
                <a:cubicBezTo>
                  <a:pt x="305303" y="382516"/>
                  <a:pt x="209692" y="737600"/>
                  <a:pt x="209692" y="1115014"/>
                </a:cubicBezTo>
                <a:cubicBezTo>
                  <a:pt x="209692" y="2322740"/>
                  <a:pt x="1188748" y="3301796"/>
                  <a:pt x="2396474" y="3301796"/>
                </a:cubicBezTo>
                <a:cubicBezTo>
                  <a:pt x="3075820" y="3301796"/>
                  <a:pt x="3682813" y="2992016"/>
                  <a:pt x="4083901" y="2506010"/>
                </a:cubicBezTo>
                <a:lnTo>
                  <a:pt x="4096324" y="2489397"/>
                </a:lnTo>
                <a:lnTo>
                  <a:pt x="4096324" y="2803759"/>
                </a:lnTo>
                <a:lnTo>
                  <a:pt x="4091036" y="2809577"/>
                </a:lnTo>
                <a:cubicBezTo>
                  <a:pt x="3657360" y="3243253"/>
                  <a:pt x="3058242" y="3511487"/>
                  <a:pt x="2396474" y="3511487"/>
                </a:cubicBezTo>
                <a:cubicBezTo>
                  <a:pt x="1072937" y="3511487"/>
                  <a:pt x="0" y="2438550"/>
                  <a:pt x="0" y="1115014"/>
                </a:cubicBezTo>
                <a:cubicBezTo>
                  <a:pt x="0" y="784130"/>
                  <a:pt x="67059" y="468908"/>
                  <a:pt x="188327" y="182198"/>
                </a:cubicBezTo>
                <a:close/>
              </a:path>
            </a:pathLst>
          </a:custGeom>
        </p:spPr>
      </p:pic>
      <p:sp>
        <p:nvSpPr>
          <p:cNvPr id="23" name="Freeform: Shape 22">
            <a:extLst>
              <a:ext uri="{FF2B5EF4-FFF2-40B4-BE49-F238E27FC236}">
                <a16:creationId xmlns:a16="http://schemas.microsoft.com/office/drawing/2014/main" id="{87817A2C-442E-45AB-8074-E9C0FF840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5676" y="0"/>
            <a:ext cx="4096324" cy="3511487"/>
          </a:xfrm>
          <a:custGeom>
            <a:avLst/>
            <a:gdLst>
              <a:gd name="connsiteX0" fmla="*/ 587798 w 4096324"/>
              <a:gd name="connsiteY0" fmla="*/ 0 h 3511487"/>
              <a:gd name="connsiteX1" fmla="*/ 4096324 w 4096324"/>
              <a:gd name="connsiteY1" fmla="*/ 0 h 3511487"/>
              <a:gd name="connsiteX2" fmla="*/ 4096324 w 4096324"/>
              <a:gd name="connsiteY2" fmla="*/ 2389464 h 3511487"/>
              <a:gd name="connsiteX3" fmla="*/ 4037670 w 4096324"/>
              <a:gd name="connsiteY3" fmla="*/ 2467901 h 3511487"/>
              <a:gd name="connsiteX4" fmla="*/ 2396474 w 4096324"/>
              <a:gd name="connsiteY4" fmla="*/ 3241884 h 3511487"/>
              <a:gd name="connsiteX5" fmla="*/ 269603 w 4096324"/>
              <a:gd name="connsiteY5" fmla="*/ 1115014 h 3511487"/>
              <a:gd name="connsiteX6" fmla="*/ 526305 w 4096324"/>
              <a:gd name="connsiteY6" fmla="*/ 101221 h 3511487"/>
              <a:gd name="connsiteX7" fmla="*/ 276096 w 4096324"/>
              <a:gd name="connsiteY7" fmla="*/ 0 h 3511487"/>
              <a:gd name="connsiteX8" fmla="*/ 517769 w 4096324"/>
              <a:gd name="connsiteY8" fmla="*/ 0 h 3511487"/>
              <a:gd name="connsiteX9" fmla="*/ 473625 w 4096324"/>
              <a:gd name="connsiteY9" fmla="*/ 72664 h 3511487"/>
              <a:gd name="connsiteX10" fmla="*/ 209692 w 4096324"/>
              <a:gd name="connsiteY10" fmla="*/ 1115014 h 3511487"/>
              <a:gd name="connsiteX11" fmla="*/ 2396474 w 4096324"/>
              <a:gd name="connsiteY11" fmla="*/ 3301796 h 3511487"/>
              <a:gd name="connsiteX12" fmla="*/ 4083901 w 4096324"/>
              <a:gd name="connsiteY12" fmla="*/ 2506010 h 3511487"/>
              <a:gd name="connsiteX13" fmla="*/ 4096324 w 4096324"/>
              <a:gd name="connsiteY13" fmla="*/ 2489397 h 3511487"/>
              <a:gd name="connsiteX14" fmla="*/ 4096324 w 4096324"/>
              <a:gd name="connsiteY14" fmla="*/ 2803759 h 3511487"/>
              <a:gd name="connsiteX15" fmla="*/ 4091036 w 4096324"/>
              <a:gd name="connsiteY15" fmla="*/ 2809577 h 3511487"/>
              <a:gd name="connsiteX16" fmla="*/ 2396474 w 4096324"/>
              <a:gd name="connsiteY16" fmla="*/ 3511487 h 3511487"/>
              <a:gd name="connsiteX17" fmla="*/ 0 w 4096324"/>
              <a:gd name="connsiteY17" fmla="*/ 1115014 h 3511487"/>
              <a:gd name="connsiteX18" fmla="*/ 188327 w 4096324"/>
              <a:gd name="connsiteY18" fmla="*/ 182198 h 35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096324" h="3511487">
                <a:moveTo>
                  <a:pt x="587798" y="0"/>
                </a:moveTo>
                <a:lnTo>
                  <a:pt x="4096324" y="0"/>
                </a:lnTo>
                <a:lnTo>
                  <a:pt x="4096324" y="2389464"/>
                </a:lnTo>
                <a:lnTo>
                  <a:pt x="4037670" y="2467901"/>
                </a:lnTo>
                <a:cubicBezTo>
                  <a:pt x="3647571" y="2940592"/>
                  <a:pt x="3057207" y="3241884"/>
                  <a:pt x="2396474" y="3241884"/>
                </a:cubicBezTo>
                <a:cubicBezTo>
                  <a:pt x="1221836" y="3241884"/>
                  <a:pt x="269603" y="2289651"/>
                  <a:pt x="269603" y="1115014"/>
                </a:cubicBezTo>
                <a:cubicBezTo>
                  <a:pt x="269603" y="747940"/>
                  <a:pt x="362595" y="402585"/>
                  <a:pt x="526305" y="101221"/>
                </a:cubicBezTo>
                <a:close/>
                <a:moveTo>
                  <a:pt x="276096" y="0"/>
                </a:moveTo>
                <a:lnTo>
                  <a:pt x="517769" y="0"/>
                </a:lnTo>
                <a:lnTo>
                  <a:pt x="473625" y="72664"/>
                </a:lnTo>
                <a:cubicBezTo>
                  <a:pt x="305303" y="382516"/>
                  <a:pt x="209692" y="737600"/>
                  <a:pt x="209692" y="1115014"/>
                </a:cubicBezTo>
                <a:cubicBezTo>
                  <a:pt x="209692" y="2322740"/>
                  <a:pt x="1188748" y="3301796"/>
                  <a:pt x="2396474" y="3301796"/>
                </a:cubicBezTo>
                <a:cubicBezTo>
                  <a:pt x="3075820" y="3301796"/>
                  <a:pt x="3682813" y="2992016"/>
                  <a:pt x="4083901" y="2506010"/>
                </a:cubicBezTo>
                <a:lnTo>
                  <a:pt x="4096324" y="2489397"/>
                </a:lnTo>
                <a:lnTo>
                  <a:pt x="4096324" y="2803759"/>
                </a:lnTo>
                <a:lnTo>
                  <a:pt x="4091036" y="2809577"/>
                </a:lnTo>
                <a:cubicBezTo>
                  <a:pt x="3657360" y="3243253"/>
                  <a:pt x="3058242" y="3511487"/>
                  <a:pt x="2396474" y="3511487"/>
                </a:cubicBezTo>
                <a:cubicBezTo>
                  <a:pt x="1072937" y="3511487"/>
                  <a:pt x="0" y="2438550"/>
                  <a:pt x="0" y="1115014"/>
                </a:cubicBezTo>
                <a:cubicBezTo>
                  <a:pt x="0" y="784130"/>
                  <a:pt x="67059" y="468908"/>
                  <a:pt x="188327" y="182198"/>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A31847AF-FADA-41FD-8347-0A5AF3106D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5725" y="2528773"/>
            <a:ext cx="3118638" cy="3118638"/>
          </a:xfrm>
          <a:custGeom>
            <a:avLst/>
            <a:gdLst>
              <a:gd name="connsiteX0" fmla="*/ 1559319 w 3118638"/>
              <a:gd name="connsiteY0" fmla="*/ 175423 h 3118638"/>
              <a:gd name="connsiteX1" fmla="*/ 2943215 w 3118638"/>
              <a:gd name="connsiteY1" fmla="*/ 1559319 h 3118638"/>
              <a:gd name="connsiteX2" fmla="*/ 1559319 w 3118638"/>
              <a:gd name="connsiteY2" fmla="*/ 2943215 h 3118638"/>
              <a:gd name="connsiteX3" fmla="*/ 175423 w 3118638"/>
              <a:gd name="connsiteY3" fmla="*/ 1559319 h 3118638"/>
              <a:gd name="connsiteX4" fmla="*/ 1559319 w 3118638"/>
              <a:gd name="connsiteY4" fmla="*/ 175423 h 3118638"/>
              <a:gd name="connsiteX5" fmla="*/ 1559319 w 3118638"/>
              <a:gd name="connsiteY5" fmla="*/ 136440 h 3118638"/>
              <a:gd name="connsiteX6" fmla="*/ 136441 w 3118638"/>
              <a:gd name="connsiteY6" fmla="*/ 1559319 h 3118638"/>
              <a:gd name="connsiteX7" fmla="*/ 1559319 w 3118638"/>
              <a:gd name="connsiteY7" fmla="*/ 2982198 h 3118638"/>
              <a:gd name="connsiteX8" fmla="*/ 2982198 w 3118638"/>
              <a:gd name="connsiteY8" fmla="*/ 1559319 h 3118638"/>
              <a:gd name="connsiteX9" fmla="*/ 1559319 w 3118638"/>
              <a:gd name="connsiteY9" fmla="*/ 136440 h 3118638"/>
              <a:gd name="connsiteX10" fmla="*/ 1559319 w 3118638"/>
              <a:gd name="connsiteY10" fmla="*/ 0 h 3118638"/>
              <a:gd name="connsiteX11" fmla="*/ 3118638 w 3118638"/>
              <a:gd name="connsiteY11" fmla="*/ 1559319 h 3118638"/>
              <a:gd name="connsiteX12" fmla="*/ 1559319 w 3118638"/>
              <a:gd name="connsiteY12" fmla="*/ 3118638 h 3118638"/>
              <a:gd name="connsiteX13" fmla="*/ 0 w 3118638"/>
              <a:gd name="connsiteY13" fmla="*/ 1559319 h 3118638"/>
              <a:gd name="connsiteX14" fmla="*/ 1559319 w 3118638"/>
              <a:gd name="connsiteY14" fmla="*/ 0 h 3118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18638" h="3118638">
                <a:moveTo>
                  <a:pt x="1559319" y="175423"/>
                </a:moveTo>
                <a:cubicBezTo>
                  <a:pt x="2323623" y="175423"/>
                  <a:pt x="2943215" y="795015"/>
                  <a:pt x="2943215" y="1559319"/>
                </a:cubicBezTo>
                <a:cubicBezTo>
                  <a:pt x="2943215" y="2323623"/>
                  <a:pt x="2323623" y="2943215"/>
                  <a:pt x="1559319" y="2943215"/>
                </a:cubicBezTo>
                <a:cubicBezTo>
                  <a:pt x="795015" y="2943215"/>
                  <a:pt x="175423" y="2323623"/>
                  <a:pt x="175423" y="1559319"/>
                </a:cubicBezTo>
                <a:cubicBezTo>
                  <a:pt x="175423" y="795015"/>
                  <a:pt x="795015" y="175423"/>
                  <a:pt x="1559319" y="175423"/>
                </a:cubicBezTo>
                <a:close/>
                <a:moveTo>
                  <a:pt x="1559319" y="136440"/>
                </a:moveTo>
                <a:cubicBezTo>
                  <a:pt x="773486" y="136440"/>
                  <a:pt x="136441" y="773486"/>
                  <a:pt x="136441" y="1559319"/>
                </a:cubicBezTo>
                <a:cubicBezTo>
                  <a:pt x="136441" y="2345154"/>
                  <a:pt x="773486" y="2982198"/>
                  <a:pt x="1559319" y="2982198"/>
                </a:cubicBezTo>
                <a:cubicBezTo>
                  <a:pt x="2345154" y="2982198"/>
                  <a:pt x="2982198" y="2345154"/>
                  <a:pt x="2982198" y="1559319"/>
                </a:cubicBezTo>
                <a:cubicBezTo>
                  <a:pt x="2982198" y="773486"/>
                  <a:pt x="2345154" y="136440"/>
                  <a:pt x="1559319" y="136440"/>
                </a:cubicBezTo>
                <a:close/>
                <a:moveTo>
                  <a:pt x="1559319" y="0"/>
                </a:moveTo>
                <a:cubicBezTo>
                  <a:pt x="2420508" y="0"/>
                  <a:pt x="3118638" y="698131"/>
                  <a:pt x="3118638" y="1559319"/>
                </a:cubicBezTo>
                <a:cubicBezTo>
                  <a:pt x="3118638" y="2420508"/>
                  <a:pt x="2420508" y="3118638"/>
                  <a:pt x="1559319" y="3118638"/>
                </a:cubicBezTo>
                <a:cubicBezTo>
                  <a:pt x="698131" y="3118638"/>
                  <a:pt x="0" y="2420508"/>
                  <a:pt x="0" y="1559319"/>
                </a:cubicBezTo>
                <a:cubicBezTo>
                  <a:pt x="0" y="698131"/>
                  <a:pt x="698131" y="0"/>
                  <a:pt x="1559319"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7" name="Group 26">
            <a:extLst>
              <a:ext uri="{FF2B5EF4-FFF2-40B4-BE49-F238E27FC236}">
                <a16:creationId xmlns:a16="http://schemas.microsoft.com/office/drawing/2014/main" id="{8C3799FC-B9F3-483C-8BB1-B67454024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5493" y="6229681"/>
            <a:ext cx="457200" cy="457200"/>
            <a:chOff x="11361456" y="6195813"/>
            <a:chExt cx="548640" cy="548640"/>
          </a:xfrm>
        </p:grpSpPr>
        <p:sp>
          <p:nvSpPr>
            <p:cNvPr id="28" name="Oval 27">
              <a:extLst>
                <a:ext uri="{FF2B5EF4-FFF2-40B4-BE49-F238E27FC236}">
                  <a16:creationId xmlns:a16="http://schemas.microsoft.com/office/drawing/2014/main" id="{A69AD0B6-DB21-422F-AE46-79137907C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id="{511E7789-3D37-48F1-AED4-B4D26DECE6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9" name="Picture 8">
            <a:extLst>
              <a:ext uri="{FF2B5EF4-FFF2-40B4-BE49-F238E27FC236}">
                <a16:creationId xmlns:a16="http://schemas.microsoft.com/office/drawing/2014/main" id="{5FEBFB64-4525-9A26-47B6-EFEA41163D43}"/>
              </a:ext>
            </a:extLst>
          </p:cNvPr>
          <p:cNvPicPr>
            <a:picLocks noChangeAspect="1"/>
          </p:cNvPicPr>
          <p:nvPr/>
        </p:nvPicPr>
        <p:blipFill>
          <a:blip r:embed="rId8">
            <a:extLst>
              <a:ext uri="{28A0092B-C50C-407E-A947-70E740481C1C}">
                <a14:useLocalDpi xmlns:a14="http://schemas.microsoft.com/office/drawing/2010/main" val="0"/>
              </a:ext>
            </a:extLst>
          </a:blip>
          <a:srcRect r="-5" b="19286"/>
          <a:stretch>
            <a:fillRect/>
          </a:stretch>
        </p:blipFill>
        <p:spPr>
          <a:xfrm>
            <a:off x="8817047" y="3872877"/>
            <a:ext cx="3374952" cy="2985125"/>
          </a:xfrm>
          <a:custGeom>
            <a:avLst/>
            <a:gdLst/>
            <a:ahLst/>
            <a:cxnLst/>
            <a:rect l="l" t="t" r="r" b="b"/>
            <a:pathLst>
              <a:path w="3374952" h="2985125">
                <a:moveTo>
                  <a:pt x="2058951" y="231632"/>
                </a:moveTo>
                <a:cubicBezTo>
                  <a:pt x="2563551" y="231632"/>
                  <a:pt x="3020381" y="436162"/>
                  <a:pt x="3351060" y="766842"/>
                </a:cubicBezTo>
                <a:lnTo>
                  <a:pt x="3374952" y="793129"/>
                </a:lnTo>
                <a:lnTo>
                  <a:pt x="3374952" y="2985125"/>
                </a:lnTo>
                <a:lnTo>
                  <a:pt x="485693" y="2985125"/>
                </a:lnTo>
                <a:lnTo>
                  <a:pt x="452180" y="2929960"/>
                </a:lnTo>
                <a:cubicBezTo>
                  <a:pt x="311527" y="2671041"/>
                  <a:pt x="231632" y="2374326"/>
                  <a:pt x="231632" y="2058951"/>
                </a:cubicBezTo>
                <a:cubicBezTo>
                  <a:pt x="231632" y="1049751"/>
                  <a:pt x="1049751" y="231632"/>
                  <a:pt x="2058951" y="231632"/>
                </a:cubicBezTo>
                <a:close/>
                <a:moveTo>
                  <a:pt x="2058951" y="0"/>
                </a:moveTo>
                <a:cubicBezTo>
                  <a:pt x="2556445" y="0"/>
                  <a:pt x="3012727" y="176443"/>
                  <a:pt x="3368635" y="470164"/>
                </a:cubicBezTo>
                <a:lnTo>
                  <a:pt x="3374952" y="475905"/>
                </a:lnTo>
                <a:lnTo>
                  <a:pt x="3374952" y="719078"/>
                </a:lnTo>
                <a:lnTo>
                  <a:pt x="3254038" y="609184"/>
                </a:lnTo>
                <a:cubicBezTo>
                  <a:pt x="2929272" y="341163"/>
                  <a:pt x="2512914" y="180158"/>
                  <a:pt x="2058951" y="180158"/>
                </a:cubicBezTo>
                <a:cubicBezTo>
                  <a:pt x="1021323" y="180158"/>
                  <a:pt x="180158" y="1021323"/>
                  <a:pt x="180158" y="2058951"/>
                </a:cubicBezTo>
                <a:cubicBezTo>
                  <a:pt x="180158" y="2383210"/>
                  <a:pt x="262303" y="2688283"/>
                  <a:pt x="406918" y="2954496"/>
                </a:cubicBezTo>
                <a:lnTo>
                  <a:pt x="425526" y="2985125"/>
                </a:lnTo>
                <a:lnTo>
                  <a:pt x="221891" y="2985125"/>
                </a:lnTo>
                <a:lnTo>
                  <a:pt x="161803" y="2860388"/>
                </a:lnTo>
                <a:cubicBezTo>
                  <a:pt x="57614" y="2614059"/>
                  <a:pt x="0" y="2343233"/>
                  <a:pt x="0" y="2058951"/>
                </a:cubicBezTo>
                <a:cubicBezTo>
                  <a:pt x="0" y="921823"/>
                  <a:pt x="921823" y="0"/>
                  <a:pt x="2058951" y="0"/>
                </a:cubicBezTo>
                <a:close/>
              </a:path>
            </a:pathLst>
          </a:custGeom>
        </p:spPr>
      </p:pic>
      <p:sp>
        <p:nvSpPr>
          <p:cNvPr id="31" name="Freeform: Shape 30">
            <a:extLst>
              <a:ext uri="{FF2B5EF4-FFF2-40B4-BE49-F238E27FC236}">
                <a16:creationId xmlns:a16="http://schemas.microsoft.com/office/drawing/2014/main" id="{4FB259F8-8256-44FF-8B52-835A8A3E3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17048" y="3872875"/>
            <a:ext cx="3374952" cy="2985125"/>
          </a:xfrm>
          <a:custGeom>
            <a:avLst/>
            <a:gdLst>
              <a:gd name="connsiteX0" fmla="*/ 2058951 w 3374952"/>
              <a:gd name="connsiteY0" fmla="*/ 231632 h 2985125"/>
              <a:gd name="connsiteX1" fmla="*/ 3351060 w 3374952"/>
              <a:gd name="connsiteY1" fmla="*/ 766842 h 2985125"/>
              <a:gd name="connsiteX2" fmla="*/ 3374952 w 3374952"/>
              <a:gd name="connsiteY2" fmla="*/ 793129 h 2985125"/>
              <a:gd name="connsiteX3" fmla="*/ 3374952 w 3374952"/>
              <a:gd name="connsiteY3" fmla="*/ 2985125 h 2985125"/>
              <a:gd name="connsiteX4" fmla="*/ 485693 w 3374952"/>
              <a:gd name="connsiteY4" fmla="*/ 2985125 h 2985125"/>
              <a:gd name="connsiteX5" fmla="*/ 452180 w 3374952"/>
              <a:gd name="connsiteY5" fmla="*/ 2929960 h 2985125"/>
              <a:gd name="connsiteX6" fmla="*/ 231632 w 3374952"/>
              <a:gd name="connsiteY6" fmla="*/ 2058951 h 2985125"/>
              <a:gd name="connsiteX7" fmla="*/ 2058951 w 3374952"/>
              <a:gd name="connsiteY7" fmla="*/ 231632 h 2985125"/>
              <a:gd name="connsiteX8" fmla="*/ 2058951 w 3374952"/>
              <a:gd name="connsiteY8" fmla="*/ 0 h 2985125"/>
              <a:gd name="connsiteX9" fmla="*/ 3368635 w 3374952"/>
              <a:gd name="connsiteY9" fmla="*/ 470164 h 2985125"/>
              <a:gd name="connsiteX10" fmla="*/ 3374952 w 3374952"/>
              <a:gd name="connsiteY10" fmla="*/ 475905 h 2985125"/>
              <a:gd name="connsiteX11" fmla="*/ 3374952 w 3374952"/>
              <a:gd name="connsiteY11" fmla="*/ 719078 h 2985125"/>
              <a:gd name="connsiteX12" fmla="*/ 3254038 w 3374952"/>
              <a:gd name="connsiteY12" fmla="*/ 609184 h 2985125"/>
              <a:gd name="connsiteX13" fmla="*/ 2058951 w 3374952"/>
              <a:gd name="connsiteY13" fmla="*/ 180158 h 2985125"/>
              <a:gd name="connsiteX14" fmla="*/ 180158 w 3374952"/>
              <a:gd name="connsiteY14" fmla="*/ 2058951 h 2985125"/>
              <a:gd name="connsiteX15" fmla="*/ 406918 w 3374952"/>
              <a:gd name="connsiteY15" fmla="*/ 2954496 h 2985125"/>
              <a:gd name="connsiteX16" fmla="*/ 425526 w 3374952"/>
              <a:gd name="connsiteY16" fmla="*/ 2985125 h 2985125"/>
              <a:gd name="connsiteX17" fmla="*/ 221891 w 3374952"/>
              <a:gd name="connsiteY17" fmla="*/ 2985125 h 2985125"/>
              <a:gd name="connsiteX18" fmla="*/ 161803 w 3374952"/>
              <a:gd name="connsiteY18" fmla="*/ 2860388 h 2985125"/>
              <a:gd name="connsiteX19" fmla="*/ 0 w 3374952"/>
              <a:gd name="connsiteY19" fmla="*/ 2058951 h 2985125"/>
              <a:gd name="connsiteX20" fmla="*/ 2058951 w 3374952"/>
              <a:gd name="connsiteY20" fmla="*/ 0 h 298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374952" h="2985125">
                <a:moveTo>
                  <a:pt x="2058951" y="231632"/>
                </a:moveTo>
                <a:cubicBezTo>
                  <a:pt x="2563551" y="231632"/>
                  <a:pt x="3020381" y="436162"/>
                  <a:pt x="3351060" y="766842"/>
                </a:cubicBezTo>
                <a:lnTo>
                  <a:pt x="3374952" y="793129"/>
                </a:lnTo>
                <a:lnTo>
                  <a:pt x="3374952" y="2985125"/>
                </a:lnTo>
                <a:lnTo>
                  <a:pt x="485693" y="2985125"/>
                </a:lnTo>
                <a:lnTo>
                  <a:pt x="452180" y="2929960"/>
                </a:lnTo>
                <a:cubicBezTo>
                  <a:pt x="311527" y="2671041"/>
                  <a:pt x="231632" y="2374326"/>
                  <a:pt x="231632" y="2058951"/>
                </a:cubicBezTo>
                <a:cubicBezTo>
                  <a:pt x="231632" y="1049751"/>
                  <a:pt x="1049751" y="231632"/>
                  <a:pt x="2058951" y="231632"/>
                </a:cubicBezTo>
                <a:close/>
                <a:moveTo>
                  <a:pt x="2058951" y="0"/>
                </a:moveTo>
                <a:cubicBezTo>
                  <a:pt x="2556445" y="0"/>
                  <a:pt x="3012727" y="176443"/>
                  <a:pt x="3368635" y="470164"/>
                </a:cubicBezTo>
                <a:lnTo>
                  <a:pt x="3374952" y="475905"/>
                </a:lnTo>
                <a:lnTo>
                  <a:pt x="3374952" y="719078"/>
                </a:lnTo>
                <a:lnTo>
                  <a:pt x="3254038" y="609184"/>
                </a:lnTo>
                <a:cubicBezTo>
                  <a:pt x="2929272" y="341163"/>
                  <a:pt x="2512914" y="180158"/>
                  <a:pt x="2058951" y="180158"/>
                </a:cubicBezTo>
                <a:cubicBezTo>
                  <a:pt x="1021323" y="180158"/>
                  <a:pt x="180158" y="1021323"/>
                  <a:pt x="180158" y="2058951"/>
                </a:cubicBezTo>
                <a:cubicBezTo>
                  <a:pt x="180158" y="2383210"/>
                  <a:pt x="262303" y="2688283"/>
                  <a:pt x="406918" y="2954496"/>
                </a:cubicBezTo>
                <a:lnTo>
                  <a:pt x="425526" y="2985125"/>
                </a:lnTo>
                <a:lnTo>
                  <a:pt x="221891" y="2985125"/>
                </a:lnTo>
                <a:lnTo>
                  <a:pt x="161803" y="2860388"/>
                </a:lnTo>
                <a:cubicBezTo>
                  <a:pt x="57614" y="2614059"/>
                  <a:pt x="0" y="2343233"/>
                  <a:pt x="0" y="2058951"/>
                </a:cubicBezTo>
                <a:cubicBezTo>
                  <a:pt x="0" y="921823"/>
                  <a:pt x="921823" y="0"/>
                  <a:pt x="2058951"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Picture 17">
            <a:extLst>
              <a:ext uri="{FF2B5EF4-FFF2-40B4-BE49-F238E27FC236}">
                <a16:creationId xmlns:a16="http://schemas.microsoft.com/office/drawing/2014/main" id="{AC7B610A-5EE1-839A-14A8-E44BCE6830C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92533" y="3872875"/>
            <a:ext cx="4365180" cy="2455414"/>
          </a:xfrm>
          <a:prstGeom prst="rect">
            <a:avLst/>
          </a:prstGeom>
        </p:spPr>
      </p:pic>
    </p:spTree>
    <p:extLst>
      <p:ext uri="{BB962C8B-B14F-4D97-AF65-F5344CB8AC3E}">
        <p14:creationId xmlns:p14="http://schemas.microsoft.com/office/powerpoint/2010/main" val="1191935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A0204-831D-7854-C8E8-3CF92D57558F}"/>
              </a:ext>
            </a:extLst>
          </p:cNvPr>
          <p:cNvSpPr>
            <a:spLocks noGrp="1"/>
          </p:cNvSpPr>
          <p:nvPr>
            <p:ph type="title"/>
          </p:nvPr>
        </p:nvSpPr>
        <p:spPr>
          <a:xfrm>
            <a:off x="6550924" y="685800"/>
            <a:ext cx="4920019" cy="2021553"/>
          </a:xfrm>
        </p:spPr>
        <p:txBody>
          <a:bodyPr vert="horz" lIns="91440" tIns="45720" rIns="91440" bIns="45720" rtlCol="0" anchor="ctr">
            <a:normAutofit/>
          </a:bodyPr>
          <a:lstStyle/>
          <a:p>
            <a:r>
              <a:rPr lang="en-US">
                <a:solidFill>
                  <a:schemeClr val="tx1"/>
                </a:solidFill>
              </a:rPr>
              <a:t>The Burny mcstabby</a:t>
            </a:r>
          </a:p>
        </p:txBody>
      </p:sp>
      <p:sp>
        <p:nvSpPr>
          <p:cNvPr id="21" name="Freeform: Shape 20">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ED356AFF-C813-7193-195F-407265801D65}"/>
              </a:ext>
            </a:extLst>
          </p:cNvPr>
          <p:cNvPicPr>
            <a:picLocks noChangeAspect="1"/>
          </p:cNvPicPr>
          <p:nvPr/>
        </p:nvPicPr>
        <p:blipFill>
          <a:blip r:embed="rId2">
            <a:extLst>
              <a:ext uri="{28A0092B-C50C-407E-A947-70E740481C1C}">
                <a14:useLocalDpi xmlns:a14="http://schemas.microsoft.com/office/drawing/2010/main" val="0"/>
              </a:ext>
            </a:extLst>
          </a:blip>
          <a:srcRect r="2" b="14497"/>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TextBox 3">
            <a:extLst>
              <a:ext uri="{FF2B5EF4-FFF2-40B4-BE49-F238E27FC236}">
                <a16:creationId xmlns:a16="http://schemas.microsoft.com/office/drawing/2014/main" id="{9E8D1361-93D6-F6E6-9935-468AFC1C7E35}"/>
              </a:ext>
            </a:extLst>
          </p:cNvPr>
          <p:cNvSpPr txBox="1"/>
          <p:nvPr/>
        </p:nvSpPr>
        <p:spPr>
          <a:xfrm>
            <a:off x="6550924" y="2927444"/>
            <a:ext cx="4920019" cy="3244755"/>
          </a:xfrm>
          <a:prstGeom prst="rect">
            <a:avLst/>
          </a:prstGeom>
        </p:spPr>
        <p:txBody>
          <a:bodyPr vert="horz" lIns="91440" tIns="45720" rIns="91440" bIns="45720" rtlCol="0">
            <a:normAutofit fontScale="92500" lnSpcReduction="10000"/>
          </a:bodyPr>
          <a:lstStyle/>
          <a:p>
            <a:pPr indent="-182880" defTabSz="914400">
              <a:lnSpc>
                <a:spcPct val="90000"/>
              </a:lnSpc>
              <a:spcAft>
                <a:spcPts val="600"/>
              </a:spcAft>
              <a:buClr>
                <a:schemeClr val="accent1">
                  <a:lumMod val="75000"/>
                </a:schemeClr>
              </a:buClr>
              <a:buSzPct val="85000"/>
              <a:buFont typeface="Wingdings" pitchFamily="2" charset="2"/>
              <a:buChar char="§"/>
            </a:pPr>
            <a:r>
              <a:rPr lang="en-US" dirty="0"/>
              <a:t>A weapon that uses a hot stream of fire, causes a nasty burn… doesn’t quite cut or stab through anything. Think a lighter with a long flame attached to a powerpack.</a:t>
            </a:r>
          </a:p>
          <a:p>
            <a:pPr indent="-182880" defTabSz="914400">
              <a:lnSpc>
                <a:spcPct val="90000"/>
              </a:lnSpc>
              <a:spcAft>
                <a:spcPts val="600"/>
              </a:spcAft>
              <a:buClr>
                <a:schemeClr val="accent1">
                  <a:lumMod val="75000"/>
                </a:schemeClr>
              </a:buClr>
              <a:buSzPct val="85000"/>
              <a:buFont typeface="Wingdings" pitchFamily="2" charset="2"/>
              <a:buChar char="§"/>
            </a:pPr>
            <a:r>
              <a:rPr lang="en-US" dirty="0"/>
              <a:t>Can be improved with Nerd Rage but only when Nerd rage is active:</a:t>
            </a:r>
          </a:p>
          <a:p>
            <a:pPr indent="-182880" defTabSz="914400">
              <a:lnSpc>
                <a:spcPct val="90000"/>
              </a:lnSpc>
              <a:spcAft>
                <a:spcPts val="600"/>
              </a:spcAft>
              <a:buClr>
                <a:schemeClr val="accent1">
                  <a:lumMod val="75000"/>
                </a:schemeClr>
              </a:buClr>
              <a:buSzPct val="85000"/>
              <a:buFont typeface="Wingdings" pitchFamily="2" charset="2"/>
              <a:buChar char="§"/>
            </a:pPr>
            <a:r>
              <a:rPr lang="en-US" dirty="0"/>
              <a:t>Intelligence 10 | Level 10 [Increases damage to 10 + Nerd Damage bonus]</a:t>
            </a:r>
          </a:p>
          <a:p>
            <a:pPr indent="-182880" defTabSz="914400">
              <a:lnSpc>
                <a:spcPct val="90000"/>
              </a:lnSpc>
              <a:spcAft>
                <a:spcPts val="600"/>
              </a:spcAft>
              <a:buClr>
                <a:schemeClr val="accent1">
                  <a:lumMod val="75000"/>
                </a:schemeClr>
              </a:buClr>
              <a:buSzPct val="85000"/>
              <a:buFont typeface="Wingdings" pitchFamily="2" charset="2"/>
              <a:buChar char="§"/>
            </a:pPr>
            <a:r>
              <a:rPr lang="en-US" dirty="0"/>
              <a:t>Level 20 [Increase damage to 20 + Nerd damage bonus]</a:t>
            </a:r>
          </a:p>
          <a:p>
            <a:pPr indent="-182880" defTabSz="914400">
              <a:lnSpc>
                <a:spcPct val="90000"/>
              </a:lnSpc>
              <a:spcAft>
                <a:spcPts val="600"/>
              </a:spcAft>
              <a:buClr>
                <a:schemeClr val="accent1">
                  <a:lumMod val="75000"/>
                </a:schemeClr>
              </a:buClr>
              <a:buSzPct val="85000"/>
              <a:buFont typeface="Wingdings" pitchFamily="2" charset="2"/>
              <a:buChar char="§"/>
            </a:pPr>
            <a:r>
              <a:rPr lang="en-US" dirty="0"/>
              <a:t>Level 31 [Increase damage to 30 + Nerd damage bonus] | Level 50 [Increase damage to 50 + Nerd Damage bonus])</a:t>
            </a:r>
          </a:p>
        </p:txBody>
      </p:sp>
    </p:spTree>
    <p:extLst>
      <p:ext uri="{BB962C8B-B14F-4D97-AF65-F5344CB8AC3E}">
        <p14:creationId xmlns:p14="http://schemas.microsoft.com/office/powerpoint/2010/main" val="16601939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A0204-831D-7854-C8E8-3CF92D57558F}"/>
              </a:ext>
            </a:extLst>
          </p:cNvPr>
          <p:cNvSpPr>
            <a:spLocks noGrp="1"/>
          </p:cNvSpPr>
          <p:nvPr>
            <p:ph type="title"/>
          </p:nvPr>
        </p:nvSpPr>
        <p:spPr>
          <a:xfrm>
            <a:off x="6550924" y="685800"/>
            <a:ext cx="4920019" cy="2021553"/>
          </a:xfrm>
        </p:spPr>
        <p:txBody>
          <a:bodyPr vert="horz" lIns="91440" tIns="45720" rIns="91440" bIns="45720" rtlCol="0" anchor="ctr">
            <a:normAutofit/>
          </a:bodyPr>
          <a:lstStyle/>
          <a:p>
            <a:r>
              <a:rPr lang="en-US" dirty="0">
                <a:solidFill>
                  <a:schemeClr val="tx1"/>
                </a:solidFill>
              </a:rPr>
              <a:t>The Claymore </a:t>
            </a:r>
            <a:r>
              <a:rPr lang="en-US" dirty="0" err="1">
                <a:solidFill>
                  <a:schemeClr val="tx1"/>
                </a:solidFill>
              </a:rPr>
              <a:t>McSplody</a:t>
            </a:r>
            <a:endParaRPr lang="en-US" dirty="0">
              <a:solidFill>
                <a:schemeClr val="tx1"/>
              </a:solidFill>
            </a:endParaRPr>
          </a:p>
        </p:txBody>
      </p:sp>
      <p:sp>
        <p:nvSpPr>
          <p:cNvPr id="28" name="Freeform: Shape 27">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C63AB20C-D3A8-9C1A-9340-620B25B5EF23}"/>
              </a:ext>
            </a:extLst>
          </p:cNvPr>
          <p:cNvPicPr>
            <a:picLocks noChangeAspect="1"/>
          </p:cNvPicPr>
          <p:nvPr/>
        </p:nvPicPr>
        <p:blipFill>
          <a:blip r:embed="rId2">
            <a:extLst>
              <a:ext uri="{28A0092B-C50C-407E-A947-70E740481C1C}">
                <a14:useLocalDpi xmlns:a14="http://schemas.microsoft.com/office/drawing/2010/main" val="0"/>
              </a:ext>
            </a:extLst>
          </a:blip>
          <a:srcRect t="9512" r="-1" b="46048"/>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TextBox 3">
            <a:extLst>
              <a:ext uri="{FF2B5EF4-FFF2-40B4-BE49-F238E27FC236}">
                <a16:creationId xmlns:a16="http://schemas.microsoft.com/office/drawing/2014/main" id="{9E8D1361-93D6-F6E6-9935-468AFC1C7E35}"/>
              </a:ext>
            </a:extLst>
          </p:cNvPr>
          <p:cNvSpPr txBox="1"/>
          <p:nvPr/>
        </p:nvSpPr>
        <p:spPr>
          <a:xfrm>
            <a:off x="6550924" y="2927444"/>
            <a:ext cx="4920019" cy="3244755"/>
          </a:xfrm>
          <a:prstGeom prst="rect">
            <a:avLst/>
          </a:prstGeom>
        </p:spPr>
        <p:txBody>
          <a:bodyPr vert="horz" lIns="91440" tIns="45720" rIns="91440" bIns="45720" rtlCol="0">
            <a:normAutofit fontScale="92500" lnSpcReduction="10000"/>
          </a:bodyPr>
          <a:lstStyle/>
          <a:p>
            <a:pPr indent="-182880" defTabSz="914400">
              <a:lnSpc>
                <a:spcPct val="90000"/>
              </a:lnSpc>
              <a:spcAft>
                <a:spcPts val="600"/>
              </a:spcAft>
              <a:buClr>
                <a:schemeClr val="accent1">
                  <a:lumMod val="75000"/>
                </a:schemeClr>
              </a:buClr>
              <a:buSzPct val="85000"/>
              <a:buFont typeface="Wingdings" pitchFamily="2" charset="2"/>
              <a:buChar char="§"/>
            </a:pPr>
            <a:r>
              <a:rPr lang="en-GB" dirty="0"/>
              <a:t>A large sledgehammer or super sledge… with a mine attached to the front… many mistakes were made when users did not read the instructions of “front towards enemy”. </a:t>
            </a:r>
          </a:p>
          <a:p>
            <a:pPr indent="-182880" defTabSz="914400">
              <a:lnSpc>
                <a:spcPct val="90000"/>
              </a:lnSpc>
              <a:spcAft>
                <a:spcPts val="600"/>
              </a:spcAft>
              <a:buClr>
                <a:schemeClr val="accent1">
                  <a:lumMod val="75000"/>
                </a:schemeClr>
              </a:buClr>
              <a:buSzPct val="85000"/>
              <a:buFont typeface="Wingdings" pitchFamily="2" charset="2"/>
              <a:buChar char="§"/>
            </a:pPr>
            <a:r>
              <a:rPr lang="en-GB" dirty="0"/>
              <a:t>Can be avoided with Demolitions Expert Perk:</a:t>
            </a:r>
          </a:p>
          <a:p>
            <a:pPr indent="-182880" defTabSz="914400">
              <a:lnSpc>
                <a:spcPct val="90000"/>
              </a:lnSpc>
              <a:spcAft>
                <a:spcPts val="600"/>
              </a:spcAft>
              <a:buClr>
                <a:schemeClr val="accent1">
                  <a:lumMod val="75000"/>
                </a:schemeClr>
              </a:buClr>
              <a:buSzPct val="85000"/>
              <a:buFont typeface="Wingdings" pitchFamily="2" charset="2"/>
              <a:buChar char="§"/>
            </a:pPr>
            <a:r>
              <a:rPr lang="en-GB" dirty="0"/>
              <a:t>Perception 5 | &lt; Level 10 [75% chance player takes the damage]</a:t>
            </a:r>
          </a:p>
          <a:p>
            <a:pPr indent="-182880" defTabSz="914400">
              <a:lnSpc>
                <a:spcPct val="90000"/>
              </a:lnSpc>
              <a:spcAft>
                <a:spcPts val="600"/>
              </a:spcAft>
              <a:buClr>
                <a:schemeClr val="accent1">
                  <a:lumMod val="75000"/>
                </a:schemeClr>
              </a:buClr>
              <a:buSzPct val="85000"/>
              <a:buFont typeface="Wingdings" pitchFamily="2" charset="2"/>
              <a:buChar char="§"/>
            </a:pPr>
            <a:r>
              <a:rPr lang="en-GB" dirty="0"/>
              <a:t>Level 10 [50% chance Player takes the damage]</a:t>
            </a:r>
          </a:p>
          <a:p>
            <a:pPr indent="-182880" defTabSz="914400">
              <a:lnSpc>
                <a:spcPct val="90000"/>
              </a:lnSpc>
              <a:spcAft>
                <a:spcPts val="600"/>
              </a:spcAft>
              <a:buClr>
                <a:schemeClr val="accent1">
                  <a:lumMod val="75000"/>
                </a:schemeClr>
              </a:buClr>
              <a:buSzPct val="85000"/>
              <a:buFont typeface="Wingdings" pitchFamily="2" charset="2"/>
              <a:buChar char="§"/>
            </a:pPr>
            <a:r>
              <a:rPr lang="en-GB" dirty="0"/>
              <a:t>Level 22 [25% chance Player takes the damage] | Level 34 [0% chance player takes the damage])</a:t>
            </a:r>
            <a:endParaRPr lang="en-US" dirty="0"/>
          </a:p>
        </p:txBody>
      </p:sp>
    </p:spTree>
    <p:extLst>
      <p:ext uri="{BB962C8B-B14F-4D97-AF65-F5344CB8AC3E}">
        <p14:creationId xmlns:p14="http://schemas.microsoft.com/office/powerpoint/2010/main" val="125387172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A0204-831D-7854-C8E8-3CF92D57558F}"/>
              </a:ext>
            </a:extLst>
          </p:cNvPr>
          <p:cNvSpPr>
            <a:spLocks noGrp="1"/>
          </p:cNvSpPr>
          <p:nvPr>
            <p:ph type="title"/>
          </p:nvPr>
        </p:nvSpPr>
        <p:spPr>
          <a:xfrm>
            <a:off x="6550924" y="685800"/>
            <a:ext cx="4920019" cy="2021553"/>
          </a:xfrm>
        </p:spPr>
        <p:txBody>
          <a:bodyPr vert="horz" lIns="91440" tIns="45720" rIns="91440" bIns="45720" rtlCol="0" anchor="ctr">
            <a:normAutofit/>
          </a:bodyPr>
          <a:lstStyle/>
          <a:p>
            <a:r>
              <a:rPr lang="en-US" dirty="0">
                <a:solidFill>
                  <a:schemeClr val="tx1"/>
                </a:solidFill>
              </a:rPr>
              <a:t>Punchy </a:t>
            </a:r>
            <a:r>
              <a:rPr lang="en-US">
                <a:solidFill>
                  <a:schemeClr val="tx1"/>
                </a:solidFill>
              </a:rPr>
              <a:t>McSplodey</a:t>
            </a:r>
            <a:endParaRPr lang="en-US" dirty="0">
              <a:solidFill>
                <a:schemeClr val="tx1"/>
              </a:solidFill>
            </a:endParaRPr>
          </a:p>
        </p:txBody>
      </p:sp>
      <p:sp>
        <p:nvSpPr>
          <p:cNvPr id="35" name="Freeform: Shape 34">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B0EFCCDF-EBA8-950A-FC63-AA79EA37676C}"/>
              </a:ext>
            </a:extLst>
          </p:cNvPr>
          <p:cNvPicPr>
            <a:picLocks noChangeAspect="1"/>
          </p:cNvPicPr>
          <p:nvPr/>
        </p:nvPicPr>
        <p:blipFill>
          <a:blip r:embed="rId2">
            <a:extLst>
              <a:ext uri="{28A0092B-C50C-407E-A947-70E740481C1C}">
                <a14:useLocalDpi xmlns:a14="http://schemas.microsoft.com/office/drawing/2010/main" val="0"/>
              </a:ext>
            </a:extLst>
          </a:blip>
          <a:srcRect l="1635" r="3807"/>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TextBox 3">
            <a:extLst>
              <a:ext uri="{FF2B5EF4-FFF2-40B4-BE49-F238E27FC236}">
                <a16:creationId xmlns:a16="http://schemas.microsoft.com/office/drawing/2014/main" id="{9E8D1361-93D6-F6E6-9935-468AFC1C7E35}"/>
              </a:ext>
            </a:extLst>
          </p:cNvPr>
          <p:cNvSpPr txBox="1"/>
          <p:nvPr/>
        </p:nvSpPr>
        <p:spPr>
          <a:xfrm>
            <a:off x="6550924" y="2927444"/>
            <a:ext cx="4920019" cy="3244755"/>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lumMod val="75000"/>
                </a:schemeClr>
              </a:buClr>
              <a:buSzPct val="85000"/>
              <a:buFont typeface="Wingdings" pitchFamily="2" charset="2"/>
              <a:buChar char="§"/>
            </a:pPr>
            <a:r>
              <a:rPr lang="en-US"/>
              <a:t>Modified Powerfist with mine on the front… one hit wonder weapon that leaves the user a little…. ‘armless.</a:t>
            </a:r>
          </a:p>
          <a:p>
            <a:pPr indent="-182880" defTabSz="914400">
              <a:lnSpc>
                <a:spcPct val="90000"/>
              </a:lnSpc>
              <a:spcAft>
                <a:spcPts val="600"/>
              </a:spcAft>
              <a:buClr>
                <a:schemeClr val="accent1">
                  <a:lumMod val="75000"/>
                </a:schemeClr>
              </a:buClr>
              <a:buSzPct val="85000"/>
              <a:buFont typeface="Wingdings" pitchFamily="2" charset="2"/>
              <a:buChar char="§"/>
            </a:pPr>
            <a:r>
              <a:rPr lang="en-US"/>
              <a:t>Can be avoided with Adamantium Skeleton Perk:</a:t>
            </a:r>
          </a:p>
          <a:p>
            <a:pPr indent="-182880" defTabSz="914400">
              <a:lnSpc>
                <a:spcPct val="90000"/>
              </a:lnSpc>
              <a:spcAft>
                <a:spcPts val="600"/>
              </a:spcAft>
              <a:buClr>
                <a:schemeClr val="accent1">
                  <a:lumMod val="75000"/>
                </a:schemeClr>
              </a:buClr>
              <a:buSzPct val="85000"/>
              <a:buFont typeface="Wingdings" pitchFamily="2" charset="2"/>
              <a:buChar char="§"/>
            </a:pPr>
            <a:r>
              <a:rPr lang="en-US"/>
              <a:t>Endurance 7 | Level 13 [-60%dmg]</a:t>
            </a:r>
          </a:p>
          <a:p>
            <a:pPr indent="-182880" defTabSz="914400">
              <a:lnSpc>
                <a:spcPct val="90000"/>
              </a:lnSpc>
              <a:spcAft>
                <a:spcPts val="600"/>
              </a:spcAft>
              <a:buClr>
                <a:schemeClr val="accent1">
                  <a:lumMod val="75000"/>
                </a:schemeClr>
              </a:buClr>
              <a:buSzPct val="85000"/>
              <a:buFont typeface="Wingdings" pitchFamily="2" charset="2"/>
              <a:buChar char="§"/>
            </a:pPr>
            <a:r>
              <a:rPr lang="en-US"/>
              <a:t>Level 26 [-100%dmg])</a:t>
            </a:r>
            <a:endParaRPr lang="en-US" dirty="0"/>
          </a:p>
        </p:txBody>
      </p:sp>
    </p:spTree>
    <p:extLst>
      <p:ext uri="{BB962C8B-B14F-4D97-AF65-F5344CB8AC3E}">
        <p14:creationId xmlns:p14="http://schemas.microsoft.com/office/powerpoint/2010/main" val="53411000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A0204-831D-7854-C8E8-3CF92D57558F}"/>
              </a:ext>
            </a:extLst>
          </p:cNvPr>
          <p:cNvSpPr>
            <a:spLocks noGrp="1"/>
          </p:cNvSpPr>
          <p:nvPr>
            <p:ph type="title"/>
          </p:nvPr>
        </p:nvSpPr>
        <p:spPr>
          <a:xfrm>
            <a:off x="6550924" y="685800"/>
            <a:ext cx="4920019" cy="2021553"/>
          </a:xfrm>
        </p:spPr>
        <p:txBody>
          <a:bodyPr vert="horz" lIns="91440" tIns="45720" rIns="91440" bIns="45720" rtlCol="0" anchor="ctr">
            <a:normAutofit/>
          </a:bodyPr>
          <a:lstStyle/>
          <a:p>
            <a:r>
              <a:rPr lang="en-US" dirty="0" err="1">
                <a:solidFill>
                  <a:schemeClr val="tx1"/>
                </a:solidFill>
              </a:rPr>
              <a:t>McBruShield</a:t>
            </a:r>
            <a:endParaRPr lang="en-US" dirty="0">
              <a:solidFill>
                <a:schemeClr val="tx1"/>
              </a:solidFill>
            </a:endParaRPr>
          </a:p>
        </p:txBody>
      </p:sp>
      <p:sp>
        <p:nvSpPr>
          <p:cNvPr id="42" name="Freeform: Shape 41">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9B23E04D-923D-CB56-EB46-91103C66CC5E}"/>
              </a:ext>
            </a:extLst>
          </p:cNvPr>
          <p:cNvPicPr>
            <a:picLocks noChangeAspect="1"/>
          </p:cNvPicPr>
          <p:nvPr/>
        </p:nvPicPr>
        <p:blipFill>
          <a:blip r:embed="rId2">
            <a:extLst>
              <a:ext uri="{28A0092B-C50C-407E-A947-70E740481C1C}">
                <a14:useLocalDpi xmlns:a14="http://schemas.microsoft.com/office/drawing/2010/main" val="0"/>
              </a:ext>
            </a:extLst>
          </a:blip>
          <a:srcRect r="-2" b="1556"/>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TextBox 3">
            <a:extLst>
              <a:ext uri="{FF2B5EF4-FFF2-40B4-BE49-F238E27FC236}">
                <a16:creationId xmlns:a16="http://schemas.microsoft.com/office/drawing/2014/main" id="{9E8D1361-93D6-F6E6-9935-468AFC1C7E35}"/>
              </a:ext>
            </a:extLst>
          </p:cNvPr>
          <p:cNvSpPr txBox="1"/>
          <p:nvPr/>
        </p:nvSpPr>
        <p:spPr>
          <a:xfrm>
            <a:off x="6550924" y="2927444"/>
            <a:ext cx="4920019" cy="3244755"/>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lumMod val="75000"/>
                </a:schemeClr>
              </a:buClr>
              <a:buSzPct val="85000"/>
              <a:buFont typeface="Wingdings" pitchFamily="2" charset="2"/>
              <a:buChar char="§"/>
            </a:pPr>
            <a:r>
              <a:rPr lang="en-US" dirty="0"/>
              <a:t>Made from girders, it works if they don’t go for the legs; the metal was quenched in Ion Bru.</a:t>
            </a:r>
          </a:p>
        </p:txBody>
      </p:sp>
    </p:spTree>
    <p:extLst>
      <p:ext uri="{BB962C8B-B14F-4D97-AF65-F5344CB8AC3E}">
        <p14:creationId xmlns:p14="http://schemas.microsoft.com/office/powerpoint/2010/main" val="332440824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A0204-831D-7854-C8E8-3CF92D57558F}"/>
              </a:ext>
            </a:extLst>
          </p:cNvPr>
          <p:cNvSpPr>
            <a:spLocks noGrp="1"/>
          </p:cNvSpPr>
          <p:nvPr>
            <p:ph type="title"/>
          </p:nvPr>
        </p:nvSpPr>
        <p:spPr>
          <a:xfrm>
            <a:off x="6550924" y="685800"/>
            <a:ext cx="4920019" cy="2021553"/>
          </a:xfrm>
        </p:spPr>
        <p:txBody>
          <a:bodyPr vert="horz" lIns="91440" tIns="45720" rIns="91440" bIns="45720" rtlCol="0" anchor="ctr">
            <a:normAutofit/>
          </a:bodyPr>
          <a:lstStyle/>
          <a:p>
            <a:r>
              <a:rPr lang="en-US">
                <a:solidFill>
                  <a:schemeClr val="tx1"/>
                </a:solidFill>
              </a:rPr>
              <a:t>LoaderMcLifty</a:t>
            </a:r>
            <a:endParaRPr lang="en-US" dirty="0">
              <a:solidFill>
                <a:schemeClr val="tx1"/>
              </a:solidFill>
            </a:endParaRPr>
          </a:p>
        </p:txBody>
      </p:sp>
      <p:sp>
        <p:nvSpPr>
          <p:cNvPr id="49" name="Freeform: Shape 48">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C5FDE772-1B31-FDC8-2CFF-4FBA319CF566}"/>
              </a:ext>
            </a:extLst>
          </p:cNvPr>
          <p:cNvPicPr>
            <a:picLocks noChangeAspect="1"/>
          </p:cNvPicPr>
          <p:nvPr/>
        </p:nvPicPr>
        <p:blipFill>
          <a:blip r:embed="rId2">
            <a:extLst>
              <a:ext uri="{28A0092B-C50C-407E-A947-70E740481C1C}">
                <a14:useLocalDpi xmlns:a14="http://schemas.microsoft.com/office/drawing/2010/main" val="0"/>
              </a:ext>
            </a:extLst>
          </a:blip>
          <a:srcRect l="5855" r="5261"/>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TextBox 3">
            <a:extLst>
              <a:ext uri="{FF2B5EF4-FFF2-40B4-BE49-F238E27FC236}">
                <a16:creationId xmlns:a16="http://schemas.microsoft.com/office/drawing/2014/main" id="{9E8D1361-93D6-F6E6-9935-468AFC1C7E35}"/>
              </a:ext>
            </a:extLst>
          </p:cNvPr>
          <p:cNvSpPr txBox="1"/>
          <p:nvPr/>
        </p:nvSpPr>
        <p:spPr>
          <a:xfrm>
            <a:off x="6550924" y="2927444"/>
            <a:ext cx="4920019" cy="3244755"/>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lumMod val="75000"/>
                </a:schemeClr>
              </a:buClr>
              <a:buSzPct val="85000"/>
              <a:buFont typeface="Wingdings" pitchFamily="2" charset="2"/>
              <a:buChar char="§"/>
            </a:pPr>
            <a:r>
              <a:rPr lang="en-US"/>
              <a:t>A power loader based around a walking platform, should have added ballast to the back to prevent it from tipping forward in a light breeze.</a:t>
            </a:r>
            <a:endParaRPr lang="en-US" dirty="0"/>
          </a:p>
        </p:txBody>
      </p:sp>
    </p:spTree>
    <p:extLst>
      <p:ext uri="{BB962C8B-B14F-4D97-AF65-F5344CB8AC3E}">
        <p14:creationId xmlns:p14="http://schemas.microsoft.com/office/powerpoint/2010/main" val="210058473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C4C5769-E723-4A1E-B4F6-F6BB27AE7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4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878380D-0E99-4278-9939-702074B8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A8310-E988-1FD3-E670-033795C2FED9}"/>
              </a:ext>
            </a:extLst>
          </p:cNvPr>
          <p:cNvSpPr>
            <a:spLocks noGrp="1"/>
          </p:cNvSpPr>
          <p:nvPr>
            <p:ph type="title"/>
          </p:nvPr>
        </p:nvSpPr>
        <p:spPr>
          <a:xfrm>
            <a:off x="-1341938" y="-325910"/>
            <a:ext cx="5962488" cy="1525801"/>
          </a:xfrm>
        </p:spPr>
        <p:txBody>
          <a:bodyPr>
            <a:normAutofit/>
          </a:bodyPr>
          <a:lstStyle/>
          <a:p>
            <a:pPr algn="r"/>
            <a:r>
              <a:rPr lang="en-GB" sz="4400" dirty="0">
                <a:solidFill>
                  <a:srgbClr val="FFFFFF"/>
                </a:solidFill>
              </a:rPr>
              <a:t>Sketches and Models</a:t>
            </a:r>
          </a:p>
        </p:txBody>
      </p:sp>
      <p:sp>
        <p:nvSpPr>
          <p:cNvPr id="18" name="Oval 17">
            <a:extLst>
              <a:ext uri="{FF2B5EF4-FFF2-40B4-BE49-F238E27FC236}">
                <a16:creationId xmlns:a16="http://schemas.microsoft.com/office/drawing/2014/main" id="{75A92D53-A461-451B-87E6-8746F6FC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F003ABC2-0D2A-42E5-9778-D9E8DBB54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pic>
        <p:nvPicPr>
          <p:cNvPr id="6" name="Picture 5">
            <a:extLst>
              <a:ext uri="{FF2B5EF4-FFF2-40B4-BE49-F238E27FC236}">
                <a16:creationId xmlns:a16="http://schemas.microsoft.com/office/drawing/2014/main" id="{7A6074E2-787C-821C-848D-EC63E39701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45654" y="797849"/>
            <a:ext cx="2122001" cy="3281758"/>
          </a:xfrm>
          <a:prstGeom prst="rect">
            <a:avLst/>
          </a:prstGeom>
        </p:spPr>
      </p:pic>
      <p:pic>
        <p:nvPicPr>
          <p:cNvPr id="8" name="Picture 7">
            <a:extLst>
              <a:ext uri="{FF2B5EF4-FFF2-40B4-BE49-F238E27FC236}">
                <a16:creationId xmlns:a16="http://schemas.microsoft.com/office/drawing/2014/main" id="{8E6EA6C6-64D3-9D0F-DA45-3A864CCBEF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28994" y="3987866"/>
            <a:ext cx="2672731" cy="2727198"/>
          </a:xfrm>
          <a:prstGeom prst="rect">
            <a:avLst/>
          </a:prstGeom>
        </p:spPr>
      </p:pic>
      <p:pic>
        <p:nvPicPr>
          <p:cNvPr id="11" name="Picture 10">
            <a:extLst>
              <a:ext uri="{FF2B5EF4-FFF2-40B4-BE49-F238E27FC236}">
                <a16:creationId xmlns:a16="http://schemas.microsoft.com/office/drawing/2014/main" id="{6DEBBAD9-F2B5-613D-6ECD-DCCBA86FBF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75864" y="92046"/>
            <a:ext cx="2732328" cy="3515664"/>
          </a:xfrm>
          <a:prstGeom prst="rect">
            <a:avLst/>
          </a:prstGeom>
        </p:spPr>
      </p:pic>
      <p:pic>
        <p:nvPicPr>
          <p:cNvPr id="13" name="Picture 12">
            <a:extLst>
              <a:ext uri="{FF2B5EF4-FFF2-40B4-BE49-F238E27FC236}">
                <a16:creationId xmlns:a16="http://schemas.microsoft.com/office/drawing/2014/main" id="{3040D1D3-5ADE-7A6C-F1C9-3DB0D601390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771914" y="92046"/>
            <a:ext cx="2473392" cy="3673812"/>
          </a:xfrm>
          <a:prstGeom prst="rect">
            <a:avLst/>
          </a:prstGeom>
        </p:spPr>
      </p:pic>
      <p:pic>
        <p:nvPicPr>
          <p:cNvPr id="17" name="Picture 16">
            <a:extLst>
              <a:ext uri="{FF2B5EF4-FFF2-40B4-BE49-F238E27FC236}">
                <a16:creationId xmlns:a16="http://schemas.microsoft.com/office/drawing/2014/main" id="{66C19DD2-C267-3855-D94D-641AA77FF1A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29408" y="726750"/>
            <a:ext cx="2269552" cy="3423955"/>
          </a:xfrm>
          <a:prstGeom prst="rect">
            <a:avLst/>
          </a:prstGeom>
        </p:spPr>
      </p:pic>
      <p:pic>
        <p:nvPicPr>
          <p:cNvPr id="21" name="Picture 20">
            <a:extLst>
              <a:ext uri="{FF2B5EF4-FFF2-40B4-BE49-F238E27FC236}">
                <a16:creationId xmlns:a16="http://schemas.microsoft.com/office/drawing/2014/main" id="{2D040BEA-2B11-F79F-AFDB-AE37FE3606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040805" y="3648019"/>
            <a:ext cx="1440368" cy="3177791"/>
          </a:xfrm>
          <a:prstGeom prst="rect">
            <a:avLst/>
          </a:prstGeom>
        </p:spPr>
      </p:pic>
      <p:pic>
        <p:nvPicPr>
          <p:cNvPr id="23" name="Picture 22">
            <a:extLst>
              <a:ext uri="{FF2B5EF4-FFF2-40B4-BE49-F238E27FC236}">
                <a16:creationId xmlns:a16="http://schemas.microsoft.com/office/drawing/2014/main" id="{8A81960F-2476-8D5B-4D86-CF3AD682DF3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140296" y="3951029"/>
            <a:ext cx="2367896" cy="2706660"/>
          </a:xfrm>
          <a:prstGeom prst="rect">
            <a:avLst/>
          </a:prstGeom>
        </p:spPr>
      </p:pic>
    </p:spTree>
    <p:extLst>
      <p:ext uri="{BB962C8B-B14F-4D97-AF65-F5344CB8AC3E}">
        <p14:creationId xmlns:p14="http://schemas.microsoft.com/office/powerpoint/2010/main" val="32126304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4" ma:contentTypeDescription="Create a new document." ma:contentTypeScope="" ma:versionID="2442c99cdc92fe371d6474aaabbd0ee1">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7543d2e33c71864e78d1454112d65064"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GenerationTime" minOccurs="0"/>
                <xsd:element ref="ns3:MediaServiceEventHashCode" minOccurs="0"/>
                <xsd:element ref="ns3:MediaServiceSystemTags" minOccurs="0"/>
                <xsd:element ref="ns3:MediaServiceOCR" minOccurs="0"/>
                <xsd:element ref="ns3:MediaServiceDateTaken" minOccurs="0"/>
                <xsd:element ref="ns3:_activity"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_activity" ma:index="17" nillable="true" ma:displayName="_activity" ma:hidden="true" ma:internalName="_activity">
      <xsd:simpleType>
        <xsd:restriction base="dms:Note"/>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81785B1E-22DF-4D50-8986-EEB7CDE718F1}">
  <ds:schemaRefs>
    <ds:schemaRef ds:uri="http://schemas.microsoft.com/sharepoint/v3/contenttype/forms"/>
  </ds:schemaRefs>
</ds:datastoreItem>
</file>

<file path=customXml/itemProps2.xml><?xml version="1.0" encoding="utf-8"?>
<ds:datastoreItem xmlns:ds="http://schemas.openxmlformats.org/officeDocument/2006/customXml" ds:itemID="{0BC1F527-2D24-42E3-9F08-3DFF34E5B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00B9B7C-3973-4B84-A904-6A3131B91928}">
  <ds:schemaRefs>
    <ds:schemaRef ds:uri="http://schemas.microsoft.com/office/2006/metadata/properties"/>
    <ds:schemaRef ds:uri="http://www.w3.org/XML/1998/namespace"/>
    <ds:schemaRef ds:uri="550816ce-8156-4f45-b1c4-24236a73d01f"/>
    <ds:schemaRef ds:uri="http://purl.org/dc/dcmitype/"/>
    <ds:schemaRef ds:uri="http://schemas.microsoft.com/office/infopath/2007/PartnerControls"/>
    <ds:schemaRef ds:uri="http://schemas.openxmlformats.org/package/2006/metadata/core-properties"/>
    <ds:schemaRef ds:uri="0ebdf10f-b5a3-45b6-acdb-7dc1eb398785"/>
    <ds:schemaRef ds:uri="http://schemas.microsoft.com/office/2006/documentManagement/types"/>
    <ds:schemaRef ds:uri="http://purl.org/dc/elements/1.1/"/>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532</TotalTime>
  <Words>1289</Words>
  <Application>Microsoft Office PowerPoint</Application>
  <PresentationFormat>Widescreen</PresentationFormat>
  <Paragraphs>39</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Rockwell</vt:lpstr>
      <vt:lpstr>Rockwell Condensed</vt:lpstr>
      <vt:lpstr>Rockwell Extra Bold</vt:lpstr>
      <vt:lpstr>Wingdings</vt:lpstr>
      <vt:lpstr>Wood Type</vt:lpstr>
      <vt:lpstr>Narrative &amp; World-Building - ACCA5047</vt:lpstr>
      <vt:lpstr>CEO Back Story – Early Years</vt:lpstr>
      <vt:lpstr>CEO Back Story – Mid Years</vt:lpstr>
      <vt:lpstr>CEO Back Story – Later Years</vt:lpstr>
      <vt:lpstr>CEO Back Story – Company Years</vt:lpstr>
      <vt:lpstr>Environment</vt:lpstr>
      <vt:lpstr>The Burny mcstabby</vt:lpstr>
      <vt:lpstr>The Claymore McSplody</vt:lpstr>
      <vt:lpstr>Punchy McSplodey</vt:lpstr>
      <vt:lpstr>McBruShield</vt:lpstr>
      <vt:lpstr>LoaderMcLifty</vt:lpstr>
      <vt:lpstr>Sketches and Models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Iain Martin</dc:creator>
  <cp:lastModifiedBy>Iain Martin (2311038)</cp:lastModifiedBy>
  <cp:revision>2</cp:revision>
  <dcterms:created xsi:type="dcterms:W3CDTF">2026-01-09T05:36:25Z</dcterms:created>
  <dcterms:modified xsi:type="dcterms:W3CDTF">2026-01-09T14:33:09Z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