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75"/>
  </p:notesMasterIdLst>
  <p:handoutMasterIdLst>
    <p:handoutMasterId r:id="rId76"/>
  </p:handoutMasterIdLst>
  <p:sldIdLst>
    <p:sldId id="428" r:id="rId2"/>
    <p:sldId id="450" r:id="rId3"/>
    <p:sldId id="458" r:id="rId4"/>
    <p:sldId id="459" r:id="rId5"/>
    <p:sldId id="460" r:id="rId6"/>
    <p:sldId id="461" r:id="rId7"/>
    <p:sldId id="462" r:id="rId8"/>
    <p:sldId id="463" r:id="rId9"/>
    <p:sldId id="464" r:id="rId10"/>
    <p:sldId id="465" r:id="rId11"/>
    <p:sldId id="429" r:id="rId12"/>
    <p:sldId id="379" r:id="rId13"/>
    <p:sldId id="451" r:id="rId14"/>
    <p:sldId id="438" r:id="rId15"/>
    <p:sldId id="437" r:id="rId16"/>
    <p:sldId id="468" r:id="rId17"/>
    <p:sldId id="443" r:id="rId18"/>
    <p:sldId id="467" r:id="rId19"/>
    <p:sldId id="307" r:id="rId20"/>
    <p:sldId id="308" r:id="rId21"/>
    <p:sldId id="340" r:id="rId22"/>
    <p:sldId id="442" r:id="rId23"/>
    <p:sldId id="345" r:id="rId24"/>
    <p:sldId id="372" r:id="rId25"/>
    <p:sldId id="309" r:id="rId26"/>
    <p:sldId id="310" r:id="rId27"/>
    <p:sldId id="311" r:id="rId28"/>
    <p:sldId id="312" r:id="rId29"/>
    <p:sldId id="452" r:id="rId30"/>
    <p:sldId id="373" r:id="rId31"/>
    <p:sldId id="313" r:id="rId32"/>
    <p:sldId id="441" r:id="rId33"/>
    <p:sldId id="323" r:id="rId34"/>
    <p:sldId id="440" r:id="rId35"/>
    <p:sldId id="439" r:id="rId36"/>
    <p:sldId id="375" r:id="rId37"/>
    <p:sldId id="325" r:id="rId38"/>
    <p:sldId id="326" r:id="rId39"/>
    <p:sldId id="327" r:id="rId40"/>
    <p:sldId id="328" r:id="rId41"/>
    <p:sldId id="329" r:id="rId42"/>
    <p:sldId id="348" r:id="rId43"/>
    <p:sldId id="358" r:id="rId44"/>
    <p:sldId id="380" r:id="rId45"/>
    <p:sldId id="430" r:id="rId46"/>
    <p:sldId id="431" r:id="rId47"/>
    <p:sldId id="432" r:id="rId48"/>
    <p:sldId id="433" r:id="rId49"/>
    <p:sldId id="397" r:id="rId50"/>
    <p:sldId id="434" r:id="rId51"/>
    <p:sldId id="435" r:id="rId52"/>
    <p:sldId id="436" r:id="rId53"/>
    <p:sldId id="382" r:id="rId54"/>
    <p:sldId id="383" r:id="rId55"/>
    <p:sldId id="384" r:id="rId56"/>
    <p:sldId id="385" r:id="rId57"/>
    <p:sldId id="386" r:id="rId58"/>
    <p:sldId id="387" r:id="rId59"/>
    <p:sldId id="447" r:id="rId60"/>
    <p:sldId id="388" r:id="rId61"/>
    <p:sldId id="389" r:id="rId62"/>
    <p:sldId id="390" r:id="rId63"/>
    <p:sldId id="391" r:id="rId64"/>
    <p:sldId id="394" r:id="rId65"/>
    <p:sldId id="395" r:id="rId66"/>
    <p:sldId id="454" r:id="rId67"/>
    <p:sldId id="455" r:id="rId68"/>
    <p:sldId id="456" r:id="rId69"/>
    <p:sldId id="466" r:id="rId70"/>
    <p:sldId id="457" r:id="rId71"/>
    <p:sldId id="396" r:id="rId72"/>
    <p:sldId id="336" r:id="rId73"/>
    <p:sldId id="344" r:id="rId7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558"/>
  </p:normalViewPr>
  <p:slideViewPr>
    <p:cSldViewPr snapToGrid="0">
      <p:cViewPr varScale="1">
        <p:scale>
          <a:sx n="121" d="100"/>
          <a:sy n="121" d="100"/>
        </p:scale>
        <p:origin x="16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520CD5-90B0-4FD0-AD62-1951262A0674}"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30DE5790-A75F-482A-8E27-5B04CCF43139}">
      <dgm:prSet phldrT="[Text]" custT="1"/>
      <dgm:spPr/>
      <dgm:t>
        <a:bodyPr/>
        <a:lstStyle/>
        <a:p>
          <a:r>
            <a:rPr lang="en-US" sz="2400" b="1" dirty="0"/>
            <a:t>Pre-contemplation</a:t>
          </a:r>
        </a:p>
      </dgm:t>
    </dgm:pt>
    <dgm:pt modelId="{C3AFFC00-9F14-4F1E-9A3C-9DBEC0785630}" type="parTrans" cxnId="{495D9883-49B8-43BD-806D-17C6570308B0}">
      <dgm:prSet/>
      <dgm:spPr/>
      <dgm:t>
        <a:bodyPr/>
        <a:lstStyle/>
        <a:p>
          <a:endParaRPr lang="en-US"/>
        </a:p>
      </dgm:t>
    </dgm:pt>
    <dgm:pt modelId="{E6307F5C-8ABC-4303-9CF1-8765AABE8DC0}" type="sibTrans" cxnId="{495D9883-49B8-43BD-806D-17C6570308B0}">
      <dgm:prSet/>
      <dgm:spPr/>
      <dgm:t>
        <a:bodyPr/>
        <a:lstStyle/>
        <a:p>
          <a:endParaRPr lang="en-US"/>
        </a:p>
      </dgm:t>
    </dgm:pt>
    <dgm:pt modelId="{301E4087-3199-4432-AB8E-37F51634F19C}">
      <dgm:prSet phldrT="[Text]"/>
      <dgm:spPr/>
      <dgm:t>
        <a:bodyPr/>
        <a:lstStyle/>
        <a:p>
          <a:r>
            <a:rPr lang="en-US" b="1" dirty="0"/>
            <a:t>Contemplation</a:t>
          </a:r>
        </a:p>
      </dgm:t>
    </dgm:pt>
    <dgm:pt modelId="{68AFB2A5-067E-484D-8044-E14B793ADB85}" type="parTrans" cxnId="{C5244439-0C17-4844-AB58-48321E06C4F6}">
      <dgm:prSet/>
      <dgm:spPr/>
      <dgm:t>
        <a:bodyPr/>
        <a:lstStyle/>
        <a:p>
          <a:endParaRPr lang="en-US"/>
        </a:p>
      </dgm:t>
    </dgm:pt>
    <dgm:pt modelId="{4E482B5C-1BAC-43F3-BB27-63B1C2EF3EC1}" type="sibTrans" cxnId="{C5244439-0C17-4844-AB58-48321E06C4F6}">
      <dgm:prSet/>
      <dgm:spPr/>
      <dgm:t>
        <a:bodyPr/>
        <a:lstStyle/>
        <a:p>
          <a:endParaRPr lang="en-US"/>
        </a:p>
      </dgm:t>
    </dgm:pt>
    <dgm:pt modelId="{992766F3-2608-4714-8049-142326ABF998}">
      <dgm:prSet phldrT="[Text]"/>
      <dgm:spPr/>
      <dgm:t>
        <a:bodyPr/>
        <a:lstStyle/>
        <a:p>
          <a:r>
            <a:rPr lang="en-US" b="1" dirty="0"/>
            <a:t>Preparation</a:t>
          </a:r>
        </a:p>
      </dgm:t>
    </dgm:pt>
    <dgm:pt modelId="{D1039A3A-09A5-4EBC-B975-FC5B1A0755C2}" type="parTrans" cxnId="{6827D7F9-9455-4227-9C50-3E7EDA53ECAF}">
      <dgm:prSet/>
      <dgm:spPr/>
      <dgm:t>
        <a:bodyPr/>
        <a:lstStyle/>
        <a:p>
          <a:endParaRPr lang="en-US"/>
        </a:p>
      </dgm:t>
    </dgm:pt>
    <dgm:pt modelId="{27C5728C-32FA-4EF9-810F-568455868EBA}" type="sibTrans" cxnId="{6827D7F9-9455-4227-9C50-3E7EDA53ECAF}">
      <dgm:prSet/>
      <dgm:spPr/>
      <dgm:t>
        <a:bodyPr/>
        <a:lstStyle/>
        <a:p>
          <a:endParaRPr lang="en-US"/>
        </a:p>
      </dgm:t>
    </dgm:pt>
    <dgm:pt modelId="{4B66B1DA-0975-4439-9076-9171A6C32CCA}">
      <dgm:prSet phldrT="[Text]"/>
      <dgm:spPr/>
      <dgm:t>
        <a:bodyPr/>
        <a:lstStyle/>
        <a:p>
          <a:r>
            <a:rPr lang="en-US" b="1" dirty="0"/>
            <a:t>Action</a:t>
          </a:r>
        </a:p>
      </dgm:t>
    </dgm:pt>
    <dgm:pt modelId="{CA3F3CA6-563A-4280-B0FF-47874344C064}" type="parTrans" cxnId="{73397936-46B8-4BBD-B8E2-96BDA7B4FA74}">
      <dgm:prSet/>
      <dgm:spPr/>
      <dgm:t>
        <a:bodyPr/>
        <a:lstStyle/>
        <a:p>
          <a:endParaRPr lang="en-US"/>
        </a:p>
      </dgm:t>
    </dgm:pt>
    <dgm:pt modelId="{468562A4-6EE0-4F51-A1AF-7C1B7A8CF3AA}" type="sibTrans" cxnId="{73397936-46B8-4BBD-B8E2-96BDA7B4FA74}">
      <dgm:prSet/>
      <dgm:spPr/>
      <dgm:t>
        <a:bodyPr/>
        <a:lstStyle/>
        <a:p>
          <a:endParaRPr lang="en-US"/>
        </a:p>
      </dgm:t>
    </dgm:pt>
    <dgm:pt modelId="{BFDDF11B-D73C-4B4D-83C1-5F84E5D77872}">
      <dgm:prSet phldrT="[Text]"/>
      <dgm:spPr/>
      <dgm:t>
        <a:bodyPr/>
        <a:lstStyle/>
        <a:p>
          <a:r>
            <a:rPr lang="en-US" b="1" dirty="0"/>
            <a:t>Maintenance</a:t>
          </a:r>
        </a:p>
      </dgm:t>
    </dgm:pt>
    <dgm:pt modelId="{7A9B42D7-2658-40C5-A006-7989B96C56F3}" type="parTrans" cxnId="{1C7ED48F-C56C-4766-8901-7E3C2C6897E5}">
      <dgm:prSet/>
      <dgm:spPr/>
      <dgm:t>
        <a:bodyPr/>
        <a:lstStyle/>
        <a:p>
          <a:endParaRPr lang="en-US"/>
        </a:p>
      </dgm:t>
    </dgm:pt>
    <dgm:pt modelId="{6CC671C6-05E0-42F0-9245-0646D482ED80}" type="sibTrans" cxnId="{1C7ED48F-C56C-4766-8901-7E3C2C6897E5}">
      <dgm:prSet/>
      <dgm:spPr/>
      <dgm:t>
        <a:bodyPr/>
        <a:lstStyle/>
        <a:p>
          <a:endParaRPr lang="en-US"/>
        </a:p>
      </dgm:t>
    </dgm:pt>
    <dgm:pt modelId="{994A7918-EE4E-467C-916E-EED515C9AEFF}" type="pres">
      <dgm:prSet presAssocID="{99520CD5-90B0-4FD0-AD62-1951262A0674}" presName="cycle" presStyleCnt="0">
        <dgm:presLayoutVars>
          <dgm:dir/>
          <dgm:resizeHandles val="exact"/>
        </dgm:presLayoutVars>
      </dgm:prSet>
      <dgm:spPr/>
    </dgm:pt>
    <dgm:pt modelId="{CD1DD049-AC83-4081-AEDB-18B2A6BA8A50}" type="pres">
      <dgm:prSet presAssocID="{30DE5790-A75F-482A-8E27-5B04CCF43139}" presName="node" presStyleLbl="node1" presStyleIdx="0" presStyleCnt="5">
        <dgm:presLayoutVars>
          <dgm:bulletEnabled val="1"/>
        </dgm:presLayoutVars>
      </dgm:prSet>
      <dgm:spPr/>
    </dgm:pt>
    <dgm:pt modelId="{47EE67E0-5DDA-41BB-8DB8-2EAEE749E4CE}" type="pres">
      <dgm:prSet presAssocID="{30DE5790-A75F-482A-8E27-5B04CCF43139}" presName="spNode" presStyleCnt="0"/>
      <dgm:spPr/>
    </dgm:pt>
    <dgm:pt modelId="{6A4B15CC-43FC-4E9B-9996-FF255C0D7EB8}" type="pres">
      <dgm:prSet presAssocID="{E6307F5C-8ABC-4303-9CF1-8765AABE8DC0}" presName="sibTrans" presStyleLbl="sibTrans1D1" presStyleIdx="0" presStyleCnt="5"/>
      <dgm:spPr/>
    </dgm:pt>
    <dgm:pt modelId="{3E5392FC-D8CC-4B03-89D8-12EC68EC8891}" type="pres">
      <dgm:prSet presAssocID="{301E4087-3199-4432-AB8E-37F51634F19C}" presName="node" presStyleLbl="node1" presStyleIdx="1" presStyleCnt="5">
        <dgm:presLayoutVars>
          <dgm:bulletEnabled val="1"/>
        </dgm:presLayoutVars>
      </dgm:prSet>
      <dgm:spPr/>
    </dgm:pt>
    <dgm:pt modelId="{B04217CE-5000-4064-9AC8-8610D354278F}" type="pres">
      <dgm:prSet presAssocID="{301E4087-3199-4432-AB8E-37F51634F19C}" presName="spNode" presStyleCnt="0"/>
      <dgm:spPr/>
    </dgm:pt>
    <dgm:pt modelId="{80ECD450-9A6A-4754-AE8E-F23F3F9B4133}" type="pres">
      <dgm:prSet presAssocID="{4E482B5C-1BAC-43F3-BB27-63B1C2EF3EC1}" presName="sibTrans" presStyleLbl="sibTrans1D1" presStyleIdx="1" presStyleCnt="5"/>
      <dgm:spPr/>
    </dgm:pt>
    <dgm:pt modelId="{EA047F4D-9AEF-458C-B1B7-60E93837880B}" type="pres">
      <dgm:prSet presAssocID="{992766F3-2608-4714-8049-142326ABF998}" presName="node" presStyleLbl="node1" presStyleIdx="2" presStyleCnt="5">
        <dgm:presLayoutVars>
          <dgm:bulletEnabled val="1"/>
        </dgm:presLayoutVars>
      </dgm:prSet>
      <dgm:spPr/>
    </dgm:pt>
    <dgm:pt modelId="{E439BEA4-0B66-4E93-94AF-70608B549969}" type="pres">
      <dgm:prSet presAssocID="{992766F3-2608-4714-8049-142326ABF998}" presName="spNode" presStyleCnt="0"/>
      <dgm:spPr/>
    </dgm:pt>
    <dgm:pt modelId="{2ADD08F8-8063-44D2-B211-22898FB2CB85}" type="pres">
      <dgm:prSet presAssocID="{27C5728C-32FA-4EF9-810F-568455868EBA}" presName="sibTrans" presStyleLbl="sibTrans1D1" presStyleIdx="2" presStyleCnt="5"/>
      <dgm:spPr/>
    </dgm:pt>
    <dgm:pt modelId="{299E414F-DE3F-45F6-B434-D1DD73C96340}" type="pres">
      <dgm:prSet presAssocID="{4B66B1DA-0975-4439-9076-9171A6C32CCA}" presName="node" presStyleLbl="node1" presStyleIdx="3" presStyleCnt="5">
        <dgm:presLayoutVars>
          <dgm:bulletEnabled val="1"/>
        </dgm:presLayoutVars>
      </dgm:prSet>
      <dgm:spPr/>
    </dgm:pt>
    <dgm:pt modelId="{535B302D-24E6-4F4C-AE9E-01A50989AAD3}" type="pres">
      <dgm:prSet presAssocID="{4B66B1DA-0975-4439-9076-9171A6C32CCA}" presName="spNode" presStyleCnt="0"/>
      <dgm:spPr/>
    </dgm:pt>
    <dgm:pt modelId="{69FAA7C2-CCA2-4FDC-851F-495CA3617A77}" type="pres">
      <dgm:prSet presAssocID="{468562A4-6EE0-4F51-A1AF-7C1B7A8CF3AA}" presName="sibTrans" presStyleLbl="sibTrans1D1" presStyleIdx="3" presStyleCnt="5"/>
      <dgm:spPr/>
    </dgm:pt>
    <dgm:pt modelId="{1805944F-7CE7-48FF-8559-EE387CDD10BA}" type="pres">
      <dgm:prSet presAssocID="{BFDDF11B-D73C-4B4D-83C1-5F84E5D77872}" presName="node" presStyleLbl="node1" presStyleIdx="4" presStyleCnt="5">
        <dgm:presLayoutVars>
          <dgm:bulletEnabled val="1"/>
        </dgm:presLayoutVars>
      </dgm:prSet>
      <dgm:spPr/>
    </dgm:pt>
    <dgm:pt modelId="{658B0F64-CC95-4912-A989-3278751385E1}" type="pres">
      <dgm:prSet presAssocID="{BFDDF11B-D73C-4B4D-83C1-5F84E5D77872}" presName="spNode" presStyleCnt="0"/>
      <dgm:spPr/>
    </dgm:pt>
    <dgm:pt modelId="{78746B07-23BB-4C10-AA92-3B3127BA2A11}" type="pres">
      <dgm:prSet presAssocID="{6CC671C6-05E0-42F0-9245-0646D482ED80}" presName="sibTrans" presStyleLbl="sibTrans1D1" presStyleIdx="4" presStyleCnt="5"/>
      <dgm:spPr/>
    </dgm:pt>
  </dgm:ptLst>
  <dgm:cxnLst>
    <dgm:cxn modelId="{0F03AD0C-4CB2-45D1-BD4E-CF515FE9D1B6}" type="presOf" srcId="{6CC671C6-05E0-42F0-9245-0646D482ED80}" destId="{78746B07-23BB-4C10-AA92-3B3127BA2A11}" srcOrd="0" destOrd="0" presId="urn:microsoft.com/office/officeart/2005/8/layout/cycle5"/>
    <dgm:cxn modelId="{1352151A-3240-4464-8488-72096624B9F4}" type="presOf" srcId="{99520CD5-90B0-4FD0-AD62-1951262A0674}" destId="{994A7918-EE4E-467C-916E-EED515C9AEFF}" srcOrd="0" destOrd="0" presId="urn:microsoft.com/office/officeart/2005/8/layout/cycle5"/>
    <dgm:cxn modelId="{49D29B20-64CC-44EF-8053-5C05CA766AD3}" type="presOf" srcId="{BFDDF11B-D73C-4B4D-83C1-5F84E5D77872}" destId="{1805944F-7CE7-48FF-8559-EE387CDD10BA}" srcOrd="0" destOrd="0" presId="urn:microsoft.com/office/officeart/2005/8/layout/cycle5"/>
    <dgm:cxn modelId="{73397936-46B8-4BBD-B8E2-96BDA7B4FA74}" srcId="{99520CD5-90B0-4FD0-AD62-1951262A0674}" destId="{4B66B1DA-0975-4439-9076-9171A6C32CCA}" srcOrd="3" destOrd="0" parTransId="{CA3F3CA6-563A-4280-B0FF-47874344C064}" sibTransId="{468562A4-6EE0-4F51-A1AF-7C1B7A8CF3AA}"/>
    <dgm:cxn modelId="{C5244439-0C17-4844-AB58-48321E06C4F6}" srcId="{99520CD5-90B0-4FD0-AD62-1951262A0674}" destId="{301E4087-3199-4432-AB8E-37F51634F19C}" srcOrd="1" destOrd="0" parTransId="{68AFB2A5-067E-484D-8044-E14B793ADB85}" sibTransId="{4E482B5C-1BAC-43F3-BB27-63B1C2EF3EC1}"/>
    <dgm:cxn modelId="{D5D7BC45-2BC1-475C-B7C1-993A9F789E78}" type="presOf" srcId="{E6307F5C-8ABC-4303-9CF1-8765AABE8DC0}" destId="{6A4B15CC-43FC-4E9B-9996-FF255C0D7EB8}" srcOrd="0" destOrd="0" presId="urn:microsoft.com/office/officeart/2005/8/layout/cycle5"/>
    <dgm:cxn modelId="{1D957959-AEDF-443B-8389-F5E1564F8132}" type="presOf" srcId="{468562A4-6EE0-4F51-A1AF-7C1B7A8CF3AA}" destId="{69FAA7C2-CCA2-4FDC-851F-495CA3617A77}" srcOrd="0" destOrd="0" presId="urn:microsoft.com/office/officeart/2005/8/layout/cycle5"/>
    <dgm:cxn modelId="{BA70D375-3CD7-484A-9ADD-358F5880EF3A}" type="presOf" srcId="{992766F3-2608-4714-8049-142326ABF998}" destId="{EA047F4D-9AEF-458C-B1B7-60E93837880B}" srcOrd="0" destOrd="0" presId="urn:microsoft.com/office/officeart/2005/8/layout/cycle5"/>
    <dgm:cxn modelId="{495D9883-49B8-43BD-806D-17C6570308B0}" srcId="{99520CD5-90B0-4FD0-AD62-1951262A0674}" destId="{30DE5790-A75F-482A-8E27-5B04CCF43139}" srcOrd="0" destOrd="0" parTransId="{C3AFFC00-9F14-4F1E-9A3C-9DBEC0785630}" sibTransId="{E6307F5C-8ABC-4303-9CF1-8765AABE8DC0}"/>
    <dgm:cxn modelId="{1C7ED48F-C56C-4766-8901-7E3C2C6897E5}" srcId="{99520CD5-90B0-4FD0-AD62-1951262A0674}" destId="{BFDDF11B-D73C-4B4D-83C1-5F84E5D77872}" srcOrd="4" destOrd="0" parTransId="{7A9B42D7-2658-40C5-A006-7989B96C56F3}" sibTransId="{6CC671C6-05E0-42F0-9245-0646D482ED80}"/>
    <dgm:cxn modelId="{9693669A-8887-4DF7-B898-5285DB6F808C}" type="presOf" srcId="{30DE5790-A75F-482A-8E27-5B04CCF43139}" destId="{CD1DD049-AC83-4081-AEDB-18B2A6BA8A50}" srcOrd="0" destOrd="0" presId="urn:microsoft.com/office/officeart/2005/8/layout/cycle5"/>
    <dgm:cxn modelId="{5B9891AF-F494-4042-B361-615F967F9495}" type="presOf" srcId="{27C5728C-32FA-4EF9-810F-568455868EBA}" destId="{2ADD08F8-8063-44D2-B211-22898FB2CB85}" srcOrd="0" destOrd="0" presId="urn:microsoft.com/office/officeart/2005/8/layout/cycle5"/>
    <dgm:cxn modelId="{976011C0-B82E-4355-8BB0-7E5F414D342F}" type="presOf" srcId="{4E482B5C-1BAC-43F3-BB27-63B1C2EF3EC1}" destId="{80ECD450-9A6A-4754-AE8E-F23F3F9B4133}" srcOrd="0" destOrd="0" presId="urn:microsoft.com/office/officeart/2005/8/layout/cycle5"/>
    <dgm:cxn modelId="{8DA5C3EE-5B74-4B53-8794-98E795DBF8B9}" type="presOf" srcId="{4B66B1DA-0975-4439-9076-9171A6C32CCA}" destId="{299E414F-DE3F-45F6-B434-D1DD73C96340}" srcOrd="0" destOrd="0" presId="urn:microsoft.com/office/officeart/2005/8/layout/cycle5"/>
    <dgm:cxn modelId="{6827D7F9-9455-4227-9C50-3E7EDA53ECAF}" srcId="{99520CD5-90B0-4FD0-AD62-1951262A0674}" destId="{992766F3-2608-4714-8049-142326ABF998}" srcOrd="2" destOrd="0" parTransId="{D1039A3A-09A5-4EBC-B975-FC5B1A0755C2}" sibTransId="{27C5728C-32FA-4EF9-810F-568455868EBA}"/>
    <dgm:cxn modelId="{A1A871FB-B72C-4285-B7CF-E4D0B316B1A7}" type="presOf" srcId="{301E4087-3199-4432-AB8E-37F51634F19C}" destId="{3E5392FC-D8CC-4B03-89D8-12EC68EC8891}" srcOrd="0" destOrd="0" presId="urn:microsoft.com/office/officeart/2005/8/layout/cycle5"/>
    <dgm:cxn modelId="{FDFDE014-8D60-40CF-9E46-D4EC91C38E91}" type="presParOf" srcId="{994A7918-EE4E-467C-916E-EED515C9AEFF}" destId="{CD1DD049-AC83-4081-AEDB-18B2A6BA8A50}" srcOrd="0" destOrd="0" presId="urn:microsoft.com/office/officeart/2005/8/layout/cycle5"/>
    <dgm:cxn modelId="{1C933DE1-280C-4318-8DDD-9212FE1095BB}" type="presParOf" srcId="{994A7918-EE4E-467C-916E-EED515C9AEFF}" destId="{47EE67E0-5DDA-41BB-8DB8-2EAEE749E4CE}" srcOrd="1" destOrd="0" presId="urn:microsoft.com/office/officeart/2005/8/layout/cycle5"/>
    <dgm:cxn modelId="{C168D590-F0A4-44D1-BA1F-D1120C749BFE}" type="presParOf" srcId="{994A7918-EE4E-467C-916E-EED515C9AEFF}" destId="{6A4B15CC-43FC-4E9B-9996-FF255C0D7EB8}" srcOrd="2" destOrd="0" presId="urn:microsoft.com/office/officeart/2005/8/layout/cycle5"/>
    <dgm:cxn modelId="{0BA39DDF-F76A-44B3-B054-49AF28F72EEB}" type="presParOf" srcId="{994A7918-EE4E-467C-916E-EED515C9AEFF}" destId="{3E5392FC-D8CC-4B03-89D8-12EC68EC8891}" srcOrd="3" destOrd="0" presId="urn:microsoft.com/office/officeart/2005/8/layout/cycle5"/>
    <dgm:cxn modelId="{F16EF9C6-4F7A-4BE4-A5F2-39FBBB2C35EB}" type="presParOf" srcId="{994A7918-EE4E-467C-916E-EED515C9AEFF}" destId="{B04217CE-5000-4064-9AC8-8610D354278F}" srcOrd="4" destOrd="0" presId="urn:microsoft.com/office/officeart/2005/8/layout/cycle5"/>
    <dgm:cxn modelId="{66C34427-92E2-46F5-AE07-5C3AEF19B5ED}" type="presParOf" srcId="{994A7918-EE4E-467C-916E-EED515C9AEFF}" destId="{80ECD450-9A6A-4754-AE8E-F23F3F9B4133}" srcOrd="5" destOrd="0" presId="urn:microsoft.com/office/officeart/2005/8/layout/cycle5"/>
    <dgm:cxn modelId="{739752FA-7FB5-4EF4-B21B-5A92565948E7}" type="presParOf" srcId="{994A7918-EE4E-467C-916E-EED515C9AEFF}" destId="{EA047F4D-9AEF-458C-B1B7-60E93837880B}" srcOrd="6" destOrd="0" presId="urn:microsoft.com/office/officeart/2005/8/layout/cycle5"/>
    <dgm:cxn modelId="{87E99D37-9271-489B-84EA-57E7A872BE37}" type="presParOf" srcId="{994A7918-EE4E-467C-916E-EED515C9AEFF}" destId="{E439BEA4-0B66-4E93-94AF-70608B549969}" srcOrd="7" destOrd="0" presId="urn:microsoft.com/office/officeart/2005/8/layout/cycle5"/>
    <dgm:cxn modelId="{7A26A367-A588-419A-9141-35BA7A77706C}" type="presParOf" srcId="{994A7918-EE4E-467C-916E-EED515C9AEFF}" destId="{2ADD08F8-8063-44D2-B211-22898FB2CB85}" srcOrd="8" destOrd="0" presId="urn:microsoft.com/office/officeart/2005/8/layout/cycle5"/>
    <dgm:cxn modelId="{4BD4AC98-EEC1-4902-A369-F53E820DD632}" type="presParOf" srcId="{994A7918-EE4E-467C-916E-EED515C9AEFF}" destId="{299E414F-DE3F-45F6-B434-D1DD73C96340}" srcOrd="9" destOrd="0" presId="urn:microsoft.com/office/officeart/2005/8/layout/cycle5"/>
    <dgm:cxn modelId="{4AAA23F6-A75A-4E2E-9128-B83A4FA65FD2}" type="presParOf" srcId="{994A7918-EE4E-467C-916E-EED515C9AEFF}" destId="{535B302D-24E6-4F4C-AE9E-01A50989AAD3}" srcOrd="10" destOrd="0" presId="urn:microsoft.com/office/officeart/2005/8/layout/cycle5"/>
    <dgm:cxn modelId="{28538F99-0488-4B28-83F4-F50337E0963B}" type="presParOf" srcId="{994A7918-EE4E-467C-916E-EED515C9AEFF}" destId="{69FAA7C2-CCA2-4FDC-851F-495CA3617A77}" srcOrd="11" destOrd="0" presId="urn:microsoft.com/office/officeart/2005/8/layout/cycle5"/>
    <dgm:cxn modelId="{04752DCB-DE66-43D9-8BF8-4B807A6488FF}" type="presParOf" srcId="{994A7918-EE4E-467C-916E-EED515C9AEFF}" destId="{1805944F-7CE7-48FF-8559-EE387CDD10BA}" srcOrd="12" destOrd="0" presId="urn:microsoft.com/office/officeart/2005/8/layout/cycle5"/>
    <dgm:cxn modelId="{35CF84D1-678A-4C22-90A7-A588986EACF1}" type="presParOf" srcId="{994A7918-EE4E-467C-916E-EED515C9AEFF}" destId="{658B0F64-CC95-4912-A989-3278751385E1}" srcOrd="13" destOrd="0" presId="urn:microsoft.com/office/officeart/2005/8/layout/cycle5"/>
    <dgm:cxn modelId="{122887A2-27D1-4725-8BF0-7FF712C8F46C}" type="presParOf" srcId="{994A7918-EE4E-467C-916E-EED515C9AEFF}" destId="{78746B07-23BB-4C10-AA92-3B3127BA2A11}"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12156C-401A-4A53-B831-FDE2B0223F17}"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8F4BC1D-1C33-43CE-A05E-341167DD49C7}">
      <dgm:prSet phldrT="[Text]" custT="1"/>
      <dgm:spPr/>
      <dgm:t>
        <a:bodyPr/>
        <a:lstStyle/>
        <a:p>
          <a:r>
            <a:rPr lang="en-US" sz="2300" b="1" dirty="0"/>
            <a:t>Pre-contemplation</a:t>
          </a:r>
        </a:p>
        <a:p>
          <a:r>
            <a:rPr lang="en-US" sz="2000" b="0" dirty="0"/>
            <a:t>Not thinking about change</a:t>
          </a:r>
        </a:p>
      </dgm:t>
    </dgm:pt>
    <dgm:pt modelId="{7D5BD11C-EEFC-4950-B6E7-A4341A02191C}" type="parTrans" cxnId="{477A9269-963F-4724-8260-6FD75B0783B5}">
      <dgm:prSet/>
      <dgm:spPr/>
      <dgm:t>
        <a:bodyPr/>
        <a:lstStyle/>
        <a:p>
          <a:endParaRPr lang="en-US"/>
        </a:p>
      </dgm:t>
    </dgm:pt>
    <dgm:pt modelId="{DEA02B39-DAF3-4B4A-B23D-49A8FA688F0B}" type="sibTrans" cxnId="{477A9269-963F-4724-8260-6FD75B0783B5}">
      <dgm:prSet/>
      <dgm:spPr/>
      <dgm:t>
        <a:bodyPr/>
        <a:lstStyle/>
        <a:p>
          <a:endParaRPr lang="en-US"/>
        </a:p>
      </dgm:t>
    </dgm:pt>
    <dgm:pt modelId="{8BD46120-82F7-40C1-8330-967AAD0546F6}">
      <dgm:prSet phldrT="[Text]" custT="1"/>
      <dgm:spPr/>
      <dgm:t>
        <a:bodyPr/>
        <a:lstStyle/>
        <a:p>
          <a:r>
            <a:rPr lang="en-US" sz="2300" b="1" dirty="0"/>
            <a:t>Contemplation</a:t>
          </a:r>
        </a:p>
        <a:p>
          <a:r>
            <a:rPr lang="en-US" sz="2000" b="0" dirty="0"/>
            <a:t>Thinking about change</a:t>
          </a:r>
        </a:p>
      </dgm:t>
    </dgm:pt>
    <dgm:pt modelId="{3896DF74-09CF-49A9-81E6-228B05478693}" type="parTrans" cxnId="{4C01BD7B-B389-41E7-AE6A-E038DDF2D118}">
      <dgm:prSet/>
      <dgm:spPr/>
      <dgm:t>
        <a:bodyPr/>
        <a:lstStyle/>
        <a:p>
          <a:endParaRPr lang="en-US"/>
        </a:p>
      </dgm:t>
    </dgm:pt>
    <dgm:pt modelId="{DA33632A-0D3C-484D-AA9A-EF9021757A6D}" type="sibTrans" cxnId="{4C01BD7B-B389-41E7-AE6A-E038DDF2D118}">
      <dgm:prSet/>
      <dgm:spPr/>
      <dgm:t>
        <a:bodyPr/>
        <a:lstStyle/>
        <a:p>
          <a:endParaRPr lang="en-US"/>
        </a:p>
      </dgm:t>
    </dgm:pt>
    <dgm:pt modelId="{2B166842-39AC-4C18-B918-3FE39142CA09}">
      <dgm:prSet phldrT="[Text]" custT="1"/>
      <dgm:spPr/>
      <dgm:t>
        <a:bodyPr/>
        <a:lstStyle/>
        <a:p>
          <a:r>
            <a:rPr lang="en-US" sz="1100" dirty="0"/>
            <a:t>Discuss risks for not changing and benefits of changing (balance sheet/pros and cons).</a:t>
          </a:r>
        </a:p>
      </dgm:t>
    </dgm:pt>
    <dgm:pt modelId="{9E89EBCB-47EC-478E-A7EE-A79AC0BB3DF1}" type="parTrans" cxnId="{B3BAC1FD-D8CD-463B-B51A-B38E94F7C57D}">
      <dgm:prSet/>
      <dgm:spPr/>
      <dgm:t>
        <a:bodyPr/>
        <a:lstStyle/>
        <a:p>
          <a:endParaRPr lang="en-US"/>
        </a:p>
      </dgm:t>
    </dgm:pt>
    <dgm:pt modelId="{9E1A01AA-985A-432D-B041-3E3B4E09CD23}" type="sibTrans" cxnId="{B3BAC1FD-D8CD-463B-B51A-B38E94F7C57D}">
      <dgm:prSet/>
      <dgm:spPr/>
      <dgm:t>
        <a:bodyPr/>
        <a:lstStyle/>
        <a:p>
          <a:endParaRPr lang="en-US"/>
        </a:p>
      </dgm:t>
    </dgm:pt>
    <dgm:pt modelId="{96F3248E-A09A-42B9-90A2-35EEBF862034}">
      <dgm:prSet phldrT="[Text]" custT="1"/>
      <dgm:spPr/>
      <dgm:t>
        <a:bodyPr/>
        <a:lstStyle/>
        <a:p>
          <a:r>
            <a:rPr lang="en-US" sz="1100" dirty="0"/>
            <a:t>Research where they can participate in physical activities around their home and in their community. </a:t>
          </a:r>
        </a:p>
      </dgm:t>
    </dgm:pt>
    <dgm:pt modelId="{22DDDE00-CD3B-4349-B7C0-7CABA92298E7}" type="parTrans" cxnId="{47BF5F67-DDC3-4EDB-A08E-023AEFD42B76}">
      <dgm:prSet/>
      <dgm:spPr/>
      <dgm:t>
        <a:bodyPr/>
        <a:lstStyle/>
        <a:p>
          <a:endParaRPr lang="en-US"/>
        </a:p>
      </dgm:t>
    </dgm:pt>
    <dgm:pt modelId="{4E7B4A00-5334-4FA8-9A94-0843E492DC29}" type="sibTrans" cxnId="{47BF5F67-DDC3-4EDB-A08E-023AEFD42B76}">
      <dgm:prSet/>
      <dgm:spPr/>
      <dgm:t>
        <a:bodyPr/>
        <a:lstStyle/>
        <a:p>
          <a:endParaRPr lang="en-US"/>
        </a:p>
      </dgm:t>
    </dgm:pt>
    <dgm:pt modelId="{7FD8753C-CC24-47FA-87C5-F1C0F0BA8278}">
      <dgm:prSet custT="1"/>
      <dgm:spPr/>
      <dgm:t>
        <a:bodyPr/>
        <a:lstStyle/>
        <a:p>
          <a:r>
            <a:rPr lang="en-US" sz="2300" b="1" dirty="0"/>
            <a:t>Preparation</a:t>
          </a:r>
        </a:p>
        <a:p>
          <a:r>
            <a:rPr lang="en-US" sz="2000" b="0" dirty="0"/>
            <a:t>Doing some physical activity</a:t>
          </a:r>
        </a:p>
      </dgm:t>
    </dgm:pt>
    <dgm:pt modelId="{6DB017A4-F7C3-4A2C-A249-867D58914E68}" type="parTrans" cxnId="{409998EF-9316-4307-B3CB-CA9E20F0F04B}">
      <dgm:prSet/>
      <dgm:spPr/>
      <dgm:t>
        <a:bodyPr/>
        <a:lstStyle/>
        <a:p>
          <a:endParaRPr lang="en-US"/>
        </a:p>
      </dgm:t>
    </dgm:pt>
    <dgm:pt modelId="{57E52EC0-940D-4D9E-9CF8-93CE14FB87B5}" type="sibTrans" cxnId="{409998EF-9316-4307-B3CB-CA9E20F0F04B}">
      <dgm:prSet/>
      <dgm:spPr/>
      <dgm:t>
        <a:bodyPr/>
        <a:lstStyle/>
        <a:p>
          <a:endParaRPr lang="en-US"/>
        </a:p>
      </dgm:t>
    </dgm:pt>
    <dgm:pt modelId="{7392F2B7-F920-4C22-A521-5D4B7D98858D}">
      <dgm:prSet custT="1"/>
      <dgm:spPr/>
      <dgm:t>
        <a:bodyPr/>
        <a:lstStyle/>
        <a:p>
          <a:r>
            <a:rPr lang="en-US" sz="2300" b="1" dirty="0"/>
            <a:t>Action</a:t>
          </a:r>
        </a:p>
        <a:p>
          <a:r>
            <a:rPr lang="en-US" sz="2000" b="0" dirty="0"/>
            <a:t>Doing enough physical activity</a:t>
          </a:r>
        </a:p>
      </dgm:t>
    </dgm:pt>
    <dgm:pt modelId="{61F71BC5-59B3-43DB-A7D5-C450EC78A5B7}" type="parTrans" cxnId="{157E5F48-AE3D-4905-AA49-A6CE7C96F826}">
      <dgm:prSet/>
      <dgm:spPr/>
      <dgm:t>
        <a:bodyPr/>
        <a:lstStyle/>
        <a:p>
          <a:endParaRPr lang="en-US"/>
        </a:p>
      </dgm:t>
    </dgm:pt>
    <dgm:pt modelId="{3FE12D4E-DE5E-422F-9247-6463336868CA}" type="sibTrans" cxnId="{157E5F48-AE3D-4905-AA49-A6CE7C96F826}">
      <dgm:prSet/>
      <dgm:spPr/>
      <dgm:t>
        <a:bodyPr/>
        <a:lstStyle/>
        <a:p>
          <a:endParaRPr lang="en-US"/>
        </a:p>
      </dgm:t>
    </dgm:pt>
    <dgm:pt modelId="{91AA111C-C4AC-467F-9E4A-5FF729AA9D83}">
      <dgm:prSet custT="1"/>
      <dgm:spPr/>
      <dgm:t>
        <a:bodyPr/>
        <a:lstStyle/>
        <a:p>
          <a:r>
            <a:rPr lang="en-US" sz="1100" dirty="0"/>
            <a:t>Write down or discuss what physical activities they enjoy and where they could do them in their community.</a:t>
          </a:r>
        </a:p>
      </dgm:t>
    </dgm:pt>
    <dgm:pt modelId="{62595DB8-1D10-4160-AE81-BF25C7AAB48D}" type="parTrans" cxnId="{7F60D95D-7D15-41BD-A0F7-DE072B407F9E}">
      <dgm:prSet/>
      <dgm:spPr/>
      <dgm:t>
        <a:bodyPr/>
        <a:lstStyle/>
        <a:p>
          <a:endParaRPr lang="en-US"/>
        </a:p>
      </dgm:t>
    </dgm:pt>
    <dgm:pt modelId="{A4270878-4EE2-4015-B33F-EDD44ED60DD9}" type="sibTrans" cxnId="{7F60D95D-7D15-41BD-A0F7-DE072B407F9E}">
      <dgm:prSet/>
      <dgm:spPr/>
      <dgm:t>
        <a:bodyPr/>
        <a:lstStyle/>
        <a:p>
          <a:endParaRPr lang="en-US"/>
        </a:p>
      </dgm:t>
    </dgm:pt>
    <dgm:pt modelId="{CCCB09A2-A420-4076-B35C-D6C55C9E89F4}">
      <dgm:prSet custT="1"/>
      <dgm:spPr/>
      <dgm:t>
        <a:bodyPr/>
        <a:lstStyle/>
        <a:p>
          <a:r>
            <a:rPr lang="en-US" sz="1100" dirty="0"/>
            <a:t>Speak with their doctor about how they might personally benefit from exercise.</a:t>
          </a:r>
        </a:p>
      </dgm:t>
    </dgm:pt>
    <dgm:pt modelId="{B0F1C402-5947-43F9-B504-F03D82DD2315}" type="parTrans" cxnId="{C6F9C19C-6127-4E06-BFD7-944343ED6359}">
      <dgm:prSet/>
      <dgm:spPr/>
      <dgm:t>
        <a:bodyPr/>
        <a:lstStyle/>
        <a:p>
          <a:endParaRPr lang="en-US"/>
        </a:p>
      </dgm:t>
    </dgm:pt>
    <dgm:pt modelId="{1A751C6D-1A88-4FA7-8C9B-D037F6BF899E}" type="sibTrans" cxnId="{C6F9C19C-6127-4E06-BFD7-944343ED6359}">
      <dgm:prSet/>
      <dgm:spPr/>
      <dgm:t>
        <a:bodyPr/>
        <a:lstStyle/>
        <a:p>
          <a:endParaRPr lang="en-US"/>
        </a:p>
      </dgm:t>
    </dgm:pt>
    <dgm:pt modelId="{67A072E0-5F23-483F-88A4-D59CC16E8CEB}">
      <dgm:prSet custT="1"/>
      <dgm:spPr/>
      <dgm:t>
        <a:bodyPr/>
        <a:lstStyle/>
        <a:p>
          <a:r>
            <a:rPr lang="en-US" sz="1100" dirty="0"/>
            <a:t>Write down or discuss rewards they could use for reaching goals.</a:t>
          </a:r>
        </a:p>
      </dgm:t>
    </dgm:pt>
    <dgm:pt modelId="{399B5CE9-B04F-44F6-9D27-3A5E36E7EA31}" type="parTrans" cxnId="{DEE7566B-F6F7-4755-B846-9666638F9D91}">
      <dgm:prSet/>
      <dgm:spPr/>
      <dgm:t>
        <a:bodyPr/>
        <a:lstStyle/>
        <a:p>
          <a:endParaRPr lang="en-US"/>
        </a:p>
      </dgm:t>
    </dgm:pt>
    <dgm:pt modelId="{3FF9E747-57FE-47F3-BBDB-9D3E2C54D5D3}" type="sibTrans" cxnId="{DEE7566B-F6F7-4755-B846-9666638F9D91}">
      <dgm:prSet/>
      <dgm:spPr/>
      <dgm:t>
        <a:bodyPr/>
        <a:lstStyle/>
        <a:p>
          <a:endParaRPr lang="en-US"/>
        </a:p>
      </dgm:t>
    </dgm:pt>
    <dgm:pt modelId="{050F431E-4F9A-4012-AC7E-99162CED1D10}">
      <dgm:prSet custT="1"/>
      <dgm:spPr/>
      <dgm:t>
        <a:bodyPr/>
        <a:lstStyle/>
        <a:p>
          <a:r>
            <a:rPr lang="en-US" sz="1100" dirty="0"/>
            <a:t>Re-assess their stage periodically.</a:t>
          </a:r>
        </a:p>
      </dgm:t>
    </dgm:pt>
    <dgm:pt modelId="{A6337383-F6CD-4C9E-A048-CC8E16841AC4}" type="parTrans" cxnId="{BA400456-3CD4-4144-9324-E40800BDBCC3}">
      <dgm:prSet/>
      <dgm:spPr/>
      <dgm:t>
        <a:bodyPr/>
        <a:lstStyle/>
        <a:p>
          <a:endParaRPr lang="en-US"/>
        </a:p>
      </dgm:t>
    </dgm:pt>
    <dgm:pt modelId="{8AD5405E-C4EA-4C53-8154-236AD0125419}" type="sibTrans" cxnId="{BA400456-3CD4-4144-9324-E40800BDBCC3}">
      <dgm:prSet/>
      <dgm:spPr/>
      <dgm:t>
        <a:bodyPr/>
        <a:lstStyle/>
        <a:p>
          <a:endParaRPr lang="en-US"/>
        </a:p>
      </dgm:t>
    </dgm:pt>
    <dgm:pt modelId="{302A8F87-F79B-4823-B986-41CEE91F1349}">
      <dgm:prSet custT="1"/>
      <dgm:spPr/>
      <dgm:t>
        <a:bodyPr/>
        <a:lstStyle/>
        <a:p>
          <a:r>
            <a:rPr lang="en-US" sz="2300" b="1" dirty="0"/>
            <a:t>Maintenance</a:t>
          </a:r>
        </a:p>
        <a:p>
          <a:r>
            <a:rPr lang="en-US" sz="2000" b="0" dirty="0"/>
            <a:t>Making physical activity a habit</a:t>
          </a:r>
        </a:p>
      </dgm:t>
    </dgm:pt>
    <dgm:pt modelId="{9635B7CE-067C-492C-8D46-C0CE8B0C1EDA}" type="parTrans" cxnId="{7FE92B96-E2C1-4F91-99A1-9187A3342933}">
      <dgm:prSet/>
      <dgm:spPr/>
      <dgm:t>
        <a:bodyPr/>
        <a:lstStyle/>
        <a:p>
          <a:endParaRPr lang="en-US"/>
        </a:p>
      </dgm:t>
    </dgm:pt>
    <dgm:pt modelId="{39C9FB01-9A64-45F1-84D0-68F6BA27D514}" type="sibTrans" cxnId="{7FE92B96-E2C1-4F91-99A1-9187A3342933}">
      <dgm:prSet/>
      <dgm:spPr/>
      <dgm:t>
        <a:bodyPr/>
        <a:lstStyle/>
        <a:p>
          <a:endParaRPr lang="en-US"/>
        </a:p>
      </dgm:t>
    </dgm:pt>
    <dgm:pt modelId="{86996497-DDBD-400D-B1FE-6BEBB99AA69D}">
      <dgm:prSet custT="1"/>
      <dgm:spPr/>
      <dgm:t>
        <a:bodyPr/>
        <a:lstStyle/>
        <a:p>
          <a:r>
            <a:rPr lang="en-US" sz="1100" dirty="0"/>
            <a:t>Discuss or read about barriers to physical activity and solutions.</a:t>
          </a:r>
        </a:p>
      </dgm:t>
    </dgm:pt>
    <dgm:pt modelId="{C67BA757-8C3A-437C-BAD2-D20B80288C8D}" type="parTrans" cxnId="{467780F9-72C9-4D9C-8915-35555641FC22}">
      <dgm:prSet/>
      <dgm:spPr/>
      <dgm:t>
        <a:bodyPr/>
        <a:lstStyle/>
        <a:p>
          <a:endParaRPr lang="en-US"/>
        </a:p>
      </dgm:t>
    </dgm:pt>
    <dgm:pt modelId="{C572D71D-518B-4DF5-8AB5-B3A5219F1084}" type="sibTrans" cxnId="{467780F9-72C9-4D9C-8915-35555641FC22}">
      <dgm:prSet/>
      <dgm:spPr/>
      <dgm:t>
        <a:bodyPr/>
        <a:lstStyle/>
        <a:p>
          <a:endParaRPr lang="en-US"/>
        </a:p>
      </dgm:t>
    </dgm:pt>
    <dgm:pt modelId="{2938EAC4-34CD-40B3-95C6-7960438F68BA}">
      <dgm:prSet custT="1"/>
      <dgm:spPr/>
      <dgm:t>
        <a:bodyPr/>
        <a:lstStyle/>
        <a:p>
          <a:r>
            <a:rPr lang="en-US" sz="1100" dirty="0"/>
            <a:t>Make small incremental changes in normal daily routines.</a:t>
          </a:r>
        </a:p>
      </dgm:t>
    </dgm:pt>
    <dgm:pt modelId="{D32706CA-7075-44AF-9B0B-E57885C61DEF}" type="parTrans" cxnId="{DED3EBC5-D9D4-46E2-ACC5-793E8F4CB85F}">
      <dgm:prSet/>
      <dgm:spPr/>
      <dgm:t>
        <a:bodyPr/>
        <a:lstStyle/>
        <a:p>
          <a:endParaRPr lang="en-US"/>
        </a:p>
      </dgm:t>
    </dgm:pt>
    <dgm:pt modelId="{67CC6DDB-54B2-4381-9D84-1C1B7E0543C9}" type="sibTrans" cxnId="{DED3EBC5-D9D4-46E2-ACC5-793E8F4CB85F}">
      <dgm:prSet/>
      <dgm:spPr/>
      <dgm:t>
        <a:bodyPr/>
        <a:lstStyle/>
        <a:p>
          <a:endParaRPr lang="en-US"/>
        </a:p>
      </dgm:t>
    </dgm:pt>
    <dgm:pt modelId="{74F507A6-69F8-4D97-B3E7-0CB260A4D01B}">
      <dgm:prSet custT="1"/>
      <dgm:spPr/>
      <dgm:t>
        <a:bodyPr/>
        <a:lstStyle/>
        <a:p>
          <a:r>
            <a:rPr lang="en-US" sz="1100" dirty="0"/>
            <a:t>Keep a log of activity and inactivity for a week.</a:t>
          </a:r>
        </a:p>
      </dgm:t>
    </dgm:pt>
    <dgm:pt modelId="{E86F17CD-D937-4E1D-8D35-1A56DB6505B9}" type="parTrans" cxnId="{00B9098D-CF01-4CAE-8871-1C0FE16B215E}">
      <dgm:prSet/>
      <dgm:spPr/>
      <dgm:t>
        <a:bodyPr/>
        <a:lstStyle/>
        <a:p>
          <a:endParaRPr lang="en-US"/>
        </a:p>
      </dgm:t>
    </dgm:pt>
    <dgm:pt modelId="{E479C5C3-1F90-4EDE-8784-9CBD8FE26E0C}" type="sibTrans" cxnId="{00B9098D-CF01-4CAE-8871-1C0FE16B215E}">
      <dgm:prSet/>
      <dgm:spPr/>
      <dgm:t>
        <a:bodyPr/>
        <a:lstStyle/>
        <a:p>
          <a:endParaRPr lang="en-US"/>
        </a:p>
      </dgm:t>
    </dgm:pt>
    <dgm:pt modelId="{1F00F252-0AE3-4C2C-8680-E22ED43F5553}">
      <dgm:prSet custT="1"/>
      <dgm:spPr/>
      <dgm:t>
        <a:bodyPr/>
        <a:lstStyle/>
        <a:p>
          <a:r>
            <a:rPr lang="en-US" sz="1100" dirty="0"/>
            <a:t>Re-assess their stage periodically.</a:t>
          </a:r>
        </a:p>
      </dgm:t>
    </dgm:pt>
    <dgm:pt modelId="{BC921F83-C585-4543-A099-825EAD7C7101}" type="parTrans" cxnId="{FCCE5A6F-9898-4E51-B556-7991F359B264}">
      <dgm:prSet/>
      <dgm:spPr/>
      <dgm:t>
        <a:bodyPr/>
        <a:lstStyle/>
        <a:p>
          <a:endParaRPr lang="en-US"/>
        </a:p>
      </dgm:t>
    </dgm:pt>
    <dgm:pt modelId="{EEF2C27C-AE1F-41CE-B63C-BDCD83298134}" type="sibTrans" cxnId="{FCCE5A6F-9898-4E51-B556-7991F359B264}">
      <dgm:prSet/>
      <dgm:spPr/>
      <dgm:t>
        <a:bodyPr/>
        <a:lstStyle/>
        <a:p>
          <a:endParaRPr lang="en-US"/>
        </a:p>
      </dgm:t>
    </dgm:pt>
    <dgm:pt modelId="{536533A8-E943-4BA6-89AB-C97AA74D4DF4}">
      <dgm:prSet custT="1"/>
      <dgm:spPr/>
      <dgm:t>
        <a:bodyPr/>
        <a:lstStyle/>
        <a:p>
          <a:r>
            <a:rPr lang="en-US" sz="1100" dirty="0"/>
            <a:t>Look at your activity log and plan to replace 15 minutes of inactive time each day with a physical activity.</a:t>
          </a:r>
        </a:p>
      </dgm:t>
    </dgm:pt>
    <dgm:pt modelId="{8A207E10-CC78-4774-948A-1BA23EEA8A68}" type="parTrans" cxnId="{71895CB1-35CE-424B-8E25-FFC12ECC5141}">
      <dgm:prSet/>
      <dgm:spPr/>
      <dgm:t>
        <a:bodyPr/>
        <a:lstStyle/>
        <a:p>
          <a:endParaRPr lang="en-US"/>
        </a:p>
      </dgm:t>
    </dgm:pt>
    <dgm:pt modelId="{7DEF9C88-EE00-4CD8-9DA8-0B6CB0E38557}" type="sibTrans" cxnId="{71895CB1-35CE-424B-8E25-FFC12ECC5141}">
      <dgm:prSet/>
      <dgm:spPr/>
      <dgm:t>
        <a:bodyPr/>
        <a:lstStyle/>
        <a:p>
          <a:endParaRPr lang="en-US"/>
        </a:p>
      </dgm:t>
    </dgm:pt>
    <dgm:pt modelId="{EEA62C3B-A4B2-447E-8CEF-69C15969A531}">
      <dgm:prSet custT="1"/>
      <dgm:spPr/>
      <dgm:t>
        <a:bodyPr/>
        <a:lstStyle/>
        <a:p>
          <a:r>
            <a:rPr lang="en-US" sz="1100" dirty="0"/>
            <a:t>Write down activities you enjoy and find friends with similarities.</a:t>
          </a:r>
        </a:p>
      </dgm:t>
    </dgm:pt>
    <dgm:pt modelId="{34159A16-6439-4BEE-9A16-9A953CDD51EF}" type="parTrans" cxnId="{B6698379-1898-47D4-A72B-151D2109C274}">
      <dgm:prSet/>
      <dgm:spPr/>
      <dgm:t>
        <a:bodyPr/>
        <a:lstStyle/>
        <a:p>
          <a:endParaRPr lang="en-US"/>
        </a:p>
      </dgm:t>
    </dgm:pt>
    <dgm:pt modelId="{209DEADD-6453-4372-974D-F45F83CE69F1}" type="sibTrans" cxnId="{B6698379-1898-47D4-A72B-151D2109C274}">
      <dgm:prSet/>
      <dgm:spPr/>
      <dgm:t>
        <a:bodyPr/>
        <a:lstStyle/>
        <a:p>
          <a:endParaRPr lang="en-US"/>
        </a:p>
      </dgm:t>
    </dgm:pt>
    <dgm:pt modelId="{BC88167E-DCAB-4E09-B3FE-11528C507FCC}">
      <dgm:prSet custT="1"/>
      <dgm:spPr/>
      <dgm:t>
        <a:bodyPr/>
        <a:lstStyle/>
        <a:p>
          <a:r>
            <a:rPr lang="en-US" sz="1100" dirty="0"/>
            <a:t>Discuss with parents/guardians how they can reward meeting your goals.</a:t>
          </a:r>
        </a:p>
      </dgm:t>
    </dgm:pt>
    <dgm:pt modelId="{39405F23-7840-41B6-971B-17AA0788831A}" type="parTrans" cxnId="{EB687ADA-84D3-4488-8381-ADFEFEA63A3C}">
      <dgm:prSet/>
      <dgm:spPr/>
      <dgm:t>
        <a:bodyPr/>
        <a:lstStyle/>
        <a:p>
          <a:endParaRPr lang="en-US"/>
        </a:p>
      </dgm:t>
    </dgm:pt>
    <dgm:pt modelId="{8C678DD4-66F3-4A51-AB34-0CF0D6713894}" type="sibTrans" cxnId="{EB687ADA-84D3-4488-8381-ADFEFEA63A3C}">
      <dgm:prSet/>
      <dgm:spPr/>
      <dgm:t>
        <a:bodyPr/>
        <a:lstStyle/>
        <a:p>
          <a:endParaRPr lang="en-US"/>
        </a:p>
      </dgm:t>
    </dgm:pt>
    <dgm:pt modelId="{DF50A3A5-FB9A-4CCA-ACEF-A005945D0FA0}">
      <dgm:prSet custT="1"/>
      <dgm:spPr/>
      <dgm:t>
        <a:bodyPr/>
        <a:lstStyle/>
        <a:p>
          <a:r>
            <a:rPr lang="en-US" sz="1100" dirty="0"/>
            <a:t>Re-assess their stage periodically.</a:t>
          </a:r>
        </a:p>
      </dgm:t>
    </dgm:pt>
    <dgm:pt modelId="{3B0EF980-5291-448E-BE37-FA4837D850BF}" type="parTrans" cxnId="{E621CAA2-E53D-445C-8F65-2C879CBD7369}">
      <dgm:prSet/>
      <dgm:spPr/>
      <dgm:t>
        <a:bodyPr/>
        <a:lstStyle/>
        <a:p>
          <a:endParaRPr lang="en-US"/>
        </a:p>
      </dgm:t>
    </dgm:pt>
    <dgm:pt modelId="{F34CE1BD-9A7B-41E1-8530-9A2814F0772C}" type="sibTrans" cxnId="{E621CAA2-E53D-445C-8F65-2C879CBD7369}">
      <dgm:prSet/>
      <dgm:spPr/>
      <dgm:t>
        <a:bodyPr/>
        <a:lstStyle/>
        <a:p>
          <a:endParaRPr lang="en-US"/>
        </a:p>
      </dgm:t>
    </dgm:pt>
    <dgm:pt modelId="{01B7E7BD-737D-4266-ACD1-0FD6AFDBC88D}">
      <dgm:prSet custT="1"/>
      <dgm:spPr/>
      <dgm:t>
        <a:bodyPr/>
        <a:lstStyle/>
        <a:p>
          <a:r>
            <a:rPr lang="en-US" sz="1100" dirty="0"/>
            <a:t>Write down ways to be physically active each day.</a:t>
          </a:r>
        </a:p>
      </dgm:t>
    </dgm:pt>
    <dgm:pt modelId="{A8B8C00B-5563-479F-AD6D-D4B8DE5DB03E}" type="parTrans" cxnId="{F913C086-7E83-4CA7-96A2-24660E0A7BF6}">
      <dgm:prSet/>
      <dgm:spPr/>
      <dgm:t>
        <a:bodyPr/>
        <a:lstStyle/>
        <a:p>
          <a:endParaRPr lang="en-US"/>
        </a:p>
      </dgm:t>
    </dgm:pt>
    <dgm:pt modelId="{9E14BF5B-B593-483E-B8A3-1FE9C4CCF9B6}" type="sibTrans" cxnId="{F913C086-7E83-4CA7-96A2-24660E0A7BF6}">
      <dgm:prSet/>
      <dgm:spPr/>
      <dgm:t>
        <a:bodyPr/>
        <a:lstStyle/>
        <a:p>
          <a:endParaRPr lang="en-US"/>
        </a:p>
      </dgm:t>
    </dgm:pt>
    <dgm:pt modelId="{A40D2D69-2405-410C-BA4B-2C47509E96FB}">
      <dgm:prSet custT="1"/>
      <dgm:spPr/>
      <dgm:t>
        <a:bodyPr/>
        <a:lstStyle/>
        <a:p>
          <a:r>
            <a:rPr lang="en-US" sz="1100" dirty="0"/>
            <a:t>Discuss or write down the strategies that have helped you so far and think about ways to make these strategies part of your daily routine.</a:t>
          </a:r>
        </a:p>
      </dgm:t>
    </dgm:pt>
    <dgm:pt modelId="{ED9002A5-3BC9-45E8-9CA3-6D88296D386A}" type="parTrans" cxnId="{66700A3B-175C-4451-BB70-602FDA08FF58}">
      <dgm:prSet/>
      <dgm:spPr/>
      <dgm:t>
        <a:bodyPr/>
        <a:lstStyle/>
        <a:p>
          <a:endParaRPr lang="en-US"/>
        </a:p>
      </dgm:t>
    </dgm:pt>
    <dgm:pt modelId="{3C6D65AC-8355-48F5-8422-6A69F80CB22B}" type="sibTrans" cxnId="{66700A3B-175C-4451-BB70-602FDA08FF58}">
      <dgm:prSet/>
      <dgm:spPr/>
      <dgm:t>
        <a:bodyPr/>
        <a:lstStyle/>
        <a:p>
          <a:endParaRPr lang="en-US"/>
        </a:p>
      </dgm:t>
    </dgm:pt>
    <dgm:pt modelId="{F612B862-8953-4C42-8781-B72B0904A522}">
      <dgm:prSet custT="1"/>
      <dgm:spPr/>
      <dgm:t>
        <a:bodyPr/>
        <a:lstStyle/>
        <a:p>
          <a:r>
            <a:rPr lang="en-US" sz="1100" dirty="0"/>
            <a:t>Create a physical activity contract and continue setting short and long-term goals for physical activity.</a:t>
          </a:r>
        </a:p>
      </dgm:t>
    </dgm:pt>
    <dgm:pt modelId="{F491925D-FD58-4525-B583-ECC0F9359AD6}" type="parTrans" cxnId="{9921D56A-E741-479F-AC9A-52E93B3224BC}">
      <dgm:prSet/>
      <dgm:spPr/>
      <dgm:t>
        <a:bodyPr/>
        <a:lstStyle/>
        <a:p>
          <a:endParaRPr lang="en-US"/>
        </a:p>
      </dgm:t>
    </dgm:pt>
    <dgm:pt modelId="{C3B27B20-60A5-482B-8678-A685D9334C9F}" type="sibTrans" cxnId="{9921D56A-E741-479F-AC9A-52E93B3224BC}">
      <dgm:prSet/>
      <dgm:spPr/>
      <dgm:t>
        <a:bodyPr/>
        <a:lstStyle/>
        <a:p>
          <a:endParaRPr lang="en-US"/>
        </a:p>
      </dgm:t>
    </dgm:pt>
    <dgm:pt modelId="{537F4D82-A0CC-4538-9049-DE55C5A29CCC}">
      <dgm:prSet custT="1"/>
      <dgm:spPr/>
      <dgm:t>
        <a:bodyPr/>
        <a:lstStyle/>
        <a:p>
          <a:r>
            <a:rPr lang="en-US" sz="1100" dirty="0"/>
            <a:t>Discuss what to do if you are not meeting your goals.</a:t>
          </a:r>
        </a:p>
      </dgm:t>
    </dgm:pt>
    <dgm:pt modelId="{224F9AB6-17D7-4632-AF0A-22D6EA7F61E3}" type="parTrans" cxnId="{FFC7C155-158D-459B-962B-7C05C809F52C}">
      <dgm:prSet/>
      <dgm:spPr/>
      <dgm:t>
        <a:bodyPr/>
        <a:lstStyle/>
        <a:p>
          <a:endParaRPr lang="en-US"/>
        </a:p>
      </dgm:t>
    </dgm:pt>
    <dgm:pt modelId="{95F739A4-DDAF-4986-9EBF-5E807C4FFC32}" type="sibTrans" cxnId="{FFC7C155-158D-459B-962B-7C05C809F52C}">
      <dgm:prSet/>
      <dgm:spPr/>
      <dgm:t>
        <a:bodyPr/>
        <a:lstStyle/>
        <a:p>
          <a:endParaRPr lang="en-US"/>
        </a:p>
      </dgm:t>
    </dgm:pt>
    <dgm:pt modelId="{615B6410-6946-4B05-891A-1C7ACA7F2CCC}">
      <dgm:prSet custT="1"/>
      <dgm:spPr/>
      <dgm:t>
        <a:bodyPr/>
        <a:lstStyle/>
        <a:p>
          <a:r>
            <a:rPr lang="en-US" sz="1100" dirty="0"/>
            <a:t>Talk with people important to you about how they can help you.</a:t>
          </a:r>
        </a:p>
      </dgm:t>
    </dgm:pt>
    <dgm:pt modelId="{7E673519-4A75-4833-8B39-5706E7429F38}" type="parTrans" cxnId="{31DC46B0-E3B1-4BAF-B58A-F52163A0F0E3}">
      <dgm:prSet/>
      <dgm:spPr/>
      <dgm:t>
        <a:bodyPr/>
        <a:lstStyle/>
        <a:p>
          <a:endParaRPr lang="en-US"/>
        </a:p>
      </dgm:t>
    </dgm:pt>
    <dgm:pt modelId="{EFD9B711-14D4-4133-BE2A-E2B80B84EBE3}" type="sibTrans" cxnId="{31DC46B0-E3B1-4BAF-B58A-F52163A0F0E3}">
      <dgm:prSet/>
      <dgm:spPr/>
      <dgm:t>
        <a:bodyPr/>
        <a:lstStyle/>
        <a:p>
          <a:endParaRPr lang="en-US"/>
        </a:p>
      </dgm:t>
    </dgm:pt>
    <dgm:pt modelId="{230E2D39-48D2-4DEB-AB44-27D01AA883EF}">
      <dgm:prSet custT="1"/>
      <dgm:spPr/>
      <dgm:t>
        <a:bodyPr/>
        <a:lstStyle/>
        <a:p>
          <a:r>
            <a:rPr lang="en-US" sz="1100" dirty="0"/>
            <a:t>Find ways to make physical activity fun and fresh.</a:t>
          </a:r>
        </a:p>
      </dgm:t>
    </dgm:pt>
    <dgm:pt modelId="{1209B894-6CEB-437A-8BBC-58DE949A0250}" type="parTrans" cxnId="{EC6D7298-DC17-4E05-A30B-4ABE04573458}">
      <dgm:prSet/>
      <dgm:spPr/>
      <dgm:t>
        <a:bodyPr/>
        <a:lstStyle/>
        <a:p>
          <a:endParaRPr lang="en-US"/>
        </a:p>
      </dgm:t>
    </dgm:pt>
    <dgm:pt modelId="{EA00C199-0593-4BA4-80BA-7DBF0977CA26}" type="sibTrans" cxnId="{EC6D7298-DC17-4E05-A30B-4ABE04573458}">
      <dgm:prSet/>
      <dgm:spPr/>
      <dgm:t>
        <a:bodyPr/>
        <a:lstStyle/>
        <a:p>
          <a:endParaRPr lang="en-US"/>
        </a:p>
      </dgm:t>
    </dgm:pt>
    <dgm:pt modelId="{7938D851-DAEA-438A-ACD5-49C13FC81914}">
      <dgm:prSet custT="1"/>
      <dgm:spPr/>
      <dgm:t>
        <a:bodyPr/>
        <a:lstStyle/>
        <a:p>
          <a:r>
            <a:rPr lang="en-US" sz="1100" dirty="0"/>
            <a:t>Re-assess their stage periodically.</a:t>
          </a:r>
        </a:p>
      </dgm:t>
    </dgm:pt>
    <dgm:pt modelId="{12EC81B9-1A1B-48A5-817A-DC7A31E6E78D}" type="parTrans" cxnId="{D0783D28-E329-4EE3-87C4-0AA733538A9E}">
      <dgm:prSet/>
      <dgm:spPr/>
      <dgm:t>
        <a:bodyPr/>
        <a:lstStyle/>
        <a:p>
          <a:endParaRPr lang="en-US"/>
        </a:p>
      </dgm:t>
    </dgm:pt>
    <dgm:pt modelId="{8B057A7E-0471-4BBC-8A7B-38FDBBB9FEB0}" type="sibTrans" cxnId="{D0783D28-E329-4EE3-87C4-0AA733538A9E}">
      <dgm:prSet/>
      <dgm:spPr/>
      <dgm:t>
        <a:bodyPr/>
        <a:lstStyle/>
        <a:p>
          <a:endParaRPr lang="en-US"/>
        </a:p>
      </dgm:t>
    </dgm:pt>
    <dgm:pt modelId="{C09F42D8-EA2A-4A54-A9BC-8B28C251E70D}">
      <dgm:prSet phldrT="[Text]" custT="1"/>
      <dgm:spPr/>
      <dgm:t>
        <a:bodyPr/>
        <a:lstStyle/>
        <a:p>
          <a:r>
            <a:rPr lang="en-US" sz="1100" dirty="0"/>
            <a:t>Write or discuss ways their inactivity are affecting people important to them.</a:t>
          </a:r>
        </a:p>
      </dgm:t>
    </dgm:pt>
    <dgm:pt modelId="{3E9C136D-FBBB-4332-99ED-3CC8E96FB797}" type="sibTrans" cxnId="{A950CAE2-C29F-49E8-AC75-711E7775763E}">
      <dgm:prSet/>
      <dgm:spPr/>
      <dgm:t>
        <a:bodyPr/>
        <a:lstStyle/>
        <a:p>
          <a:endParaRPr lang="en-US"/>
        </a:p>
      </dgm:t>
    </dgm:pt>
    <dgm:pt modelId="{FB63D0AD-18F4-4455-B3C6-48879E0C42C9}" type="parTrans" cxnId="{A950CAE2-C29F-49E8-AC75-711E7775763E}">
      <dgm:prSet/>
      <dgm:spPr/>
      <dgm:t>
        <a:bodyPr/>
        <a:lstStyle/>
        <a:p>
          <a:endParaRPr lang="en-US"/>
        </a:p>
      </dgm:t>
    </dgm:pt>
    <dgm:pt modelId="{909E32E6-7403-4FCF-B15B-721CAB730148}">
      <dgm:prSet phldrT="[Text]" custT="1"/>
      <dgm:spPr/>
      <dgm:t>
        <a:bodyPr/>
        <a:lstStyle/>
        <a:p>
          <a:r>
            <a:rPr lang="en-US" sz="1100" dirty="0"/>
            <a:t>Discuss or read about benefits of physical activity.</a:t>
          </a:r>
        </a:p>
      </dgm:t>
    </dgm:pt>
    <dgm:pt modelId="{A0C3D3CF-2955-4663-8E03-289187147609}" type="sibTrans" cxnId="{2423ABA4-1FC5-4C6A-9393-DC1FA73206CF}">
      <dgm:prSet/>
      <dgm:spPr/>
      <dgm:t>
        <a:bodyPr/>
        <a:lstStyle/>
        <a:p>
          <a:endParaRPr lang="en-US"/>
        </a:p>
      </dgm:t>
    </dgm:pt>
    <dgm:pt modelId="{305E2CAB-21C3-41CB-93CF-D1D7CD6BB154}" type="parTrans" cxnId="{2423ABA4-1FC5-4C6A-9393-DC1FA73206CF}">
      <dgm:prSet/>
      <dgm:spPr/>
      <dgm:t>
        <a:bodyPr/>
        <a:lstStyle/>
        <a:p>
          <a:endParaRPr lang="en-US"/>
        </a:p>
      </dgm:t>
    </dgm:pt>
    <dgm:pt modelId="{BC7DC8BC-6BE6-44C6-AF5A-C46C3AB09581}">
      <dgm:prSet custT="1"/>
      <dgm:spPr/>
      <dgm:t>
        <a:bodyPr/>
        <a:lstStyle/>
        <a:p>
          <a:r>
            <a:rPr lang="en-US" sz="1100" dirty="0"/>
            <a:t>Reflect on the benefits you have already received from being physically active and what other benefits you want to receive from being physically active.</a:t>
          </a:r>
        </a:p>
      </dgm:t>
    </dgm:pt>
    <dgm:pt modelId="{F0699027-B4D5-4033-A36A-C151FD8EB1AE}" type="sibTrans" cxnId="{2302FA07-D5B2-4CC4-886F-87970BCA277D}">
      <dgm:prSet/>
      <dgm:spPr/>
      <dgm:t>
        <a:bodyPr/>
        <a:lstStyle/>
        <a:p>
          <a:endParaRPr lang="en-US"/>
        </a:p>
      </dgm:t>
    </dgm:pt>
    <dgm:pt modelId="{68BC8ABC-9A53-4564-B781-62474F4FC432}" type="parTrans" cxnId="{2302FA07-D5B2-4CC4-886F-87970BCA277D}">
      <dgm:prSet/>
      <dgm:spPr/>
      <dgm:t>
        <a:bodyPr/>
        <a:lstStyle/>
        <a:p>
          <a:endParaRPr lang="en-US"/>
        </a:p>
      </dgm:t>
    </dgm:pt>
    <dgm:pt modelId="{9D94C925-57D7-47CD-8951-4C40972F8A99}">
      <dgm:prSet custT="1"/>
      <dgm:spPr/>
      <dgm:t>
        <a:bodyPr/>
        <a:lstStyle/>
        <a:p>
          <a:r>
            <a:rPr lang="en-US" sz="1100" dirty="0"/>
            <a:t>Write down or discuss ways to remind yourself to be more active during the week.</a:t>
          </a:r>
        </a:p>
      </dgm:t>
    </dgm:pt>
    <dgm:pt modelId="{57A6B429-71D5-43E3-9835-D94B1B224D4A}" type="sibTrans" cxnId="{390A9218-DF65-40FC-A326-CB5DDA0A4E18}">
      <dgm:prSet/>
      <dgm:spPr/>
      <dgm:t>
        <a:bodyPr/>
        <a:lstStyle/>
        <a:p>
          <a:endParaRPr lang="en-US"/>
        </a:p>
      </dgm:t>
    </dgm:pt>
    <dgm:pt modelId="{84519A8A-BA89-4AAE-AD09-995E34166450}" type="parTrans" cxnId="{390A9218-DF65-40FC-A326-CB5DDA0A4E18}">
      <dgm:prSet/>
      <dgm:spPr/>
      <dgm:t>
        <a:bodyPr/>
        <a:lstStyle/>
        <a:p>
          <a:endParaRPr lang="en-US"/>
        </a:p>
      </dgm:t>
    </dgm:pt>
    <dgm:pt modelId="{70FCA975-4F3F-4DEC-AFC6-C82E7CB65943}">
      <dgm:prSet custT="1"/>
      <dgm:spPr/>
      <dgm:t>
        <a:bodyPr/>
        <a:lstStyle/>
        <a:p>
          <a:r>
            <a:rPr lang="en-US" sz="1100" dirty="0"/>
            <a:t>Plan to participate in a activity in your community (</a:t>
          </a:r>
          <a:r>
            <a:rPr lang="en-US" sz="1100" dirty="0" err="1"/>
            <a:t>ie</a:t>
          </a:r>
          <a:r>
            <a:rPr lang="en-US" sz="1100" dirty="0"/>
            <a:t>. 5k, league, competition, etc).</a:t>
          </a:r>
        </a:p>
      </dgm:t>
    </dgm:pt>
    <dgm:pt modelId="{821F484F-DDC5-48C5-BAA9-5B422AC90A5C}" type="sibTrans" cxnId="{EB3D6222-4D7D-49E9-B581-9E0A30FA16C1}">
      <dgm:prSet/>
      <dgm:spPr/>
      <dgm:t>
        <a:bodyPr/>
        <a:lstStyle/>
        <a:p>
          <a:endParaRPr lang="en-US"/>
        </a:p>
      </dgm:t>
    </dgm:pt>
    <dgm:pt modelId="{64F4DC57-B276-47A4-938B-93E592D567AF}" type="parTrans" cxnId="{EB3D6222-4D7D-49E9-B581-9E0A30FA16C1}">
      <dgm:prSet/>
      <dgm:spPr/>
      <dgm:t>
        <a:bodyPr/>
        <a:lstStyle/>
        <a:p>
          <a:endParaRPr lang="en-US"/>
        </a:p>
      </dgm:t>
    </dgm:pt>
    <dgm:pt modelId="{1E13180F-27AF-4213-B954-AD07EA0D9E1B}">
      <dgm:prSet custT="1"/>
      <dgm:spPr/>
      <dgm:t>
        <a:bodyPr/>
        <a:lstStyle/>
        <a:p>
          <a:r>
            <a:rPr lang="en-US" sz="1100" dirty="0"/>
            <a:t>Try a new activity that you think you might enjoy.</a:t>
          </a:r>
        </a:p>
      </dgm:t>
    </dgm:pt>
    <dgm:pt modelId="{C17F242A-DEC0-4982-AA62-AC37ABD5B005}" type="sibTrans" cxnId="{2A890A03-8428-4C20-8382-69D0DCFD3D4D}">
      <dgm:prSet/>
      <dgm:spPr/>
      <dgm:t>
        <a:bodyPr/>
        <a:lstStyle/>
        <a:p>
          <a:endParaRPr lang="en-US"/>
        </a:p>
      </dgm:t>
    </dgm:pt>
    <dgm:pt modelId="{BDFF6699-EF5F-4BEA-AEDF-10F59F817A3D}" type="parTrans" cxnId="{2A890A03-8428-4C20-8382-69D0DCFD3D4D}">
      <dgm:prSet/>
      <dgm:spPr/>
      <dgm:t>
        <a:bodyPr/>
        <a:lstStyle/>
        <a:p>
          <a:endParaRPr lang="en-US"/>
        </a:p>
      </dgm:t>
    </dgm:pt>
    <dgm:pt modelId="{9471E893-C532-4676-AFB5-6037AB06316E}">
      <dgm:prSet custT="1"/>
      <dgm:spPr/>
      <dgm:t>
        <a:bodyPr/>
        <a:lstStyle/>
        <a:p>
          <a:r>
            <a:rPr lang="en-US" sz="1100" dirty="0"/>
            <a:t>Commit yourself to doing at least 30 minutes of activity each day.</a:t>
          </a:r>
        </a:p>
      </dgm:t>
    </dgm:pt>
    <dgm:pt modelId="{6675E484-AF33-4E1E-94E3-1B5B5B4A312B}" type="sibTrans" cxnId="{96F65622-C3BE-4ADE-9FD9-F2E1523F489F}">
      <dgm:prSet/>
      <dgm:spPr/>
      <dgm:t>
        <a:bodyPr/>
        <a:lstStyle/>
        <a:p>
          <a:endParaRPr lang="en-US"/>
        </a:p>
      </dgm:t>
    </dgm:pt>
    <dgm:pt modelId="{167CDFCE-B69E-4D18-932D-F6A0A6655D05}" type="parTrans" cxnId="{96F65622-C3BE-4ADE-9FD9-F2E1523F489F}">
      <dgm:prSet/>
      <dgm:spPr/>
      <dgm:t>
        <a:bodyPr/>
        <a:lstStyle/>
        <a:p>
          <a:endParaRPr lang="en-US"/>
        </a:p>
      </dgm:t>
    </dgm:pt>
    <dgm:pt modelId="{F0538DF9-EAC3-4B2E-B062-45363E6237EA}" type="pres">
      <dgm:prSet presAssocID="{E612156C-401A-4A53-B831-FDE2B0223F17}" presName="Name0" presStyleCnt="0">
        <dgm:presLayoutVars>
          <dgm:dir/>
          <dgm:animLvl val="lvl"/>
          <dgm:resizeHandles val="exact"/>
        </dgm:presLayoutVars>
      </dgm:prSet>
      <dgm:spPr/>
    </dgm:pt>
    <dgm:pt modelId="{116B954E-B302-46D6-BEC3-07B83974D6E4}" type="pres">
      <dgm:prSet presAssocID="{A8F4BC1D-1C33-43CE-A05E-341167DD49C7}" presName="linNode" presStyleCnt="0"/>
      <dgm:spPr/>
    </dgm:pt>
    <dgm:pt modelId="{2CCA0A35-1136-48AC-B471-FE39F3B5B026}" type="pres">
      <dgm:prSet presAssocID="{A8F4BC1D-1C33-43CE-A05E-341167DD49C7}" presName="parentText" presStyleLbl="node1" presStyleIdx="0" presStyleCnt="5" custScaleX="81482">
        <dgm:presLayoutVars>
          <dgm:chMax val="1"/>
          <dgm:bulletEnabled val="1"/>
        </dgm:presLayoutVars>
      </dgm:prSet>
      <dgm:spPr/>
    </dgm:pt>
    <dgm:pt modelId="{CDADCA5F-4616-41F0-9907-618D33EEAAD4}" type="pres">
      <dgm:prSet presAssocID="{A8F4BC1D-1C33-43CE-A05E-341167DD49C7}" presName="descendantText" presStyleLbl="alignAccFollowNode1" presStyleIdx="0" presStyleCnt="5" custScaleX="110372" custScaleY="120200">
        <dgm:presLayoutVars>
          <dgm:bulletEnabled val="1"/>
        </dgm:presLayoutVars>
      </dgm:prSet>
      <dgm:spPr/>
    </dgm:pt>
    <dgm:pt modelId="{C0C11A20-5A06-4736-90A4-D89AFDA17E94}" type="pres">
      <dgm:prSet presAssocID="{DEA02B39-DAF3-4B4A-B23D-49A8FA688F0B}" presName="sp" presStyleCnt="0"/>
      <dgm:spPr/>
    </dgm:pt>
    <dgm:pt modelId="{7DAE1A71-D201-46D3-BAC6-7C8B07F3525D}" type="pres">
      <dgm:prSet presAssocID="{8BD46120-82F7-40C1-8330-967AAD0546F6}" presName="linNode" presStyleCnt="0"/>
      <dgm:spPr/>
    </dgm:pt>
    <dgm:pt modelId="{4C9901CB-3542-469D-B9DC-ED5B8058C07A}" type="pres">
      <dgm:prSet presAssocID="{8BD46120-82F7-40C1-8330-967AAD0546F6}" presName="parentText" presStyleLbl="node1" presStyleIdx="1" presStyleCnt="5" custScaleX="81481">
        <dgm:presLayoutVars>
          <dgm:chMax val="1"/>
          <dgm:bulletEnabled val="1"/>
        </dgm:presLayoutVars>
      </dgm:prSet>
      <dgm:spPr/>
    </dgm:pt>
    <dgm:pt modelId="{AC099846-C122-49EE-A174-D033B1800BA6}" type="pres">
      <dgm:prSet presAssocID="{8BD46120-82F7-40C1-8330-967AAD0546F6}" presName="descendantText" presStyleLbl="alignAccFollowNode1" presStyleIdx="1" presStyleCnt="5" custScaleX="110525" custScaleY="114436">
        <dgm:presLayoutVars>
          <dgm:bulletEnabled val="1"/>
        </dgm:presLayoutVars>
      </dgm:prSet>
      <dgm:spPr/>
    </dgm:pt>
    <dgm:pt modelId="{8BCA1D65-C282-4B03-AC72-179594A211E0}" type="pres">
      <dgm:prSet presAssocID="{DA33632A-0D3C-484D-AA9A-EF9021757A6D}" presName="sp" presStyleCnt="0"/>
      <dgm:spPr/>
    </dgm:pt>
    <dgm:pt modelId="{14F333B1-33B7-4411-99FD-9083B022C504}" type="pres">
      <dgm:prSet presAssocID="{7FD8753C-CC24-47FA-87C5-F1C0F0BA8278}" presName="linNode" presStyleCnt="0"/>
      <dgm:spPr/>
    </dgm:pt>
    <dgm:pt modelId="{61352333-5F8B-41C4-B341-116551F5BD39}" type="pres">
      <dgm:prSet presAssocID="{7FD8753C-CC24-47FA-87C5-F1C0F0BA8278}" presName="parentText" presStyleLbl="node1" presStyleIdx="2" presStyleCnt="5" custScaleX="81481">
        <dgm:presLayoutVars>
          <dgm:chMax val="1"/>
          <dgm:bulletEnabled val="1"/>
        </dgm:presLayoutVars>
      </dgm:prSet>
      <dgm:spPr/>
    </dgm:pt>
    <dgm:pt modelId="{2588B6CE-CB93-4699-AD1E-A22D8FA85CAA}" type="pres">
      <dgm:prSet presAssocID="{7FD8753C-CC24-47FA-87C5-F1C0F0BA8278}" presName="descendantText" presStyleLbl="alignAccFollowNode1" presStyleIdx="2" presStyleCnt="5" custScaleX="110373">
        <dgm:presLayoutVars>
          <dgm:bulletEnabled val="1"/>
        </dgm:presLayoutVars>
      </dgm:prSet>
      <dgm:spPr/>
    </dgm:pt>
    <dgm:pt modelId="{DF4ABCE2-FF6B-446F-86BF-EB32AFA41CDA}" type="pres">
      <dgm:prSet presAssocID="{57E52EC0-940D-4D9E-9CF8-93CE14FB87B5}" presName="sp" presStyleCnt="0"/>
      <dgm:spPr/>
    </dgm:pt>
    <dgm:pt modelId="{1009897E-BC1C-485D-84E4-DCF3EB75818D}" type="pres">
      <dgm:prSet presAssocID="{7392F2B7-F920-4C22-A521-5D4B7D98858D}" presName="linNode" presStyleCnt="0"/>
      <dgm:spPr/>
    </dgm:pt>
    <dgm:pt modelId="{612E3AFF-AD6C-4338-93B7-D8736B623582}" type="pres">
      <dgm:prSet presAssocID="{7392F2B7-F920-4C22-A521-5D4B7D98858D}" presName="parentText" presStyleLbl="node1" presStyleIdx="3" presStyleCnt="5" custScaleX="80556">
        <dgm:presLayoutVars>
          <dgm:chMax val="1"/>
          <dgm:bulletEnabled val="1"/>
        </dgm:presLayoutVars>
      </dgm:prSet>
      <dgm:spPr/>
    </dgm:pt>
    <dgm:pt modelId="{C20D629C-A81A-4713-A7ED-1945F838687C}" type="pres">
      <dgm:prSet presAssocID="{7392F2B7-F920-4C22-A521-5D4B7D98858D}" presName="descendantText" presStyleLbl="alignAccFollowNode1" presStyleIdx="3" presStyleCnt="5" custScaleX="112770" custScaleY="117928">
        <dgm:presLayoutVars>
          <dgm:bulletEnabled val="1"/>
        </dgm:presLayoutVars>
      </dgm:prSet>
      <dgm:spPr/>
    </dgm:pt>
    <dgm:pt modelId="{35565A2C-A7E5-450E-AA12-427D4CFBA8AB}" type="pres">
      <dgm:prSet presAssocID="{3FE12D4E-DE5E-422F-9247-6463336868CA}" presName="sp" presStyleCnt="0"/>
      <dgm:spPr/>
    </dgm:pt>
    <dgm:pt modelId="{FF1FF14B-E6FB-4C60-89D0-76A5A9F863A0}" type="pres">
      <dgm:prSet presAssocID="{302A8F87-F79B-4823-B986-41CEE91F1349}" presName="linNode" presStyleCnt="0"/>
      <dgm:spPr/>
    </dgm:pt>
    <dgm:pt modelId="{A4E262BA-1A8C-44FD-9EA0-EA4DC110472A}" type="pres">
      <dgm:prSet presAssocID="{302A8F87-F79B-4823-B986-41CEE91F1349}" presName="parentText" presStyleLbl="node1" presStyleIdx="4" presStyleCnt="5" custScaleX="80556" custLinFactNeighborX="-3954" custLinFactNeighborY="229">
        <dgm:presLayoutVars>
          <dgm:chMax val="1"/>
          <dgm:bulletEnabled val="1"/>
        </dgm:presLayoutVars>
      </dgm:prSet>
      <dgm:spPr/>
    </dgm:pt>
    <dgm:pt modelId="{76D2F9DF-47E1-41CD-8F49-FDC98F4118B2}" type="pres">
      <dgm:prSet presAssocID="{302A8F87-F79B-4823-B986-41CEE91F1349}" presName="descendantText" presStyleLbl="alignAccFollowNode1" presStyleIdx="4" presStyleCnt="5" custScaleX="112624" custScaleY="120199">
        <dgm:presLayoutVars>
          <dgm:bulletEnabled val="1"/>
        </dgm:presLayoutVars>
      </dgm:prSet>
      <dgm:spPr/>
    </dgm:pt>
  </dgm:ptLst>
  <dgm:cxnLst>
    <dgm:cxn modelId="{2A890A03-8428-4C20-8382-69D0DCFD3D4D}" srcId="{7392F2B7-F920-4C22-A521-5D4B7D98858D}" destId="{1E13180F-27AF-4213-B954-AD07EA0D9E1B}" srcOrd="2" destOrd="0" parTransId="{BDFF6699-EF5F-4BEA-AEDF-10F59F817A3D}" sibTransId="{C17F242A-DEC0-4982-AA62-AC37ABD5B005}"/>
    <dgm:cxn modelId="{B3921D04-14B8-42D2-BDBF-424E307CFD8C}" type="presOf" srcId="{230E2D39-48D2-4DEB-AB44-27D01AA883EF}" destId="{76D2F9DF-47E1-41CD-8F49-FDC98F4118B2}" srcOrd="0" destOrd="4" presId="urn:microsoft.com/office/officeart/2005/8/layout/vList5"/>
    <dgm:cxn modelId="{A0A0BD04-7509-4918-8B29-74F790DE0F0D}" type="presOf" srcId="{1E13180F-27AF-4213-B954-AD07EA0D9E1B}" destId="{C20D629C-A81A-4713-A7ED-1945F838687C}" srcOrd="0" destOrd="2" presId="urn:microsoft.com/office/officeart/2005/8/layout/vList5"/>
    <dgm:cxn modelId="{01F82E05-CBE2-4EF3-AAC8-07C6783A97E1}" type="presOf" srcId="{C09F42D8-EA2A-4A54-A9BC-8B28C251E70D}" destId="{CDADCA5F-4616-41F0-9907-618D33EEAAD4}" srcOrd="0" destOrd="1" presId="urn:microsoft.com/office/officeart/2005/8/layout/vList5"/>
    <dgm:cxn modelId="{2302FA07-D5B2-4CC4-886F-87970BCA277D}" srcId="{7392F2B7-F920-4C22-A521-5D4B7D98858D}" destId="{BC7DC8BC-6BE6-44C6-AF5A-C46C3AB09581}" srcOrd="5" destOrd="0" parTransId="{68BC8ABC-9A53-4564-B781-62474F4FC432}" sibTransId="{F0699027-B4D5-4033-A36A-C151FD8EB1AE}"/>
    <dgm:cxn modelId="{634E000E-2F53-49DA-A056-ABB32ADC5F69}" type="presOf" srcId="{2938EAC4-34CD-40B3-95C6-7960438F68BA}" destId="{AC099846-C122-49EE-A174-D033B1800BA6}" srcOrd="0" destOrd="3" presId="urn:microsoft.com/office/officeart/2005/8/layout/vList5"/>
    <dgm:cxn modelId="{390A9218-DF65-40FC-A326-CB5DDA0A4E18}" srcId="{7392F2B7-F920-4C22-A521-5D4B7D98858D}" destId="{9D94C925-57D7-47CD-8951-4C40972F8A99}" srcOrd="4" destOrd="0" parTransId="{84519A8A-BA89-4AAE-AD09-995E34166450}" sibTransId="{57A6B429-71D5-43E3-9835-D94B1B224D4A}"/>
    <dgm:cxn modelId="{21CD1A1A-CCDB-4EF7-968D-EC3F611A4317}" type="presOf" srcId="{91AA111C-C4AC-467F-9E4A-5FF729AA9D83}" destId="{CDADCA5F-4616-41F0-9907-618D33EEAAD4}" srcOrd="0" destOrd="2" presId="urn:microsoft.com/office/officeart/2005/8/layout/vList5"/>
    <dgm:cxn modelId="{92DA7421-8CC0-4893-BC14-4B4F26474C63}" type="presOf" srcId="{8BD46120-82F7-40C1-8330-967AAD0546F6}" destId="{4C9901CB-3542-469D-B9DC-ED5B8058C07A}" srcOrd="0" destOrd="0" presId="urn:microsoft.com/office/officeart/2005/8/layout/vList5"/>
    <dgm:cxn modelId="{96F65622-C3BE-4ADE-9FD9-F2E1523F489F}" srcId="{7392F2B7-F920-4C22-A521-5D4B7D98858D}" destId="{9471E893-C532-4676-AFB5-6037AB06316E}" srcOrd="1" destOrd="0" parTransId="{167CDFCE-B69E-4D18-932D-F6A0A6655D05}" sibTransId="{6675E484-AF33-4E1E-94E3-1B5B5B4A312B}"/>
    <dgm:cxn modelId="{EB3D6222-4D7D-49E9-B581-9E0A30FA16C1}" srcId="{7392F2B7-F920-4C22-A521-5D4B7D98858D}" destId="{70FCA975-4F3F-4DEC-AFC6-C82E7CB65943}" srcOrd="3" destOrd="0" parTransId="{64F4DC57-B276-47A4-938B-93E592D567AF}" sibTransId="{821F484F-DDC5-48C5-BAA9-5B422AC90A5C}"/>
    <dgm:cxn modelId="{1AB98E25-0589-496F-A15D-E865554B8AC5}" type="presOf" srcId="{536533A8-E943-4BA6-89AB-C97AA74D4DF4}" destId="{2588B6CE-CB93-4699-AD1E-A22D8FA85CAA}" srcOrd="0" destOrd="0" presId="urn:microsoft.com/office/officeart/2005/8/layout/vList5"/>
    <dgm:cxn modelId="{6D090226-293A-448D-9FE7-94D48BF1E2EF}" type="presOf" srcId="{537F4D82-A0CC-4538-9049-DE55C5A29CCC}" destId="{76D2F9DF-47E1-41CD-8F49-FDC98F4118B2}" srcOrd="0" destOrd="2" presId="urn:microsoft.com/office/officeart/2005/8/layout/vList5"/>
    <dgm:cxn modelId="{D0783D28-E329-4EE3-87C4-0AA733538A9E}" srcId="{302A8F87-F79B-4823-B986-41CEE91F1349}" destId="{7938D851-DAEA-438A-ACD5-49C13FC81914}" srcOrd="5" destOrd="0" parTransId="{12EC81B9-1A1B-48A5-817A-DC7A31E6E78D}" sibTransId="{8B057A7E-0471-4BBC-8A7B-38FDBBB9FEB0}"/>
    <dgm:cxn modelId="{4770752E-129F-40DD-936E-944A4C622814}" type="presOf" srcId="{9471E893-C532-4676-AFB5-6037AB06316E}" destId="{C20D629C-A81A-4713-A7ED-1945F838687C}" srcOrd="0" destOrd="1" presId="urn:microsoft.com/office/officeart/2005/8/layout/vList5"/>
    <dgm:cxn modelId="{C639D238-56B3-46EC-8783-7DD535D79EFA}" type="presOf" srcId="{67A072E0-5F23-483F-88A4-D59CC16E8CEB}" destId="{CDADCA5F-4616-41F0-9907-618D33EEAAD4}" srcOrd="0" destOrd="4" presId="urn:microsoft.com/office/officeart/2005/8/layout/vList5"/>
    <dgm:cxn modelId="{66700A3B-175C-4451-BB70-602FDA08FF58}" srcId="{302A8F87-F79B-4823-B986-41CEE91F1349}" destId="{A40D2D69-2405-410C-BA4B-2C47509E96FB}" srcOrd="0" destOrd="0" parTransId="{ED9002A5-3BC9-45E8-9CA3-6D88296D386A}" sibTransId="{3C6D65AC-8355-48F5-8422-6A69F80CB22B}"/>
    <dgm:cxn modelId="{9C5D0C41-CF71-42F0-B1C1-26B6DA3E0C17}" type="presOf" srcId="{CCCB09A2-A420-4076-B35C-D6C55C9E89F4}" destId="{CDADCA5F-4616-41F0-9907-618D33EEAAD4}" srcOrd="0" destOrd="3" presId="urn:microsoft.com/office/officeart/2005/8/layout/vList5"/>
    <dgm:cxn modelId="{157E5F48-AE3D-4905-AA49-A6CE7C96F826}" srcId="{E612156C-401A-4A53-B831-FDE2B0223F17}" destId="{7392F2B7-F920-4C22-A521-5D4B7D98858D}" srcOrd="3" destOrd="0" parTransId="{61F71BC5-59B3-43DB-A7D5-C450EC78A5B7}" sibTransId="{3FE12D4E-DE5E-422F-9247-6463336868CA}"/>
    <dgm:cxn modelId="{60A67348-74C8-4E36-BA16-00CDD5D2E66F}" type="presOf" srcId="{050F431E-4F9A-4012-AC7E-99162CED1D10}" destId="{CDADCA5F-4616-41F0-9907-618D33EEAAD4}" srcOrd="0" destOrd="5" presId="urn:microsoft.com/office/officeart/2005/8/layout/vList5"/>
    <dgm:cxn modelId="{8EF97B4A-9E48-4737-AB19-E40FFEE4B6B8}" type="presOf" srcId="{A40D2D69-2405-410C-BA4B-2C47509E96FB}" destId="{76D2F9DF-47E1-41CD-8F49-FDC98F4118B2}" srcOrd="0" destOrd="0" presId="urn:microsoft.com/office/officeart/2005/8/layout/vList5"/>
    <dgm:cxn modelId="{95E2E64C-852C-4ED3-ACC4-61CB702F51D5}" type="presOf" srcId="{7392F2B7-F920-4C22-A521-5D4B7D98858D}" destId="{612E3AFF-AD6C-4338-93B7-D8736B623582}" srcOrd="0" destOrd="0" presId="urn:microsoft.com/office/officeart/2005/8/layout/vList5"/>
    <dgm:cxn modelId="{8A07A051-BDB3-4540-A59F-D655D941C85A}" type="presOf" srcId="{302A8F87-F79B-4823-B986-41CEE91F1349}" destId="{A4E262BA-1A8C-44FD-9EA0-EA4DC110472A}" srcOrd="0" destOrd="0" presId="urn:microsoft.com/office/officeart/2005/8/layout/vList5"/>
    <dgm:cxn modelId="{FFC7C155-158D-459B-962B-7C05C809F52C}" srcId="{302A8F87-F79B-4823-B986-41CEE91F1349}" destId="{537F4D82-A0CC-4538-9049-DE55C5A29CCC}" srcOrd="2" destOrd="0" parTransId="{224F9AB6-17D7-4632-AF0A-22D6EA7F61E3}" sibTransId="{95F739A4-DDAF-4986-9EBF-5E807C4FFC32}"/>
    <dgm:cxn modelId="{BA400456-3CD4-4144-9324-E40800BDBCC3}" srcId="{A8F4BC1D-1C33-43CE-A05E-341167DD49C7}" destId="{050F431E-4F9A-4012-AC7E-99162CED1D10}" srcOrd="5" destOrd="0" parTransId="{A6337383-F6CD-4C9E-A048-CC8E16841AC4}" sibTransId="{8AD5405E-C4EA-4C53-8154-236AD0125419}"/>
    <dgm:cxn modelId="{972D8D58-2303-4A52-98EE-2CBE8250F948}" type="presOf" srcId="{615B6410-6946-4B05-891A-1C7ACA7F2CCC}" destId="{76D2F9DF-47E1-41CD-8F49-FDC98F4118B2}" srcOrd="0" destOrd="3" presId="urn:microsoft.com/office/officeart/2005/8/layout/vList5"/>
    <dgm:cxn modelId="{7F60D95D-7D15-41BD-A0F7-DE072B407F9E}" srcId="{A8F4BC1D-1C33-43CE-A05E-341167DD49C7}" destId="{91AA111C-C4AC-467F-9E4A-5FF729AA9D83}" srcOrd="2" destOrd="0" parTransId="{62595DB8-1D10-4160-AE81-BF25C7AAB48D}" sibTransId="{A4270878-4EE2-4015-B33F-EDD44ED60DD9}"/>
    <dgm:cxn modelId="{47BF5F67-DDC3-4EDB-A08E-023AEFD42B76}" srcId="{8BD46120-82F7-40C1-8330-967AAD0546F6}" destId="{96F3248E-A09A-42B9-90A2-35EEBF862034}" srcOrd="1" destOrd="0" parTransId="{22DDDE00-CD3B-4349-B7C0-7CABA92298E7}" sibTransId="{4E7B4A00-5334-4FA8-9A94-0843E492DC29}"/>
    <dgm:cxn modelId="{B01F1468-9CBA-4AB8-965C-59BB66195F1F}" type="presOf" srcId="{96F3248E-A09A-42B9-90A2-35EEBF862034}" destId="{AC099846-C122-49EE-A174-D033B1800BA6}" srcOrd="0" destOrd="1" presId="urn:microsoft.com/office/officeart/2005/8/layout/vList5"/>
    <dgm:cxn modelId="{477A9269-963F-4724-8260-6FD75B0783B5}" srcId="{E612156C-401A-4A53-B831-FDE2B0223F17}" destId="{A8F4BC1D-1C33-43CE-A05E-341167DD49C7}" srcOrd="0" destOrd="0" parTransId="{7D5BD11C-EEFC-4950-B6E7-A4341A02191C}" sibTransId="{DEA02B39-DAF3-4B4A-B23D-49A8FA688F0B}"/>
    <dgm:cxn modelId="{9921D56A-E741-479F-AC9A-52E93B3224BC}" srcId="{302A8F87-F79B-4823-B986-41CEE91F1349}" destId="{F612B862-8953-4C42-8781-B72B0904A522}" srcOrd="1" destOrd="0" parTransId="{F491925D-FD58-4525-B583-ECC0F9359AD6}" sibTransId="{C3B27B20-60A5-482B-8678-A685D9334C9F}"/>
    <dgm:cxn modelId="{DEE7566B-F6F7-4755-B846-9666638F9D91}" srcId="{A8F4BC1D-1C33-43CE-A05E-341167DD49C7}" destId="{67A072E0-5F23-483F-88A4-D59CC16E8CEB}" srcOrd="4" destOrd="0" parTransId="{399B5CE9-B04F-44F6-9D27-3A5E36E7EA31}" sibTransId="{3FF9E747-57FE-47F3-BBDB-9D3E2C54D5D3}"/>
    <dgm:cxn modelId="{FCCE5A6F-9898-4E51-B556-7991F359B264}" srcId="{8BD46120-82F7-40C1-8330-967AAD0546F6}" destId="{1F00F252-0AE3-4C2C-8680-E22ED43F5553}" srcOrd="5" destOrd="0" parTransId="{BC921F83-C585-4543-A099-825EAD7C7101}" sibTransId="{EEF2C27C-AE1F-41CE-B63C-BDCD83298134}"/>
    <dgm:cxn modelId="{48352D75-74EE-4DD7-A542-C597D8D160A3}" type="presOf" srcId="{BC7DC8BC-6BE6-44C6-AF5A-C46C3AB09581}" destId="{C20D629C-A81A-4713-A7ED-1945F838687C}" srcOrd="0" destOrd="5" presId="urn:microsoft.com/office/officeart/2005/8/layout/vList5"/>
    <dgm:cxn modelId="{B6698379-1898-47D4-A72B-151D2109C274}" srcId="{7FD8753C-CC24-47FA-87C5-F1C0F0BA8278}" destId="{EEA62C3B-A4B2-447E-8CEF-69C15969A531}" srcOrd="1" destOrd="0" parTransId="{34159A16-6439-4BEE-9A16-9A953CDD51EF}" sibTransId="{209DEADD-6453-4372-974D-F45F83CE69F1}"/>
    <dgm:cxn modelId="{4C01BD7B-B389-41E7-AE6A-E038DDF2D118}" srcId="{E612156C-401A-4A53-B831-FDE2B0223F17}" destId="{8BD46120-82F7-40C1-8330-967AAD0546F6}" srcOrd="1" destOrd="0" parTransId="{3896DF74-09CF-49A9-81E6-228B05478693}" sibTransId="{DA33632A-0D3C-484D-AA9A-EF9021757A6D}"/>
    <dgm:cxn modelId="{390DA77D-BE0A-43C3-8BC7-01DCC0B1B611}" type="presOf" srcId="{EEA62C3B-A4B2-447E-8CEF-69C15969A531}" destId="{2588B6CE-CB93-4699-AD1E-A22D8FA85CAA}" srcOrd="0" destOrd="1" presId="urn:microsoft.com/office/officeart/2005/8/layout/vList5"/>
    <dgm:cxn modelId="{ED652582-05D1-48D0-8AB8-F954C3A7C16E}" type="presOf" srcId="{BC88167E-DCAB-4E09-B3FE-11528C507FCC}" destId="{2588B6CE-CB93-4699-AD1E-A22D8FA85CAA}" srcOrd="0" destOrd="2" presId="urn:microsoft.com/office/officeart/2005/8/layout/vList5"/>
    <dgm:cxn modelId="{F913C086-7E83-4CA7-96A2-24660E0A7BF6}" srcId="{7392F2B7-F920-4C22-A521-5D4B7D98858D}" destId="{01B7E7BD-737D-4266-ACD1-0FD6AFDBC88D}" srcOrd="0" destOrd="0" parTransId="{A8B8C00B-5563-479F-AD6D-D4B8DE5DB03E}" sibTransId="{9E14BF5B-B593-483E-B8A3-1FE9C4CCF9B6}"/>
    <dgm:cxn modelId="{00B9098D-CF01-4CAE-8871-1C0FE16B215E}" srcId="{8BD46120-82F7-40C1-8330-967AAD0546F6}" destId="{74F507A6-69F8-4D97-B3E7-0CB260A4D01B}" srcOrd="4" destOrd="0" parTransId="{E86F17CD-D937-4E1D-8D35-1A56DB6505B9}" sibTransId="{E479C5C3-1F90-4EDE-8784-9CBD8FE26E0C}"/>
    <dgm:cxn modelId="{7FE92B96-E2C1-4F91-99A1-9187A3342933}" srcId="{E612156C-401A-4A53-B831-FDE2B0223F17}" destId="{302A8F87-F79B-4823-B986-41CEE91F1349}" srcOrd="4" destOrd="0" parTransId="{9635B7CE-067C-492C-8D46-C0CE8B0C1EDA}" sibTransId="{39C9FB01-9A64-45F1-84D0-68F6BA27D514}"/>
    <dgm:cxn modelId="{EC6D7298-DC17-4E05-A30B-4ABE04573458}" srcId="{302A8F87-F79B-4823-B986-41CEE91F1349}" destId="{230E2D39-48D2-4DEB-AB44-27D01AA883EF}" srcOrd="4" destOrd="0" parTransId="{1209B894-6CEB-437A-8BBC-58DE949A0250}" sibTransId="{EA00C199-0593-4BA4-80BA-7DBF0977CA26}"/>
    <dgm:cxn modelId="{C6F9C19C-6127-4E06-BFD7-944343ED6359}" srcId="{A8F4BC1D-1C33-43CE-A05E-341167DD49C7}" destId="{CCCB09A2-A420-4076-B35C-D6C55C9E89F4}" srcOrd="3" destOrd="0" parTransId="{B0F1C402-5947-43F9-B504-F03D82DD2315}" sibTransId="{1A751C6D-1A88-4FA7-8C9B-D037F6BF899E}"/>
    <dgm:cxn modelId="{E621CAA2-E53D-445C-8F65-2C879CBD7369}" srcId="{7FD8753C-CC24-47FA-87C5-F1C0F0BA8278}" destId="{DF50A3A5-FB9A-4CCA-ACEF-A005945D0FA0}" srcOrd="3" destOrd="0" parTransId="{3B0EF980-5291-448E-BE37-FA4837D850BF}" sibTransId="{F34CE1BD-9A7B-41E1-8530-9A2814F0772C}"/>
    <dgm:cxn modelId="{F5E9DEA3-B8EF-4EEC-B658-9C699F8D65C2}" type="presOf" srcId="{A8F4BC1D-1C33-43CE-A05E-341167DD49C7}" destId="{2CCA0A35-1136-48AC-B471-FE39F3B5B026}" srcOrd="0" destOrd="0" presId="urn:microsoft.com/office/officeart/2005/8/layout/vList5"/>
    <dgm:cxn modelId="{2423ABA4-1FC5-4C6A-9393-DC1FA73206CF}" srcId="{A8F4BC1D-1C33-43CE-A05E-341167DD49C7}" destId="{909E32E6-7403-4FCF-B15B-721CAB730148}" srcOrd="0" destOrd="0" parTransId="{305E2CAB-21C3-41CB-93CF-D1D7CD6BB154}" sibTransId="{A0C3D3CF-2955-4663-8E03-289187147609}"/>
    <dgm:cxn modelId="{41E35CA6-D6A4-488D-A575-ADF4988099D7}" type="presOf" srcId="{70FCA975-4F3F-4DEC-AFC6-C82E7CB65943}" destId="{C20D629C-A81A-4713-A7ED-1945F838687C}" srcOrd="0" destOrd="3" presId="urn:microsoft.com/office/officeart/2005/8/layout/vList5"/>
    <dgm:cxn modelId="{C8F233AD-F9CF-489B-8D9A-FD1514D2CFF1}" type="presOf" srcId="{86996497-DDBD-400D-B1FE-6BEBB99AA69D}" destId="{AC099846-C122-49EE-A174-D033B1800BA6}" srcOrd="0" destOrd="2" presId="urn:microsoft.com/office/officeart/2005/8/layout/vList5"/>
    <dgm:cxn modelId="{31DC46B0-E3B1-4BAF-B58A-F52163A0F0E3}" srcId="{302A8F87-F79B-4823-B986-41CEE91F1349}" destId="{615B6410-6946-4B05-891A-1C7ACA7F2CCC}" srcOrd="3" destOrd="0" parTransId="{7E673519-4A75-4833-8B39-5706E7429F38}" sibTransId="{EFD9B711-14D4-4133-BE2A-E2B80B84EBE3}"/>
    <dgm:cxn modelId="{71895CB1-35CE-424B-8E25-FFC12ECC5141}" srcId="{7FD8753C-CC24-47FA-87C5-F1C0F0BA8278}" destId="{536533A8-E943-4BA6-89AB-C97AA74D4DF4}" srcOrd="0" destOrd="0" parTransId="{8A207E10-CC78-4774-948A-1BA23EEA8A68}" sibTransId="{7DEF9C88-EE00-4CD8-9DA8-0B6CB0E38557}"/>
    <dgm:cxn modelId="{CFF335B2-142B-43D4-9A08-D0AB9E42943A}" type="presOf" srcId="{DF50A3A5-FB9A-4CCA-ACEF-A005945D0FA0}" destId="{2588B6CE-CB93-4699-AD1E-A22D8FA85CAA}" srcOrd="0" destOrd="3" presId="urn:microsoft.com/office/officeart/2005/8/layout/vList5"/>
    <dgm:cxn modelId="{7E03DAB2-7BF4-4DCF-8B2C-0C7A4E2F2DAD}" type="presOf" srcId="{1F00F252-0AE3-4C2C-8680-E22ED43F5553}" destId="{AC099846-C122-49EE-A174-D033B1800BA6}" srcOrd="0" destOrd="5" presId="urn:microsoft.com/office/officeart/2005/8/layout/vList5"/>
    <dgm:cxn modelId="{CBBA9AB9-9DE4-4E08-BD5C-4CA158034B2D}" type="presOf" srcId="{909E32E6-7403-4FCF-B15B-721CAB730148}" destId="{CDADCA5F-4616-41F0-9907-618D33EEAAD4}" srcOrd="0" destOrd="0" presId="urn:microsoft.com/office/officeart/2005/8/layout/vList5"/>
    <dgm:cxn modelId="{EB8705BA-FCA6-41B6-A1EC-5038BC00D6F4}" type="presOf" srcId="{7FD8753C-CC24-47FA-87C5-F1C0F0BA8278}" destId="{61352333-5F8B-41C4-B341-116551F5BD39}" srcOrd="0" destOrd="0" presId="urn:microsoft.com/office/officeart/2005/8/layout/vList5"/>
    <dgm:cxn modelId="{DED3EBC5-D9D4-46E2-ACC5-793E8F4CB85F}" srcId="{8BD46120-82F7-40C1-8330-967AAD0546F6}" destId="{2938EAC4-34CD-40B3-95C6-7960438F68BA}" srcOrd="3" destOrd="0" parTransId="{D32706CA-7075-44AF-9B0B-E57885C61DEF}" sibTransId="{67CC6DDB-54B2-4381-9D84-1C1B7E0543C9}"/>
    <dgm:cxn modelId="{E2C951CF-C3DD-40FC-8B78-24039EDB619C}" type="presOf" srcId="{2B166842-39AC-4C18-B918-3FE39142CA09}" destId="{AC099846-C122-49EE-A174-D033B1800BA6}" srcOrd="0" destOrd="0" presId="urn:microsoft.com/office/officeart/2005/8/layout/vList5"/>
    <dgm:cxn modelId="{8C6B44D2-2E12-4BB1-8C1A-D2A627CAEC11}" type="presOf" srcId="{74F507A6-69F8-4D97-B3E7-0CB260A4D01B}" destId="{AC099846-C122-49EE-A174-D033B1800BA6}" srcOrd="0" destOrd="4" presId="urn:microsoft.com/office/officeart/2005/8/layout/vList5"/>
    <dgm:cxn modelId="{EB687ADA-84D3-4488-8381-ADFEFEA63A3C}" srcId="{7FD8753C-CC24-47FA-87C5-F1C0F0BA8278}" destId="{BC88167E-DCAB-4E09-B3FE-11528C507FCC}" srcOrd="2" destOrd="0" parTransId="{39405F23-7840-41B6-971B-17AA0788831A}" sibTransId="{8C678DD4-66F3-4A51-AB34-0CF0D6713894}"/>
    <dgm:cxn modelId="{63A593DF-E683-4467-B7BB-FBC79E417181}" type="presOf" srcId="{E612156C-401A-4A53-B831-FDE2B0223F17}" destId="{F0538DF9-EAC3-4B2E-B062-45363E6237EA}" srcOrd="0" destOrd="0" presId="urn:microsoft.com/office/officeart/2005/8/layout/vList5"/>
    <dgm:cxn modelId="{A950CAE2-C29F-49E8-AC75-711E7775763E}" srcId="{A8F4BC1D-1C33-43CE-A05E-341167DD49C7}" destId="{C09F42D8-EA2A-4A54-A9BC-8B28C251E70D}" srcOrd="1" destOrd="0" parTransId="{FB63D0AD-18F4-4455-B3C6-48879E0C42C9}" sibTransId="{3E9C136D-FBBB-4332-99ED-3CC8E96FB797}"/>
    <dgm:cxn modelId="{EEF87FE4-885F-48B1-A5B0-2A93E595874A}" type="presOf" srcId="{7938D851-DAEA-438A-ACD5-49C13FC81914}" destId="{76D2F9DF-47E1-41CD-8F49-FDC98F4118B2}" srcOrd="0" destOrd="5" presId="urn:microsoft.com/office/officeart/2005/8/layout/vList5"/>
    <dgm:cxn modelId="{113C18EB-C221-4363-9A8B-CC2FAA1CB222}" type="presOf" srcId="{01B7E7BD-737D-4266-ACD1-0FD6AFDBC88D}" destId="{C20D629C-A81A-4713-A7ED-1945F838687C}" srcOrd="0" destOrd="0" presId="urn:microsoft.com/office/officeart/2005/8/layout/vList5"/>
    <dgm:cxn modelId="{409998EF-9316-4307-B3CB-CA9E20F0F04B}" srcId="{E612156C-401A-4A53-B831-FDE2B0223F17}" destId="{7FD8753C-CC24-47FA-87C5-F1C0F0BA8278}" srcOrd="2" destOrd="0" parTransId="{6DB017A4-F7C3-4A2C-A249-867D58914E68}" sibTransId="{57E52EC0-940D-4D9E-9CF8-93CE14FB87B5}"/>
    <dgm:cxn modelId="{2F0150F6-50B2-4B11-B3CD-31FC2DABEDD0}" type="presOf" srcId="{9D94C925-57D7-47CD-8951-4C40972F8A99}" destId="{C20D629C-A81A-4713-A7ED-1945F838687C}" srcOrd="0" destOrd="4" presId="urn:microsoft.com/office/officeart/2005/8/layout/vList5"/>
    <dgm:cxn modelId="{467780F9-72C9-4D9C-8915-35555641FC22}" srcId="{8BD46120-82F7-40C1-8330-967AAD0546F6}" destId="{86996497-DDBD-400D-B1FE-6BEBB99AA69D}" srcOrd="2" destOrd="0" parTransId="{C67BA757-8C3A-437C-BAD2-D20B80288C8D}" sibTransId="{C572D71D-518B-4DF5-8AB5-B3A5219F1084}"/>
    <dgm:cxn modelId="{170B6FFB-FE97-467B-8DEB-912FDB143E38}" type="presOf" srcId="{F612B862-8953-4C42-8781-B72B0904A522}" destId="{76D2F9DF-47E1-41CD-8F49-FDC98F4118B2}" srcOrd="0" destOrd="1" presId="urn:microsoft.com/office/officeart/2005/8/layout/vList5"/>
    <dgm:cxn modelId="{B3BAC1FD-D8CD-463B-B51A-B38E94F7C57D}" srcId="{8BD46120-82F7-40C1-8330-967AAD0546F6}" destId="{2B166842-39AC-4C18-B918-3FE39142CA09}" srcOrd="0" destOrd="0" parTransId="{9E89EBCB-47EC-478E-A7EE-A79AC0BB3DF1}" sibTransId="{9E1A01AA-985A-432D-B041-3E3B4E09CD23}"/>
    <dgm:cxn modelId="{42509AFA-5BC0-440D-8CEA-CFFAEFCD45E5}" type="presParOf" srcId="{F0538DF9-EAC3-4B2E-B062-45363E6237EA}" destId="{116B954E-B302-46D6-BEC3-07B83974D6E4}" srcOrd="0" destOrd="0" presId="urn:microsoft.com/office/officeart/2005/8/layout/vList5"/>
    <dgm:cxn modelId="{BF59C02D-D7EB-4EBB-94BB-AC3363277D5B}" type="presParOf" srcId="{116B954E-B302-46D6-BEC3-07B83974D6E4}" destId="{2CCA0A35-1136-48AC-B471-FE39F3B5B026}" srcOrd="0" destOrd="0" presId="urn:microsoft.com/office/officeart/2005/8/layout/vList5"/>
    <dgm:cxn modelId="{114C8C38-AF3B-49C1-8E3C-B44340B42AF2}" type="presParOf" srcId="{116B954E-B302-46D6-BEC3-07B83974D6E4}" destId="{CDADCA5F-4616-41F0-9907-618D33EEAAD4}" srcOrd="1" destOrd="0" presId="urn:microsoft.com/office/officeart/2005/8/layout/vList5"/>
    <dgm:cxn modelId="{F9440C91-54A3-4B2D-8873-F6296608F201}" type="presParOf" srcId="{F0538DF9-EAC3-4B2E-B062-45363E6237EA}" destId="{C0C11A20-5A06-4736-90A4-D89AFDA17E94}" srcOrd="1" destOrd="0" presId="urn:microsoft.com/office/officeart/2005/8/layout/vList5"/>
    <dgm:cxn modelId="{75545F3F-301B-48FA-B509-C6B4555793DA}" type="presParOf" srcId="{F0538DF9-EAC3-4B2E-B062-45363E6237EA}" destId="{7DAE1A71-D201-46D3-BAC6-7C8B07F3525D}" srcOrd="2" destOrd="0" presId="urn:microsoft.com/office/officeart/2005/8/layout/vList5"/>
    <dgm:cxn modelId="{9CBB66C2-187F-4350-9447-221C158BDEAD}" type="presParOf" srcId="{7DAE1A71-D201-46D3-BAC6-7C8B07F3525D}" destId="{4C9901CB-3542-469D-B9DC-ED5B8058C07A}" srcOrd="0" destOrd="0" presId="urn:microsoft.com/office/officeart/2005/8/layout/vList5"/>
    <dgm:cxn modelId="{558B2F7F-37AE-4573-AB18-8EBA55EA4A9B}" type="presParOf" srcId="{7DAE1A71-D201-46D3-BAC6-7C8B07F3525D}" destId="{AC099846-C122-49EE-A174-D033B1800BA6}" srcOrd="1" destOrd="0" presId="urn:microsoft.com/office/officeart/2005/8/layout/vList5"/>
    <dgm:cxn modelId="{2CEB17F1-49DF-4D4D-B241-9C349FDFD748}" type="presParOf" srcId="{F0538DF9-EAC3-4B2E-B062-45363E6237EA}" destId="{8BCA1D65-C282-4B03-AC72-179594A211E0}" srcOrd="3" destOrd="0" presId="urn:microsoft.com/office/officeart/2005/8/layout/vList5"/>
    <dgm:cxn modelId="{03654071-C9A1-4823-A5DA-0A9E12E2FBF9}" type="presParOf" srcId="{F0538DF9-EAC3-4B2E-B062-45363E6237EA}" destId="{14F333B1-33B7-4411-99FD-9083B022C504}" srcOrd="4" destOrd="0" presId="urn:microsoft.com/office/officeart/2005/8/layout/vList5"/>
    <dgm:cxn modelId="{1C44E648-1EFA-4735-8172-3CE51AE82884}" type="presParOf" srcId="{14F333B1-33B7-4411-99FD-9083B022C504}" destId="{61352333-5F8B-41C4-B341-116551F5BD39}" srcOrd="0" destOrd="0" presId="urn:microsoft.com/office/officeart/2005/8/layout/vList5"/>
    <dgm:cxn modelId="{213BD1CF-6E40-4E5C-BEC2-D2EEFEB502BB}" type="presParOf" srcId="{14F333B1-33B7-4411-99FD-9083B022C504}" destId="{2588B6CE-CB93-4699-AD1E-A22D8FA85CAA}" srcOrd="1" destOrd="0" presId="urn:microsoft.com/office/officeart/2005/8/layout/vList5"/>
    <dgm:cxn modelId="{77A3E3FB-84B1-43D6-8000-C1F074F46F5B}" type="presParOf" srcId="{F0538DF9-EAC3-4B2E-B062-45363E6237EA}" destId="{DF4ABCE2-FF6B-446F-86BF-EB32AFA41CDA}" srcOrd="5" destOrd="0" presId="urn:microsoft.com/office/officeart/2005/8/layout/vList5"/>
    <dgm:cxn modelId="{37C01389-6433-4B29-B5AB-173210D45DCF}" type="presParOf" srcId="{F0538DF9-EAC3-4B2E-B062-45363E6237EA}" destId="{1009897E-BC1C-485D-84E4-DCF3EB75818D}" srcOrd="6" destOrd="0" presId="urn:microsoft.com/office/officeart/2005/8/layout/vList5"/>
    <dgm:cxn modelId="{8FD30682-4C5E-4DF5-AE36-3D6066A5F090}" type="presParOf" srcId="{1009897E-BC1C-485D-84E4-DCF3EB75818D}" destId="{612E3AFF-AD6C-4338-93B7-D8736B623582}" srcOrd="0" destOrd="0" presId="urn:microsoft.com/office/officeart/2005/8/layout/vList5"/>
    <dgm:cxn modelId="{A2FFF9E2-FB1D-4D59-8624-2A67D50D7F66}" type="presParOf" srcId="{1009897E-BC1C-485D-84E4-DCF3EB75818D}" destId="{C20D629C-A81A-4713-A7ED-1945F838687C}" srcOrd="1" destOrd="0" presId="urn:microsoft.com/office/officeart/2005/8/layout/vList5"/>
    <dgm:cxn modelId="{C7C2ABF1-AF69-4FAA-9206-FFDB1133DA90}" type="presParOf" srcId="{F0538DF9-EAC3-4B2E-B062-45363E6237EA}" destId="{35565A2C-A7E5-450E-AA12-427D4CFBA8AB}" srcOrd="7" destOrd="0" presId="urn:microsoft.com/office/officeart/2005/8/layout/vList5"/>
    <dgm:cxn modelId="{71604987-1CD2-4199-9242-6723307F3923}" type="presParOf" srcId="{F0538DF9-EAC3-4B2E-B062-45363E6237EA}" destId="{FF1FF14B-E6FB-4C60-89D0-76A5A9F863A0}" srcOrd="8" destOrd="0" presId="urn:microsoft.com/office/officeart/2005/8/layout/vList5"/>
    <dgm:cxn modelId="{58CADEE7-3554-49CF-8656-6E986F77EFF8}" type="presParOf" srcId="{FF1FF14B-E6FB-4C60-89D0-76A5A9F863A0}" destId="{A4E262BA-1A8C-44FD-9EA0-EA4DC110472A}" srcOrd="0" destOrd="0" presId="urn:microsoft.com/office/officeart/2005/8/layout/vList5"/>
    <dgm:cxn modelId="{8B6DCDFF-0BAF-4778-B974-8ADC8DF11AD5}" type="presParOf" srcId="{FF1FF14B-E6FB-4C60-89D0-76A5A9F863A0}" destId="{76D2F9DF-47E1-41CD-8F49-FDC98F4118B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DD049-AC83-4081-AEDB-18B2A6BA8A50}">
      <dsp:nvSpPr>
        <dsp:cNvPr id="0" name=""/>
        <dsp:cNvSpPr/>
      </dsp:nvSpPr>
      <dsp:spPr>
        <a:xfrm>
          <a:off x="3445743" y="3782"/>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Pre-contemplation</a:t>
          </a:r>
        </a:p>
      </dsp:txBody>
      <dsp:txXfrm>
        <a:off x="3517216" y="75255"/>
        <a:ext cx="2109567" cy="1321187"/>
      </dsp:txXfrm>
    </dsp:sp>
    <dsp:sp modelId="{6A4B15CC-43FC-4E9B-9996-FF255C0D7EB8}">
      <dsp:nvSpPr>
        <dsp:cNvPr id="0" name=""/>
        <dsp:cNvSpPr/>
      </dsp:nvSpPr>
      <dsp:spPr>
        <a:xfrm>
          <a:off x="1647966" y="735848"/>
          <a:ext cx="5848067" cy="5848067"/>
        </a:xfrm>
        <a:custGeom>
          <a:avLst/>
          <a:gdLst/>
          <a:ahLst/>
          <a:cxnLst/>
          <a:rect l="0" t="0" r="0" b="0"/>
          <a:pathLst>
            <a:path>
              <a:moveTo>
                <a:pt x="4351770" y="372261"/>
              </a:moveTo>
              <a:arcTo wR="2924033" hR="2924033" stAng="17953642" swAng="1211211"/>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E5392FC-D8CC-4B03-89D8-12EC68EC8891}">
      <dsp:nvSpPr>
        <dsp:cNvPr id="0" name=""/>
        <dsp:cNvSpPr/>
      </dsp:nvSpPr>
      <dsp:spPr>
        <a:xfrm>
          <a:off x="6226664" y="2024239"/>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Contemplation</a:t>
          </a:r>
        </a:p>
      </dsp:txBody>
      <dsp:txXfrm>
        <a:off x="6298137" y="2095712"/>
        <a:ext cx="2109567" cy="1321187"/>
      </dsp:txXfrm>
    </dsp:sp>
    <dsp:sp modelId="{80ECD450-9A6A-4754-AE8E-F23F3F9B4133}">
      <dsp:nvSpPr>
        <dsp:cNvPr id="0" name=""/>
        <dsp:cNvSpPr/>
      </dsp:nvSpPr>
      <dsp:spPr>
        <a:xfrm>
          <a:off x="1647966" y="735848"/>
          <a:ext cx="5848067" cy="5848067"/>
        </a:xfrm>
        <a:custGeom>
          <a:avLst/>
          <a:gdLst/>
          <a:ahLst/>
          <a:cxnLst/>
          <a:rect l="0" t="0" r="0" b="0"/>
          <a:pathLst>
            <a:path>
              <a:moveTo>
                <a:pt x="5841046" y="3126536"/>
              </a:moveTo>
              <a:arcTo wR="2924033" hR="2924033" stAng="21838270" swAng="1359473"/>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A047F4D-9AEF-458C-B1B7-60E93837880B}">
      <dsp:nvSpPr>
        <dsp:cNvPr id="0" name=""/>
        <dsp:cNvSpPr/>
      </dsp:nvSpPr>
      <dsp:spPr>
        <a:xfrm>
          <a:off x="5164447" y="5293408"/>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Preparation</a:t>
          </a:r>
        </a:p>
      </dsp:txBody>
      <dsp:txXfrm>
        <a:off x="5235920" y="5364881"/>
        <a:ext cx="2109567" cy="1321187"/>
      </dsp:txXfrm>
    </dsp:sp>
    <dsp:sp modelId="{2ADD08F8-8063-44D2-B211-22898FB2CB85}">
      <dsp:nvSpPr>
        <dsp:cNvPr id="0" name=""/>
        <dsp:cNvSpPr/>
      </dsp:nvSpPr>
      <dsp:spPr>
        <a:xfrm>
          <a:off x="1647966" y="735848"/>
          <a:ext cx="5848067" cy="5848067"/>
        </a:xfrm>
        <a:custGeom>
          <a:avLst/>
          <a:gdLst/>
          <a:ahLst/>
          <a:cxnLst/>
          <a:rect l="0" t="0" r="0" b="0"/>
          <a:pathLst>
            <a:path>
              <a:moveTo>
                <a:pt x="3282726" y="5825983"/>
              </a:moveTo>
              <a:arcTo wR="2924033" hR="2924033" stAng="4977225" swAng="845550"/>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99E414F-DE3F-45F6-B434-D1DD73C96340}">
      <dsp:nvSpPr>
        <dsp:cNvPr id="0" name=""/>
        <dsp:cNvSpPr/>
      </dsp:nvSpPr>
      <dsp:spPr>
        <a:xfrm>
          <a:off x="1727039" y="5293408"/>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Action</a:t>
          </a:r>
        </a:p>
      </dsp:txBody>
      <dsp:txXfrm>
        <a:off x="1798512" y="5364881"/>
        <a:ext cx="2109567" cy="1321187"/>
      </dsp:txXfrm>
    </dsp:sp>
    <dsp:sp modelId="{69FAA7C2-CCA2-4FDC-851F-495CA3617A77}">
      <dsp:nvSpPr>
        <dsp:cNvPr id="0" name=""/>
        <dsp:cNvSpPr/>
      </dsp:nvSpPr>
      <dsp:spPr>
        <a:xfrm>
          <a:off x="1647966" y="735848"/>
          <a:ext cx="5848067" cy="5848067"/>
        </a:xfrm>
        <a:custGeom>
          <a:avLst/>
          <a:gdLst/>
          <a:ahLst/>
          <a:cxnLst/>
          <a:rect l="0" t="0" r="0" b="0"/>
          <a:pathLst>
            <a:path>
              <a:moveTo>
                <a:pt x="310160" y="4234621"/>
              </a:moveTo>
              <a:arcTo wR="2924033" hR="2924033" stAng="9202257" swAng="1359473"/>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805944F-7CE7-48FF-8559-EE387CDD10BA}">
      <dsp:nvSpPr>
        <dsp:cNvPr id="0" name=""/>
        <dsp:cNvSpPr/>
      </dsp:nvSpPr>
      <dsp:spPr>
        <a:xfrm>
          <a:off x="664821" y="2024239"/>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Maintenance</a:t>
          </a:r>
        </a:p>
      </dsp:txBody>
      <dsp:txXfrm>
        <a:off x="736294" y="2095712"/>
        <a:ext cx="2109567" cy="1321187"/>
      </dsp:txXfrm>
    </dsp:sp>
    <dsp:sp modelId="{78746B07-23BB-4C10-AA92-3B3127BA2A11}">
      <dsp:nvSpPr>
        <dsp:cNvPr id="0" name=""/>
        <dsp:cNvSpPr/>
      </dsp:nvSpPr>
      <dsp:spPr>
        <a:xfrm>
          <a:off x="1647966" y="735848"/>
          <a:ext cx="5848067" cy="5848067"/>
        </a:xfrm>
        <a:custGeom>
          <a:avLst/>
          <a:gdLst/>
          <a:ahLst/>
          <a:cxnLst/>
          <a:rect l="0" t="0" r="0" b="0"/>
          <a:pathLst>
            <a:path>
              <a:moveTo>
                <a:pt x="703426" y="1021698"/>
              </a:moveTo>
              <a:arcTo wR="2924033" hR="2924033" stAng="13235147" swAng="1211211"/>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ADCA5F-4616-41F0-9907-618D33EEAAD4}">
      <dsp:nvSpPr>
        <dsp:cNvPr id="0" name=""/>
        <dsp:cNvSpPr/>
      </dsp:nvSpPr>
      <dsp:spPr>
        <a:xfrm rot="5400000">
          <a:off x="5342568" y="-2634569"/>
          <a:ext cx="1139099" cy="64591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or read about benefits of physical activity.</a:t>
          </a:r>
        </a:p>
        <a:p>
          <a:pPr marL="57150" lvl="1" indent="-57150" algn="l" defTabSz="488950">
            <a:lnSpc>
              <a:spcPct val="90000"/>
            </a:lnSpc>
            <a:spcBef>
              <a:spcPct val="0"/>
            </a:spcBef>
            <a:spcAft>
              <a:spcPct val="15000"/>
            </a:spcAft>
            <a:buChar char="•"/>
          </a:pPr>
          <a:r>
            <a:rPr lang="en-US" sz="1100" kern="1200" dirty="0"/>
            <a:t>Write or discuss ways their inactivity are affecting people important to them.</a:t>
          </a:r>
        </a:p>
        <a:p>
          <a:pPr marL="57150" lvl="1" indent="-57150" algn="l" defTabSz="488950">
            <a:lnSpc>
              <a:spcPct val="90000"/>
            </a:lnSpc>
            <a:spcBef>
              <a:spcPct val="0"/>
            </a:spcBef>
            <a:spcAft>
              <a:spcPct val="15000"/>
            </a:spcAft>
            <a:buChar char="•"/>
          </a:pPr>
          <a:r>
            <a:rPr lang="en-US" sz="1100" kern="1200" dirty="0"/>
            <a:t>Write down or discuss what physical activities they enjoy and where they could do them in their community.</a:t>
          </a:r>
        </a:p>
        <a:p>
          <a:pPr marL="57150" lvl="1" indent="-57150" algn="l" defTabSz="488950">
            <a:lnSpc>
              <a:spcPct val="90000"/>
            </a:lnSpc>
            <a:spcBef>
              <a:spcPct val="0"/>
            </a:spcBef>
            <a:spcAft>
              <a:spcPct val="15000"/>
            </a:spcAft>
            <a:buChar char="•"/>
          </a:pPr>
          <a:r>
            <a:rPr lang="en-US" sz="1100" kern="1200" dirty="0"/>
            <a:t>Speak with their doctor about how they might personally benefit from exercise.</a:t>
          </a:r>
        </a:p>
        <a:p>
          <a:pPr marL="57150" lvl="1" indent="-57150" algn="l" defTabSz="488950">
            <a:lnSpc>
              <a:spcPct val="90000"/>
            </a:lnSpc>
            <a:spcBef>
              <a:spcPct val="0"/>
            </a:spcBef>
            <a:spcAft>
              <a:spcPct val="15000"/>
            </a:spcAft>
            <a:buChar char="•"/>
          </a:pPr>
          <a:r>
            <a:rPr lang="en-US" sz="1100" kern="1200" dirty="0"/>
            <a:t>Write down or discuss rewards they could use for reaching goals.</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82545" y="81060"/>
        <a:ext cx="6403540" cy="1027887"/>
      </dsp:txXfrm>
    </dsp:sp>
    <dsp:sp modelId="{2CCA0A35-1136-48AC-B471-FE39F3B5B026}">
      <dsp:nvSpPr>
        <dsp:cNvPr id="0" name=""/>
        <dsp:cNvSpPr/>
      </dsp:nvSpPr>
      <dsp:spPr>
        <a:xfrm>
          <a:off x="287" y="2709"/>
          <a:ext cx="2682257"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Pre-contemplation</a:t>
          </a:r>
        </a:p>
        <a:p>
          <a:pPr marL="0" lvl="0" indent="0" algn="ctr" defTabSz="1022350">
            <a:lnSpc>
              <a:spcPct val="90000"/>
            </a:lnSpc>
            <a:spcBef>
              <a:spcPct val="0"/>
            </a:spcBef>
            <a:spcAft>
              <a:spcPct val="35000"/>
            </a:spcAft>
            <a:buNone/>
          </a:pPr>
          <a:r>
            <a:rPr lang="en-US" sz="2000" b="0" kern="1200" dirty="0"/>
            <a:t>Not thinking about change</a:t>
          </a:r>
        </a:p>
      </dsp:txBody>
      <dsp:txXfrm>
        <a:off x="58114" y="60536"/>
        <a:ext cx="2566603" cy="1068933"/>
      </dsp:txXfrm>
    </dsp:sp>
    <dsp:sp modelId="{AC099846-C122-49EE-A174-D033B1800BA6}">
      <dsp:nvSpPr>
        <dsp:cNvPr id="0" name=""/>
        <dsp:cNvSpPr/>
      </dsp:nvSpPr>
      <dsp:spPr>
        <a:xfrm rot="5400000">
          <a:off x="5368546" y="-1392071"/>
          <a:ext cx="1084475" cy="6461783"/>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risks for not changing and benefits of changing (balance sheet/pros and cons).</a:t>
          </a:r>
        </a:p>
        <a:p>
          <a:pPr marL="57150" lvl="1" indent="-57150" algn="l" defTabSz="488950">
            <a:lnSpc>
              <a:spcPct val="90000"/>
            </a:lnSpc>
            <a:spcBef>
              <a:spcPct val="0"/>
            </a:spcBef>
            <a:spcAft>
              <a:spcPct val="15000"/>
            </a:spcAft>
            <a:buChar char="•"/>
          </a:pPr>
          <a:r>
            <a:rPr lang="en-US" sz="1100" kern="1200" dirty="0"/>
            <a:t>Research where they can participate in physical activities around their home and in their community. </a:t>
          </a:r>
        </a:p>
        <a:p>
          <a:pPr marL="57150" lvl="1" indent="-57150" algn="l" defTabSz="488950">
            <a:lnSpc>
              <a:spcPct val="90000"/>
            </a:lnSpc>
            <a:spcBef>
              <a:spcPct val="0"/>
            </a:spcBef>
            <a:spcAft>
              <a:spcPct val="15000"/>
            </a:spcAft>
            <a:buChar char="•"/>
          </a:pPr>
          <a:r>
            <a:rPr lang="en-US" sz="1100" kern="1200" dirty="0"/>
            <a:t>Discuss or read about barriers to physical activity and solutions.</a:t>
          </a:r>
        </a:p>
        <a:p>
          <a:pPr marL="57150" lvl="1" indent="-57150" algn="l" defTabSz="488950">
            <a:lnSpc>
              <a:spcPct val="90000"/>
            </a:lnSpc>
            <a:spcBef>
              <a:spcPct val="0"/>
            </a:spcBef>
            <a:spcAft>
              <a:spcPct val="15000"/>
            </a:spcAft>
            <a:buChar char="•"/>
          </a:pPr>
          <a:r>
            <a:rPr lang="en-US" sz="1100" kern="1200" dirty="0"/>
            <a:t>Make small incremental changes in normal daily routines.</a:t>
          </a:r>
        </a:p>
        <a:p>
          <a:pPr marL="57150" lvl="1" indent="-57150" algn="l" defTabSz="488950">
            <a:lnSpc>
              <a:spcPct val="90000"/>
            </a:lnSpc>
            <a:spcBef>
              <a:spcPct val="0"/>
            </a:spcBef>
            <a:spcAft>
              <a:spcPct val="15000"/>
            </a:spcAft>
            <a:buChar char="•"/>
          </a:pPr>
          <a:r>
            <a:rPr lang="en-US" sz="1100" kern="1200" dirty="0"/>
            <a:t>Keep a log of activity and inactivity for a week.</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79892" y="1349523"/>
        <a:ext cx="6408843" cy="978595"/>
      </dsp:txXfrm>
    </dsp:sp>
    <dsp:sp modelId="{4C9901CB-3542-469D-B9DC-ED5B8058C07A}">
      <dsp:nvSpPr>
        <dsp:cNvPr id="0" name=""/>
        <dsp:cNvSpPr/>
      </dsp:nvSpPr>
      <dsp:spPr>
        <a:xfrm>
          <a:off x="287" y="1246526"/>
          <a:ext cx="2679604"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Contemplation</a:t>
          </a:r>
        </a:p>
        <a:p>
          <a:pPr marL="0" lvl="0" indent="0" algn="ctr" defTabSz="1022350">
            <a:lnSpc>
              <a:spcPct val="90000"/>
            </a:lnSpc>
            <a:spcBef>
              <a:spcPct val="0"/>
            </a:spcBef>
            <a:spcAft>
              <a:spcPct val="35000"/>
            </a:spcAft>
            <a:buNone/>
          </a:pPr>
          <a:r>
            <a:rPr lang="en-US" sz="2000" b="0" kern="1200" dirty="0"/>
            <a:t>Thinking about change</a:t>
          </a:r>
        </a:p>
      </dsp:txBody>
      <dsp:txXfrm>
        <a:off x="58114" y="1304353"/>
        <a:ext cx="2563950" cy="1068933"/>
      </dsp:txXfrm>
    </dsp:sp>
    <dsp:sp modelId="{2588B6CE-CB93-4699-AD1E-A22D8FA85CAA}">
      <dsp:nvSpPr>
        <dsp:cNvPr id="0" name=""/>
        <dsp:cNvSpPr/>
      </dsp:nvSpPr>
      <dsp:spPr>
        <a:xfrm rot="5400000">
          <a:off x="5438279" y="-146965"/>
          <a:ext cx="947669" cy="6459204"/>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Look at your activity log and plan to replace 15 minutes of inactive time each day with a physical activity.</a:t>
          </a:r>
        </a:p>
        <a:p>
          <a:pPr marL="57150" lvl="1" indent="-57150" algn="l" defTabSz="488950">
            <a:lnSpc>
              <a:spcPct val="90000"/>
            </a:lnSpc>
            <a:spcBef>
              <a:spcPct val="0"/>
            </a:spcBef>
            <a:spcAft>
              <a:spcPct val="15000"/>
            </a:spcAft>
            <a:buChar char="•"/>
          </a:pPr>
          <a:r>
            <a:rPr lang="en-US" sz="1100" kern="1200" dirty="0"/>
            <a:t>Write down activities you enjoy and find friends with similarities.</a:t>
          </a:r>
        </a:p>
        <a:p>
          <a:pPr marL="57150" lvl="1" indent="-57150" algn="l" defTabSz="488950">
            <a:lnSpc>
              <a:spcPct val="90000"/>
            </a:lnSpc>
            <a:spcBef>
              <a:spcPct val="0"/>
            </a:spcBef>
            <a:spcAft>
              <a:spcPct val="15000"/>
            </a:spcAft>
            <a:buChar char="•"/>
          </a:pPr>
          <a:r>
            <a:rPr lang="en-US" sz="1100" kern="1200" dirty="0"/>
            <a:t>Discuss with parents/guardians how they can reward meeting your goals.</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82512" y="2655063"/>
        <a:ext cx="6412943" cy="855147"/>
      </dsp:txXfrm>
    </dsp:sp>
    <dsp:sp modelId="{61352333-5F8B-41C4-B341-116551F5BD39}">
      <dsp:nvSpPr>
        <dsp:cNvPr id="0" name=""/>
        <dsp:cNvSpPr/>
      </dsp:nvSpPr>
      <dsp:spPr>
        <a:xfrm>
          <a:off x="287" y="2490342"/>
          <a:ext cx="2682224"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Preparation</a:t>
          </a:r>
        </a:p>
        <a:p>
          <a:pPr marL="0" lvl="0" indent="0" algn="ctr" defTabSz="1022350">
            <a:lnSpc>
              <a:spcPct val="90000"/>
            </a:lnSpc>
            <a:spcBef>
              <a:spcPct val="0"/>
            </a:spcBef>
            <a:spcAft>
              <a:spcPct val="35000"/>
            </a:spcAft>
            <a:buNone/>
          </a:pPr>
          <a:r>
            <a:rPr lang="en-US" sz="2000" b="0" kern="1200" dirty="0"/>
            <a:t>Doing some physical activity</a:t>
          </a:r>
        </a:p>
      </dsp:txBody>
      <dsp:txXfrm>
        <a:off x="58114" y="2548169"/>
        <a:ext cx="2566570" cy="1068933"/>
      </dsp:txXfrm>
    </dsp:sp>
    <dsp:sp modelId="{C20D629C-A81A-4713-A7ED-1945F838687C}">
      <dsp:nvSpPr>
        <dsp:cNvPr id="0" name=""/>
        <dsp:cNvSpPr/>
      </dsp:nvSpPr>
      <dsp:spPr>
        <a:xfrm rot="5400000">
          <a:off x="5323274" y="1065381"/>
          <a:ext cx="1117568" cy="6522143"/>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Write down ways to be physically active each day.</a:t>
          </a:r>
        </a:p>
        <a:p>
          <a:pPr marL="57150" lvl="1" indent="-57150" algn="l" defTabSz="488950">
            <a:lnSpc>
              <a:spcPct val="90000"/>
            </a:lnSpc>
            <a:spcBef>
              <a:spcPct val="0"/>
            </a:spcBef>
            <a:spcAft>
              <a:spcPct val="15000"/>
            </a:spcAft>
            <a:buChar char="•"/>
          </a:pPr>
          <a:r>
            <a:rPr lang="en-US" sz="1100" kern="1200" dirty="0"/>
            <a:t>Commit yourself to doing at least 30 minutes of activity each day.</a:t>
          </a:r>
        </a:p>
        <a:p>
          <a:pPr marL="57150" lvl="1" indent="-57150" algn="l" defTabSz="488950">
            <a:lnSpc>
              <a:spcPct val="90000"/>
            </a:lnSpc>
            <a:spcBef>
              <a:spcPct val="0"/>
            </a:spcBef>
            <a:spcAft>
              <a:spcPct val="15000"/>
            </a:spcAft>
            <a:buChar char="•"/>
          </a:pPr>
          <a:r>
            <a:rPr lang="en-US" sz="1100" kern="1200" dirty="0"/>
            <a:t>Try a new activity that you think you might enjoy.</a:t>
          </a:r>
        </a:p>
        <a:p>
          <a:pPr marL="57150" lvl="1" indent="-57150" algn="l" defTabSz="488950">
            <a:lnSpc>
              <a:spcPct val="90000"/>
            </a:lnSpc>
            <a:spcBef>
              <a:spcPct val="0"/>
            </a:spcBef>
            <a:spcAft>
              <a:spcPct val="15000"/>
            </a:spcAft>
            <a:buChar char="•"/>
          </a:pPr>
          <a:r>
            <a:rPr lang="en-US" sz="1100" kern="1200" dirty="0"/>
            <a:t>Plan to participate in a activity in your community (</a:t>
          </a:r>
          <a:r>
            <a:rPr lang="en-US" sz="1100" kern="1200" dirty="0" err="1"/>
            <a:t>ie</a:t>
          </a:r>
          <a:r>
            <a:rPr lang="en-US" sz="1100" kern="1200" dirty="0"/>
            <a:t>. 5k, league, competition, etc).</a:t>
          </a:r>
        </a:p>
        <a:p>
          <a:pPr marL="57150" lvl="1" indent="-57150" algn="l" defTabSz="488950">
            <a:lnSpc>
              <a:spcPct val="90000"/>
            </a:lnSpc>
            <a:spcBef>
              <a:spcPct val="0"/>
            </a:spcBef>
            <a:spcAft>
              <a:spcPct val="15000"/>
            </a:spcAft>
            <a:buChar char="•"/>
          </a:pPr>
          <a:r>
            <a:rPr lang="en-US" sz="1100" kern="1200" dirty="0"/>
            <a:t>Write down or discuss ways to remind yourself to be more active during the week.</a:t>
          </a:r>
        </a:p>
        <a:p>
          <a:pPr marL="57150" lvl="1" indent="-57150" algn="l" defTabSz="488950">
            <a:lnSpc>
              <a:spcPct val="90000"/>
            </a:lnSpc>
            <a:spcBef>
              <a:spcPct val="0"/>
            </a:spcBef>
            <a:spcAft>
              <a:spcPct val="15000"/>
            </a:spcAft>
            <a:buChar char="•"/>
          </a:pPr>
          <a:r>
            <a:rPr lang="en-US" sz="1100" kern="1200" dirty="0"/>
            <a:t>Reflect on the benefits you have already received from being physically active and what other benefits you want to receive from being physically active.</a:t>
          </a:r>
        </a:p>
      </dsp:txBody>
      <dsp:txXfrm rot="-5400000">
        <a:off x="2620987" y="3822224"/>
        <a:ext cx="6467588" cy="1008458"/>
      </dsp:txXfrm>
    </dsp:sp>
    <dsp:sp modelId="{612E3AFF-AD6C-4338-93B7-D8736B623582}">
      <dsp:nvSpPr>
        <dsp:cNvPr id="0" name=""/>
        <dsp:cNvSpPr/>
      </dsp:nvSpPr>
      <dsp:spPr>
        <a:xfrm>
          <a:off x="287" y="3734159"/>
          <a:ext cx="2620699"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Action</a:t>
          </a:r>
        </a:p>
        <a:p>
          <a:pPr marL="0" lvl="0" indent="0" algn="ctr" defTabSz="1022350">
            <a:lnSpc>
              <a:spcPct val="90000"/>
            </a:lnSpc>
            <a:spcBef>
              <a:spcPct val="0"/>
            </a:spcBef>
            <a:spcAft>
              <a:spcPct val="35000"/>
            </a:spcAft>
            <a:buNone/>
          </a:pPr>
          <a:r>
            <a:rPr lang="en-US" sz="2000" b="0" kern="1200" dirty="0"/>
            <a:t>Doing enough physical activity</a:t>
          </a:r>
        </a:p>
      </dsp:txBody>
      <dsp:txXfrm>
        <a:off x="58114" y="3791986"/>
        <a:ext cx="2505045" cy="1068933"/>
      </dsp:txXfrm>
    </dsp:sp>
    <dsp:sp modelId="{76D2F9DF-47E1-41CD-8F49-FDC98F4118B2}">
      <dsp:nvSpPr>
        <dsp:cNvPr id="0" name=""/>
        <dsp:cNvSpPr/>
      </dsp:nvSpPr>
      <dsp:spPr>
        <a:xfrm rot="5400000">
          <a:off x="5314099" y="2310202"/>
          <a:ext cx="1139089" cy="6520135"/>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or write down the strategies that have helped you so far and think about ways to make these strategies part of your daily routine.</a:t>
          </a:r>
        </a:p>
        <a:p>
          <a:pPr marL="57150" lvl="1" indent="-57150" algn="l" defTabSz="488950">
            <a:lnSpc>
              <a:spcPct val="90000"/>
            </a:lnSpc>
            <a:spcBef>
              <a:spcPct val="0"/>
            </a:spcBef>
            <a:spcAft>
              <a:spcPct val="15000"/>
            </a:spcAft>
            <a:buChar char="•"/>
          </a:pPr>
          <a:r>
            <a:rPr lang="en-US" sz="1100" kern="1200" dirty="0"/>
            <a:t>Create a physical activity contract and continue setting short and long-term goals for physical activity.</a:t>
          </a:r>
        </a:p>
        <a:p>
          <a:pPr marL="57150" lvl="1" indent="-57150" algn="l" defTabSz="488950">
            <a:lnSpc>
              <a:spcPct val="90000"/>
            </a:lnSpc>
            <a:spcBef>
              <a:spcPct val="0"/>
            </a:spcBef>
            <a:spcAft>
              <a:spcPct val="15000"/>
            </a:spcAft>
            <a:buChar char="•"/>
          </a:pPr>
          <a:r>
            <a:rPr lang="en-US" sz="1100" kern="1200" dirty="0"/>
            <a:t>Discuss what to do if you are not meeting your goals.</a:t>
          </a:r>
        </a:p>
        <a:p>
          <a:pPr marL="57150" lvl="1" indent="-57150" algn="l" defTabSz="488950">
            <a:lnSpc>
              <a:spcPct val="90000"/>
            </a:lnSpc>
            <a:spcBef>
              <a:spcPct val="0"/>
            </a:spcBef>
            <a:spcAft>
              <a:spcPct val="15000"/>
            </a:spcAft>
            <a:buChar char="•"/>
          </a:pPr>
          <a:r>
            <a:rPr lang="en-US" sz="1100" kern="1200" dirty="0"/>
            <a:t>Talk with people important to you about how they can help you.</a:t>
          </a:r>
        </a:p>
        <a:p>
          <a:pPr marL="57150" lvl="1" indent="-57150" algn="l" defTabSz="488950">
            <a:lnSpc>
              <a:spcPct val="90000"/>
            </a:lnSpc>
            <a:spcBef>
              <a:spcPct val="0"/>
            </a:spcBef>
            <a:spcAft>
              <a:spcPct val="15000"/>
            </a:spcAft>
            <a:buChar char="•"/>
          </a:pPr>
          <a:r>
            <a:rPr lang="en-US" sz="1100" kern="1200" dirty="0"/>
            <a:t>Find ways to make physical activity fun and fresh.</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23576" y="5056331"/>
        <a:ext cx="6464529" cy="1027877"/>
      </dsp:txXfrm>
    </dsp:sp>
    <dsp:sp modelId="{A4E262BA-1A8C-44FD-9EA0-EA4DC110472A}">
      <dsp:nvSpPr>
        <dsp:cNvPr id="0" name=""/>
        <dsp:cNvSpPr/>
      </dsp:nvSpPr>
      <dsp:spPr>
        <a:xfrm>
          <a:off x="0" y="4980685"/>
          <a:ext cx="2623288"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Maintenance</a:t>
          </a:r>
        </a:p>
        <a:p>
          <a:pPr marL="0" lvl="0" indent="0" algn="ctr" defTabSz="1022350">
            <a:lnSpc>
              <a:spcPct val="90000"/>
            </a:lnSpc>
            <a:spcBef>
              <a:spcPct val="0"/>
            </a:spcBef>
            <a:spcAft>
              <a:spcPct val="35000"/>
            </a:spcAft>
            <a:buNone/>
          </a:pPr>
          <a:r>
            <a:rPr lang="en-US" sz="2000" b="0" kern="1200" dirty="0"/>
            <a:t>Making physical activity a habit</a:t>
          </a:r>
        </a:p>
      </dsp:txBody>
      <dsp:txXfrm>
        <a:off x="57827" y="5038512"/>
        <a:ext cx="2507634" cy="1068933"/>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28/02/2024</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28/02/2024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98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F8B824CA-8F12-4AB8-83CB-C2864FFC0899}" type="slidenum">
              <a:rPr lang="en-US" altLang="en-US" sz="1200">
                <a:latin typeface="Calibri" panose="020F0502020204030204" pitchFamily="34" charset="0"/>
              </a:rPr>
              <a:pPr eaLnBrk="1" hangingPunct="1"/>
              <a:t>3</a:t>
            </a:fld>
            <a:endParaRPr lang="en-US" altLang="en-US" sz="1200">
              <a:latin typeface="Calibri" panose="020F0502020204030204" pitchFamily="34" charset="0"/>
            </a:endParaRPr>
          </a:p>
        </p:txBody>
      </p:sp>
    </p:spTree>
    <p:extLst>
      <p:ext uri="{BB962C8B-B14F-4D97-AF65-F5344CB8AC3E}">
        <p14:creationId xmlns:p14="http://schemas.microsoft.com/office/powerpoint/2010/main" val="1829728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819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0CAA7A55-4BBF-4D26-8E14-44C2B2675D25}" type="slidenum">
              <a:rPr lang="en-US" altLang="en-US" sz="1200">
                <a:latin typeface="Calibri" panose="020F0502020204030204" pitchFamily="34" charset="0"/>
              </a:rPr>
              <a:pPr eaLnBrk="1" hangingPunct="1"/>
              <a:t>4</a:t>
            </a:fld>
            <a:endParaRPr lang="en-US" altLang="en-US" sz="1200">
              <a:latin typeface="Calibri" panose="020F0502020204030204" pitchFamily="34" charset="0"/>
            </a:endParaRPr>
          </a:p>
        </p:txBody>
      </p:sp>
    </p:spTree>
    <p:extLst>
      <p:ext uri="{BB962C8B-B14F-4D97-AF65-F5344CB8AC3E}">
        <p14:creationId xmlns:p14="http://schemas.microsoft.com/office/powerpoint/2010/main" val="2640076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10F5CBA4-89D2-4848-AF1D-0CCE000D52D5}" type="slidenum">
              <a:rPr lang="en-GB" altLang="en-US" sz="1200">
                <a:latin typeface="Calibri" panose="020F0502020204030204" pitchFamily="34" charset="0"/>
              </a:rPr>
              <a:pPr eaLnBrk="1" hangingPunct="1"/>
              <a:t>8</a:t>
            </a:fld>
            <a:endParaRPr lang="en-GB" altLang="en-US" sz="1200">
              <a:latin typeface="Calibri" panose="020F0502020204030204" pitchFamily="34" charset="0"/>
            </a:endParaRPr>
          </a:p>
        </p:txBody>
      </p:sp>
      <p:sp>
        <p:nvSpPr>
          <p:cNvPr id="87042" name="Rectangle 2"/>
          <p:cNvSpPr>
            <a:spLocks noGrp="1" noRot="1" noChangeAspect="1" noChangeArrowheads="1" noTextEdit="1"/>
          </p:cNvSpPr>
          <p:nvPr>
            <p:ph type="sldImg"/>
          </p:nvPr>
        </p:nvSpPr>
        <p:spPr bwMode="auto">
          <a:xfrm>
            <a:off x="919163" y="746125"/>
            <a:ext cx="4959350" cy="3719513"/>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Rectangle 3"/>
          <p:cNvSpPr>
            <a:spLocks noGrp="1" noChangeArrowheads="1"/>
          </p:cNvSpPr>
          <p:nvPr>
            <p:ph type="body" idx="1"/>
          </p:nvPr>
        </p:nvSpPr>
        <p:spPr bwMode="auto">
          <a:xfrm>
            <a:off x="906463" y="4714875"/>
            <a:ext cx="4984750"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2970255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a:t>
            </a:r>
            <a:r>
              <a:rPr lang="en-US" baseline="0" dirty="0"/>
              <a:t> concerned with with the abilities one has, rather it is belief in executing the skills that one already possesses that makes up efficacy 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55</a:t>
            </a:fld>
            <a:endParaRPr lang="en-GB"/>
          </a:p>
        </p:txBody>
      </p:sp>
    </p:spTree>
    <p:extLst>
      <p:ext uri="{BB962C8B-B14F-4D97-AF65-F5344CB8AC3E}">
        <p14:creationId xmlns:p14="http://schemas.microsoft.com/office/powerpoint/2010/main" val="2812095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a:t>
            </a:r>
            <a:r>
              <a:rPr lang="en-US" baseline="0" dirty="0"/>
              <a:t> concerned with with the abilities one has, rather it is belief in executing the skills that one already possesses that makes </a:t>
            </a:r>
            <a:r>
              <a:rPr lang="en-US" baseline="0"/>
              <a:t>up efficacy </a:t>
            </a:r>
            <a:r>
              <a:rPr lang="en-US" baseline="0" dirty="0"/>
              <a:t>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56</a:t>
            </a:fld>
            <a:endParaRPr lang="en-GB"/>
          </a:p>
        </p:txBody>
      </p:sp>
    </p:spTree>
    <p:extLst>
      <p:ext uri="{BB962C8B-B14F-4D97-AF65-F5344CB8AC3E}">
        <p14:creationId xmlns:p14="http://schemas.microsoft.com/office/powerpoint/2010/main" val="3467320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1710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2693043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95BE807-7A2E-452E-9CFB-BFC1E72D0CD5}"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999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5BE807-7A2E-452E-9CFB-BFC1E72D0CD5}"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446019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5BE807-7A2E-452E-9CFB-BFC1E72D0CD5}" type="datetimeFigureOut">
              <a:rPr lang="en-GB" smtClean="0"/>
              <a:t>28/02/2024</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982028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5BE807-7A2E-452E-9CFB-BFC1E72D0CD5}"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394946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95BE807-7A2E-452E-9CFB-BFC1E72D0CD5}" type="datetimeFigureOut">
              <a:rPr lang="en-GB" smtClean="0"/>
              <a:t>28/02/2024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043721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95BE807-7A2E-452E-9CFB-BFC1E72D0CD5}" type="datetimeFigureOut">
              <a:rPr lang="en-GB" smtClean="0"/>
              <a:t>28/02/2024</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09520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95BE807-7A2E-452E-9CFB-BFC1E72D0CD5}"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033334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4055113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02202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95BE807-7A2E-452E-9CFB-BFC1E72D0CD5}" type="datetimeFigureOut">
              <a:rPr lang="en-GB" smtClean="0"/>
              <a:t>28/02/2024</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201278F6-8A41-4394-A405-91FABC7454C4}"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25465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dx.doi.org/10.3102/00346543155850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5385" y="2595924"/>
            <a:ext cx="5829300" cy="1102519"/>
          </a:xfrm>
        </p:spPr>
        <p:txBody>
          <a:bodyPr>
            <a:noAutofit/>
          </a:bodyPr>
          <a:lstStyle/>
          <a:p>
            <a:r>
              <a:rPr lang="en-GB" sz="3600" dirty="0"/>
              <a:t>Theories of Motivation and Behaviour Change</a:t>
            </a:r>
            <a:br>
              <a:rPr lang="en-GB" sz="3600" dirty="0"/>
            </a:br>
            <a:r>
              <a:rPr lang="en-GB" sz="3600" dirty="0"/>
              <a:t>Week 5</a:t>
            </a:r>
          </a:p>
        </p:txBody>
      </p:sp>
      <p:sp>
        <p:nvSpPr>
          <p:cNvPr id="3" name="Subtitle 2"/>
          <p:cNvSpPr>
            <a:spLocks noGrp="1"/>
          </p:cNvSpPr>
          <p:nvPr>
            <p:ph type="subTitle" idx="1"/>
          </p:nvPr>
        </p:nvSpPr>
        <p:spPr/>
        <p:txBody>
          <a:bodyPr/>
          <a:lstStyle/>
          <a:p>
            <a:r>
              <a:rPr lang="en-GB" dirty="0">
                <a:solidFill>
                  <a:schemeClr val="tx1"/>
                </a:solidFill>
              </a:rPr>
              <a:t>Alison </a:t>
            </a:r>
            <a:r>
              <a:rPr lang="en-GB" dirty="0" err="1">
                <a:solidFill>
                  <a:schemeClr val="tx1"/>
                </a:solidFill>
              </a:rPr>
              <a:t>Connaughton</a:t>
            </a:r>
            <a:endParaRPr lang="en-GB" dirty="0">
              <a:solidFill>
                <a:schemeClr val="tx1"/>
              </a:solidFill>
            </a:endParaRPr>
          </a:p>
        </p:txBody>
      </p:sp>
    </p:spTree>
    <p:extLst>
      <p:ext uri="{BB962C8B-B14F-4D97-AF65-F5344CB8AC3E}">
        <p14:creationId xmlns:p14="http://schemas.microsoft.com/office/powerpoint/2010/main" val="3200283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so far…</a:t>
            </a:r>
          </a:p>
        </p:txBody>
      </p:sp>
      <p:sp>
        <p:nvSpPr>
          <p:cNvPr id="3" name="Content Placeholder 2"/>
          <p:cNvSpPr>
            <a:spLocks noGrp="1"/>
          </p:cNvSpPr>
          <p:nvPr>
            <p:ph idx="1"/>
          </p:nvPr>
        </p:nvSpPr>
        <p:spPr>
          <a:xfrm>
            <a:off x="822960" y="2399916"/>
            <a:ext cx="7543801" cy="4023360"/>
          </a:xfrm>
        </p:spPr>
        <p:txBody>
          <a:bodyPr/>
          <a:lstStyle/>
          <a:p>
            <a:r>
              <a:rPr lang="en-GB" dirty="0"/>
              <a:t>Motives and barriers coursework</a:t>
            </a:r>
          </a:p>
          <a:p>
            <a:r>
              <a:rPr lang="en-GB" dirty="0"/>
              <a:t>Theory to underpin questions as well as research…</a:t>
            </a:r>
          </a:p>
          <a:p>
            <a:r>
              <a:rPr lang="en-GB" dirty="0"/>
              <a:t>What theory do you remember from last year?!</a:t>
            </a:r>
          </a:p>
          <a:p>
            <a:endParaRPr lang="en-GB" dirty="0"/>
          </a:p>
        </p:txBody>
      </p:sp>
    </p:spTree>
    <p:extLst>
      <p:ext uri="{BB962C8B-B14F-4D97-AF65-F5344CB8AC3E}">
        <p14:creationId xmlns:p14="http://schemas.microsoft.com/office/powerpoint/2010/main" val="3848293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lstStyle/>
          <a:p>
            <a:pPr eaLnBrk="1" hangingPunct="1"/>
            <a:r>
              <a:rPr lang="en-GB" altLang="en-US">
                <a:solidFill>
                  <a:srgbClr val="FFFFFF"/>
                </a:solidFill>
                <a:latin typeface="Calibri" panose="020F0502020204030204" pitchFamily="34" charset="0"/>
              </a:rPr>
              <a:t>Motivation Defined</a:t>
            </a:r>
          </a:p>
        </p:txBody>
      </p:sp>
      <p:sp>
        <p:nvSpPr>
          <p:cNvPr id="78850" name="Rectangle 3"/>
          <p:cNvSpPr>
            <a:spLocks noGrp="1" noChangeArrowheads="1"/>
          </p:cNvSpPr>
          <p:nvPr>
            <p:ph idx="1"/>
          </p:nvPr>
        </p:nvSpPr>
        <p:spPr/>
        <p:txBody>
          <a:bodyPr/>
          <a:lstStyle/>
          <a:p>
            <a:pPr eaLnBrk="1" hangingPunct="1"/>
            <a:r>
              <a:rPr lang="en-US" altLang="en-US">
                <a:latin typeface="Constantia" panose="02030602050306030303" pitchFamily="18" charset="0"/>
                <a:cs typeface="Times New Roman" panose="02020603050405020304" pitchFamily="18" charset="0"/>
              </a:rPr>
              <a:t>Motivation psychology - concerned with the question of "the origin, the direction and the persistence of behaviour " (Orlebeke, 1981)</a:t>
            </a:r>
          </a:p>
          <a:p>
            <a:pPr eaLnBrk="1" hangingPunct="1">
              <a:buFont typeface="Wingdings" panose="05000000000000000000" pitchFamily="2" charset="2"/>
              <a:buNone/>
            </a:pPr>
            <a:endParaRPr lang="en-US" altLang="en-US">
              <a:latin typeface="Constantia" panose="02030602050306030303" pitchFamily="18" charset="0"/>
              <a:cs typeface="Times New Roman" panose="02020603050405020304" pitchFamily="18" charset="0"/>
            </a:endParaRPr>
          </a:p>
          <a:p>
            <a:pPr eaLnBrk="1" hangingPunct="1"/>
            <a:r>
              <a:rPr lang="en-US" altLang="en-US">
                <a:latin typeface="Constantia" panose="02030602050306030303" pitchFamily="18" charset="0"/>
                <a:cs typeface="Times New Roman" panose="02020603050405020304" pitchFamily="18" charset="0"/>
              </a:rPr>
              <a:t>Defined: </a:t>
            </a:r>
          </a:p>
          <a:p>
            <a:pPr lvl="1" eaLnBrk="1" hangingPunct="1"/>
            <a:r>
              <a:rPr lang="en-US" altLang="en-US">
                <a:latin typeface="Constantia" panose="02030602050306030303" pitchFamily="18" charset="0"/>
                <a:cs typeface="Times New Roman" panose="02020603050405020304" pitchFamily="18" charset="0"/>
              </a:rPr>
              <a:t>" the direction and intensity of effort " </a:t>
            </a:r>
          </a:p>
          <a:p>
            <a:pPr eaLnBrk="1" hangingPunct="1">
              <a:buFont typeface="Wingdings" panose="05000000000000000000" pitchFamily="2" charset="2"/>
              <a:buNone/>
            </a:pPr>
            <a:r>
              <a:rPr lang="en-US" altLang="en-US">
                <a:latin typeface="Constantia" panose="02030602050306030303" pitchFamily="18" charset="0"/>
                <a:cs typeface="Times New Roman" panose="02020603050405020304" pitchFamily="18" charset="0"/>
              </a:rPr>
              <a:t>	(Sage, 1977; Gill, 1986)</a:t>
            </a:r>
          </a:p>
          <a:p>
            <a:pPr eaLnBrk="1" hangingPunct="1"/>
            <a:endParaRPr lang="en-GB" altLang="en-US">
              <a:latin typeface="Constantia" panose="02030602050306030303" pitchFamily="18" charset="0"/>
              <a:cs typeface="Times New Roman" panose="02020603050405020304" pitchFamily="18" charset="0"/>
            </a:endParaRPr>
          </a:p>
        </p:txBody>
      </p:sp>
    </p:spTree>
    <p:extLst>
      <p:ext uri="{BB962C8B-B14F-4D97-AF65-F5344CB8AC3E}">
        <p14:creationId xmlns:p14="http://schemas.microsoft.com/office/powerpoint/2010/main" val="727747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a:xfrm>
            <a:off x="500063" y="214313"/>
            <a:ext cx="8229600" cy="1143000"/>
          </a:xfrm>
        </p:spPr>
        <p:txBody>
          <a:bodyPr/>
          <a:lstStyle/>
          <a:p>
            <a:pPr eaLnBrk="1" hangingPunct="1"/>
            <a:r>
              <a:rPr lang="en-GB" altLang="en-US">
                <a:latin typeface="Calibri" panose="020F0502020204030204" pitchFamily="34" charset="0"/>
              </a:rPr>
              <a:t>Later definitions of motivation</a:t>
            </a:r>
          </a:p>
        </p:txBody>
      </p:sp>
      <p:sp>
        <p:nvSpPr>
          <p:cNvPr id="80898" name="Rectangle 3"/>
          <p:cNvSpPr>
            <a:spLocks noGrp="1" noChangeArrowheads="1"/>
          </p:cNvSpPr>
          <p:nvPr>
            <p:ph idx="1"/>
          </p:nvPr>
        </p:nvSpPr>
        <p:spPr>
          <a:xfrm>
            <a:off x="457200" y="2420938"/>
            <a:ext cx="8229600" cy="4176712"/>
          </a:xfrm>
        </p:spPr>
        <p:txBody>
          <a:bodyPr/>
          <a:lstStyle/>
          <a:p>
            <a:pPr eaLnBrk="1" hangingPunct="1">
              <a:lnSpc>
                <a:spcPct val="80000"/>
              </a:lnSpc>
            </a:pPr>
            <a:r>
              <a:rPr lang="en-GB" altLang="en-US">
                <a:latin typeface="Constantia" panose="02030602050306030303" pitchFamily="18" charset="0"/>
              </a:rPr>
              <a:t>Roberts (1992)</a:t>
            </a:r>
          </a:p>
          <a:p>
            <a:pPr eaLnBrk="1" hangingPunct="1">
              <a:lnSpc>
                <a:spcPct val="80000"/>
              </a:lnSpc>
              <a:buFont typeface="Wingdings" panose="05000000000000000000" pitchFamily="2" charset="2"/>
              <a:buNone/>
            </a:pPr>
            <a:r>
              <a:rPr lang="en-GB" altLang="en-US">
                <a:latin typeface="Constantia" panose="02030602050306030303" pitchFamily="18" charset="0"/>
              </a:rPr>
              <a:t>	</a:t>
            </a:r>
            <a:r>
              <a:rPr lang="en-GB" altLang="en-GB">
                <a:latin typeface="Constantia" panose="02030602050306030303" pitchFamily="18" charset="0"/>
              </a:rPr>
              <a:t>“</a:t>
            </a:r>
            <a:r>
              <a:rPr lang="en-GB" altLang="en-US">
                <a:latin typeface="Constantia" panose="02030602050306030303" pitchFamily="18" charset="0"/>
              </a:rPr>
              <a:t>motivation refers to those personality factors, social variables, and/or cognitions that come into play when a person undertakes a task at which he or she is evaluated, enters into competition with others, or attempts to attain some standard of excellence.</a:t>
            </a:r>
            <a:r>
              <a:rPr lang="en-GB" altLang="en-GB">
                <a:latin typeface="Constantia" panose="02030602050306030303" pitchFamily="18" charset="0"/>
              </a:rPr>
              <a:t>”</a:t>
            </a:r>
            <a:endParaRPr lang="en-GB" altLang="en-US">
              <a:latin typeface="Constantia" panose="02030602050306030303" pitchFamily="18" charset="0"/>
            </a:endParaRPr>
          </a:p>
          <a:p>
            <a:pPr eaLnBrk="1" hangingPunct="1">
              <a:lnSpc>
                <a:spcPct val="80000"/>
              </a:lnSpc>
              <a:buFont typeface="Wingdings" panose="05000000000000000000" pitchFamily="2" charset="2"/>
              <a:buNone/>
            </a:pPr>
            <a:endParaRPr lang="en-GB" altLang="en-US">
              <a:latin typeface="Constantia" panose="02030602050306030303" pitchFamily="18" charset="0"/>
            </a:endParaRPr>
          </a:p>
          <a:p>
            <a:pPr eaLnBrk="1" hangingPunct="1">
              <a:lnSpc>
                <a:spcPct val="80000"/>
              </a:lnSpc>
            </a:pPr>
            <a:r>
              <a:rPr lang="en-GB" altLang="en-US">
                <a:latin typeface="Constantia" panose="02030602050306030303" pitchFamily="18" charset="0"/>
              </a:rPr>
              <a:t>Kingston, Harwood and Spray (2006)</a:t>
            </a:r>
          </a:p>
          <a:p>
            <a:pPr eaLnBrk="1" hangingPunct="1">
              <a:lnSpc>
                <a:spcPct val="80000"/>
              </a:lnSpc>
              <a:buFont typeface="Wingdings" panose="05000000000000000000" pitchFamily="2" charset="2"/>
              <a:buNone/>
            </a:pPr>
            <a:r>
              <a:rPr lang="en-GB" altLang="en-GB">
                <a:latin typeface="Constantia" panose="02030602050306030303" pitchFamily="18" charset="0"/>
              </a:rPr>
              <a:t>“</a:t>
            </a:r>
            <a:r>
              <a:rPr lang="en-GB" altLang="en-US">
                <a:latin typeface="Constantia" panose="02030602050306030303" pitchFamily="18" charset="0"/>
              </a:rPr>
              <a:t>…it</a:t>
            </a:r>
            <a:r>
              <a:rPr lang="en-GB" altLang="en-GB">
                <a:latin typeface="Constantia" panose="02030602050306030303" pitchFamily="18" charset="0"/>
              </a:rPr>
              <a:t>’</a:t>
            </a:r>
            <a:r>
              <a:rPr lang="en-GB" altLang="en-US">
                <a:latin typeface="Constantia" panose="02030602050306030303" pitchFamily="18" charset="0"/>
              </a:rPr>
              <a:t>s the desire, that inner fire that compels one to act and persist</a:t>
            </a:r>
            <a:r>
              <a:rPr lang="en-GB" altLang="en-GB">
                <a:latin typeface="Constantia" panose="02030602050306030303" pitchFamily="18" charset="0"/>
              </a:rPr>
              <a:t>”</a:t>
            </a:r>
            <a:endParaRPr lang="en-GB" altLang="en-US">
              <a:latin typeface="Constantia" panose="02030602050306030303" pitchFamily="18" charset="0"/>
            </a:endParaRPr>
          </a:p>
          <a:p>
            <a:pPr eaLnBrk="1" hangingPunct="1">
              <a:lnSpc>
                <a:spcPct val="80000"/>
              </a:lnSpc>
              <a:buFont typeface="Wingdings" panose="05000000000000000000" pitchFamily="2" charset="2"/>
              <a:buNone/>
            </a:pPr>
            <a:endParaRPr lang="en-GB" altLang="en-US">
              <a:latin typeface="Constantia" panose="02030602050306030303" pitchFamily="18" charset="0"/>
            </a:endParaRPr>
          </a:p>
          <a:p>
            <a:pPr algn="r" eaLnBrk="1" hangingPunct="1">
              <a:lnSpc>
                <a:spcPct val="80000"/>
              </a:lnSpc>
            </a:pPr>
            <a:endParaRPr lang="en-GB" altLang="en-US" sz="2800">
              <a:latin typeface="Constantia" panose="02030602050306030303" pitchFamily="18" charset="0"/>
            </a:endParaRPr>
          </a:p>
          <a:p>
            <a:pPr eaLnBrk="1" hangingPunct="1">
              <a:lnSpc>
                <a:spcPct val="80000"/>
              </a:lnSpc>
              <a:buFont typeface="Wingdings" panose="05000000000000000000" pitchFamily="2" charset="2"/>
              <a:buNone/>
            </a:pPr>
            <a:endParaRPr lang="en-GB" altLang="en-US" sz="2000">
              <a:latin typeface="Constantia" panose="02030602050306030303" pitchFamily="18" charset="0"/>
            </a:endParaRPr>
          </a:p>
        </p:txBody>
      </p:sp>
    </p:spTree>
    <p:extLst>
      <p:ext uri="{BB962C8B-B14F-4D97-AF65-F5344CB8AC3E}">
        <p14:creationId xmlns:p14="http://schemas.microsoft.com/office/powerpoint/2010/main" val="3013444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lstStyle/>
          <a:p>
            <a:pPr eaLnBrk="1" hangingPunct="1"/>
            <a:r>
              <a:rPr lang="en-GB" altLang="en-US">
                <a:latin typeface="Tahoma" panose="020B0604030504040204" pitchFamily="34" charset="0"/>
                <a:cs typeface="Tahoma" panose="020B0604030504040204" pitchFamily="34" charset="0"/>
              </a:rPr>
              <a:t>What do we know about motivation?</a:t>
            </a:r>
          </a:p>
        </p:txBody>
      </p:sp>
      <p:sp>
        <p:nvSpPr>
          <p:cNvPr id="73731" name="Rectangle 3"/>
          <p:cNvSpPr>
            <a:spLocks noGrp="1" noChangeArrowheads="1"/>
          </p:cNvSpPr>
          <p:nvPr>
            <p:ph type="body" idx="1"/>
          </p:nvPr>
        </p:nvSpPr>
        <p:spPr>
          <a:xfrm>
            <a:off x="684213" y="2708275"/>
            <a:ext cx="7772400" cy="3540125"/>
          </a:xfrm>
        </p:spPr>
        <p:txBody>
          <a:bodyPr/>
          <a:lstStyle/>
          <a:p>
            <a:pPr eaLnBrk="1" hangingPunct="1"/>
            <a:r>
              <a:rPr lang="en-GB" altLang="en-US">
                <a:solidFill>
                  <a:srgbClr val="000000"/>
                </a:solidFill>
                <a:latin typeface="Tahoma" panose="020B0604030504040204" pitchFamily="34" charset="0"/>
                <a:cs typeface="Tahoma" panose="020B0604030504040204" pitchFamily="34" charset="0"/>
              </a:rPr>
              <a:t>These are developed from different </a:t>
            </a:r>
            <a:r>
              <a:rPr lang="en-GB" altLang="en-GB">
                <a:solidFill>
                  <a:srgbClr val="000000"/>
                </a:solidFill>
                <a:latin typeface="Tahoma" panose="020B0604030504040204" pitchFamily="34" charset="0"/>
                <a:cs typeface="Tahoma" panose="020B0604030504040204" pitchFamily="34" charset="0"/>
              </a:rPr>
              <a:t>‘</a:t>
            </a:r>
            <a:r>
              <a:rPr lang="en-GB" altLang="en-US">
                <a:solidFill>
                  <a:srgbClr val="000000"/>
                </a:solidFill>
                <a:latin typeface="Tahoma" panose="020B0604030504040204" pitchFamily="34" charset="0"/>
                <a:cs typeface="Tahoma" panose="020B0604030504040204" pitchFamily="34" charset="0"/>
              </a:rPr>
              <a:t>sources</a:t>
            </a:r>
            <a:r>
              <a:rPr lang="en-GB" altLang="en-GB">
                <a:solidFill>
                  <a:srgbClr val="000000"/>
                </a:solidFill>
                <a:latin typeface="Tahoma" panose="020B0604030504040204" pitchFamily="34" charset="0"/>
                <a:cs typeface="Tahoma" panose="020B0604030504040204" pitchFamily="34" charset="0"/>
              </a:rPr>
              <a:t>’</a:t>
            </a:r>
            <a:endParaRPr lang="en-GB" altLang="en-US">
              <a:solidFill>
                <a:srgbClr val="000000"/>
              </a:solidFill>
              <a:latin typeface="Tahoma" panose="020B0604030504040204" pitchFamily="34" charset="0"/>
              <a:cs typeface="Tahoma" panose="020B0604030504040204" pitchFamily="34" charset="0"/>
            </a:endParaRPr>
          </a:p>
          <a:p>
            <a:pPr eaLnBrk="1" hangingPunct="1"/>
            <a:r>
              <a:rPr lang="en-GB" altLang="en-US">
                <a:solidFill>
                  <a:srgbClr val="000000"/>
                </a:solidFill>
                <a:latin typeface="Tahoma" panose="020B0604030504040204" pitchFamily="34" charset="0"/>
                <a:cs typeface="Tahoma" panose="020B0604030504040204" pitchFamily="34" charset="0"/>
              </a:rPr>
              <a:t>There are different types</a:t>
            </a:r>
          </a:p>
          <a:p>
            <a:pPr eaLnBrk="1" hangingPunct="1"/>
            <a:r>
              <a:rPr lang="en-GB" altLang="en-US">
                <a:solidFill>
                  <a:srgbClr val="000000"/>
                </a:solidFill>
                <a:latin typeface="Tahoma" panose="020B0604030504040204" pitchFamily="34" charset="0"/>
                <a:cs typeface="Tahoma" panose="020B0604030504040204" pitchFamily="34" charset="0"/>
              </a:rPr>
              <a:t>They predict different behaviours</a:t>
            </a:r>
          </a:p>
          <a:p>
            <a:pPr lvl="1" eaLnBrk="1" hangingPunct="1"/>
            <a:r>
              <a:rPr lang="en-GB" altLang="en-US">
                <a:solidFill>
                  <a:srgbClr val="000000"/>
                </a:solidFill>
                <a:latin typeface="Tahoma" panose="020B0604030504040204" pitchFamily="34" charset="0"/>
                <a:cs typeface="Tahoma" panose="020B0604030504040204" pitchFamily="34" charset="0"/>
              </a:rPr>
              <a:t>Adaptive or otherwise</a:t>
            </a:r>
          </a:p>
          <a:p>
            <a:pPr eaLnBrk="1" hangingPunct="1"/>
            <a:endParaRPr lang="en-GB" altLang="en-US"/>
          </a:p>
          <a:p>
            <a:pPr eaLnBrk="1" hangingPunct="1">
              <a:buFont typeface="Wingdings" panose="05000000000000000000" pitchFamily="2" charset="2"/>
              <a:buNone/>
            </a:pPr>
            <a:r>
              <a:rPr lang="en-GB" altLang="en-US"/>
              <a:t> </a:t>
            </a:r>
          </a:p>
          <a:p>
            <a:pPr eaLnBrk="1" hangingPunct="1"/>
            <a:endParaRPr lang="en-GB" altLang="en-US"/>
          </a:p>
          <a:p>
            <a:pPr eaLnBrk="1" hangingPunct="1"/>
            <a:endParaRPr lang="en-GB" altLang="en-US"/>
          </a:p>
          <a:p>
            <a:pPr eaLnBrk="1" hangingPunct="1"/>
            <a:endParaRPr lang="en-GB" altLang="en-US"/>
          </a:p>
          <a:p>
            <a:pPr eaLnBrk="1" hangingPunct="1">
              <a:buFont typeface="Wingdings" panose="05000000000000000000" pitchFamily="2" charset="2"/>
              <a:buNone/>
            </a:pPr>
            <a:endParaRPr lang="en-GB" altLang="en-US"/>
          </a:p>
          <a:p>
            <a:pPr eaLnBrk="1" hangingPunct="1"/>
            <a:endParaRPr lang="en-GB" altLang="en-US"/>
          </a:p>
          <a:p>
            <a:pPr eaLnBrk="1" hangingPunct="1"/>
            <a:endParaRPr lang="en-GB" altLang="en-US"/>
          </a:p>
        </p:txBody>
      </p:sp>
    </p:spTree>
    <p:extLst>
      <p:ext uri="{BB962C8B-B14F-4D97-AF65-F5344CB8AC3E}">
        <p14:creationId xmlns:p14="http://schemas.microsoft.com/office/powerpoint/2010/main" val="40456815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wipe(down)">
                                      <p:cBhvr>
                                        <p:cTn id="7" dur="500"/>
                                        <p:tgtEl>
                                          <p:spTgt spid="737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wipe(down)">
                                      <p:cBhvr>
                                        <p:cTn id="12" dur="500"/>
                                        <p:tgtEl>
                                          <p:spTgt spid="737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wipe(down)">
                                      <p:cBhvr>
                                        <p:cTn id="17" dur="500"/>
                                        <p:tgtEl>
                                          <p:spTgt spid="73731">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73731">
                                            <p:txEl>
                                              <p:pRg st="3" end="3"/>
                                            </p:txEl>
                                          </p:spTgt>
                                        </p:tgtEl>
                                        <p:attrNameLst>
                                          <p:attrName>style.visibility</p:attrName>
                                        </p:attrNameLst>
                                      </p:cBhvr>
                                      <p:to>
                                        <p:strVal val="visible"/>
                                      </p:to>
                                    </p:set>
                                    <p:animEffect transition="in" filter="wipe(down)">
                                      <p:cBhvr>
                                        <p:cTn id="20" dur="500"/>
                                        <p:tgtEl>
                                          <p:spTgt spid="73731">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73731">
                                            <p:txEl>
                                              <p:pRg st="5" end="5"/>
                                            </p:txEl>
                                          </p:spTgt>
                                        </p:tgtEl>
                                        <p:attrNameLst>
                                          <p:attrName>style.visibility</p:attrName>
                                        </p:attrNameLst>
                                      </p:cBhvr>
                                      <p:to>
                                        <p:strVal val="visible"/>
                                      </p:to>
                                    </p:set>
                                    <p:animEffect transition="in" filter="wipe(down)">
                                      <p:cBhvr>
                                        <p:cTn id="25" dur="500"/>
                                        <p:tgtEl>
                                          <p:spTgt spid="737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
          <p:cNvSpPr>
            <a:spLocks noGrp="1"/>
          </p:cNvSpPr>
          <p:nvPr>
            <p:ph type="title"/>
          </p:nvPr>
        </p:nvSpPr>
        <p:spPr/>
        <p:txBody>
          <a:bodyPr/>
          <a:lstStyle/>
          <a:p>
            <a:pPr eaLnBrk="1" hangingPunct="1"/>
            <a:r>
              <a:rPr lang="en-GB" altLang="en-US">
                <a:latin typeface="Tahoma" panose="020B0604030504040204" pitchFamily="34" charset="0"/>
                <a:cs typeface="Tahoma" panose="020B0604030504040204" pitchFamily="34" charset="0"/>
              </a:rPr>
              <a:t>Motives - categories</a:t>
            </a:r>
          </a:p>
        </p:txBody>
      </p:sp>
      <p:sp>
        <p:nvSpPr>
          <p:cNvPr id="83970" name="Content Placeholder 2"/>
          <p:cNvSpPr>
            <a:spLocks noGrp="1"/>
          </p:cNvSpPr>
          <p:nvPr>
            <p:ph idx="1"/>
          </p:nvPr>
        </p:nvSpPr>
        <p:spPr>
          <a:xfrm>
            <a:off x="647700" y="2205038"/>
            <a:ext cx="7772400" cy="3717925"/>
          </a:xfrm>
        </p:spPr>
        <p:txBody>
          <a:bodyPr/>
          <a:lstStyle/>
          <a:p>
            <a:pPr eaLnBrk="1" hangingPunct="1"/>
            <a:r>
              <a:rPr lang="en-GB" altLang="en-US">
                <a:latin typeface="Tahoma" panose="020B0604030504040204" pitchFamily="34" charset="0"/>
                <a:cs typeface="Tahoma" panose="020B0604030504040204" pitchFamily="34" charset="0"/>
              </a:rPr>
              <a:t>Intrinsic motives</a:t>
            </a:r>
          </a:p>
          <a:p>
            <a:pPr lvl="1" eaLnBrk="1" hangingPunct="1"/>
            <a:r>
              <a:rPr lang="en-GB" altLang="en-US">
                <a:latin typeface="Tahoma" panose="020B0604030504040204" pitchFamily="34" charset="0"/>
                <a:cs typeface="Tahoma" panose="020B0604030504040204" pitchFamily="34" charset="0"/>
              </a:rPr>
              <a:t>These motives are internal</a:t>
            </a:r>
          </a:p>
          <a:p>
            <a:pPr lvl="1" eaLnBrk="1" hangingPunct="1"/>
            <a:r>
              <a:rPr lang="en-GB" altLang="en-US">
                <a:latin typeface="Tahoma" panose="020B0604030504040204" pitchFamily="34" charset="0"/>
                <a:cs typeface="Tahoma" panose="020B0604030504040204" pitchFamily="34" charset="0"/>
              </a:rPr>
              <a:t>The motivation comes from the pleasure one gets from engaging in the task itself or satisfaction in completing or learning about a task</a:t>
            </a:r>
          </a:p>
          <a:p>
            <a:pPr eaLnBrk="1" hangingPunct="1"/>
            <a:r>
              <a:rPr lang="en-GB" altLang="en-US">
                <a:latin typeface="Tahoma" panose="020B0604030504040204" pitchFamily="34" charset="0"/>
                <a:cs typeface="Tahoma" panose="020B0604030504040204" pitchFamily="34" charset="0"/>
              </a:rPr>
              <a:t>Extrinsic motives</a:t>
            </a:r>
          </a:p>
          <a:p>
            <a:pPr lvl="1" eaLnBrk="1" hangingPunct="1"/>
            <a:r>
              <a:rPr lang="en-GB" altLang="en-US">
                <a:latin typeface="Tahoma" panose="020B0604030504040204" pitchFamily="34" charset="0"/>
                <a:cs typeface="Tahoma" panose="020B0604030504040204" pitchFamily="34" charset="0"/>
              </a:rPr>
              <a:t>motivating factors are external, or outside – they can range from rewards such as money or grades to socially driven motives such as guilt or pride</a:t>
            </a:r>
          </a:p>
        </p:txBody>
      </p:sp>
    </p:spTree>
    <p:extLst>
      <p:ext uri="{BB962C8B-B14F-4D97-AF65-F5344CB8AC3E}">
        <p14:creationId xmlns:p14="http://schemas.microsoft.com/office/powerpoint/2010/main" val="3764043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
          <p:cNvSpPr>
            <a:spLocks noGrp="1"/>
          </p:cNvSpPr>
          <p:nvPr>
            <p:ph type="title"/>
          </p:nvPr>
        </p:nvSpPr>
        <p:spPr/>
        <p:txBody>
          <a:bodyPr/>
          <a:lstStyle/>
          <a:p>
            <a:pPr eaLnBrk="1" hangingPunct="1"/>
            <a:r>
              <a:rPr lang="en-GB" altLang="en-US">
                <a:latin typeface="Tahoma" panose="020B0604030504040204" pitchFamily="34" charset="0"/>
                <a:cs typeface="Tahoma" panose="020B0604030504040204" pitchFamily="34" charset="0"/>
              </a:rPr>
              <a:t>How do we develop intrinsic motivation….?</a:t>
            </a:r>
          </a:p>
        </p:txBody>
      </p:sp>
      <p:sp>
        <p:nvSpPr>
          <p:cNvPr id="3" name="Content Placeholder 2"/>
          <p:cNvSpPr>
            <a:spLocks noGrp="1"/>
          </p:cNvSpPr>
          <p:nvPr>
            <p:ph idx="1"/>
          </p:nvPr>
        </p:nvSpPr>
        <p:spPr/>
        <p:txBody>
          <a:bodyPr/>
          <a:lstStyle/>
          <a:p>
            <a:pPr eaLnBrk="1" hangingPunct="1"/>
            <a:r>
              <a:rPr lang="en-GB" altLang="en-US">
                <a:solidFill>
                  <a:schemeClr val="tx1"/>
                </a:solidFill>
                <a:latin typeface="Tahoma" panose="020B0604030504040204" pitchFamily="34" charset="0"/>
                <a:cs typeface="Tahoma" panose="020B0604030504040204" pitchFamily="34" charset="0"/>
              </a:rPr>
              <a:t>What strategies are used to motivate individuals and groups to exercise regularly?</a:t>
            </a:r>
          </a:p>
          <a:p>
            <a:pPr eaLnBrk="1" hangingPunct="1"/>
            <a:r>
              <a:rPr lang="en-GB" altLang="en-US">
                <a:solidFill>
                  <a:schemeClr val="tx1"/>
                </a:solidFill>
                <a:latin typeface="Tahoma" panose="020B0604030504040204" pitchFamily="34" charset="0"/>
                <a:cs typeface="Tahoma" panose="020B0604030504040204" pitchFamily="34" charset="0"/>
              </a:rPr>
              <a:t>Where should we target interventions to promote </a:t>
            </a:r>
            <a:r>
              <a:rPr lang="en-GB" altLang="en-GB">
                <a:solidFill>
                  <a:schemeClr val="tx1"/>
                </a:solidFill>
                <a:latin typeface="Tahoma" panose="020B0604030504040204" pitchFamily="34" charset="0"/>
                <a:cs typeface="Tahoma" panose="020B0604030504040204" pitchFamily="34" charset="0"/>
              </a:rPr>
              <a:t>‘</a:t>
            </a:r>
            <a:r>
              <a:rPr lang="en-GB" altLang="en-US">
                <a:solidFill>
                  <a:schemeClr val="tx1"/>
                </a:solidFill>
                <a:latin typeface="Tahoma" panose="020B0604030504040204" pitchFamily="34" charset="0"/>
                <a:cs typeface="Tahoma" panose="020B0604030504040204" pitchFamily="34" charset="0"/>
              </a:rPr>
              <a:t>good</a:t>
            </a:r>
            <a:r>
              <a:rPr lang="en-GB" altLang="en-GB">
                <a:solidFill>
                  <a:schemeClr val="tx1"/>
                </a:solidFill>
                <a:latin typeface="Tahoma" panose="020B0604030504040204" pitchFamily="34" charset="0"/>
                <a:cs typeface="Tahoma" panose="020B0604030504040204" pitchFamily="34" charset="0"/>
              </a:rPr>
              <a:t>’</a:t>
            </a:r>
            <a:r>
              <a:rPr lang="en-GB" altLang="en-US">
                <a:solidFill>
                  <a:schemeClr val="tx1"/>
                </a:solidFill>
                <a:latin typeface="Tahoma" panose="020B0604030504040204" pitchFamily="34" charset="0"/>
                <a:cs typeface="Tahoma" panose="020B0604030504040204" pitchFamily="34" charset="0"/>
              </a:rPr>
              <a:t> motives?</a:t>
            </a:r>
          </a:p>
        </p:txBody>
      </p:sp>
    </p:spTree>
    <p:extLst>
      <p:ext uri="{BB962C8B-B14F-4D97-AF65-F5344CB8AC3E}">
        <p14:creationId xmlns:p14="http://schemas.microsoft.com/office/powerpoint/2010/main" val="3391964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ChangeArrowheads="1"/>
          </p:cNvSpPr>
          <p:nvPr>
            <p:ph type="title"/>
          </p:nvPr>
        </p:nvSpPr>
        <p:spPr>
          <a:xfrm>
            <a:off x="914400" y="0"/>
            <a:ext cx="8229600" cy="1143000"/>
          </a:xfrm>
        </p:spPr>
        <p:txBody>
          <a:bodyPr lIns="92075" tIns="46038" rIns="92075" bIns="46038"/>
          <a:lstStyle/>
          <a:p>
            <a:pPr eaLnBrk="1" hangingPunct="1"/>
            <a:r>
              <a:rPr lang="en-GB" altLang="en-US">
                <a:latin typeface="Calibri" panose="020F0502020204030204" pitchFamily="34" charset="0"/>
              </a:rPr>
              <a:t>Interactional model</a:t>
            </a:r>
          </a:p>
        </p:txBody>
      </p:sp>
      <p:sp>
        <p:nvSpPr>
          <p:cNvPr id="86018" name="Rectangle 3"/>
          <p:cNvSpPr>
            <a:spLocks noChangeArrowheads="1"/>
          </p:cNvSpPr>
          <p:nvPr/>
        </p:nvSpPr>
        <p:spPr bwMode="auto">
          <a:xfrm>
            <a:off x="3040063" y="3155950"/>
            <a:ext cx="1912937"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r>
              <a:rPr lang="en-GB" altLang="en-US">
                <a:solidFill>
                  <a:srgbClr val="FF3399"/>
                </a:solidFill>
              </a:rPr>
              <a:t>X</a:t>
            </a:r>
          </a:p>
          <a:p>
            <a:pPr algn="ctr" eaLnBrk="1" hangingPunct="1"/>
            <a:r>
              <a:rPr lang="en-GB" altLang="en-US"/>
              <a:t>Situation</a:t>
            </a:r>
          </a:p>
          <a:p>
            <a:pPr algn="ctr" eaLnBrk="1" hangingPunct="1"/>
            <a:r>
              <a:rPr lang="en-GB" altLang="en-US"/>
              <a:t>Interaction</a:t>
            </a:r>
          </a:p>
        </p:txBody>
      </p:sp>
      <p:sp>
        <p:nvSpPr>
          <p:cNvPr id="25604" name="Rectangle 4"/>
          <p:cNvSpPr>
            <a:spLocks noChangeArrowheads="1"/>
          </p:cNvSpPr>
          <p:nvPr/>
        </p:nvSpPr>
        <p:spPr bwMode="auto">
          <a:xfrm>
            <a:off x="5907088" y="1235075"/>
            <a:ext cx="3079750" cy="2370138"/>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ea typeface="+mn-ea"/>
                <a:cs typeface="Arial" charset="0"/>
              </a:rPr>
              <a:t>Situational</a:t>
            </a:r>
          </a:p>
          <a:p>
            <a:pPr algn="ctr">
              <a:defRPr/>
            </a:pPr>
            <a:r>
              <a:rPr lang="en-GB" sz="2400" dirty="0">
                <a:latin typeface="Tahoma" charset="0"/>
                <a:ea typeface="+mn-ea"/>
                <a:cs typeface="Arial" charset="0"/>
              </a:rPr>
              <a:t>Factors</a:t>
            </a:r>
          </a:p>
          <a:p>
            <a:pPr algn="ctr">
              <a:defRPr/>
            </a:pPr>
            <a:r>
              <a:rPr lang="en-GB" sz="2000" dirty="0">
                <a:solidFill>
                  <a:schemeClr val="bg2">
                    <a:lumMod val="25000"/>
                  </a:schemeClr>
                </a:solidFill>
                <a:latin typeface="Tahoma" charset="0"/>
                <a:ea typeface="+mn-ea"/>
                <a:cs typeface="Arial" charset="0"/>
              </a:rPr>
              <a:t>Coach Style</a:t>
            </a:r>
          </a:p>
          <a:p>
            <a:pPr algn="ctr">
              <a:defRPr/>
            </a:pPr>
            <a:r>
              <a:rPr lang="en-GB" sz="2000" dirty="0">
                <a:solidFill>
                  <a:schemeClr val="bg2">
                    <a:lumMod val="25000"/>
                  </a:schemeClr>
                </a:solidFill>
                <a:latin typeface="Tahoma" charset="0"/>
                <a:ea typeface="+mn-ea"/>
                <a:cs typeface="Arial" charset="0"/>
              </a:rPr>
              <a:t>Situation Attractiveness</a:t>
            </a:r>
          </a:p>
          <a:p>
            <a:pPr algn="ctr">
              <a:defRPr/>
            </a:pPr>
            <a:r>
              <a:rPr lang="en-GB" sz="2000" dirty="0">
                <a:solidFill>
                  <a:schemeClr val="bg2">
                    <a:lumMod val="25000"/>
                  </a:schemeClr>
                </a:solidFill>
                <a:latin typeface="Tahoma" charset="0"/>
                <a:ea typeface="+mn-ea"/>
                <a:cs typeface="Arial" charset="0"/>
              </a:rPr>
              <a:t>Controllability of Situation</a:t>
            </a:r>
          </a:p>
          <a:p>
            <a:pPr algn="ctr">
              <a:defRPr/>
            </a:pPr>
            <a:r>
              <a:rPr lang="en-GB" sz="2000" dirty="0">
                <a:solidFill>
                  <a:schemeClr val="bg2">
                    <a:lumMod val="25000"/>
                  </a:schemeClr>
                </a:solidFill>
                <a:latin typeface="Tahoma" charset="0"/>
                <a:ea typeface="+mn-ea"/>
                <a:cs typeface="Arial" charset="0"/>
              </a:rPr>
              <a:t>Winning / losing</a:t>
            </a:r>
          </a:p>
          <a:p>
            <a:pPr algn="ctr">
              <a:defRPr/>
            </a:pPr>
            <a:r>
              <a:rPr lang="en-GB" sz="2000" dirty="0">
                <a:solidFill>
                  <a:schemeClr val="bg2">
                    <a:lumMod val="25000"/>
                  </a:schemeClr>
                </a:solidFill>
                <a:latin typeface="Tahoma" charset="0"/>
                <a:ea typeface="+mn-ea"/>
                <a:cs typeface="Arial" charset="0"/>
              </a:rPr>
              <a:t>Facility attractiveness</a:t>
            </a:r>
          </a:p>
        </p:txBody>
      </p:sp>
      <p:sp>
        <p:nvSpPr>
          <p:cNvPr id="25605" name="Rectangle 5"/>
          <p:cNvSpPr>
            <a:spLocks noChangeArrowheads="1"/>
          </p:cNvSpPr>
          <p:nvPr/>
        </p:nvSpPr>
        <p:spPr bwMode="auto">
          <a:xfrm>
            <a:off x="450850" y="1295400"/>
            <a:ext cx="1454150" cy="2062163"/>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ea typeface="+mn-ea"/>
                <a:cs typeface="Arial" charset="0"/>
              </a:rPr>
              <a:t>Personal</a:t>
            </a:r>
          </a:p>
          <a:p>
            <a:pPr algn="ctr">
              <a:defRPr/>
            </a:pPr>
            <a:r>
              <a:rPr lang="en-GB" sz="2400" dirty="0">
                <a:latin typeface="Tahoma" charset="0"/>
                <a:ea typeface="+mn-ea"/>
                <a:cs typeface="Arial" charset="0"/>
              </a:rPr>
              <a:t>Factors</a:t>
            </a:r>
          </a:p>
          <a:p>
            <a:pPr algn="ctr">
              <a:defRPr/>
            </a:pPr>
            <a:r>
              <a:rPr lang="en-GB" sz="2000" dirty="0">
                <a:solidFill>
                  <a:schemeClr val="bg2">
                    <a:lumMod val="25000"/>
                  </a:schemeClr>
                </a:solidFill>
                <a:latin typeface="Tahoma" charset="0"/>
                <a:ea typeface="+mn-ea"/>
                <a:cs typeface="Arial" charset="0"/>
              </a:rPr>
              <a:t>Personality</a:t>
            </a:r>
          </a:p>
          <a:p>
            <a:pPr algn="ctr">
              <a:defRPr/>
            </a:pPr>
            <a:r>
              <a:rPr lang="en-GB" sz="2000" b="1" u="sng" dirty="0">
                <a:solidFill>
                  <a:schemeClr val="bg2">
                    <a:lumMod val="25000"/>
                  </a:schemeClr>
                </a:solidFill>
                <a:latin typeface="Tahoma" charset="0"/>
                <a:ea typeface="+mn-ea"/>
                <a:cs typeface="Arial" charset="0"/>
              </a:rPr>
              <a:t>Needs</a:t>
            </a:r>
          </a:p>
          <a:p>
            <a:pPr algn="ctr">
              <a:defRPr/>
            </a:pPr>
            <a:r>
              <a:rPr lang="en-GB" sz="2000" dirty="0">
                <a:solidFill>
                  <a:schemeClr val="bg2">
                    <a:lumMod val="25000"/>
                  </a:schemeClr>
                </a:solidFill>
                <a:latin typeface="Tahoma" charset="0"/>
                <a:ea typeface="+mn-ea"/>
                <a:cs typeface="Arial" charset="0"/>
              </a:rPr>
              <a:t>Interests</a:t>
            </a:r>
          </a:p>
          <a:p>
            <a:pPr algn="ctr">
              <a:defRPr/>
            </a:pPr>
            <a:r>
              <a:rPr lang="en-GB" sz="2000" dirty="0">
                <a:solidFill>
                  <a:schemeClr val="bg2">
                    <a:lumMod val="25000"/>
                  </a:schemeClr>
                </a:solidFill>
                <a:latin typeface="Tahoma" charset="0"/>
                <a:ea typeface="+mn-ea"/>
                <a:cs typeface="Arial" charset="0"/>
              </a:rPr>
              <a:t>Goals</a:t>
            </a:r>
          </a:p>
        </p:txBody>
      </p:sp>
      <p:sp>
        <p:nvSpPr>
          <p:cNvPr id="86021" name="Rectangle 6"/>
          <p:cNvSpPr>
            <a:spLocks noChangeArrowheads="1"/>
          </p:cNvSpPr>
          <p:nvPr/>
        </p:nvSpPr>
        <p:spPr bwMode="auto">
          <a:xfrm>
            <a:off x="3200400" y="5426075"/>
            <a:ext cx="1709738"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p>
          <a:p>
            <a:pPr algn="ctr" eaLnBrk="1" hangingPunct="1"/>
            <a:r>
              <a:rPr lang="en-GB" altLang="en-US"/>
              <a:t>Motivation</a:t>
            </a:r>
          </a:p>
          <a:p>
            <a:pPr algn="ctr" eaLnBrk="1" hangingPunct="1"/>
            <a:r>
              <a:rPr lang="en-GB" altLang="en-US"/>
              <a:t>(IM/EM)</a:t>
            </a:r>
          </a:p>
        </p:txBody>
      </p:sp>
      <p:sp>
        <p:nvSpPr>
          <p:cNvPr id="86022" name="Line 7"/>
          <p:cNvSpPr>
            <a:spLocks noChangeShapeType="1"/>
          </p:cNvSpPr>
          <p:nvPr/>
        </p:nvSpPr>
        <p:spPr bwMode="auto">
          <a:xfrm>
            <a:off x="1905000" y="2057400"/>
            <a:ext cx="2057400" cy="10668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3" name="Line 8"/>
          <p:cNvSpPr>
            <a:spLocks noChangeShapeType="1"/>
          </p:cNvSpPr>
          <p:nvPr/>
        </p:nvSpPr>
        <p:spPr bwMode="auto">
          <a:xfrm flipH="1">
            <a:off x="3962400" y="1905000"/>
            <a:ext cx="2286000" cy="12192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4" name="Line 9"/>
          <p:cNvSpPr>
            <a:spLocks noChangeShapeType="1"/>
          </p:cNvSpPr>
          <p:nvPr/>
        </p:nvSpPr>
        <p:spPr bwMode="auto">
          <a:xfrm>
            <a:off x="3962400" y="4419600"/>
            <a:ext cx="0" cy="9906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5" name="TextBox 1"/>
          <p:cNvSpPr txBox="1">
            <a:spLocks noChangeArrowheads="1"/>
          </p:cNvSpPr>
          <p:nvPr/>
        </p:nvSpPr>
        <p:spPr bwMode="auto">
          <a:xfrm>
            <a:off x="5076825" y="5732463"/>
            <a:ext cx="26987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a:t>Motivated behaviour and </a:t>
            </a:r>
          </a:p>
          <a:p>
            <a:pPr eaLnBrk="1" hangingPunct="1"/>
            <a:r>
              <a:rPr lang="en-US" altLang="en-US" sz="1800"/>
              <a:t>associated cognitions</a:t>
            </a:r>
          </a:p>
        </p:txBody>
      </p:sp>
      <p:sp>
        <p:nvSpPr>
          <p:cNvPr id="86026" name="TextBox 2"/>
          <p:cNvSpPr txBox="1">
            <a:spLocks noChangeArrowheads="1"/>
          </p:cNvSpPr>
          <p:nvPr/>
        </p:nvSpPr>
        <p:spPr bwMode="auto">
          <a:xfrm>
            <a:off x="395288" y="3860800"/>
            <a:ext cx="12477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Task / Ego</a:t>
            </a:r>
          </a:p>
        </p:txBody>
      </p:sp>
      <p:sp>
        <p:nvSpPr>
          <p:cNvPr id="86027" name="TextBox 3"/>
          <p:cNvSpPr txBox="1">
            <a:spLocks noChangeArrowheads="1"/>
          </p:cNvSpPr>
          <p:nvPr/>
        </p:nvSpPr>
        <p:spPr bwMode="auto">
          <a:xfrm>
            <a:off x="6372225" y="3933825"/>
            <a:ext cx="2493963"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Motivational climate</a:t>
            </a:r>
          </a:p>
          <a:p>
            <a:pPr eaLnBrk="1" hangingPunct="1"/>
            <a:r>
              <a:rPr lang="en-US" altLang="en-US" sz="1800" u="sng"/>
              <a:t>Performance / Mastery</a:t>
            </a:r>
          </a:p>
          <a:p>
            <a:pPr eaLnBrk="1" hangingPunct="1"/>
            <a:r>
              <a:rPr lang="en-US" altLang="en-US" sz="1800" u="sng"/>
              <a:t>Task                 Ego</a:t>
            </a:r>
          </a:p>
        </p:txBody>
      </p:sp>
    </p:spTree>
    <p:extLst>
      <p:ext uri="{BB962C8B-B14F-4D97-AF65-F5344CB8AC3E}">
        <p14:creationId xmlns:p14="http://schemas.microsoft.com/office/powerpoint/2010/main" val="169095585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Title 1"/>
          <p:cNvSpPr>
            <a:spLocks noGrp="1"/>
          </p:cNvSpPr>
          <p:nvPr>
            <p:ph type="title"/>
          </p:nvPr>
        </p:nvSpPr>
        <p:spPr/>
        <p:txBody>
          <a:bodyPr/>
          <a:lstStyle/>
          <a:p>
            <a:pPr eaLnBrk="1" hangingPunct="1"/>
            <a:endParaRPr lang="en-US" altLang="en-US"/>
          </a:p>
        </p:txBody>
      </p:sp>
      <p:sp>
        <p:nvSpPr>
          <p:cNvPr id="3" name="Content Placeholder 2"/>
          <p:cNvSpPr>
            <a:spLocks noGrp="1"/>
          </p:cNvSpPr>
          <p:nvPr>
            <p:ph idx="1"/>
          </p:nvPr>
        </p:nvSpPr>
        <p:spPr>
          <a:xfrm>
            <a:off x="739775" y="765175"/>
            <a:ext cx="7662863" cy="5272088"/>
          </a:xfrm>
        </p:spPr>
        <p:txBody>
          <a:bodyPr/>
          <a:lstStyle/>
          <a:p>
            <a:pPr eaLnBrk="1" hangingPunct="1"/>
            <a:r>
              <a:rPr lang="en-GB" altLang="en-US" sz="2400" b="1" u="sng" dirty="0">
                <a:solidFill>
                  <a:srgbClr val="FFFFFF"/>
                </a:solidFill>
              </a:rPr>
              <a:t>Motivational Climate</a:t>
            </a:r>
            <a:endParaRPr lang="en-GB" altLang="en-US" sz="2400" dirty="0"/>
          </a:p>
          <a:p>
            <a:pPr eaLnBrk="1" hangingPunct="1">
              <a:buFont typeface="Wingdings" panose="05000000000000000000" pitchFamily="2" charset="2"/>
              <a:buNone/>
            </a:pPr>
            <a:endParaRPr lang="en-GB" altLang="en-US" sz="1800" dirty="0"/>
          </a:p>
          <a:p>
            <a:pPr eaLnBrk="1" hangingPunct="1"/>
            <a:r>
              <a:rPr lang="en-GB" altLang="en-US" sz="1800" dirty="0"/>
              <a:t>Motivational Climate describes the extent to which the environment leads us to evaluate our ability in one of two ways – it is influenced by leaders, teachers, peers. The environment can be classified in two ways:</a:t>
            </a:r>
          </a:p>
          <a:p>
            <a:pPr eaLnBrk="1" hangingPunct="1"/>
            <a:endParaRPr lang="en-GB" altLang="en-US" sz="1800" dirty="0"/>
          </a:p>
          <a:p>
            <a:pPr eaLnBrk="1" hangingPunct="1"/>
            <a:r>
              <a:rPr lang="en-GB" altLang="en-US" sz="1800" dirty="0"/>
              <a:t>Performance (ego) climate: </a:t>
            </a:r>
          </a:p>
          <a:p>
            <a:pPr lvl="1" eaLnBrk="1" hangingPunct="1"/>
            <a:r>
              <a:rPr lang="en-GB" altLang="en-US" sz="1800" dirty="0"/>
              <a:t>An emphasis is placed on interpersonal competition, feedback that promotes social comparison, public evaluation</a:t>
            </a:r>
          </a:p>
          <a:p>
            <a:pPr eaLnBrk="1" hangingPunct="1"/>
            <a:r>
              <a:rPr lang="en-GB" altLang="en-US" sz="1800" dirty="0"/>
              <a:t>Mastery (task) climate: </a:t>
            </a:r>
          </a:p>
          <a:p>
            <a:pPr lvl="1" eaLnBrk="1" hangingPunct="1"/>
            <a:r>
              <a:rPr lang="en-GB" altLang="en-US" sz="1800" dirty="0"/>
              <a:t>The environment encourages personal goals,  effort, learning, mastery of the task and participation in an individual; the focus is on self-referenced effort and improvement</a:t>
            </a:r>
          </a:p>
          <a:p>
            <a:pPr eaLnBrk="1" hangingPunct="1">
              <a:buFont typeface="Wingdings" panose="05000000000000000000" pitchFamily="2" charset="2"/>
              <a:buNone/>
            </a:pPr>
            <a:r>
              <a:rPr lang="en-US" altLang="en-US" dirty="0"/>
              <a:t>What have we discussed previously about the exercise environment?</a:t>
            </a:r>
          </a:p>
        </p:txBody>
      </p:sp>
    </p:spTree>
    <p:extLst>
      <p:ext uri="{BB962C8B-B14F-4D97-AF65-F5344CB8AC3E}">
        <p14:creationId xmlns:p14="http://schemas.microsoft.com/office/powerpoint/2010/main" val="116310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p:cNvSpPr>
            <a:spLocks noGrp="1"/>
          </p:cNvSpPr>
          <p:nvPr>
            <p:ph type="title"/>
          </p:nvPr>
        </p:nvSpPr>
        <p:spPr/>
        <p:txBody>
          <a:bodyPr/>
          <a:lstStyle/>
          <a:p>
            <a:pPr eaLnBrk="1" hangingPunct="1"/>
            <a:endParaRPr lang="en-US" altLang="en-US"/>
          </a:p>
        </p:txBody>
      </p:sp>
      <p:sp>
        <p:nvSpPr>
          <p:cNvPr id="89090" name="Content Placeholder 2"/>
          <p:cNvSpPr>
            <a:spLocks noGrp="1"/>
          </p:cNvSpPr>
          <p:nvPr>
            <p:ph idx="1"/>
          </p:nvPr>
        </p:nvSpPr>
        <p:spPr>
          <a:xfrm>
            <a:off x="739775" y="2349500"/>
            <a:ext cx="7662863" cy="3687763"/>
          </a:xfrm>
        </p:spPr>
        <p:txBody>
          <a:bodyPr/>
          <a:lstStyle/>
          <a:p>
            <a:pPr eaLnBrk="1" hangingPunct="1"/>
            <a:r>
              <a:rPr lang="en-US" altLang="en-US"/>
              <a:t>Motivated behaviour – Goal setting styles</a:t>
            </a:r>
          </a:p>
          <a:p>
            <a:pPr lvl="1" eaLnBrk="1" hangingPunct="1"/>
            <a:r>
              <a:rPr lang="en-US" altLang="en-US"/>
              <a:t>Outcome / performance / process</a:t>
            </a:r>
          </a:p>
          <a:p>
            <a:pPr eaLnBrk="1" hangingPunct="1"/>
            <a:r>
              <a:rPr lang="en-US" altLang="en-US"/>
              <a:t> Basic psychological needs – Autonomy / Competence / Relatedness</a:t>
            </a:r>
          </a:p>
          <a:p>
            <a:pPr eaLnBrk="1" hangingPunct="1"/>
            <a:r>
              <a:rPr lang="en-US" altLang="en-US"/>
              <a:t>Links to intrinsic motivation….</a:t>
            </a:r>
          </a:p>
        </p:txBody>
      </p:sp>
    </p:spTree>
    <p:extLst>
      <p:ext uri="{BB962C8B-B14F-4D97-AF65-F5344CB8AC3E}">
        <p14:creationId xmlns:p14="http://schemas.microsoft.com/office/powerpoint/2010/main" val="228600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706582" y="2036474"/>
            <a:ext cx="8229600" cy="3917032"/>
          </a:xfrm>
        </p:spPr>
        <p:txBody>
          <a:bodyPr/>
          <a:lstStyle/>
          <a:p>
            <a:r>
              <a:rPr lang="en-GB" dirty="0"/>
              <a:t>Theories!</a:t>
            </a:r>
          </a:p>
          <a:p>
            <a:pPr lvl="1"/>
            <a:r>
              <a:rPr lang="en-GB" dirty="0"/>
              <a:t>TTM (re-cap) / SDT (CET / BNT / OIT) / HBM / SET / TPB.</a:t>
            </a:r>
          </a:p>
          <a:p>
            <a:r>
              <a:rPr lang="en-GB" dirty="0"/>
              <a:t>Practical application - strategies</a:t>
            </a:r>
          </a:p>
          <a:p>
            <a:r>
              <a:rPr lang="en-GB" dirty="0"/>
              <a:t>Tasks / Directed reading</a:t>
            </a:r>
          </a:p>
        </p:txBody>
      </p:sp>
    </p:spTree>
    <p:extLst>
      <p:ext uri="{BB962C8B-B14F-4D97-AF65-F5344CB8AC3E}">
        <p14:creationId xmlns:p14="http://schemas.microsoft.com/office/powerpoint/2010/main" val="1166063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2288" y="2817596"/>
            <a:ext cx="5829300" cy="1102519"/>
          </a:xfrm>
        </p:spPr>
        <p:txBody>
          <a:bodyPr>
            <a:noAutofit/>
          </a:bodyPr>
          <a:lstStyle/>
          <a:p>
            <a:r>
              <a:rPr lang="en-GB" sz="3200" dirty="0" err="1"/>
              <a:t>Transtheoretical</a:t>
            </a:r>
            <a:r>
              <a:rPr lang="en-GB" sz="3200" dirty="0"/>
              <a:t> Model (Stage of Change) </a:t>
            </a:r>
            <a:br>
              <a:rPr lang="en-GB" sz="3200" dirty="0"/>
            </a:br>
            <a:r>
              <a:rPr lang="en-GB" sz="3200" dirty="0" err="1"/>
              <a:t>Prochaska</a:t>
            </a:r>
            <a:r>
              <a:rPr lang="en-GB" sz="3200" dirty="0"/>
              <a:t> &amp; </a:t>
            </a:r>
            <a:r>
              <a:rPr lang="en-GB" sz="3200" dirty="0" err="1"/>
              <a:t>DiClemente</a:t>
            </a:r>
            <a:r>
              <a:rPr lang="en-GB" sz="3200" dirty="0"/>
              <a:t> (1984); </a:t>
            </a:r>
            <a:r>
              <a:rPr lang="en-GB" sz="3200" dirty="0" err="1"/>
              <a:t>Prochaska</a:t>
            </a:r>
            <a:r>
              <a:rPr lang="en-GB" sz="3200" dirty="0"/>
              <a:t>, </a:t>
            </a:r>
            <a:r>
              <a:rPr lang="en-GB" sz="3200" dirty="0" err="1"/>
              <a:t>DiClemente</a:t>
            </a:r>
            <a:r>
              <a:rPr lang="en-GB" sz="3200" dirty="0"/>
              <a:t>, &amp; Norcross, (2002) </a:t>
            </a:r>
          </a:p>
        </p:txBody>
      </p:sp>
      <p:sp>
        <p:nvSpPr>
          <p:cNvPr id="3" name="Subtitle 2"/>
          <p:cNvSpPr>
            <a:spLocks noGrp="1"/>
          </p:cNvSpPr>
          <p:nvPr>
            <p:ph type="subTitle" idx="1"/>
          </p:nvPr>
        </p:nvSpPr>
        <p:spPr/>
        <p:txBody>
          <a:bodyPr/>
          <a:lstStyle/>
          <a:p>
            <a:endParaRPr lang="en-GB" dirty="0">
              <a:solidFill>
                <a:schemeClr val="tx1"/>
              </a:solidFill>
            </a:endParaRPr>
          </a:p>
        </p:txBody>
      </p:sp>
    </p:spTree>
    <p:extLst>
      <p:ext uri="{BB962C8B-B14F-4D97-AF65-F5344CB8AC3E}">
        <p14:creationId xmlns:p14="http://schemas.microsoft.com/office/powerpoint/2010/main" val="35910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TTM</a:t>
            </a:r>
          </a:p>
        </p:txBody>
      </p:sp>
      <p:sp>
        <p:nvSpPr>
          <p:cNvPr id="3" name="Content Placeholder 2"/>
          <p:cNvSpPr>
            <a:spLocks noGrp="1"/>
          </p:cNvSpPr>
          <p:nvPr>
            <p:ph idx="1"/>
          </p:nvPr>
        </p:nvSpPr>
        <p:spPr/>
        <p:txBody>
          <a:bodyPr/>
          <a:lstStyle/>
          <a:p>
            <a:r>
              <a:rPr lang="en-GB" dirty="0"/>
              <a:t>Stage based model linked to behaviour change. </a:t>
            </a:r>
          </a:p>
          <a:p>
            <a:r>
              <a:rPr lang="en-GB" dirty="0"/>
              <a:t>From not exercising  to no risk of ever </a:t>
            </a:r>
            <a:r>
              <a:rPr lang="en-GB" b="1" i="1" dirty="0"/>
              <a:t>not</a:t>
            </a:r>
            <a:r>
              <a:rPr lang="en-GB" dirty="0"/>
              <a:t> exercising…</a:t>
            </a:r>
          </a:p>
          <a:p>
            <a:r>
              <a:rPr lang="en-GB" dirty="0"/>
              <a:t>Identify stage – work on motivation</a:t>
            </a:r>
          </a:p>
          <a:p>
            <a:r>
              <a:rPr lang="en-GB" dirty="0"/>
              <a:t>Stage specific interventions</a:t>
            </a:r>
          </a:p>
        </p:txBody>
      </p:sp>
    </p:spTree>
    <p:extLst>
      <p:ext uri="{BB962C8B-B14F-4D97-AF65-F5344CB8AC3E}">
        <p14:creationId xmlns:p14="http://schemas.microsoft.com/office/powerpoint/2010/main" val="155651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p:txBody>
          <a:bodyPr/>
          <a:lstStyle/>
          <a:p>
            <a:pPr eaLnBrk="1" hangingPunct="1"/>
            <a:r>
              <a:rPr lang="en-GB" altLang="en-US" sz="4000">
                <a:latin typeface="Tahoma" panose="020B0604030504040204" pitchFamily="34" charset="0"/>
              </a:rPr>
              <a:t>Stage Theories:</a:t>
            </a:r>
            <a:br>
              <a:rPr lang="en-GB" altLang="en-US" sz="4000">
                <a:latin typeface="Tahoma" panose="020B0604030504040204" pitchFamily="34" charset="0"/>
              </a:rPr>
            </a:br>
            <a:r>
              <a:rPr lang="en-GB" altLang="en-US" sz="4000">
                <a:latin typeface="Tahoma" panose="020B0604030504040204" pitchFamily="34" charset="0"/>
              </a:rPr>
              <a:t>The Transtheoretical model</a:t>
            </a:r>
          </a:p>
        </p:txBody>
      </p:sp>
      <p:sp>
        <p:nvSpPr>
          <p:cNvPr id="35843" name="Rectangle 3">
            <a:extLst>
              <a:ext uri="{FF2B5EF4-FFF2-40B4-BE49-F238E27FC236}">
                <a16:creationId xmlns:a16="http://schemas.microsoft.com/office/drawing/2014/main" id="{91852881-6906-4722-A714-E364FC8DA70E}"/>
              </a:ext>
            </a:extLst>
          </p:cNvPr>
          <p:cNvSpPr>
            <a:spLocks noGrp="1" noChangeArrowheads="1"/>
          </p:cNvSpPr>
          <p:nvPr>
            <p:ph idx="1"/>
          </p:nvPr>
        </p:nvSpPr>
        <p:spPr>
          <a:xfrm>
            <a:off x="684213" y="2708275"/>
            <a:ext cx="7662862" cy="3267075"/>
          </a:xfrm>
        </p:spPr>
        <p:txBody>
          <a:bodyPr rtlCol="0">
            <a:normAutofit fontScale="92500" lnSpcReduction="10000"/>
          </a:bodyPr>
          <a:lstStyle/>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r>
              <a:rPr lang="en-GB" sz="2900" dirty="0">
                <a:solidFill>
                  <a:schemeClr val="tx1">
                    <a:lumMod val="65000"/>
                    <a:lumOff val="35000"/>
                  </a:schemeClr>
                </a:solidFill>
                <a:latin typeface="Tahoma" charset="0"/>
                <a:ea typeface="+mn-ea"/>
                <a:cs typeface="+mn-cs"/>
              </a:rPr>
              <a:t>Figure 1: Stages of change</a:t>
            </a:r>
          </a:p>
        </p:txBody>
      </p:sp>
      <p:sp>
        <p:nvSpPr>
          <p:cNvPr id="31748" name="Rectangle 4"/>
          <p:cNvSpPr>
            <a:spLocks noChangeArrowheads="1"/>
          </p:cNvSpPr>
          <p:nvPr/>
        </p:nvSpPr>
        <p:spPr bwMode="auto">
          <a:xfrm>
            <a:off x="3635375" y="2133600"/>
            <a:ext cx="2592388"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Processes of Change</a:t>
            </a:r>
          </a:p>
        </p:txBody>
      </p:sp>
      <p:sp>
        <p:nvSpPr>
          <p:cNvPr id="31749" name="Rectangle 5"/>
          <p:cNvSpPr>
            <a:spLocks noChangeArrowheads="1"/>
          </p:cNvSpPr>
          <p:nvPr/>
        </p:nvSpPr>
        <p:spPr bwMode="auto">
          <a:xfrm>
            <a:off x="0" y="4005263"/>
            <a:ext cx="183515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Precontemplation</a:t>
            </a:r>
          </a:p>
        </p:txBody>
      </p:sp>
      <p:sp>
        <p:nvSpPr>
          <p:cNvPr id="31750" name="Rectangle 6"/>
          <p:cNvSpPr>
            <a:spLocks noChangeArrowheads="1"/>
          </p:cNvSpPr>
          <p:nvPr/>
        </p:nvSpPr>
        <p:spPr bwMode="auto">
          <a:xfrm>
            <a:off x="2124075" y="4005263"/>
            <a:ext cx="17272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Contemplation</a:t>
            </a:r>
          </a:p>
        </p:txBody>
      </p:sp>
      <p:sp>
        <p:nvSpPr>
          <p:cNvPr id="31751" name="Rectangle 7"/>
          <p:cNvSpPr>
            <a:spLocks noChangeArrowheads="1"/>
          </p:cNvSpPr>
          <p:nvPr/>
        </p:nvSpPr>
        <p:spPr bwMode="auto">
          <a:xfrm>
            <a:off x="4284663" y="4005263"/>
            <a:ext cx="15113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Preparation</a:t>
            </a:r>
          </a:p>
        </p:txBody>
      </p:sp>
      <p:sp>
        <p:nvSpPr>
          <p:cNvPr id="31752" name="Rectangle 8"/>
          <p:cNvSpPr>
            <a:spLocks noChangeArrowheads="1"/>
          </p:cNvSpPr>
          <p:nvPr/>
        </p:nvSpPr>
        <p:spPr bwMode="auto">
          <a:xfrm>
            <a:off x="6156325" y="4005263"/>
            <a:ext cx="1223963"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Action</a:t>
            </a:r>
          </a:p>
        </p:txBody>
      </p:sp>
      <p:sp>
        <p:nvSpPr>
          <p:cNvPr id="31753" name="Rectangle 9"/>
          <p:cNvSpPr>
            <a:spLocks noChangeArrowheads="1"/>
          </p:cNvSpPr>
          <p:nvPr/>
        </p:nvSpPr>
        <p:spPr bwMode="auto">
          <a:xfrm>
            <a:off x="7667625" y="4005263"/>
            <a:ext cx="1476375"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Maintenance</a:t>
            </a:r>
          </a:p>
        </p:txBody>
      </p:sp>
      <p:sp>
        <p:nvSpPr>
          <p:cNvPr id="31754" name="Line 10"/>
          <p:cNvSpPr>
            <a:spLocks noChangeShapeType="1"/>
          </p:cNvSpPr>
          <p:nvPr/>
        </p:nvSpPr>
        <p:spPr bwMode="auto">
          <a:xfrm>
            <a:off x="4932363" y="29972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Line 11"/>
          <p:cNvSpPr>
            <a:spLocks noChangeShapeType="1"/>
          </p:cNvSpPr>
          <p:nvPr/>
        </p:nvSpPr>
        <p:spPr bwMode="auto">
          <a:xfrm flipH="1">
            <a:off x="1763713" y="2708275"/>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6" name="Line 12"/>
          <p:cNvSpPr>
            <a:spLocks noChangeShapeType="1"/>
          </p:cNvSpPr>
          <p:nvPr/>
        </p:nvSpPr>
        <p:spPr bwMode="auto">
          <a:xfrm>
            <a:off x="6227763"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Line 13"/>
          <p:cNvSpPr>
            <a:spLocks noChangeShapeType="1"/>
          </p:cNvSpPr>
          <p:nvPr/>
        </p:nvSpPr>
        <p:spPr bwMode="auto">
          <a:xfrm>
            <a:off x="1835150"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8" name="Line 14"/>
          <p:cNvSpPr>
            <a:spLocks noChangeShapeType="1"/>
          </p:cNvSpPr>
          <p:nvPr/>
        </p:nvSpPr>
        <p:spPr bwMode="auto">
          <a:xfrm>
            <a:off x="3851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9" name="Line 15"/>
          <p:cNvSpPr>
            <a:spLocks noChangeShapeType="1"/>
          </p:cNvSpPr>
          <p:nvPr/>
        </p:nvSpPr>
        <p:spPr bwMode="auto">
          <a:xfrm>
            <a:off x="5795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Line 16"/>
          <p:cNvSpPr>
            <a:spLocks noChangeShapeType="1"/>
          </p:cNvSpPr>
          <p:nvPr/>
        </p:nvSpPr>
        <p:spPr bwMode="auto">
          <a:xfrm>
            <a:off x="7380288"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7"/>
          <p:cNvSpPr>
            <a:spLocks noChangeShapeType="1"/>
          </p:cNvSpPr>
          <p:nvPr/>
        </p:nvSpPr>
        <p:spPr bwMode="auto">
          <a:xfrm flipH="1">
            <a:off x="1835150"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8"/>
          <p:cNvSpPr>
            <a:spLocks noChangeShapeType="1"/>
          </p:cNvSpPr>
          <p:nvPr/>
        </p:nvSpPr>
        <p:spPr bwMode="auto">
          <a:xfrm flipH="1" flipV="1">
            <a:off x="3851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9"/>
          <p:cNvSpPr>
            <a:spLocks noChangeShapeType="1"/>
          </p:cNvSpPr>
          <p:nvPr/>
        </p:nvSpPr>
        <p:spPr bwMode="auto">
          <a:xfrm flipH="1">
            <a:off x="5795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Line 20"/>
          <p:cNvSpPr>
            <a:spLocks noChangeShapeType="1"/>
          </p:cNvSpPr>
          <p:nvPr/>
        </p:nvSpPr>
        <p:spPr bwMode="auto">
          <a:xfrm flipH="1">
            <a:off x="7380288"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96653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393700" y="872515"/>
            <a:ext cx="8229600" cy="1143000"/>
          </a:xfrm>
        </p:spPr>
        <p:txBody>
          <a:bodyPr>
            <a:normAutofit fontScale="90000"/>
          </a:bodyPr>
          <a:lstStyle/>
          <a:p>
            <a:r>
              <a:rPr lang="en-US" altLang="en-US" sz="3600" dirty="0"/>
              <a:t>Task: What could you put in place for  someone at each of the following stages of change…</a:t>
            </a:r>
            <a:br>
              <a:rPr lang="en-US" altLang="en-US" sz="3600" dirty="0"/>
            </a:br>
            <a:r>
              <a:rPr lang="en-US" altLang="en-US" sz="3600" dirty="0"/>
              <a:t>1.  Improving exercise </a:t>
            </a:r>
            <a:r>
              <a:rPr lang="en-US" altLang="en-US" sz="3600" dirty="0" err="1"/>
              <a:t>behaviour</a:t>
            </a:r>
            <a:br>
              <a:rPr lang="en-US" altLang="en-US" sz="2800" dirty="0"/>
            </a:br>
            <a:endParaRPr lang="en-US" altLang="en-US" sz="3600" dirty="0"/>
          </a:p>
        </p:txBody>
      </p:sp>
      <p:sp>
        <p:nvSpPr>
          <p:cNvPr id="41987" name="Content Placeholder 2"/>
          <p:cNvSpPr>
            <a:spLocks noGrp="1"/>
          </p:cNvSpPr>
          <p:nvPr>
            <p:ph sz="half" idx="1"/>
          </p:nvPr>
        </p:nvSpPr>
        <p:spPr>
          <a:xfrm>
            <a:off x="741363" y="2784475"/>
            <a:ext cx="3767137" cy="3252788"/>
          </a:xfrm>
        </p:spPr>
        <p:txBody>
          <a:bodyPr/>
          <a:lstStyle/>
          <a:p>
            <a:pPr eaLnBrk="1" hangingPunct="1"/>
            <a:r>
              <a:rPr lang="en-US" altLang="en-US" sz="2400"/>
              <a:t>Pre-contemplation</a:t>
            </a:r>
          </a:p>
          <a:p>
            <a:pPr eaLnBrk="1" hangingPunct="1"/>
            <a:r>
              <a:rPr lang="en-US" altLang="en-US" sz="2400"/>
              <a:t>Contemplation</a:t>
            </a:r>
          </a:p>
          <a:p>
            <a:pPr eaLnBrk="1" hangingPunct="1"/>
            <a:r>
              <a:rPr lang="en-US" altLang="en-US" sz="2400"/>
              <a:t>Preparation</a:t>
            </a:r>
          </a:p>
          <a:p>
            <a:pPr eaLnBrk="1" hangingPunct="1"/>
            <a:r>
              <a:rPr lang="en-US" altLang="en-US" sz="2400"/>
              <a:t>Action</a:t>
            </a:r>
          </a:p>
          <a:p>
            <a:pPr eaLnBrk="1" hangingPunct="1"/>
            <a:r>
              <a:rPr lang="en-US" altLang="en-US" sz="2400"/>
              <a:t>Maintenance</a:t>
            </a:r>
          </a:p>
        </p:txBody>
      </p:sp>
    </p:spTree>
    <p:extLst>
      <p:ext uri="{BB962C8B-B14F-4D97-AF65-F5344CB8AC3E}">
        <p14:creationId xmlns:p14="http://schemas.microsoft.com/office/powerpoint/2010/main" val="37779332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75" name="TextBox 4"/>
          <p:cNvSpPr txBox="1">
            <a:spLocks noChangeArrowheads="1"/>
          </p:cNvSpPr>
          <p:nvPr/>
        </p:nvSpPr>
        <p:spPr bwMode="auto">
          <a:xfrm>
            <a:off x="3352800" y="2366962"/>
            <a:ext cx="243840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4400" b="1" dirty="0">
                <a:latin typeface="Calibri" panose="020F0502020204030204" pitchFamily="34" charset="0"/>
              </a:rPr>
              <a:t>Stages of Physical Activity</a:t>
            </a:r>
          </a:p>
        </p:txBody>
      </p:sp>
    </p:spTree>
    <p:extLst>
      <p:ext uri="{BB962C8B-B14F-4D97-AF65-F5344CB8AC3E}">
        <p14:creationId xmlns:p14="http://schemas.microsoft.com/office/powerpoint/2010/main" val="542341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95886" y="465549"/>
            <a:ext cx="8335108" cy="5768996"/>
          </a:xfrm>
          <a:prstGeom prst="rect">
            <a:avLst/>
          </a:prstGeom>
        </p:spPr>
      </p:pic>
    </p:spTree>
    <p:extLst>
      <p:ext uri="{BB962C8B-B14F-4D97-AF65-F5344CB8AC3E}">
        <p14:creationId xmlns:p14="http://schemas.microsoft.com/office/powerpoint/2010/main" val="1948501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218637489"/>
              </p:ext>
            </p:extLst>
          </p:nvPr>
        </p:nvGraphicFramePr>
        <p:xfrm>
          <a:off x="0" y="692726"/>
          <a:ext cx="9144000" cy="6165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a:xfrm>
            <a:off x="1600200" y="27709"/>
            <a:ext cx="7543800" cy="747869"/>
          </a:xfrm>
        </p:spPr>
        <p:txBody>
          <a:bodyPr/>
          <a:lstStyle/>
          <a:p>
            <a:r>
              <a:rPr lang="en-GB" dirty="0"/>
              <a:t>Activities for each stage</a:t>
            </a:r>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2387142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9522" y="1792804"/>
            <a:ext cx="6447484" cy="1102519"/>
          </a:xfrm>
        </p:spPr>
        <p:txBody>
          <a:bodyPr>
            <a:normAutofit/>
          </a:bodyPr>
          <a:lstStyle/>
          <a:p>
            <a:r>
              <a:rPr lang="en-GB" sz="3600" dirty="0"/>
              <a:t>Self-Determination Theory (Ryan &amp; </a:t>
            </a:r>
            <a:r>
              <a:rPr lang="en-GB" sz="3600" dirty="0" err="1"/>
              <a:t>Deci</a:t>
            </a:r>
            <a:r>
              <a:rPr lang="en-GB" sz="3600" dirty="0"/>
              <a:t>, 2017)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1516175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a:t>
            </a:r>
          </a:p>
        </p:txBody>
      </p:sp>
      <p:sp>
        <p:nvSpPr>
          <p:cNvPr id="3" name="Content Placeholder 2"/>
          <p:cNvSpPr>
            <a:spLocks noGrp="1"/>
          </p:cNvSpPr>
          <p:nvPr>
            <p:ph idx="1"/>
          </p:nvPr>
        </p:nvSpPr>
        <p:spPr>
          <a:xfrm>
            <a:off x="717399" y="2149667"/>
            <a:ext cx="8135655" cy="4108537"/>
          </a:xfrm>
        </p:spPr>
        <p:txBody>
          <a:bodyPr/>
          <a:lstStyle/>
          <a:p>
            <a:r>
              <a:rPr lang="en-US" dirty="0"/>
              <a:t>Intrinsic Motivation</a:t>
            </a:r>
          </a:p>
          <a:p>
            <a:pPr lvl="1"/>
            <a:r>
              <a:rPr lang="en-US" dirty="0"/>
              <a:t>Cognitive Evaluation Theory</a:t>
            </a:r>
          </a:p>
          <a:p>
            <a:r>
              <a:rPr lang="en-US" dirty="0"/>
              <a:t>Extrinsic Motivation</a:t>
            </a:r>
          </a:p>
          <a:p>
            <a:pPr lvl="1"/>
            <a:r>
              <a:rPr lang="en-US" dirty="0"/>
              <a:t>Organismic Integration Theory</a:t>
            </a:r>
          </a:p>
          <a:p>
            <a:r>
              <a:rPr lang="en-US" dirty="0"/>
              <a:t>Basic Psychological Needs Theory</a:t>
            </a:r>
          </a:p>
          <a:p>
            <a:pPr lvl="1"/>
            <a:r>
              <a:rPr lang="en-US" dirty="0"/>
              <a:t>Need support/thwarting</a:t>
            </a:r>
          </a:p>
          <a:p>
            <a:pPr lvl="1"/>
            <a:endParaRPr lang="en-US" dirty="0"/>
          </a:p>
        </p:txBody>
      </p:sp>
    </p:spTree>
    <p:extLst>
      <p:ext uri="{BB962C8B-B14F-4D97-AF65-F5344CB8AC3E}">
        <p14:creationId xmlns:p14="http://schemas.microsoft.com/office/powerpoint/2010/main" val="321395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 be covered today:</a:t>
            </a:r>
          </a:p>
        </p:txBody>
      </p:sp>
      <p:sp>
        <p:nvSpPr>
          <p:cNvPr id="3" name="Content Placeholder 2"/>
          <p:cNvSpPr>
            <a:spLocks noGrp="1"/>
          </p:cNvSpPr>
          <p:nvPr>
            <p:ph idx="1"/>
          </p:nvPr>
        </p:nvSpPr>
        <p:spPr/>
        <p:txBody>
          <a:bodyPr/>
          <a:lstStyle/>
          <a:p>
            <a:r>
              <a:rPr lang="en-US" dirty="0"/>
              <a:t>Meta-theory </a:t>
            </a:r>
          </a:p>
          <a:p>
            <a:pPr marL="0" indent="0">
              <a:buNone/>
            </a:pPr>
            <a:r>
              <a:rPr lang="en-US" dirty="0"/>
              <a:t>6 mini-theories:</a:t>
            </a:r>
          </a:p>
          <a:p>
            <a:pPr lvl="1"/>
            <a:r>
              <a:rPr lang="en-US" sz="2400" b="1" i="1" dirty="0"/>
              <a:t>Cognitive Evaluation Theory</a:t>
            </a:r>
          </a:p>
          <a:p>
            <a:pPr lvl="1"/>
            <a:r>
              <a:rPr lang="en-US" sz="2400" b="1" i="1" dirty="0"/>
              <a:t>Organismic Integration Theory</a:t>
            </a:r>
          </a:p>
          <a:p>
            <a:pPr lvl="1"/>
            <a:r>
              <a:rPr lang="en-US" sz="2400" dirty="0"/>
              <a:t>Causality Orientations Theory</a:t>
            </a:r>
          </a:p>
          <a:p>
            <a:pPr lvl="1"/>
            <a:r>
              <a:rPr lang="en-US" sz="2400" b="1" i="1" dirty="0"/>
              <a:t>Basic Psychological Needs Theory</a:t>
            </a:r>
          </a:p>
          <a:p>
            <a:pPr lvl="1"/>
            <a:r>
              <a:rPr lang="en-US" sz="2400" dirty="0"/>
              <a:t>Goal Contents Theory</a:t>
            </a:r>
            <a:endParaRPr lang="en-US" dirty="0"/>
          </a:p>
          <a:p>
            <a:pPr lvl="1"/>
            <a:r>
              <a:rPr lang="en-US" sz="2400" dirty="0"/>
              <a:t>Relationships Motivation Theory</a:t>
            </a:r>
          </a:p>
        </p:txBody>
      </p:sp>
    </p:spTree>
    <p:extLst>
      <p:ext uri="{BB962C8B-B14F-4D97-AF65-F5344CB8AC3E}">
        <p14:creationId xmlns:p14="http://schemas.microsoft.com/office/powerpoint/2010/main" val="1846441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lstStyle/>
          <a:p>
            <a:pPr marL="0" indent="0">
              <a:buNone/>
            </a:pPr>
            <a:r>
              <a:rPr lang="en-GB" dirty="0"/>
              <a:t>Self Determination Theory</a:t>
            </a:r>
          </a:p>
          <a:p>
            <a:r>
              <a:rPr lang="en-GB" dirty="0">
                <a:hlinkClick r:id="rId2"/>
              </a:rPr>
              <a:t>http://selfdeterminationtheory.org/</a:t>
            </a:r>
            <a:endParaRPr lang="en-GB" dirty="0"/>
          </a:p>
          <a:p>
            <a:endParaRPr lang="en-GB" dirty="0"/>
          </a:p>
          <a:p>
            <a:pPr marL="0" indent="0">
              <a:buNone/>
            </a:pPr>
            <a:r>
              <a:rPr lang="en-GB" dirty="0"/>
              <a:t>Sport, Exercise and Physical Education</a:t>
            </a:r>
          </a:p>
          <a:p>
            <a:r>
              <a:rPr lang="en-GB" dirty="0">
                <a:hlinkClick r:id="rId3"/>
              </a:rPr>
              <a:t>https://selfdeterminationtheory.org/research/sport-exercise-and-physical-education/</a:t>
            </a:r>
            <a:endParaRPr lang="en-GB" dirty="0"/>
          </a:p>
          <a:p>
            <a:endParaRPr lang="en-GB" dirty="0"/>
          </a:p>
        </p:txBody>
      </p:sp>
    </p:spTree>
    <p:extLst>
      <p:ext uri="{BB962C8B-B14F-4D97-AF65-F5344CB8AC3E}">
        <p14:creationId xmlns:p14="http://schemas.microsoft.com/office/powerpoint/2010/main" val="4262224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SDT Meta-Theory</a:t>
            </a:r>
          </a:p>
        </p:txBody>
      </p:sp>
      <p:sp>
        <p:nvSpPr>
          <p:cNvPr id="3" name="Content Placeholder 2"/>
          <p:cNvSpPr>
            <a:spLocks noGrp="1"/>
          </p:cNvSpPr>
          <p:nvPr>
            <p:ph idx="1"/>
          </p:nvPr>
        </p:nvSpPr>
        <p:spPr/>
        <p:txBody>
          <a:bodyPr>
            <a:normAutofit lnSpcReduction="10000"/>
          </a:bodyPr>
          <a:lstStyle/>
          <a:p>
            <a:r>
              <a:rPr lang="en-GB" sz="2000" dirty="0"/>
              <a:t>Assumes people are active organisms, with evolved tendencies toward growing, mastering ambient challenges, and integrating new experiences into a coherent sense of self. </a:t>
            </a:r>
          </a:p>
          <a:p>
            <a:r>
              <a:rPr lang="en-GB" sz="2000" dirty="0"/>
              <a:t>Ongoing social nutriments and supports. </a:t>
            </a:r>
          </a:p>
          <a:p>
            <a:r>
              <a:rPr lang="en-GB" sz="2000" dirty="0"/>
              <a:t>Social context can either support or thwart the natural tendencies toward active engagement and psychological growth, </a:t>
            </a:r>
          </a:p>
          <a:p>
            <a:pPr marL="0" indent="0">
              <a:buNone/>
            </a:pPr>
            <a:endParaRPr lang="en-GB" sz="2000" dirty="0"/>
          </a:p>
          <a:p>
            <a:pPr marL="0" indent="0">
              <a:buNone/>
            </a:pPr>
            <a:r>
              <a:rPr lang="en-GB" sz="2000" dirty="0"/>
              <a:t>“the dialectic between the active organism and the social context that is the basis for SDT’s predictions about </a:t>
            </a:r>
            <a:r>
              <a:rPr lang="en-GB" sz="2000" dirty="0" err="1"/>
              <a:t>behavior</a:t>
            </a:r>
            <a:r>
              <a:rPr lang="en-GB" sz="2000" dirty="0"/>
              <a:t>, experience, and development.”</a:t>
            </a:r>
          </a:p>
          <a:p>
            <a:pPr marL="0" indent="0">
              <a:buNone/>
            </a:pPr>
            <a:r>
              <a:rPr lang="en-GB" sz="2000" dirty="0"/>
              <a:t>					(</a:t>
            </a:r>
            <a:r>
              <a:rPr lang="en-GB" sz="2000" dirty="0" err="1"/>
              <a:t>selfdeterminationtheory.org</a:t>
            </a:r>
            <a:r>
              <a:rPr lang="en-GB" sz="2000" dirty="0"/>
              <a:t>)</a:t>
            </a:r>
          </a:p>
        </p:txBody>
      </p:sp>
    </p:spTree>
    <p:extLst>
      <p:ext uri="{BB962C8B-B14F-4D97-AF65-F5344CB8AC3E}">
        <p14:creationId xmlns:p14="http://schemas.microsoft.com/office/powerpoint/2010/main" val="1592239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b="1" dirty="0">
                <a:solidFill>
                  <a:srgbClr val="FF0000"/>
                </a:solidFill>
              </a:rPr>
              <a:t>Cognitive Evaluation Theory</a:t>
            </a:r>
          </a:p>
          <a:p>
            <a:r>
              <a:rPr lang="en-US" dirty="0"/>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025752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Intrinsic Motivation</a:t>
            </a:r>
          </a:p>
        </p:txBody>
      </p:sp>
      <p:sp>
        <p:nvSpPr>
          <p:cNvPr id="3" name="Content Placeholder 2"/>
          <p:cNvSpPr>
            <a:spLocks noGrp="1"/>
          </p:cNvSpPr>
          <p:nvPr>
            <p:ph idx="1"/>
          </p:nvPr>
        </p:nvSpPr>
        <p:spPr>
          <a:xfrm>
            <a:off x="480060" y="2388708"/>
            <a:ext cx="8229600" cy="3917032"/>
          </a:xfrm>
        </p:spPr>
        <p:txBody>
          <a:bodyPr/>
          <a:lstStyle/>
          <a:p>
            <a:r>
              <a:rPr lang="en-US" dirty="0"/>
              <a:t>Participating in an activity for its inherent satisfaction (Ryan &amp; </a:t>
            </a:r>
            <a:r>
              <a:rPr lang="en-US" dirty="0" err="1"/>
              <a:t>Deci</a:t>
            </a:r>
            <a:r>
              <a:rPr lang="en-US" dirty="0"/>
              <a:t>, 2000)</a:t>
            </a:r>
          </a:p>
          <a:p>
            <a:pPr lvl="1"/>
            <a:r>
              <a:rPr lang="en-US" dirty="0"/>
              <a:t>Interest</a:t>
            </a:r>
          </a:p>
          <a:p>
            <a:pPr lvl="1"/>
            <a:r>
              <a:rPr lang="en-US" dirty="0"/>
              <a:t>Spontaneous Enjoyment</a:t>
            </a:r>
          </a:p>
          <a:p>
            <a:pPr lvl="1"/>
            <a:r>
              <a:rPr lang="en-US" dirty="0"/>
              <a:t>Occurs in the absence of reward </a:t>
            </a:r>
          </a:p>
          <a:p>
            <a:pPr lvl="1"/>
            <a:r>
              <a:rPr lang="en-US" dirty="0"/>
              <a:t>Curiosity</a:t>
            </a:r>
          </a:p>
          <a:p>
            <a:pPr lvl="1"/>
            <a:r>
              <a:rPr lang="en-US" dirty="0"/>
              <a:t>Challenging?</a:t>
            </a:r>
          </a:p>
          <a:p>
            <a:pPr lvl="1"/>
            <a:r>
              <a:rPr lang="en-US" dirty="0"/>
              <a:t>Couched with innate Psychological Needs</a:t>
            </a:r>
          </a:p>
        </p:txBody>
      </p:sp>
    </p:spTree>
    <p:extLst>
      <p:ext uri="{BB962C8B-B14F-4D97-AF65-F5344CB8AC3E}">
        <p14:creationId xmlns:p14="http://schemas.microsoft.com/office/powerpoint/2010/main" val="779502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Using Rewards</a:t>
            </a:r>
          </a:p>
        </p:txBody>
      </p:sp>
      <p:sp>
        <p:nvSpPr>
          <p:cNvPr id="3" name="Content Placeholder 2"/>
          <p:cNvSpPr>
            <a:spLocks noGrp="1"/>
          </p:cNvSpPr>
          <p:nvPr>
            <p:ph idx="1"/>
          </p:nvPr>
        </p:nvSpPr>
        <p:spPr/>
        <p:txBody>
          <a:bodyPr>
            <a:normAutofit/>
          </a:bodyPr>
          <a:lstStyle/>
          <a:p>
            <a:r>
              <a:rPr lang="en-US" dirty="0"/>
              <a:t>Intrinsic Motivation &amp; Extrinsic Rewards</a:t>
            </a:r>
          </a:p>
          <a:p>
            <a:pPr marL="0" indent="0">
              <a:buNone/>
            </a:pPr>
            <a:endParaRPr lang="en-US" dirty="0"/>
          </a:p>
          <a:p>
            <a:pPr marL="557213" lvl="2" indent="-257175"/>
            <a:r>
              <a:rPr lang="en-US" dirty="0"/>
              <a:t>Pre-school children (</a:t>
            </a:r>
            <a:r>
              <a:rPr lang="en-US" dirty="0" err="1"/>
              <a:t>Lepper</a:t>
            </a:r>
            <a:r>
              <a:rPr lang="en-US" dirty="0"/>
              <a:t> </a:t>
            </a:r>
            <a:r>
              <a:rPr lang="en-US" i="1" dirty="0"/>
              <a:t>et al</a:t>
            </a:r>
            <a:r>
              <a:rPr lang="en-US" dirty="0"/>
              <a:t>., 1973)</a:t>
            </a:r>
          </a:p>
          <a:p>
            <a:pPr marL="900113" lvl="3" indent="-257175"/>
            <a:r>
              <a:rPr lang="en-US" dirty="0"/>
              <a:t>Free play with </a:t>
            </a:r>
            <a:r>
              <a:rPr lang="en-US" dirty="0" err="1"/>
              <a:t>coloured</a:t>
            </a:r>
            <a:r>
              <a:rPr lang="en-US" dirty="0"/>
              <a:t> pens</a:t>
            </a:r>
          </a:p>
          <a:p>
            <a:pPr marL="900113" lvl="3" indent="-257175"/>
            <a:r>
              <a:rPr lang="en-US" dirty="0"/>
              <a:t>Randomly assigned to:</a:t>
            </a:r>
          </a:p>
          <a:p>
            <a:pPr marL="1243013" lvl="4" indent="-257175"/>
            <a:r>
              <a:rPr lang="en-US" dirty="0"/>
              <a:t>Expected reward condition</a:t>
            </a:r>
          </a:p>
          <a:p>
            <a:pPr marL="1243013" lvl="4" indent="-257175"/>
            <a:r>
              <a:rPr lang="en-US" dirty="0"/>
              <a:t>Unexpected reward condition</a:t>
            </a:r>
          </a:p>
          <a:p>
            <a:pPr marL="1243013" lvl="4" indent="-257175"/>
            <a:r>
              <a:rPr lang="en-US" dirty="0"/>
              <a:t>No reward condition</a:t>
            </a:r>
          </a:p>
          <a:p>
            <a:pPr marL="985838" lvl="4" indent="0">
              <a:buNone/>
            </a:pPr>
            <a:endParaRPr lang="en-US" dirty="0"/>
          </a:p>
          <a:p>
            <a:pPr marL="557213" lvl="2" indent="-257175"/>
            <a:r>
              <a:rPr lang="en-US" dirty="0"/>
              <a:t>By rewarding people for participating in an intrinsically interesting task, subsequent involvement in the task is reduced when the reward is no longer available (Biddle, </a:t>
            </a:r>
            <a:r>
              <a:rPr lang="en-US" dirty="0" err="1"/>
              <a:t>Mutrie</a:t>
            </a:r>
            <a:r>
              <a:rPr lang="en-US" dirty="0"/>
              <a:t> and </a:t>
            </a:r>
            <a:r>
              <a:rPr lang="en-US" dirty="0" err="1"/>
              <a:t>Gorley</a:t>
            </a:r>
            <a:r>
              <a:rPr lang="en-US" dirty="0"/>
              <a:t>, 2015)</a:t>
            </a:r>
          </a:p>
        </p:txBody>
      </p:sp>
    </p:spTree>
    <p:extLst>
      <p:ext uri="{BB962C8B-B14F-4D97-AF65-F5344CB8AC3E}">
        <p14:creationId xmlns:p14="http://schemas.microsoft.com/office/powerpoint/2010/main" val="1444707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457200" y="2057401"/>
            <a:ext cx="8461332" cy="2110922"/>
          </a:xfrm>
        </p:spPr>
        <p:txBody>
          <a:bodyPr/>
          <a:lstStyle/>
          <a:p>
            <a:r>
              <a:rPr lang="en-US" dirty="0" err="1"/>
              <a:t>Deci</a:t>
            </a:r>
            <a:r>
              <a:rPr lang="en-US" dirty="0"/>
              <a:t> (1975), </a:t>
            </a:r>
            <a:r>
              <a:rPr lang="en-US" dirty="0" err="1"/>
              <a:t>Deci</a:t>
            </a:r>
            <a:r>
              <a:rPr lang="en-US" dirty="0"/>
              <a:t> &amp; Ryan (1980; 1985)</a:t>
            </a:r>
          </a:p>
          <a:p>
            <a:r>
              <a:rPr lang="en-US" dirty="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822960" y="2335261"/>
            <a:ext cx="7543801" cy="4023360"/>
          </a:xfrm>
        </p:spPr>
        <p:txBody>
          <a:bodyPr/>
          <a:lstStyle/>
          <a:p>
            <a:r>
              <a:rPr lang="en-US" dirty="0"/>
              <a:t>Informational</a:t>
            </a:r>
          </a:p>
          <a:p>
            <a:pPr lvl="1"/>
            <a:r>
              <a:rPr lang="en-US" dirty="0"/>
              <a:t>Increase intrinsic motivation</a:t>
            </a:r>
          </a:p>
          <a:p>
            <a:pPr marL="0" indent="0">
              <a:buNone/>
            </a:pPr>
            <a:endParaRPr lang="en-US" dirty="0"/>
          </a:p>
          <a:p>
            <a:r>
              <a:rPr lang="en-US" dirty="0"/>
              <a:t>Controlling</a:t>
            </a:r>
          </a:p>
          <a:p>
            <a:pPr lvl="1"/>
            <a:r>
              <a:rPr lang="en-US" dirty="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informational and controlling rewards?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88908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b="1" dirty="0">
                <a:solidFill>
                  <a:srgbClr val="FF0000"/>
                </a:solidFill>
              </a:rPr>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1981232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3" name="Content Placeholder 2"/>
          <p:cNvSpPr>
            <a:spLocks noGrp="1"/>
          </p:cNvSpPr>
          <p:nvPr>
            <p:ph idx="1"/>
          </p:nvPr>
        </p:nvSpPr>
        <p:spPr/>
        <p:txBody>
          <a:bodyPr/>
          <a:lstStyle/>
          <a:p>
            <a:pPr marL="0" indent="0">
              <a:buNone/>
            </a:pPr>
            <a:r>
              <a:rPr lang="en-US" dirty="0"/>
              <a:t>Organismic Integration Theory (</a:t>
            </a:r>
            <a:r>
              <a:rPr lang="en-US" dirty="0" err="1"/>
              <a:t>Deci</a:t>
            </a:r>
            <a:r>
              <a:rPr lang="en-US" dirty="0"/>
              <a:t> &amp; Ryan, 1985; Ryan &amp; </a:t>
            </a:r>
            <a:r>
              <a:rPr lang="en-US" dirty="0" err="1"/>
              <a:t>Deci</a:t>
            </a:r>
            <a:r>
              <a:rPr lang="en-US" dirty="0"/>
              <a:t>, 2017)</a:t>
            </a:r>
          </a:p>
          <a:p>
            <a:pPr marL="0" indent="0">
              <a:buNone/>
            </a:pPr>
            <a:endParaRPr lang="en-US" dirty="0"/>
          </a:p>
          <a:p>
            <a:pPr marL="0" indent="0">
              <a:buNone/>
            </a:pPr>
            <a:r>
              <a:rPr lang="en-US" dirty="0"/>
              <a:t>BREQ-2 / BREQ-3 – Measure widely used. </a:t>
            </a:r>
          </a:p>
        </p:txBody>
      </p:sp>
    </p:spTree>
    <p:extLst>
      <p:ext uri="{BB962C8B-B14F-4D97-AF65-F5344CB8AC3E}">
        <p14:creationId xmlns:p14="http://schemas.microsoft.com/office/powerpoint/2010/main" val="4849674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Studies</a:t>
            </a:r>
          </a:p>
        </p:txBody>
      </p:sp>
      <p:sp>
        <p:nvSpPr>
          <p:cNvPr id="3" name="Content Placeholder 2"/>
          <p:cNvSpPr>
            <a:spLocks noGrp="1"/>
          </p:cNvSpPr>
          <p:nvPr>
            <p:ph idx="1"/>
          </p:nvPr>
        </p:nvSpPr>
        <p:spPr/>
        <p:txBody>
          <a:bodyPr/>
          <a:lstStyle/>
          <a:p>
            <a:r>
              <a:rPr lang="en-GB" dirty="0"/>
              <a:t>Hypothetical examples of the behavioural regulation of individuals. </a:t>
            </a:r>
          </a:p>
          <a:p>
            <a:r>
              <a:rPr lang="en-GB" dirty="0"/>
              <a:t>Bangor University </a:t>
            </a:r>
          </a:p>
          <a:p>
            <a:r>
              <a:rPr lang="en-GB" dirty="0"/>
              <a:t>Other useful resources - measures. </a:t>
            </a:r>
            <a:endParaRPr lang="en-GB" dirty="0">
              <a:hlinkClick r:id="rId2"/>
            </a:endParaRPr>
          </a:p>
          <a:p>
            <a:r>
              <a:rPr lang="en-GB" dirty="0">
                <a:hlinkClick r:id="rId2"/>
              </a:rPr>
              <a:t>http://exercise-motivation.bangor.ac.uk/breq/theory.php</a:t>
            </a:r>
            <a:endParaRPr lang="en-GB" dirty="0"/>
          </a:p>
          <a:p>
            <a:endParaRPr lang="en-GB" dirty="0"/>
          </a:p>
        </p:txBody>
      </p:sp>
    </p:spTree>
    <p:extLst>
      <p:ext uri="{BB962C8B-B14F-4D97-AF65-F5344CB8AC3E}">
        <p14:creationId xmlns:p14="http://schemas.microsoft.com/office/powerpoint/2010/main" val="18734004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itle 1"/>
          <p:cNvSpPr>
            <a:spLocks noGrp="1"/>
          </p:cNvSpPr>
          <p:nvPr>
            <p:ph type="title"/>
          </p:nvPr>
        </p:nvSpPr>
        <p:spPr>
          <a:xfrm>
            <a:off x="656503" y="0"/>
            <a:ext cx="7772400" cy="1143000"/>
          </a:xfrm>
        </p:spPr>
        <p:txBody>
          <a:bodyPr/>
          <a:lstStyle/>
          <a:p>
            <a:r>
              <a:rPr lang="en-GB" altLang="en-US" sz="2400" dirty="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a:solidFill>
                  <a:srgbClr val="FFFFFF"/>
                </a:solidFill>
                <a:latin typeface="Arial" panose="020B0604020202020204" pitchFamily="34" charset="0"/>
              </a:rPr>
              <a:t>Four different types</a:t>
            </a:r>
          </a:p>
          <a:p>
            <a:pPr lvl="1">
              <a:lnSpc>
                <a:spcPct val="80000"/>
              </a:lnSpc>
            </a:pPr>
            <a:r>
              <a:rPr lang="en-GB" altLang="en-US" sz="2000" b="1" dirty="0">
                <a:latin typeface="Arial" panose="020B0604020202020204" pitchFamily="34" charset="0"/>
              </a:rPr>
              <a:t>External regulation</a:t>
            </a:r>
            <a:r>
              <a:rPr lang="en-GB" altLang="en-US" sz="2000" dirty="0">
                <a:latin typeface="Arial" panose="020B0604020202020204" pitchFamily="34" charset="0"/>
              </a:rPr>
              <a:t> </a:t>
            </a:r>
            <a:r>
              <a:rPr lang="en-GB" altLang="en-US" sz="2000" dirty="0">
                <a:solidFill>
                  <a:srgbClr val="0033CC"/>
                </a:solidFill>
                <a:latin typeface="Arial" panose="020B0604020202020204" pitchFamily="34" charset="0"/>
              </a:rPr>
              <a:t>(traditional EM)</a:t>
            </a:r>
          </a:p>
          <a:p>
            <a:pPr lvl="2">
              <a:lnSpc>
                <a:spcPct val="80000"/>
              </a:lnSpc>
            </a:pPr>
            <a:r>
              <a:rPr lang="en-GB" altLang="en-US" sz="2000" dirty="0">
                <a:latin typeface="Arial" panose="020B0604020202020204" pitchFamily="34" charset="0"/>
              </a:rPr>
              <a:t>Behaviour is regulated through external means </a:t>
            </a:r>
          </a:p>
          <a:p>
            <a:pPr lvl="2">
              <a:lnSpc>
                <a:spcPct val="80000"/>
              </a:lnSpc>
              <a:buFontTx/>
              <a:buNone/>
            </a:pPr>
            <a:r>
              <a:rPr lang="en-GB" altLang="en-US" sz="2000" dirty="0">
                <a:latin typeface="Arial" panose="020B0604020202020204" pitchFamily="34" charset="0"/>
              </a:rPr>
              <a:t>	(e.g., rewards or threats)</a:t>
            </a:r>
          </a:p>
          <a:p>
            <a:pPr lvl="1">
              <a:lnSpc>
                <a:spcPct val="80000"/>
              </a:lnSpc>
            </a:pPr>
            <a:r>
              <a:rPr lang="en-GB" altLang="en-US" sz="2000" b="1" dirty="0" err="1">
                <a:latin typeface="Arial" panose="020B0604020202020204" pitchFamily="34" charset="0"/>
              </a:rPr>
              <a:t>Introjected</a:t>
            </a:r>
            <a:r>
              <a:rPr lang="en-GB" altLang="en-US" sz="2000" b="1" dirty="0">
                <a:latin typeface="Arial" panose="020B0604020202020204" pitchFamily="34" charset="0"/>
              </a:rPr>
              <a:t> regulation</a:t>
            </a:r>
          </a:p>
          <a:p>
            <a:pPr lvl="2">
              <a:lnSpc>
                <a:spcPct val="80000"/>
              </a:lnSpc>
            </a:pPr>
            <a:r>
              <a:rPr lang="en-GB" altLang="en-US" sz="2000" dirty="0">
                <a:latin typeface="Arial" panose="020B0604020202020204" pitchFamily="34" charset="0"/>
              </a:rPr>
              <a:t>Behaviour engaged in to alleviate self-imposed pressure </a:t>
            </a:r>
          </a:p>
          <a:p>
            <a:pPr lvl="2">
              <a:lnSpc>
                <a:spcPct val="80000"/>
              </a:lnSpc>
              <a:buFontTx/>
              <a:buNone/>
            </a:pPr>
            <a:r>
              <a:rPr lang="en-GB" altLang="en-US" sz="2000" dirty="0">
                <a:latin typeface="Arial" panose="020B0604020202020204" pitchFamily="34" charset="0"/>
              </a:rPr>
              <a:t>	(e.g., guilt, anxiety, embarrassment or to gain pride)</a:t>
            </a:r>
          </a:p>
          <a:p>
            <a:pPr lvl="1">
              <a:lnSpc>
                <a:spcPct val="80000"/>
              </a:lnSpc>
            </a:pPr>
            <a:r>
              <a:rPr lang="en-GB" altLang="en-US" sz="2000" b="1" dirty="0">
                <a:latin typeface="Arial" panose="020B0604020202020204" pitchFamily="34" charset="0"/>
              </a:rPr>
              <a:t>Identified regulation</a:t>
            </a:r>
          </a:p>
          <a:p>
            <a:pPr lvl="2">
              <a:lnSpc>
                <a:spcPct val="80000"/>
              </a:lnSpc>
            </a:pPr>
            <a:r>
              <a:rPr lang="en-GB" altLang="en-US" sz="2000" dirty="0">
                <a:latin typeface="Arial" panose="020B0604020202020204" pitchFamily="34" charset="0"/>
              </a:rPr>
              <a:t>Behaviour valued &amp; judged important (some free choice)</a:t>
            </a:r>
          </a:p>
          <a:p>
            <a:pPr lvl="2">
              <a:lnSpc>
                <a:spcPct val="80000"/>
              </a:lnSpc>
              <a:buFontTx/>
              <a:buNone/>
            </a:pPr>
            <a:r>
              <a:rPr lang="en-GB" altLang="en-US" sz="2000" dirty="0">
                <a:latin typeface="Arial" panose="020B0604020202020204" pitchFamily="34" charset="0"/>
              </a:rPr>
              <a:t>	(e.g., exercising to stay fit)</a:t>
            </a:r>
          </a:p>
          <a:p>
            <a:pPr lvl="1">
              <a:lnSpc>
                <a:spcPct val="80000"/>
              </a:lnSpc>
            </a:pPr>
            <a:r>
              <a:rPr lang="en-GB" altLang="en-US" sz="2000" b="1" dirty="0">
                <a:latin typeface="Arial" panose="020B0604020202020204" pitchFamily="34" charset="0"/>
              </a:rPr>
              <a:t>Integrated regulation</a:t>
            </a:r>
          </a:p>
          <a:p>
            <a:pPr lvl="2">
              <a:lnSpc>
                <a:spcPct val="80000"/>
              </a:lnSpc>
            </a:pPr>
            <a:r>
              <a:rPr lang="en-GB" altLang="en-US" sz="2000" dirty="0">
                <a:latin typeface="Arial" panose="020B0604020202020204" pitchFamily="34" charset="0"/>
              </a:rPr>
              <a:t>Engage out of choice, but choices of behaviour made as a function of coherence with other </a:t>
            </a:r>
            <a:r>
              <a:rPr lang="en-GB" altLang="en-US" dirty="0">
                <a:latin typeface="Arial" panose="020B0604020202020204" pitchFamily="34" charset="0"/>
              </a:rPr>
              <a:t>aspects of self </a:t>
            </a:r>
          </a:p>
          <a:p>
            <a:pPr lvl="2">
              <a:lnSpc>
                <a:spcPct val="80000"/>
              </a:lnSpc>
              <a:buFontTx/>
              <a:buNone/>
            </a:pPr>
            <a:r>
              <a:rPr lang="en-GB" altLang="en-US" dirty="0">
                <a:latin typeface="Arial" panose="020B0604020202020204" pitchFamily="34" charset="0"/>
              </a:rPr>
              <a:t>	</a:t>
            </a:r>
            <a:r>
              <a:rPr lang="en-GB" altLang="en-US" sz="2000" dirty="0">
                <a:latin typeface="Arial" panose="020B0604020202020204" pitchFamily="34" charset="0"/>
              </a:rPr>
              <a:t>(i.e., this symbolises who I am)</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itle 1"/>
          <p:cNvSpPr>
            <a:spLocks noGrp="1"/>
          </p:cNvSpPr>
          <p:nvPr>
            <p:ph type="title"/>
          </p:nvPr>
        </p:nvSpPr>
        <p:spPr>
          <a:xfrm>
            <a:off x="768928" y="593725"/>
            <a:ext cx="7772400" cy="1143000"/>
          </a:xfrm>
        </p:spPr>
        <p:txBody>
          <a:bodyPr>
            <a:normAutofit fontScale="90000"/>
          </a:bodyPr>
          <a:lstStyle/>
          <a:p>
            <a:r>
              <a:rPr lang="en-GB" altLang="en-US" sz="2400" dirty="0">
                <a:latin typeface="Arial" panose="020B0604020202020204" pitchFamily="34" charset="0"/>
              </a:rPr>
              <a:t>Organismic Integration Theory (OIT) – </a:t>
            </a:r>
            <a:r>
              <a:rPr lang="en-GB" altLang="en-US" sz="2400" dirty="0" err="1">
                <a:latin typeface="Arial" panose="020B0604020202020204" pitchFamily="34" charset="0"/>
              </a:rPr>
              <a:t>Amotivation</a:t>
            </a:r>
            <a:r>
              <a:rPr lang="en-GB" altLang="en-US" sz="2400" dirty="0">
                <a:latin typeface="Arial" panose="020B0604020202020204" pitchFamily="34" charset="0"/>
              </a:rPr>
              <a:t> &amp; </a:t>
            </a:r>
            <a:br>
              <a:rPr lang="en-GB" altLang="en-US" sz="2400" dirty="0">
                <a:latin typeface="Arial" panose="020B0604020202020204" pitchFamily="34" charset="0"/>
              </a:rPr>
            </a:br>
            <a:br>
              <a:rPr lang="en-GB" altLang="en-US" sz="2400" dirty="0">
                <a:latin typeface="Arial" panose="020B0604020202020204" pitchFamily="34" charset="0"/>
              </a:rPr>
            </a:br>
            <a:br>
              <a:rPr lang="en-GB" altLang="en-US" sz="2400" dirty="0">
                <a:latin typeface="Arial" panose="020B0604020202020204" pitchFamily="34" charset="0"/>
              </a:rPr>
            </a:br>
            <a:endParaRPr lang="en-GB" altLang="en-US" sz="2400" dirty="0">
              <a:latin typeface="Arial" panose="020B0604020202020204" pitchFamily="34" charset="0"/>
            </a:endParaRPr>
          </a:p>
        </p:txBody>
      </p:sp>
      <p:sp>
        <p:nvSpPr>
          <p:cNvPr id="67588" name="Content Placeholder 6"/>
          <p:cNvSpPr>
            <a:spLocks noGrp="1"/>
          </p:cNvSpPr>
          <p:nvPr>
            <p:ph idx="1"/>
          </p:nvPr>
        </p:nvSpPr>
        <p:spPr>
          <a:xfrm>
            <a:off x="685800" y="1412875"/>
            <a:ext cx="7772400" cy="5040313"/>
          </a:xfrm>
        </p:spPr>
        <p:txBody>
          <a:bodyPr/>
          <a:lstStyle/>
          <a:p>
            <a:pPr algn="ctr">
              <a:buFontTx/>
              <a:buNone/>
            </a:pPr>
            <a:r>
              <a:rPr lang="en-GB" altLang="en-US" dirty="0" err="1">
                <a:solidFill>
                  <a:srgbClr val="FF0000"/>
                </a:solidFill>
                <a:latin typeface="Arial" panose="020B0604020202020204" pitchFamily="34" charset="0"/>
              </a:rPr>
              <a:t>Amotivation</a:t>
            </a:r>
            <a:r>
              <a:rPr lang="en-GB" altLang="en-US" dirty="0">
                <a:solidFill>
                  <a:srgbClr val="FF0000"/>
                </a:solidFill>
                <a:latin typeface="Arial" panose="020B0604020202020204" pitchFamily="34" charset="0"/>
              </a:rPr>
              <a:t>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Extrinsic Motivation (4 types)</a:t>
            </a:r>
          </a:p>
          <a:p>
            <a:pPr algn="ctr">
              <a:buFontTx/>
              <a:buNone/>
            </a:pPr>
            <a:endParaRPr lang="en-GB" altLang="en-US" dirty="0">
              <a:latin typeface="Arial" panose="020B0604020202020204" pitchFamily="34" charset="0"/>
            </a:endParaRP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Intrinsic Motivation</a:t>
            </a:r>
          </a:p>
          <a:p>
            <a:pPr>
              <a:buFontTx/>
              <a:buNone/>
            </a:pPr>
            <a:r>
              <a:rPr lang="en-US" altLang="en-US" sz="2400" dirty="0">
                <a:latin typeface="Arial" panose="020B0604020202020204" pitchFamily="34" charset="0"/>
              </a:rPr>
              <a:t>Intrinsic motivation or integrated regulation (</a:t>
            </a:r>
            <a:r>
              <a:rPr lang="en-US" altLang="en-US" sz="2400" dirty="0" err="1">
                <a:latin typeface="Arial" panose="020B0604020202020204" pitchFamily="34" charset="0"/>
              </a:rPr>
              <a:t>Deci</a:t>
            </a:r>
            <a:r>
              <a:rPr lang="en-US" altLang="en-US" sz="2400" dirty="0">
                <a:latin typeface="Arial" panose="020B0604020202020204" pitchFamily="34" charset="0"/>
              </a:rPr>
              <a:t> &amp; Ryan, 2002) is positively associated with exercise </a:t>
            </a:r>
            <a:r>
              <a:rPr lang="en-US" altLang="en-US" sz="2400" dirty="0">
                <a:solidFill>
                  <a:schemeClr val="bg1"/>
                </a:solidFill>
                <a:latin typeface="Arial" panose="020B0604020202020204" pitchFamily="34" charset="0"/>
              </a:rPr>
              <a:t>adherence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7799" y="2101778"/>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91898" y="3163960"/>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dirty="0"/>
              <a:t>Organismic Integration Theory</a:t>
            </a:r>
          </a:p>
          <a:p>
            <a:r>
              <a:rPr lang="en-US" dirty="0"/>
              <a:t>Causality Orientations Theory</a:t>
            </a:r>
          </a:p>
          <a:p>
            <a:r>
              <a:rPr lang="en-US" b="1" dirty="0">
                <a:solidFill>
                  <a:srgbClr val="FF0000"/>
                </a:solidFill>
              </a:rPr>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20713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Social Environment</a:t>
            </a:r>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97843"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Needs (Autonomy,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14765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Psychological Needs Theory</a:t>
            </a:r>
          </a:p>
        </p:txBody>
      </p:sp>
      <p:sp>
        <p:nvSpPr>
          <p:cNvPr id="3" name="Content Placeholder 2"/>
          <p:cNvSpPr>
            <a:spLocks noGrp="1"/>
          </p:cNvSpPr>
          <p:nvPr>
            <p:ph idx="1"/>
          </p:nvPr>
        </p:nvSpPr>
        <p:spPr>
          <a:xfrm>
            <a:off x="822960" y="2483043"/>
            <a:ext cx="7543801" cy="4023360"/>
          </a:xfrm>
        </p:spPr>
        <p:txBody>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10264996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Autonomy</a:t>
            </a:r>
          </a:p>
        </p:txBody>
      </p:sp>
      <p:sp>
        <p:nvSpPr>
          <p:cNvPr id="3" name="Content Placeholder 2"/>
          <p:cNvSpPr>
            <a:spLocks noGrp="1"/>
          </p:cNvSpPr>
          <p:nvPr>
            <p:ph idx="1"/>
          </p:nvPr>
        </p:nvSpPr>
        <p:spPr/>
        <p:txBody>
          <a:bodyPr/>
          <a:lstStyle/>
          <a:p>
            <a:r>
              <a:rPr lang="en-US" dirty="0"/>
              <a:t>The need to experience activities as self-endorsed and enacted by choice</a:t>
            </a:r>
          </a:p>
        </p:txBody>
      </p:sp>
    </p:spTree>
    <p:extLst>
      <p:ext uri="{BB962C8B-B14F-4D97-AF65-F5344CB8AC3E}">
        <p14:creationId xmlns:p14="http://schemas.microsoft.com/office/powerpoint/2010/main" val="16429097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Relatedness</a:t>
            </a:r>
          </a:p>
        </p:txBody>
      </p:sp>
      <p:sp>
        <p:nvSpPr>
          <p:cNvPr id="3" name="Content Placeholder 2"/>
          <p:cNvSpPr>
            <a:spLocks noGrp="1"/>
          </p:cNvSpPr>
          <p:nvPr>
            <p:ph idx="1"/>
          </p:nvPr>
        </p:nvSpPr>
        <p:spPr/>
        <p:txBody>
          <a:bodyPr/>
          <a:lstStyle/>
          <a:p>
            <a:r>
              <a:rPr lang="en-US" dirty="0"/>
              <a:t>The need to feel close, connected, and cared for with important others</a:t>
            </a:r>
          </a:p>
        </p:txBody>
      </p:sp>
    </p:spTree>
    <p:extLst>
      <p:ext uri="{BB962C8B-B14F-4D97-AF65-F5344CB8AC3E}">
        <p14:creationId xmlns:p14="http://schemas.microsoft.com/office/powerpoint/2010/main" val="396200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Competence</a:t>
            </a:r>
          </a:p>
        </p:txBody>
      </p:sp>
      <p:sp>
        <p:nvSpPr>
          <p:cNvPr id="3" name="Content Placeholder 2"/>
          <p:cNvSpPr>
            <a:spLocks noGrp="1"/>
          </p:cNvSpPr>
          <p:nvPr>
            <p:ph idx="1"/>
          </p:nvPr>
        </p:nvSpPr>
        <p:spPr/>
        <p:txBody>
          <a:bodyPr/>
          <a:lstStyle/>
          <a:p>
            <a:r>
              <a:rPr lang="en-US" dirty="0"/>
              <a:t>The need to interact effectively within an environment</a:t>
            </a:r>
          </a:p>
          <a:p>
            <a:endParaRPr lang="en-US" dirty="0"/>
          </a:p>
          <a:p>
            <a:pPr marL="0" indent="0">
              <a:buNone/>
            </a:pPr>
            <a:endParaRPr lang="en-US" dirty="0"/>
          </a:p>
          <a:p>
            <a:r>
              <a:rPr lang="en-US" dirty="0"/>
              <a:t>How do we know if we are competent?</a:t>
            </a:r>
          </a:p>
          <a:p>
            <a:pPr lvl="1"/>
            <a:r>
              <a:rPr lang="en-US" dirty="0"/>
              <a:t>How to judge success?</a:t>
            </a:r>
          </a:p>
          <a:p>
            <a:pPr marL="342900" lvl="1" indent="0">
              <a:buNone/>
            </a:pPr>
            <a:endParaRPr lang="en-US" dirty="0"/>
          </a:p>
        </p:txBody>
      </p:sp>
    </p:spTree>
    <p:extLst>
      <p:ext uri="{BB962C8B-B14F-4D97-AF65-F5344CB8AC3E}">
        <p14:creationId xmlns:p14="http://schemas.microsoft.com/office/powerpoint/2010/main" val="1734262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37344442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p:txBody>
          <a:bodyPr/>
          <a:lstStyle/>
          <a:p>
            <a:r>
              <a:rPr lang="en-GB" dirty="0"/>
              <a:t>Provide examples of intrinsic and extrinsic goals relating to physical activity.</a:t>
            </a:r>
          </a:p>
          <a:p>
            <a:pPr marL="0" indent="0">
              <a:buNone/>
            </a:pPr>
            <a:endParaRPr lang="en-GB" dirty="0"/>
          </a:p>
          <a:p>
            <a:r>
              <a:rPr lang="en-GB" dirty="0"/>
              <a:t>What do you think the implications of having extrinsic or intrinsic goals are? Why?</a:t>
            </a:r>
          </a:p>
        </p:txBody>
      </p:sp>
    </p:spTree>
    <p:extLst>
      <p:ext uri="{BB962C8B-B14F-4D97-AF65-F5344CB8AC3E}">
        <p14:creationId xmlns:p14="http://schemas.microsoft.com/office/powerpoint/2010/main" val="4847391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547" y="2466614"/>
            <a:ext cx="7989453" cy="1102519"/>
          </a:xfrm>
        </p:spPr>
        <p:txBody>
          <a:bodyPr>
            <a:normAutofit fontScale="90000"/>
          </a:bodyPr>
          <a:lstStyle/>
          <a:p>
            <a:r>
              <a:rPr lang="en-GB" dirty="0"/>
              <a:t>Health Belief Model </a:t>
            </a:r>
          </a:p>
        </p:txBody>
      </p:sp>
      <p:sp>
        <p:nvSpPr>
          <p:cNvPr id="3" name="Subtitle 2"/>
          <p:cNvSpPr>
            <a:spLocks noGrp="1"/>
          </p:cNvSpPr>
          <p:nvPr>
            <p:ph type="subTitle" idx="1"/>
          </p:nvPr>
        </p:nvSpPr>
        <p:spPr/>
        <p:txBody>
          <a:bodyPr/>
          <a:lstStyle/>
          <a:p>
            <a:r>
              <a:rPr lang="en-GB" dirty="0">
                <a:solidFill>
                  <a:schemeClr val="bg1"/>
                </a:solidFill>
              </a:rPr>
              <a:t>Alison Connaughton</a:t>
            </a:r>
          </a:p>
          <a:p>
            <a:endParaRPr lang="en-GB" dirty="0">
              <a:solidFill>
                <a:schemeClr val="bg1"/>
              </a:solidFill>
            </a:endParaRPr>
          </a:p>
        </p:txBody>
      </p:sp>
    </p:spTree>
    <p:extLst>
      <p:ext uri="{BB962C8B-B14F-4D97-AF65-F5344CB8AC3E}">
        <p14:creationId xmlns:p14="http://schemas.microsoft.com/office/powerpoint/2010/main" val="38644498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p:txBody>
          <a:bodyPr/>
          <a:lstStyle/>
          <a:p>
            <a:pPr eaLnBrk="1" hangingPunct="1"/>
            <a:r>
              <a:rPr lang="en-GB" altLang="en-US" sz="2800" b="1" dirty="0">
                <a:solidFill>
                  <a:srgbClr val="0070C0"/>
                </a:solidFill>
                <a:latin typeface="Tahoma" panose="020B0604030504040204" pitchFamily="34" charset="0"/>
              </a:rPr>
              <a:t>HEALTH BELIEF MODEL </a:t>
            </a:r>
            <a:r>
              <a:rPr lang="en-GB" altLang="en-US" sz="2800" b="1" dirty="0">
                <a:latin typeface="Arial" panose="020B0604020202020204" pitchFamily="34" charset="0"/>
              </a:rPr>
              <a:t>–</a:t>
            </a:r>
            <a:r>
              <a:rPr lang="en-GB" altLang="en-US" sz="2800" b="1" dirty="0">
                <a:latin typeface="Tahoma" panose="020B0604030504040204" pitchFamily="34" charset="0"/>
              </a:rPr>
              <a:t> (Becker, 1979; Becker &amp; </a:t>
            </a:r>
            <a:r>
              <a:rPr lang="en-GB" altLang="en-US" sz="2800" b="1" dirty="0" err="1">
                <a:latin typeface="Tahoma" panose="020B0604030504040204" pitchFamily="34" charset="0"/>
              </a:rPr>
              <a:t>Rosenstock</a:t>
            </a:r>
            <a:r>
              <a:rPr lang="en-GB" altLang="en-US" sz="2800" b="1" dirty="0">
                <a:latin typeface="Tahoma" panose="020B0604030504040204" pitchFamily="34" charset="0"/>
              </a:rPr>
              <a:t>, 1984)</a:t>
            </a:r>
            <a:endParaRPr lang="en-GB" altLang="en-US" sz="2800" dirty="0">
              <a:latin typeface="Tahoma" panose="020B0604030504040204" pitchFamily="34" charset="0"/>
            </a:endParaRPr>
          </a:p>
        </p:txBody>
      </p:sp>
      <p:sp>
        <p:nvSpPr>
          <p:cNvPr id="21507" name="Rectangle 3"/>
          <p:cNvSpPr>
            <a:spLocks noGrp="1"/>
          </p:cNvSpPr>
          <p:nvPr>
            <p:ph idx="1"/>
          </p:nvPr>
        </p:nvSpPr>
        <p:spPr>
          <a:xfrm>
            <a:off x="933795" y="2501516"/>
            <a:ext cx="7543801" cy="4023360"/>
          </a:xfrm>
        </p:spPr>
        <p:txBody>
          <a:bodyPr/>
          <a:lstStyle/>
          <a:p>
            <a:pPr eaLnBrk="1" hangingPunct="1">
              <a:buFontTx/>
              <a:buNone/>
            </a:pPr>
            <a:r>
              <a:rPr lang="en-GB" altLang="en-US" dirty="0">
                <a:solidFill>
                  <a:schemeClr val="tx1"/>
                </a:solidFill>
              </a:rPr>
              <a:t>Proposes that people will not seek preventive health behaviours unless:</a:t>
            </a:r>
          </a:p>
          <a:p>
            <a:pPr eaLnBrk="1" hangingPunct="1"/>
            <a:r>
              <a:rPr lang="en-GB" altLang="en-US" dirty="0"/>
              <a:t>a) they possess at least minimal levels of motivation and knowledge</a:t>
            </a:r>
          </a:p>
          <a:p>
            <a:pPr eaLnBrk="1" hangingPunct="1"/>
            <a:r>
              <a:rPr lang="en-GB" altLang="en-US" dirty="0"/>
              <a:t>b) view themselves as potentially vulnerable</a:t>
            </a:r>
          </a:p>
          <a:p>
            <a:pPr eaLnBrk="1" hangingPunct="1"/>
            <a:r>
              <a:rPr lang="en-GB" altLang="en-US" dirty="0"/>
              <a:t>c) view their condition as threatening</a:t>
            </a:r>
          </a:p>
          <a:p>
            <a:pPr eaLnBrk="1" hangingPunct="1">
              <a:buFontTx/>
              <a:buNone/>
            </a:pPr>
            <a:endParaRPr lang="en-GB" altLang="en-US" dirty="0"/>
          </a:p>
        </p:txBody>
      </p:sp>
    </p:spTree>
    <p:extLst>
      <p:ext uri="{BB962C8B-B14F-4D97-AF65-F5344CB8AC3E}">
        <p14:creationId xmlns:p14="http://schemas.microsoft.com/office/powerpoint/2010/main" val="4498037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p:txBody>
          <a:bodyPr/>
          <a:lstStyle/>
          <a:p>
            <a:pPr eaLnBrk="1" hangingPunct="1"/>
            <a:r>
              <a:rPr lang="en-GB" altLang="en-US" sz="3200" b="1" dirty="0">
                <a:solidFill>
                  <a:srgbClr val="0070C0"/>
                </a:solidFill>
                <a:latin typeface="Tahoma" panose="020B0604030504040204" pitchFamily="34" charset="0"/>
              </a:rPr>
              <a:t>HEALTH BELIEF MODEL</a:t>
            </a:r>
            <a:endParaRPr lang="en-GB" altLang="en-US" sz="3200" dirty="0">
              <a:latin typeface="Tahoma" panose="020B0604030504040204" pitchFamily="34" charset="0"/>
            </a:endParaRPr>
          </a:p>
        </p:txBody>
      </p:sp>
      <p:sp>
        <p:nvSpPr>
          <p:cNvPr id="22531" name="Rectangle 3"/>
          <p:cNvSpPr>
            <a:spLocks noGrp="1"/>
          </p:cNvSpPr>
          <p:nvPr>
            <p:ph idx="1"/>
          </p:nvPr>
        </p:nvSpPr>
        <p:spPr/>
        <p:txBody>
          <a:bodyPr>
            <a:normAutofit lnSpcReduction="10000"/>
          </a:bodyPr>
          <a:lstStyle/>
          <a:p>
            <a:pPr eaLnBrk="1" hangingPunct="1">
              <a:lnSpc>
                <a:spcPct val="80000"/>
              </a:lnSpc>
            </a:pPr>
            <a:r>
              <a:rPr lang="en-GB" altLang="en-US" sz="1800" dirty="0">
                <a:latin typeface="Tahoma" panose="020B0604030504040204" pitchFamily="34" charset="0"/>
                <a:cs typeface="Times New Roman" panose="02020603050405020304" pitchFamily="18" charset="0"/>
              </a:rPr>
              <a:t>d) are convinced of the efficacy of their action and </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treatment</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 </a:t>
            </a:r>
          </a:p>
          <a:p>
            <a:pPr marL="0" indent="0" eaLnBrk="1" hangingPunct="1">
              <a:lnSpc>
                <a:spcPct val="80000"/>
              </a:lnSpc>
              <a:buNone/>
            </a:pPr>
            <a:endParaRPr lang="en-GB" altLang="ja-JP" sz="1800" dirty="0">
              <a:latin typeface="Tahoma" panose="020B0604030504040204" pitchFamily="34" charset="0"/>
              <a:cs typeface="Times New Roman" panose="02020603050405020304" pitchFamily="18" charset="0"/>
            </a:endParaRPr>
          </a:p>
          <a:p>
            <a:pPr eaLnBrk="1" hangingPunct="1">
              <a:lnSpc>
                <a:spcPct val="80000"/>
              </a:lnSpc>
            </a:pPr>
            <a:r>
              <a:rPr lang="en-GB" altLang="en-US" sz="1800" dirty="0">
                <a:latin typeface="Tahoma" panose="020B0604030504040204" pitchFamily="34" charset="0"/>
                <a:cs typeface="Times New Roman" panose="02020603050405020304" pitchFamily="18" charset="0"/>
              </a:rPr>
              <a:t>e) see few difficulties in undertaking the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However, this model is largely social-psychological &amp;  oriented towards illness cure and prevention rather than health promotion.</a:t>
            </a: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Therefore fails to account for other important factors. What about people who don’t feel threatened?</a:t>
            </a:r>
          </a:p>
          <a:p>
            <a:pPr marL="0" indent="0" eaLnBrk="1" hangingPunct="1">
              <a:lnSpc>
                <a:spcPct val="80000"/>
              </a:lnSpc>
              <a:buNone/>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Cues to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Practical implications </a:t>
            </a:r>
            <a:r>
              <a:rPr lang="en-US" altLang="en-US" sz="1800" i="1" dirty="0">
                <a:solidFill>
                  <a:srgbClr val="000000"/>
                </a:solidFill>
                <a:latin typeface="Tahoma" panose="020B0604030504040204" pitchFamily="34" charset="0"/>
                <a:cs typeface="Times New Roman" panose="02020603050405020304" pitchFamily="18" charset="0"/>
              </a:rPr>
              <a:t>–</a:t>
            </a:r>
            <a:r>
              <a:rPr lang="en-GB" altLang="en-US" sz="1800" i="1" dirty="0">
                <a:solidFill>
                  <a:srgbClr val="000000"/>
                </a:solidFill>
                <a:latin typeface="Tahoma" panose="020B0604030504040204" pitchFamily="34" charset="0"/>
                <a:cs typeface="Times New Roman" panose="02020603050405020304" pitchFamily="18" charset="0"/>
              </a:rPr>
              <a:t> how can you get people ‘to be aware’?</a:t>
            </a:r>
            <a:endParaRPr lang="en-GB" altLang="en-US" sz="1800" i="1" dirty="0">
              <a:solidFill>
                <a:srgbClr val="000000"/>
              </a:solidFill>
              <a:latin typeface="Tahoma" panose="020B0604030504040204" pitchFamily="34" charset="0"/>
            </a:endParaRPr>
          </a:p>
        </p:txBody>
      </p:sp>
    </p:spTree>
    <p:extLst>
      <p:ext uri="{BB962C8B-B14F-4D97-AF65-F5344CB8AC3E}">
        <p14:creationId xmlns:p14="http://schemas.microsoft.com/office/powerpoint/2010/main" val="25048052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p:cNvGrpSpPr>
            <a:grpSpLocks noChangeAspect="1"/>
          </p:cNvGrpSpPr>
          <p:nvPr/>
        </p:nvGrpSpPr>
        <p:grpSpPr bwMode="auto">
          <a:xfrm>
            <a:off x="611188" y="1628775"/>
            <a:ext cx="8064500" cy="3816350"/>
            <a:chOff x="3339" y="139"/>
            <a:chExt cx="4548" cy="2347"/>
          </a:xfrm>
        </p:grpSpPr>
        <p:sp>
          <p:nvSpPr>
            <p:cNvPr id="23557"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3558"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3561"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3562"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3563"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3564"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3565"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3570"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3571"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2"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3"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4"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3555"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a:t>
            </a:r>
          </a:p>
        </p:txBody>
      </p:sp>
      <p:sp>
        <p:nvSpPr>
          <p:cNvPr id="23556"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Tree>
    <p:extLst>
      <p:ext uri="{BB962C8B-B14F-4D97-AF65-F5344CB8AC3E}">
        <p14:creationId xmlns:p14="http://schemas.microsoft.com/office/powerpoint/2010/main" val="33746721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2"/>
          <p:cNvGrpSpPr>
            <a:grpSpLocks noChangeAspect="1"/>
          </p:cNvGrpSpPr>
          <p:nvPr/>
        </p:nvGrpSpPr>
        <p:grpSpPr bwMode="auto">
          <a:xfrm>
            <a:off x="562609" y="1456857"/>
            <a:ext cx="8064500" cy="3744913"/>
            <a:chOff x="3339" y="139"/>
            <a:chExt cx="4548" cy="2347"/>
          </a:xfrm>
        </p:grpSpPr>
        <p:sp>
          <p:nvSpPr>
            <p:cNvPr id="24582"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4583"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4"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5"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4586"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4587"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4588"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4589"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4590"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1"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4"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4595"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4596"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7"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8"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9"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4579"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 </a:t>
            </a:r>
            <a:br>
              <a:rPr lang="en-GB" altLang="en-US" dirty="0">
                <a:solidFill>
                  <a:srgbClr val="0070C0"/>
                </a:solidFill>
                <a:latin typeface="Tahoma" panose="020B0604030504040204" pitchFamily="34" charset="0"/>
              </a:rPr>
            </a:br>
            <a:endParaRPr lang="en-GB" altLang="en-US" sz="2400" dirty="0">
              <a:solidFill>
                <a:srgbClr val="0070C0"/>
              </a:solidFill>
              <a:latin typeface="Tahoma" panose="020B0604030504040204" pitchFamily="34" charset="0"/>
            </a:endParaRPr>
          </a:p>
        </p:txBody>
      </p:sp>
      <p:sp>
        <p:nvSpPr>
          <p:cNvPr id="24580"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
        <p:nvSpPr>
          <p:cNvPr id="24581" name="TextBox 1"/>
          <p:cNvSpPr txBox="1">
            <a:spLocks noChangeArrowheads="1"/>
          </p:cNvSpPr>
          <p:nvPr/>
        </p:nvSpPr>
        <p:spPr bwMode="auto">
          <a:xfrm>
            <a:off x="731063" y="5411996"/>
            <a:ext cx="72723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US" altLang="en-US" sz="1800" dirty="0">
                <a:solidFill>
                  <a:schemeClr val="tx1"/>
                </a:solidFill>
                <a:latin typeface="Tahoma" panose="020B0604030504040204" pitchFamily="34" charset="0"/>
              </a:rPr>
              <a:t>Practical application of HBM…</a:t>
            </a:r>
          </a:p>
          <a:p>
            <a:pPr eaLnBrk="1" hangingPunct="1">
              <a:spcBef>
                <a:spcPct val="0"/>
              </a:spcBef>
              <a:buClrTx/>
              <a:buSzTx/>
              <a:buFontTx/>
              <a:buNone/>
            </a:pPr>
            <a:r>
              <a:rPr lang="en-GB" altLang="en-US" sz="1800" dirty="0">
                <a:solidFill>
                  <a:schemeClr val="tx1"/>
                </a:solidFill>
                <a:latin typeface="Tahoma" panose="020B0604030504040204" pitchFamily="34" charset="0"/>
              </a:rPr>
              <a:t>Discuss a </a:t>
            </a:r>
            <a:r>
              <a:rPr lang="en-GB" altLang="en-US" sz="1800">
                <a:solidFill>
                  <a:schemeClr val="tx1"/>
                </a:solidFill>
                <a:latin typeface="Tahoma" panose="020B0604030504040204" pitchFamily="34" charset="0"/>
              </a:rPr>
              <a:t>hypothetical example in </a:t>
            </a:r>
            <a:r>
              <a:rPr lang="en-GB" altLang="en-US" sz="1800" dirty="0">
                <a:solidFill>
                  <a:schemeClr val="tx1"/>
                </a:solidFill>
                <a:latin typeface="Tahoma" panose="020B0604030504040204" pitchFamily="34" charset="0"/>
              </a:rPr>
              <a:t>relation to exercise</a:t>
            </a:r>
            <a:endParaRPr lang="en-US" altLang="en-US" sz="1800" dirty="0">
              <a:solidFill>
                <a:schemeClr val="tx1"/>
              </a:solidFill>
              <a:latin typeface="Tahoma" panose="020B0604030504040204" pitchFamily="34" charset="0"/>
            </a:endParaRPr>
          </a:p>
        </p:txBody>
      </p:sp>
    </p:spTree>
    <p:extLst>
      <p:ext uri="{BB962C8B-B14F-4D97-AF65-F5344CB8AC3E}">
        <p14:creationId xmlns:p14="http://schemas.microsoft.com/office/powerpoint/2010/main" val="36431550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FFIT – Campaign from last year</a:t>
            </a:r>
          </a:p>
        </p:txBody>
      </p:sp>
      <p:pic>
        <p:nvPicPr>
          <p:cNvPr id="4" name="Content Placeholder 3"/>
          <p:cNvPicPr>
            <a:picLocks noGrp="1" noChangeAspect="1"/>
          </p:cNvPicPr>
          <p:nvPr>
            <p:ph idx="1"/>
          </p:nvPr>
        </p:nvPicPr>
        <p:blipFill>
          <a:blip r:embed="rId2"/>
          <a:stretch>
            <a:fillRect/>
          </a:stretch>
        </p:blipFill>
        <p:spPr>
          <a:xfrm>
            <a:off x="1064058" y="1737361"/>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solidFill>
                  <a:srgbClr val="727272"/>
                </a:solidFill>
                <a:latin typeface="Source Sans Pro"/>
              </a:rPr>
              <a:t>The Football Fans in Training (FFIT) programme is a healthy living and weight loss programme that was carefully designed to appeal to men. </a:t>
            </a:r>
            <a:br>
              <a:rPr lang="en-GB" sz="2400" dirty="0">
                <a:solidFill>
                  <a:srgbClr val="727272"/>
                </a:solidFill>
                <a:latin typeface="Source Sans Pro"/>
              </a:rPr>
            </a:br>
            <a:endParaRPr lang="en-GB" sz="2400" dirty="0"/>
          </a:p>
        </p:txBody>
      </p:sp>
      <p:sp>
        <p:nvSpPr>
          <p:cNvPr id="3" name="Content Placeholder 2"/>
          <p:cNvSpPr>
            <a:spLocks noGrp="1"/>
          </p:cNvSpPr>
          <p:nvPr>
            <p:ph idx="1"/>
          </p:nvPr>
        </p:nvSpPr>
        <p:spPr>
          <a:xfrm>
            <a:off x="480060" y="2347547"/>
            <a:ext cx="8229600" cy="4510453"/>
          </a:xfrm>
        </p:spPr>
        <p:txBody>
          <a:bodyPr/>
          <a:lstStyle/>
          <a:p>
            <a:r>
              <a:rPr lang="en-GB" sz="2000" dirty="0">
                <a:solidFill>
                  <a:srgbClr val="727272"/>
                </a:solidFill>
                <a:latin typeface="Source Sans Pro"/>
              </a:rPr>
              <a:t>It incorporates the latest scientific approaches to weight loss, physical activity and diet and taps the potential of professional football clubs to engage overweight and obese men in weight loss. </a:t>
            </a:r>
          </a:p>
          <a:p>
            <a:r>
              <a:rPr lang="en-GB" sz="2000" dirty="0">
                <a:solidFill>
                  <a:srgbClr val="727272"/>
                </a:solidFill>
                <a:latin typeface="Source Sans Pro"/>
              </a:rPr>
              <a:t>In the 12 weekly sessions, men learnt about diet and healthy living for weight loss, how to set goals and monitor their eating and physical activity, and top tips for making long-term changes. </a:t>
            </a:r>
          </a:p>
          <a:p>
            <a:r>
              <a:rPr lang="en-GB" sz="2000" dirty="0">
                <a:solidFill>
                  <a:srgbClr val="727272"/>
                </a:solidFill>
                <a:latin typeface="Source Sans Pro"/>
              </a:rPr>
              <a:t>The FFIT programme also included a pedometer-based walking programme, group physical activity sessions at the club and some minimal ongoing support including a reunion session at the club.</a:t>
            </a:r>
          </a:p>
        </p:txBody>
      </p:sp>
    </p:spTree>
    <p:extLst>
      <p:ext uri="{BB962C8B-B14F-4D97-AF65-F5344CB8AC3E}">
        <p14:creationId xmlns:p14="http://schemas.microsoft.com/office/powerpoint/2010/main" val="32430019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a:p>
          <a:p>
            <a:r>
              <a:rPr lang="en-GB" sz="2000" dirty="0"/>
              <a:t>Report link:</a:t>
            </a:r>
            <a:endParaRPr lang="en-GB" dirty="0">
              <a:hlinkClick r:id="rId2"/>
            </a:endParaRPr>
          </a:p>
          <a:p>
            <a:r>
              <a:rPr lang="en-GB" sz="2400" dirty="0">
                <a:hlinkClick r:id="rId2"/>
              </a:rPr>
              <a:t>https://www.journalslibrary.nihr.ac.uk/phr/phr03020/#/full-report</a:t>
            </a:r>
            <a:endParaRPr lang="en-GB" sz="2400" dirty="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FFIT</a:t>
            </a:r>
            <a:r>
              <a:rPr lang="en-GB" sz="2800" dirty="0"/>
              <a:t> - </a:t>
            </a:r>
            <a:r>
              <a:rPr lang="en-GB" sz="2800" b="1" dirty="0"/>
              <a:t>Documentary of FFIT in its early days, from BBC Scotland</a:t>
            </a:r>
            <a:endParaRPr lang="en-GB" sz="2800" dirty="0"/>
          </a:p>
        </p:txBody>
      </p:sp>
      <p:sp>
        <p:nvSpPr>
          <p:cNvPr id="3" name="Content Placeholder 2"/>
          <p:cNvSpPr>
            <a:spLocks noGrp="1"/>
          </p:cNvSpPr>
          <p:nvPr>
            <p:ph idx="1"/>
          </p:nvPr>
        </p:nvSpPr>
        <p:spPr/>
        <p:txBody>
          <a:bodyPr/>
          <a:lstStyle/>
          <a:p>
            <a:endParaRPr lang="en-GB" dirty="0">
              <a:hlinkClick r:id="rId2"/>
            </a:endParaRPr>
          </a:p>
          <a:p>
            <a:r>
              <a:rPr lang="en-GB" dirty="0">
                <a:hlinkClick r:id="rId2"/>
              </a:rPr>
              <a:t>https://youtu.be/cXO8BJ8v99U</a:t>
            </a:r>
            <a:endParaRPr lang="en-GB" dirty="0"/>
          </a:p>
          <a:p>
            <a:endParaRPr lang="en-GB" dirty="0"/>
          </a:p>
          <a:p>
            <a:r>
              <a:rPr lang="en-GB" dirty="0"/>
              <a:t>Task: </a:t>
            </a:r>
          </a:p>
          <a:p>
            <a:r>
              <a:rPr lang="en-GB" dirty="0"/>
              <a:t>Health belief model</a:t>
            </a:r>
          </a:p>
          <a:p>
            <a:r>
              <a:rPr lang="en-GB" dirty="0"/>
              <a:t>Autonomy / Competence / Relatedness</a:t>
            </a:r>
          </a:p>
          <a:p>
            <a:endParaRPr lang="en-GB" dirty="0"/>
          </a:p>
        </p:txBody>
      </p:sp>
    </p:spTree>
    <p:extLst>
      <p:ext uri="{BB962C8B-B14F-4D97-AF65-F5344CB8AC3E}">
        <p14:creationId xmlns:p14="http://schemas.microsoft.com/office/powerpoint/2010/main" val="7397478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7183524" cy="1442645"/>
          </a:xfrm>
        </p:spPr>
        <p:txBody>
          <a:bodyPr>
            <a:noAutofit/>
          </a:bodyPr>
          <a:lstStyle/>
          <a:p>
            <a:r>
              <a:rPr lang="en-GB" sz="6000" dirty="0"/>
              <a:t>Self Efficacy Theory (Bandura, 1986; 1997)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325420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a:t>
            </a:r>
          </a:p>
        </p:txBody>
      </p:sp>
      <p:sp>
        <p:nvSpPr>
          <p:cNvPr id="3" name="Content Placeholder 2"/>
          <p:cNvSpPr>
            <a:spLocks noGrp="1"/>
          </p:cNvSpPr>
          <p:nvPr>
            <p:ph idx="1"/>
          </p:nvPr>
        </p:nvSpPr>
        <p:spPr/>
        <p:txBody>
          <a:bodyPr/>
          <a:lstStyle/>
          <a:p>
            <a:r>
              <a:rPr lang="en-US" dirty="0"/>
              <a:t>Introduction to Self Efficacy Theory</a:t>
            </a:r>
          </a:p>
          <a:p>
            <a:r>
              <a:rPr lang="en-US" dirty="0"/>
              <a:t>Sources of Self Efficacy</a:t>
            </a:r>
          </a:p>
          <a:p>
            <a:r>
              <a:rPr lang="en-US" dirty="0"/>
              <a:t>Practical Applications</a:t>
            </a:r>
          </a:p>
          <a:p>
            <a:r>
              <a:rPr lang="en-US" dirty="0"/>
              <a:t>Empirical Evidence</a:t>
            </a:r>
          </a:p>
        </p:txBody>
      </p:sp>
    </p:spTree>
    <p:extLst>
      <p:ext uri="{BB962C8B-B14F-4D97-AF65-F5344CB8AC3E}">
        <p14:creationId xmlns:p14="http://schemas.microsoft.com/office/powerpoint/2010/main" val="36166667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Self-efficacy</a:t>
            </a:r>
          </a:p>
        </p:txBody>
      </p:sp>
      <p:sp>
        <p:nvSpPr>
          <p:cNvPr id="3" name="Content Placeholder 2"/>
          <p:cNvSpPr>
            <a:spLocks noGrp="1"/>
          </p:cNvSpPr>
          <p:nvPr>
            <p:ph idx="1"/>
          </p:nvPr>
        </p:nvSpPr>
        <p:spPr/>
        <p:txBody>
          <a:bodyPr/>
          <a:lstStyle/>
          <a:p>
            <a:r>
              <a:rPr lang="en-US" dirty="0"/>
              <a:t>“beliefs in one’s capabilities to organize and execute the courses of action required to produce given attainments” (Bandura, 1997, p. 3).</a:t>
            </a:r>
          </a:p>
        </p:txBody>
      </p:sp>
    </p:spTree>
    <p:extLst>
      <p:ext uri="{BB962C8B-B14F-4D97-AF65-F5344CB8AC3E}">
        <p14:creationId xmlns:p14="http://schemas.microsoft.com/office/powerpoint/2010/main" val="19505764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Self-efficacy</a:t>
            </a:r>
          </a:p>
        </p:txBody>
      </p:sp>
      <p:sp>
        <p:nvSpPr>
          <p:cNvPr id="3" name="Content Placeholder 2"/>
          <p:cNvSpPr>
            <a:spLocks noGrp="1"/>
          </p:cNvSpPr>
          <p:nvPr>
            <p:ph idx="1"/>
          </p:nvPr>
        </p:nvSpPr>
        <p:spPr/>
        <p:txBody>
          <a:bodyPr/>
          <a:lstStyle/>
          <a:p>
            <a:r>
              <a:rPr lang="en-US" dirty="0"/>
              <a:t>Situation specific construct</a:t>
            </a:r>
          </a:p>
          <a:p>
            <a:r>
              <a:rPr lang="en-US" dirty="0"/>
              <a:t>Fluctuates with:</a:t>
            </a:r>
          </a:p>
          <a:p>
            <a:pPr lvl="1"/>
            <a:r>
              <a:rPr lang="en-US" dirty="0"/>
              <a:t>Demands of task</a:t>
            </a:r>
          </a:p>
          <a:p>
            <a:pPr lvl="1"/>
            <a:r>
              <a:rPr lang="en-US" dirty="0"/>
              <a:t>Individual perceptions of their ability to produce desired </a:t>
            </a:r>
            <a:r>
              <a:rPr lang="en-US" dirty="0" err="1"/>
              <a:t>behaviours</a:t>
            </a:r>
            <a:r>
              <a:rPr lang="en-US" dirty="0"/>
              <a:t> or achieve a specific level of proficiency</a:t>
            </a:r>
          </a:p>
        </p:txBody>
      </p:sp>
    </p:spTree>
    <p:extLst>
      <p:ext uri="{BB962C8B-B14F-4D97-AF65-F5344CB8AC3E}">
        <p14:creationId xmlns:p14="http://schemas.microsoft.com/office/powerpoint/2010/main" val="23081796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a:t>
            </a:r>
          </a:p>
        </p:txBody>
      </p:sp>
      <p:sp>
        <p:nvSpPr>
          <p:cNvPr id="3" name="Content Placeholder 2"/>
          <p:cNvSpPr>
            <a:spLocks noGrp="1"/>
          </p:cNvSpPr>
          <p:nvPr>
            <p:ph idx="1"/>
          </p:nvPr>
        </p:nvSpPr>
        <p:spPr/>
        <p:txBody>
          <a:bodyPr/>
          <a:lstStyle/>
          <a:p>
            <a:r>
              <a:rPr lang="en-US" dirty="0"/>
              <a:t>As a person learns how to use a new piece of equipment in the gym, the person's efficacy for working out using that specific piece of equipment increases.</a:t>
            </a:r>
          </a:p>
        </p:txBody>
      </p:sp>
    </p:spTree>
    <p:extLst>
      <p:ext uri="{BB962C8B-B14F-4D97-AF65-F5344CB8AC3E}">
        <p14:creationId xmlns:p14="http://schemas.microsoft.com/office/powerpoint/2010/main" val="17126000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196" y="-467031"/>
            <a:ext cx="7543800" cy="1450757"/>
          </a:xfrm>
        </p:spPr>
        <p:txBody>
          <a:bodyPr/>
          <a:lstStyle/>
          <a:p>
            <a:r>
              <a:rPr lang="en-US" dirty="0"/>
              <a:t>Sources of Self-Efficacy</a:t>
            </a:r>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Mastery Experiences</a:t>
            </a:r>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Vicarious Experiences</a:t>
            </a:r>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Physiological </a:t>
            </a:r>
            <a:r>
              <a:rPr lang="en-US"/>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171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relation to the FFIT video?</a:t>
            </a:r>
          </a:p>
        </p:txBody>
      </p:sp>
    </p:spTree>
    <p:extLst>
      <p:ext uri="{BB962C8B-B14F-4D97-AF65-F5344CB8AC3E}">
        <p14:creationId xmlns:p14="http://schemas.microsoft.com/office/powerpoint/2010/main" val="13835253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a:t>Mastery Experiences</a:t>
            </a:r>
          </a:p>
        </p:txBody>
      </p:sp>
      <p:sp>
        <p:nvSpPr>
          <p:cNvPr id="4" name="Content Placeholder 3"/>
          <p:cNvSpPr>
            <a:spLocks noGrp="1"/>
          </p:cNvSpPr>
          <p:nvPr>
            <p:ph idx="1"/>
          </p:nvPr>
        </p:nvSpPr>
        <p:spPr>
          <a:xfrm>
            <a:off x="586509" y="2045710"/>
            <a:ext cx="8229600" cy="3917032"/>
          </a:xfrm>
        </p:spPr>
        <p:txBody>
          <a:bodyPr>
            <a:normAutofit fontScale="92500" lnSpcReduction="20000"/>
          </a:bodyPr>
          <a:lstStyle/>
          <a:p>
            <a:r>
              <a:rPr lang="en-US" sz="2800" dirty="0"/>
              <a:t>Past success</a:t>
            </a:r>
          </a:p>
          <a:p>
            <a:r>
              <a:rPr lang="en-US" sz="2800" dirty="0"/>
              <a:t>Most influential</a:t>
            </a:r>
          </a:p>
          <a:p>
            <a:r>
              <a:rPr lang="en-US" sz="2800" dirty="0"/>
              <a:t>Changes in SE result from cognitive processing of a performance – conveys information about capabilities</a:t>
            </a:r>
          </a:p>
          <a:p>
            <a:r>
              <a:rPr lang="en-US" sz="2800" dirty="0"/>
              <a:t>Significant during early trials</a:t>
            </a:r>
          </a:p>
          <a:p>
            <a:r>
              <a:rPr lang="en-US" sz="2800" dirty="0"/>
              <a:t>Failure undermines SE, highly resistant SE requires overcoming obstacles using persistence and effort</a:t>
            </a:r>
          </a:p>
          <a:p>
            <a:pPr marL="0" indent="0">
              <a:buNone/>
            </a:pPr>
            <a:r>
              <a:rPr lang="en-US" sz="2800" dirty="0"/>
              <a:t>					(Gilson &amp; </a:t>
            </a:r>
            <a:r>
              <a:rPr lang="en-US" sz="2800" dirty="0" err="1"/>
              <a:t>Feltz</a:t>
            </a:r>
            <a:r>
              <a:rPr lang="en-US" sz="2800" dirty="0"/>
              <a:t>, 2012)</a:t>
            </a:r>
          </a:p>
          <a:p>
            <a:pPr marL="0" indent="0">
              <a:buNone/>
            </a:pPr>
            <a:r>
              <a:rPr lang="en-US" sz="2800" dirty="0"/>
              <a:t>Goal Setting / BP Imagery</a:t>
            </a:r>
          </a:p>
        </p:txBody>
      </p:sp>
    </p:spTree>
    <p:extLst>
      <p:ext uri="{BB962C8B-B14F-4D97-AF65-F5344CB8AC3E}">
        <p14:creationId xmlns:p14="http://schemas.microsoft.com/office/powerpoint/2010/main" val="12825376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26856"/>
            <a:ext cx="8229600" cy="1143000"/>
          </a:xfrm>
        </p:spPr>
        <p:txBody>
          <a:bodyPr/>
          <a:lstStyle/>
          <a:p>
            <a:r>
              <a:rPr lang="en-US" dirty="0"/>
              <a:t>Vicarious Experiences</a:t>
            </a:r>
          </a:p>
        </p:txBody>
      </p:sp>
      <p:sp>
        <p:nvSpPr>
          <p:cNvPr id="4" name="Content Placeholder 3"/>
          <p:cNvSpPr>
            <a:spLocks noGrp="1"/>
          </p:cNvSpPr>
          <p:nvPr>
            <p:ph idx="1"/>
          </p:nvPr>
        </p:nvSpPr>
        <p:spPr>
          <a:xfrm>
            <a:off x="595745" y="2318039"/>
            <a:ext cx="8229600" cy="3917032"/>
          </a:xfrm>
        </p:spPr>
        <p:txBody>
          <a:bodyPr/>
          <a:lstStyle/>
          <a:p>
            <a:r>
              <a:rPr lang="en-US" dirty="0"/>
              <a:t>Comparing personal capabilities to that of others </a:t>
            </a:r>
          </a:p>
          <a:p>
            <a:r>
              <a:rPr lang="en-US" dirty="0"/>
              <a:t>Modelling</a:t>
            </a:r>
          </a:p>
          <a:p>
            <a:r>
              <a:rPr lang="en-US" dirty="0"/>
              <a:t>Provides model of how to best accomplish a skill or task – can strengthen beliefs</a:t>
            </a:r>
          </a:p>
          <a:p>
            <a:r>
              <a:rPr lang="en-US" dirty="0"/>
              <a:t>Self-modelling – imagining oneself or others behaving successfully (cognitive process)</a:t>
            </a:r>
          </a:p>
          <a:p>
            <a:r>
              <a:rPr lang="en-US" dirty="0"/>
              <a:t>Video / imagery</a:t>
            </a:r>
          </a:p>
          <a:p>
            <a:endParaRPr lang="en-US" dirty="0"/>
          </a:p>
        </p:txBody>
      </p:sp>
    </p:spTree>
    <p:extLst>
      <p:ext uri="{BB962C8B-B14F-4D97-AF65-F5344CB8AC3E}">
        <p14:creationId xmlns:p14="http://schemas.microsoft.com/office/powerpoint/2010/main" val="9528976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Verbal Persuasion</a:t>
            </a:r>
          </a:p>
        </p:txBody>
      </p:sp>
      <p:sp>
        <p:nvSpPr>
          <p:cNvPr id="4" name="Content Placeholder 3"/>
          <p:cNvSpPr>
            <a:spLocks noGrp="1"/>
          </p:cNvSpPr>
          <p:nvPr>
            <p:ph idx="1"/>
          </p:nvPr>
        </p:nvSpPr>
        <p:spPr>
          <a:xfrm>
            <a:off x="822959" y="2252134"/>
            <a:ext cx="7543801" cy="4023360"/>
          </a:xfrm>
        </p:spPr>
        <p:txBody>
          <a:bodyPr/>
          <a:lstStyle/>
          <a:p>
            <a:r>
              <a:rPr lang="en-US" dirty="0"/>
              <a:t>Direct statements (including self statements)</a:t>
            </a:r>
          </a:p>
          <a:p>
            <a:r>
              <a:rPr lang="en-US" dirty="0"/>
              <a:t>Social persuasion</a:t>
            </a:r>
          </a:p>
          <a:p>
            <a:r>
              <a:rPr lang="en-US" dirty="0"/>
              <a:t>Expressing faith in one’s capabilities</a:t>
            </a:r>
          </a:p>
          <a:p>
            <a:r>
              <a:rPr lang="en-US" dirty="0"/>
              <a:t>Care needed</a:t>
            </a:r>
          </a:p>
          <a:p>
            <a:r>
              <a:rPr lang="en-US" dirty="0"/>
              <a:t>What factors will influence the effect of verbal persuasion?</a:t>
            </a:r>
          </a:p>
          <a:p>
            <a:r>
              <a:rPr lang="en-US" dirty="0"/>
              <a:t>Self talk</a:t>
            </a:r>
          </a:p>
          <a:p>
            <a:endParaRPr lang="en-US" dirty="0"/>
          </a:p>
        </p:txBody>
      </p:sp>
    </p:spTree>
    <p:extLst>
      <p:ext uri="{BB962C8B-B14F-4D97-AF65-F5344CB8AC3E}">
        <p14:creationId xmlns:p14="http://schemas.microsoft.com/office/powerpoint/2010/main" val="23679510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Physiological/Affective States </a:t>
            </a:r>
          </a:p>
        </p:txBody>
      </p:sp>
      <p:sp>
        <p:nvSpPr>
          <p:cNvPr id="4" name="Content Placeholder 3"/>
          <p:cNvSpPr>
            <a:spLocks noGrp="1"/>
          </p:cNvSpPr>
          <p:nvPr>
            <p:ph idx="1"/>
          </p:nvPr>
        </p:nvSpPr>
        <p:spPr>
          <a:xfrm>
            <a:off x="822959" y="2362970"/>
            <a:ext cx="7543801" cy="4023360"/>
          </a:xfrm>
        </p:spPr>
        <p:txBody>
          <a:bodyPr/>
          <a:lstStyle/>
          <a:p>
            <a:r>
              <a:rPr lang="en-US" dirty="0"/>
              <a:t>How perceive physiological/affective states (e.g., sweaty hands, fatigue)</a:t>
            </a:r>
          </a:p>
          <a:p>
            <a:endParaRPr lang="en-US" dirty="0"/>
          </a:p>
          <a:p>
            <a:r>
              <a:rPr lang="en-US" dirty="0"/>
              <a:t>PM Relaxation</a:t>
            </a:r>
          </a:p>
        </p:txBody>
      </p:sp>
    </p:spTree>
    <p:extLst>
      <p:ext uri="{BB962C8B-B14F-4D97-AF65-F5344CB8AC3E}">
        <p14:creationId xmlns:p14="http://schemas.microsoft.com/office/powerpoint/2010/main" val="967704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Empirical Evidence</a:t>
            </a:r>
          </a:p>
        </p:txBody>
      </p:sp>
      <p:sp>
        <p:nvSpPr>
          <p:cNvPr id="3" name="Content Placeholder 2"/>
          <p:cNvSpPr>
            <a:spLocks noGrp="1"/>
          </p:cNvSpPr>
          <p:nvPr>
            <p:ph idx="1"/>
          </p:nvPr>
        </p:nvSpPr>
        <p:spPr>
          <a:xfrm>
            <a:off x="822960" y="2455334"/>
            <a:ext cx="7543801" cy="4023360"/>
          </a:xfrm>
        </p:spPr>
        <p:txBody>
          <a:bodyPr/>
          <a:lstStyle/>
          <a:p>
            <a:r>
              <a:rPr lang="en-US" dirty="0"/>
              <a:t>Biddle et al. (2011) – self-efficacy correlate of physical activity in young people</a:t>
            </a:r>
          </a:p>
          <a:p>
            <a:r>
              <a:rPr lang="en-US" dirty="0" err="1"/>
              <a:t>Lubans</a:t>
            </a:r>
            <a:r>
              <a:rPr lang="en-US" dirty="0"/>
              <a:t> et al. (2008) – self-efficacy mediator of change in PA </a:t>
            </a:r>
            <a:r>
              <a:rPr lang="en-US" dirty="0" err="1"/>
              <a:t>behaviour</a:t>
            </a:r>
            <a:r>
              <a:rPr lang="en-US" dirty="0"/>
              <a:t> in young people</a:t>
            </a:r>
          </a:p>
          <a:p>
            <a:endParaRPr lang="en-US" dirty="0"/>
          </a:p>
          <a:p>
            <a:r>
              <a:rPr lang="en-US" dirty="0"/>
              <a:t>TTM – </a:t>
            </a:r>
            <a:r>
              <a:rPr lang="en-US" dirty="0" err="1"/>
              <a:t>inc</a:t>
            </a:r>
            <a:r>
              <a:rPr lang="en-US" dirty="0"/>
              <a:t> SE as stages progress. </a:t>
            </a:r>
          </a:p>
        </p:txBody>
      </p:sp>
    </p:spTree>
    <p:extLst>
      <p:ext uri="{BB962C8B-B14F-4D97-AF65-F5344CB8AC3E}">
        <p14:creationId xmlns:p14="http://schemas.microsoft.com/office/powerpoint/2010/main" val="7341598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Critiques</a:t>
            </a:r>
          </a:p>
        </p:txBody>
      </p:sp>
      <p:sp>
        <p:nvSpPr>
          <p:cNvPr id="3" name="Content Placeholder 2"/>
          <p:cNvSpPr>
            <a:spLocks noGrp="1"/>
          </p:cNvSpPr>
          <p:nvPr>
            <p:ph idx="1"/>
          </p:nvPr>
        </p:nvSpPr>
        <p:spPr>
          <a:xfrm>
            <a:off x="822960" y="2519989"/>
            <a:ext cx="7543801" cy="4023360"/>
          </a:xfrm>
        </p:spPr>
        <p:txBody>
          <a:bodyPr/>
          <a:lstStyle/>
          <a:p>
            <a:r>
              <a:rPr lang="en-US" dirty="0"/>
              <a:t>Self-efficacy as motivation (Williams &amp; Rhodes, 2016)</a:t>
            </a:r>
          </a:p>
          <a:p>
            <a:endParaRPr lang="en-US" dirty="0"/>
          </a:p>
        </p:txBody>
      </p:sp>
    </p:spTree>
    <p:extLst>
      <p:ext uri="{BB962C8B-B14F-4D97-AF65-F5344CB8AC3E}">
        <p14:creationId xmlns:p14="http://schemas.microsoft.com/office/powerpoint/2010/main" val="2150195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GB" altLang="en-US">
                <a:latin typeface="Tahoma" panose="020B0604030504040204" pitchFamily="34" charset="0"/>
              </a:rPr>
              <a:t>Theory of Planned Behaviour</a:t>
            </a:r>
          </a:p>
        </p:txBody>
      </p:sp>
      <p:sp>
        <p:nvSpPr>
          <p:cNvPr id="14339" name="Rectangle 3"/>
          <p:cNvSpPr>
            <a:spLocks noGrp="1" noChangeArrowheads="1"/>
          </p:cNvSpPr>
          <p:nvPr>
            <p:ph idx="1"/>
          </p:nvPr>
        </p:nvSpPr>
        <p:spPr>
          <a:xfrm>
            <a:off x="739775" y="2133600"/>
            <a:ext cx="7662863" cy="3903663"/>
          </a:xfrm>
        </p:spPr>
        <p:txBody>
          <a:bodyPr>
            <a:normAutofit/>
          </a:bodyPr>
          <a:lstStyle/>
          <a:p>
            <a:pPr eaLnBrk="1" hangingPunct="1">
              <a:lnSpc>
                <a:spcPct val="90000"/>
              </a:lnSpc>
            </a:pPr>
            <a:r>
              <a:rPr lang="en-GB" altLang="en-US">
                <a:latin typeface="Tahoma" panose="020B0604030504040204" pitchFamily="34" charset="0"/>
              </a:rPr>
              <a:t>Proposes that - Behavioural intentions lead to health behaviour…</a:t>
            </a:r>
          </a:p>
          <a:p>
            <a:pPr eaLnBrk="1" hangingPunct="1">
              <a:lnSpc>
                <a:spcPct val="90000"/>
              </a:lnSpc>
            </a:pPr>
            <a:r>
              <a:rPr lang="en-GB" altLang="en-US">
                <a:latin typeface="Tahoma" panose="020B0604030504040204" pitchFamily="34" charset="0"/>
              </a:rPr>
              <a:t>Made up of 3 components:</a:t>
            </a:r>
          </a:p>
          <a:p>
            <a:pPr lvl="1" eaLnBrk="1" hangingPunct="1">
              <a:lnSpc>
                <a:spcPct val="90000"/>
              </a:lnSpc>
            </a:pPr>
            <a:r>
              <a:rPr lang="en-GB" altLang="en-US">
                <a:latin typeface="Tahoma" panose="020B0604030504040204" pitchFamily="34" charset="0"/>
              </a:rPr>
              <a:t>Attitudes towards the behaviour</a:t>
            </a:r>
          </a:p>
          <a:p>
            <a:pPr lvl="1" eaLnBrk="1" hangingPunct="1">
              <a:lnSpc>
                <a:spcPct val="90000"/>
              </a:lnSpc>
            </a:pPr>
            <a:r>
              <a:rPr lang="en-GB" altLang="en-US">
                <a:latin typeface="Tahoma" panose="020B0604030504040204" pitchFamily="34" charset="0"/>
              </a:rPr>
              <a:t>Subjective norms</a:t>
            </a:r>
          </a:p>
          <a:p>
            <a:pPr lvl="1" eaLnBrk="1" hangingPunct="1">
              <a:lnSpc>
                <a:spcPct val="90000"/>
              </a:lnSpc>
            </a:pPr>
            <a:r>
              <a:rPr lang="en-GB" altLang="en-US">
                <a:latin typeface="Tahoma" panose="020B0604030504040204" pitchFamily="34" charset="0"/>
              </a:rPr>
              <a:t>Perceived behavioural control</a:t>
            </a:r>
          </a:p>
          <a:p>
            <a:pPr lvl="1" eaLnBrk="1" hangingPunct="1">
              <a:lnSpc>
                <a:spcPct val="90000"/>
              </a:lnSpc>
            </a:pPr>
            <a:endParaRPr lang="en-GB" altLang="en-US">
              <a:latin typeface="Tahoma" panose="020B0604030504040204" pitchFamily="34" charset="0"/>
            </a:endParaRPr>
          </a:p>
          <a:p>
            <a:pPr lvl="1" eaLnBrk="1" hangingPunct="1">
              <a:lnSpc>
                <a:spcPct val="90000"/>
              </a:lnSpc>
              <a:buFont typeface="Tahoma" panose="020B0604030504040204" pitchFamily="34" charset="0"/>
              <a:buNone/>
            </a:pPr>
            <a:r>
              <a:rPr lang="en-GB" altLang="en-US" sz="2400">
                <a:latin typeface="Tahoma" panose="020B0604030504040204" pitchFamily="34" charset="0"/>
              </a:rPr>
              <a:t>Discuss two hypothetical examples in relation to exercise / smoking or excessive drinking (alcohol) / diet</a:t>
            </a:r>
          </a:p>
        </p:txBody>
      </p:sp>
    </p:spTree>
    <p:extLst>
      <p:ext uri="{BB962C8B-B14F-4D97-AF65-F5344CB8AC3E}">
        <p14:creationId xmlns:p14="http://schemas.microsoft.com/office/powerpoint/2010/main" val="342670478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a:xfrm>
            <a:off x="539750" y="404813"/>
            <a:ext cx="8229600" cy="760412"/>
          </a:xfrm>
        </p:spPr>
        <p:txBody>
          <a:bodyPr>
            <a:normAutofit fontScale="90000"/>
          </a:bodyPr>
          <a:lstStyle/>
          <a:p>
            <a:pPr eaLnBrk="1" hangingPunct="1"/>
            <a:r>
              <a:rPr lang="en-GB" altLang="en-US" sz="4000">
                <a:latin typeface="Tahoma" panose="020B0604030504040204" pitchFamily="34" charset="0"/>
              </a:rPr>
              <a:t>Theory of Planned Behaviour</a:t>
            </a:r>
            <a:br>
              <a:rPr lang="en-GB" altLang="en-US" sz="4000">
                <a:latin typeface="Tahoma" panose="020B0604030504040204" pitchFamily="34" charset="0"/>
              </a:rPr>
            </a:br>
            <a:r>
              <a:rPr lang="en-GB" altLang="en-US" sz="4000">
                <a:latin typeface="Tahoma" panose="020B0604030504040204" pitchFamily="34" charset="0"/>
              </a:rPr>
              <a:t>Ajzen (1991)</a:t>
            </a:r>
          </a:p>
        </p:txBody>
      </p:sp>
      <p:sp>
        <p:nvSpPr>
          <p:cNvPr id="63491" name="Rectangle 3"/>
          <p:cNvSpPr>
            <a:spLocks noGrp="1" noChangeArrowheads="1"/>
          </p:cNvSpPr>
          <p:nvPr>
            <p:ph idx="1"/>
          </p:nvPr>
        </p:nvSpPr>
        <p:spPr/>
        <p:txBody>
          <a:bodyPr rtlCol="0">
            <a:normAutofit/>
          </a:bodyPr>
          <a:lstStyle/>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GB" dirty="0">
              <a:solidFill>
                <a:schemeClr val="tx1">
                  <a:lumMod val="65000"/>
                  <a:lumOff val="35000"/>
                </a:schemeClr>
              </a:solidFill>
              <a:ea typeface="+mn-ea"/>
              <a:cs typeface="+mn-cs"/>
            </a:endParaRPr>
          </a:p>
          <a:p>
            <a:pPr eaLnBrk="1" fontAlgn="auto" hangingPunct="1">
              <a:spcAft>
                <a:spcPts val="0"/>
              </a:spcAft>
              <a:buFontTx/>
              <a:buNone/>
              <a:defRPr/>
            </a:pPr>
            <a:endParaRPr lang="en-US" sz="1800" dirty="0">
              <a:solidFill>
                <a:schemeClr val="tx1">
                  <a:lumMod val="65000"/>
                  <a:lumOff val="35000"/>
                </a:schemeClr>
              </a:solidFill>
              <a:ea typeface="+mn-ea"/>
              <a:cs typeface="+mn-cs"/>
            </a:endParaRPr>
          </a:p>
          <a:p>
            <a:pPr lvl="3" eaLnBrk="1" fontAlgn="auto" hangingPunct="1">
              <a:spcAft>
                <a:spcPts val="0"/>
              </a:spcAft>
              <a:buClr>
                <a:schemeClr val="accent1">
                  <a:lumMod val="60000"/>
                  <a:lumOff val="40000"/>
                </a:schemeClr>
              </a:buClr>
              <a:buFont typeface="Tahoma" charset="0"/>
              <a:buNone/>
              <a:defRPr/>
            </a:pPr>
            <a:r>
              <a:rPr lang="en-US" dirty="0">
                <a:solidFill>
                  <a:schemeClr val="tx1">
                    <a:lumMod val="65000"/>
                    <a:lumOff val="35000"/>
                  </a:schemeClr>
                </a:solidFill>
                <a:ea typeface="+mn-ea"/>
              </a:rPr>
              <a:t>                         </a:t>
            </a:r>
          </a:p>
          <a:p>
            <a:pPr lvl="3" eaLnBrk="1" fontAlgn="auto" hangingPunct="1">
              <a:spcAft>
                <a:spcPts val="0"/>
              </a:spcAft>
              <a:buClr>
                <a:schemeClr val="accent1">
                  <a:lumMod val="60000"/>
                  <a:lumOff val="40000"/>
                </a:schemeClr>
              </a:buClr>
              <a:buFont typeface="Tahoma" charset="0"/>
              <a:buNone/>
              <a:defRPr/>
            </a:pPr>
            <a:endParaRPr lang="en-US" dirty="0">
              <a:solidFill>
                <a:schemeClr val="tx1">
                  <a:lumMod val="65000"/>
                  <a:lumOff val="35000"/>
                </a:schemeClr>
              </a:solidFill>
              <a:ea typeface="+mn-ea"/>
            </a:endParaRPr>
          </a:p>
        </p:txBody>
      </p:sp>
      <p:sp>
        <p:nvSpPr>
          <p:cNvPr id="38915" name="Oval 4"/>
          <p:cNvSpPr>
            <a:spLocks noChangeArrowheads="1"/>
          </p:cNvSpPr>
          <p:nvPr/>
        </p:nvSpPr>
        <p:spPr bwMode="auto">
          <a:xfrm>
            <a:off x="1403350" y="1628775"/>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Attitude </a:t>
            </a:r>
          </a:p>
          <a:p>
            <a:pPr algn="ctr" eaLnBrk="1" hangingPunct="1"/>
            <a:r>
              <a:rPr lang="en-GB" altLang="en-US" sz="1800"/>
              <a:t>Towards</a:t>
            </a:r>
          </a:p>
          <a:p>
            <a:pPr algn="ctr" eaLnBrk="1" hangingPunct="1"/>
            <a:r>
              <a:rPr lang="en-GB" altLang="en-US" sz="1800"/>
              <a:t>Behaviour</a:t>
            </a:r>
          </a:p>
        </p:txBody>
      </p:sp>
      <p:sp>
        <p:nvSpPr>
          <p:cNvPr id="38916" name="Oval 5"/>
          <p:cNvSpPr>
            <a:spLocks noChangeArrowheads="1"/>
          </p:cNvSpPr>
          <p:nvPr/>
        </p:nvSpPr>
        <p:spPr bwMode="auto">
          <a:xfrm>
            <a:off x="1476375" y="3357563"/>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Subjective </a:t>
            </a:r>
          </a:p>
          <a:p>
            <a:pPr algn="ctr" eaLnBrk="1" hangingPunct="1"/>
            <a:r>
              <a:rPr lang="en-GB" altLang="en-US" sz="1800"/>
              <a:t>Norm</a:t>
            </a:r>
          </a:p>
        </p:txBody>
      </p:sp>
      <p:sp>
        <p:nvSpPr>
          <p:cNvPr id="38917" name="Oval 6"/>
          <p:cNvSpPr>
            <a:spLocks noChangeArrowheads="1"/>
          </p:cNvSpPr>
          <p:nvPr/>
        </p:nvSpPr>
        <p:spPr bwMode="auto">
          <a:xfrm>
            <a:off x="4572000" y="3213100"/>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Intention</a:t>
            </a:r>
          </a:p>
        </p:txBody>
      </p:sp>
      <p:sp>
        <p:nvSpPr>
          <p:cNvPr id="38918" name="Oval 7"/>
          <p:cNvSpPr>
            <a:spLocks noChangeArrowheads="1"/>
          </p:cNvSpPr>
          <p:nvPr/>
        </p:nvSpPr>
        <p:spPr bwMode="auto">
          <a:xfrm>
            <a:off x="6804025" y="3141663"/>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Behaviour</a:t>
            </a:r>
          </a:p>
        </p:txBody>
      </p:sp>
      <p:sp>
        <p:nvSpPr>
          <p:cNvPr id="38919" name="Oval 8"/>
          <p:cNvSpPr>
            <a:spLocks noChangeArrowheads="1"/>
          </p:cNvSpPr>
          <p:nvPr/>
        </p:nvSpPr>
        <p:spPr bwMode="auto">
          <a:xfrm>
            <a:off x="1403350" y="5157788"/>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Perceived </a:t>
            </a:r>
          </a:p>
          <a:p>
            <a:pPr algn="ctr" eaLnBrk="1" hangingPunct="1"/>
            <a:r>
              <a:rPr lang="en-GB" altLang="en-US" sz="1800"/>
              <a:t>Behvioural </a:t>
            </a:r>
          </a:p>
          <a:p>
            <a:pPr algn="ctr" eaLnBrk="1" hangingPunct="1"/>
            <a:r>
              <a:rPr lang="en-GB" altLang="en-US" sz="1800"/>
              <a:t>Control</a:t>
            </a:r>
          </a:p>
        </p:txBody>
      </p:sp>
      <p:sp>
        <p:nvSpPr>
          <p:cNvPr id="38920" name="Line 9"/>
          <p:cNvSpPr>
            <a:spLocks noChangeShapeType="1"/>
          </p:cNvSpPr>
          <p:nvPr/>
        </p:nvSpPr>
        <p:spPr bwMode="auto">
          <a:xfrm flipV="1">
            <a:off x="611188" y="2420938"/>
            <a:ext cx="792162" cy="1584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1" name="Line 10"/>
          <p:cNvSpPr>
            <a:spLocks noChangeShapeType="1"/>
          </p:cNvSpPr>
          <p:nvPr/>
        </p:nvSpPr>
        <p:spPr bwMode="auto">
          <a:xfrm>
            <a:off x="611188" y="4076700"/>
            <a:ext cx="792162" cy="1584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2" name="Line 11"/>
          <p:cNvSpPr>
            <a:spLocks noChangeShapeType="1"/>
          </p:cNvSpPr>
          <p:nvPr/>
        </p:nvSpPr>
        <p:spPr bwMode="auto">
          <a:xfrm flipV="1">
            <a:off x="3203575" y="3933825"/>
            <a:ext cx="1296988" cy="714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3" name="Line 12"/>
          <p:cNvSpPr>
            <a:spLocks noChangeShapeType="1"/>
          </p:cNvSpPr>
          <p:nvPr/>
        </p:nvSpPr>
        <p:spPr bwMode="auto">
          <a:xfrm>
            <a:off x="6300788" y="3933825"/>
            <a:ext cx="5032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4" name="Line 13"/>
          <p:cNvSpPr>
            <a:spLocks noChangeShapeType="1"/>
          </p:cNvSpPr>
          <p:nvPr/>
        </p:nvSpPr>
        <p:spPr bwMode="auto">
          <a:xfrm>
            <a:off x="3132138" y="2349500"/>
            <a:ext cx="1655762"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5" name="Line 14"/>
          <p:cNvSpPr>
            <a:spLocks noChangeShapeType="1"/>
          </p:cNvSpPr>
          <p:nvPr/>
        </p:nvSpPr>
        <p:spPr bwMode="auto">
          <a:xfrm flipV="1">
            <a:off x="3132138" y="4292600"/>
            <a:ext cx="1655762" cy="14414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6" name="Line 15"/>
          <p:cNvSpPr>
            <a:spLocks noChangeShapeType="1"/>
          </p:cNvSpPr>
          <p:nvPr/>
        </p:nvSpPr>
        <p:spPr bwMode="auto">
          <a:xfrm flipV="1">
            <a:off x="2268538" y="2924175"/>
            <a:ext cx="0" cy="433388"/>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7" name="Line 16"/>
          <p:cNvSpPr>
            <a:spLocks noChangeShapeType="1"/>
          </p:cNvSpPr>
          <p:nvPr/>
        </p:nvSpPr>
        <p:spPr bwMode="auto">
          <a:xfrm>
            <a:off x="2268538" y="4652963"/>
            <a:ext cx="0" cy="504825"/>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8" name="Line 17"/>
          <p:cNvSpPr>
            <a:spLocks noChangeShapeType="1"/>
          </p:cNvSpPr>
          <p:nvPr/>
        </p:nvSpPr>
        <p:spPr bwMode="auto">
          <a:xfrm>
            <a:off x="611188" y="4005263"/>
            <a:ext cx="0" cy="714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72976612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3"/>
          <p:cNvSpPr>
            <a:spLocks noGrp="1"/>
          </p:cNvSpPr>
          <p:nvPr>
            <p:ph type="title"/>
          </p:nvPr>
        </p:nvSpPr>
        <p:spPr/>
        <p:txBody>
          <a:bodyPr/>
          <a:lstStyle/>
          <a:p>
            <a:pPr eaLnBrk="1" hangingPunct="1"/>
            <a:r>
              <a:rPr lang="en-US" altLang="en-US"/>
              <a:t>What does the research say about TPB?</a:t>
            </a:r>
          </a:p>
        </p:txBody>
      </p:sp>
      <p:sp>
        <p:nvSpPr>
          <p:cNvPr id="5" name="Content Placeholder 4"/>
          <p:cNvSpPr>
            <a:spLocks noGrp="1"/>
          </p:cNvSpPr>
          <p:nvPr>
            <p:ph idx="1"/>
          </p:nvPr>
        </p:nvSpPr>
        <p:spPr/>
        <p:txBody>
          <a:bodyPr>
            <a:normAutofit/>
          </a:bodyPr>
          <a:lstStyle/>
          <a:p>
            <a:pPr eaLnBrk="1" hangingPunct="1"/>
            <a:r>
              <a:rPr lang="en-US" altLang="en-US"/>
              <a:t>Perceived behavioural control?</a:t>
            </a:r>
          </a:p>
          <a:p>
            <a:pPr eaLnBrk="1" hangingPunct="1"/>
            <a:r>
              <a:rPr lang="en-US" altLang="en-US"/>
              <a:t>Subjective norms and behavioural intentions?</a:t>
            </a:r>
          </a:p>
          <a:p>
            <a:pPr eaLnBrk="1" hangingPunct="1"/>
            <a:r>
              <a:rPr lang="en-US" altLang="en-US"/>
              <a:t>Attitudes and beliefs?</a:t>
            </a:r>
          </a:p>
          <a:p>
            <a:pPr lvl="1" eaLnBrk="1" hangingPunct="1"/>
            <a:r>
              <a:rPr lang="en-US" altLang="en-US"/>
              <a:t>Studies we have already looked at…</a:t>
            </a:r>
          </a:p>
          <a:p>
            <a:pPr eaLnBrk="1" hangingPunct="1">
              <a:buFont typeface="Wingdings" panose="05000000000000000000" pitchFamily="2" charset="2"/>
              <a:buNone/>
            </a:pPr>
            <a:r>
              <a:rPr lang="en-US" altLang="en-US"/>
              <a:t>What about the dynamic nature of the above?</a:t>
            </a:r>
          </a:p>
        </p:txBody>
      </p:sp>
    </p:spTree>
    <p:extLst>
      <p:ext uri="{BB962C8B-B14F-4D97-AF65-F5344CB8AC3E}">
        <p14:creationId xmlns:p14="http://schemas.microsoft.com/office/powerpoint/2010/main" val="40424507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p:txBody>
          <a:bodyPr/>
          <a:lstStyle/>
          <a:p>
            <a:pPr eaLnBrk="1" hangingPunct="1"/>
            <a:r>
              <a:rPr lang="en-US" altLang="en-US"/>
              <a:t>Task…</a:t>
            </a:r>
          </a:p>
        </p:txBody>
      </p:sp>
      <p:sp>
        <p:nvSpPr>
          <p:cNvPr id="63490" name="Content Placeholder 2"/>
          <p:cNvSpPr>
            <a:spLocks noGrp="1"/>
          </p:cNvSpPr>
          <p:nvPr>
            <p:ph sz="half" idx="1"/>
          </p:nvPr>
        </p:nvSpPr>
        <p:spPr>
          <a:xfrm>
            <a:off x="741363" y="2349500"/>
            <a:ext cx="3767137" cy="4248150"/>
          </a:xfrm>
        </p:spPr>
        <p:txBody>
          <a:bodyPr/>
          <a:lstStyle/>
          <a:p>
            <a:pPr eaLnBrk="1" hangingPunct="1"/>
            <a:r>
              <a:rPr lang="en-US" altLang="en-US" sz="2400"/>
              <a:t>Review of research relating TTM to exercise…</a:t>
            </a:r>
          </a:p>
          <a:p>
            <a:pPr eaLnBrk="1" hangingPunct="1"/>
            <a:r>
              <a:rPr lang="en-US" altLang="en-US" sz="2400"/>
              <a:t>Review of research relating TPB to exercise…</a:t>
            </a:r>
          </a:p>
          <a:p>
            <a:pPr eaLnBrk="1" hangingPunct="1"/>
            <a:endParaRPr lang="en-US" altLang="en-US" sz="2400"/>
          </a:p>
          <a:p>
            <a:pPr eaLnBrk="1" hangingPunct="1"/>
            <a:r>
              <a:rPr lang="en-US" altLang="en-US" sz="2400"/>
              <a:t>5 studies from each.</a:t>
            </a:r>
          </a:p>
        </p:txBody>
      </p:sp>
      <p:sp>
        <p:nvSpPr>
          <p:cNvPr id="4" name="Content Placeholder 3"/>
          <p:cNvSpPr>
            <a:spLocks noGrp="1"/>
          </p:cNvSpPr>
          <p:nvPr>
            <p:ph sz="half" idx="2"/>
          </p:nvPr>
        </p:nvSpPr>
        <p:spPr>
          <a:xfrm>
            <a:off x="4635500" y="2492375"/>
            <a:ext cx="3767138" cy="3544888"/>
          </a:xfrm>
        </p:spPr>
        <p:txBody>
          <a:bodyPr rtlCol="0">
            <a:normAutofit/>
          </a:bodyPr>
          <a:lstStyle/>
          <a:p>
            <a:pPr eaLnBrk="1" fontAlgn="auto" hangingPunct="1">
              <a:spcAft>
                <a:spcPts val="0"/>
              </a:spcAft>
              <a:defRPr/>
            </a:pPr>
            <a:r>
              <a:rPr lang="en-US" sz="2400" dirty="0">
                <a:solidFill>
                  <a:schemeClr val="tx1">
                    <a:lumMod val="65000"/>
                    <a:lumOff val="35000"/>
                  </a:schemeClr>
                </a:solidFill>
                <a:ea typeface="+mn-ea"/>
                <a:cs typeface="+mn-cs"/>
              </a:rPr>
              <a:t>Be prepared to </a:t>
            </a:r>
            <a:r>
              <a:rPr lang="en-US" sz="2400" dirty="0" err="1">
                <a:solidFill>
                  <a:schemeClr val="tx1">
                    <a:lumMod val="65000"/>
                    <a:lumOff val="35000"/>
                  </a:schemeClr>
                </a:solidFill>
                <a:ea typeface="+mn-ea"/>
                <a:cs typeface="+mn-cs"/>
              </a:rPr>
              <a:t>summarise</a:t>
            </a:r>
            <a:r>
              <a:rPr lang="en-US" sz="2400" dirty="0">
                <a:solidFill>
                  <a:schemeClr val="tx1">
                    <a:lumMod val="65000"/>
                    <a:lumOff val="35000"/>
                  </a:schemeClr>
                </a:solidFill>
                <a:ea typeface="+mn-ea"/>
                <a:cs typeface="+mn-cs"/>
              </a:rPr>
              <a:t> these.</a:t>
            </a:r>
          </a:p>
          <a:p>
            <a:pPr eaLnBrk="1" fontAlgn="auto" hangingPunct="1">
              <a:spcAft>
                <a:spcPts val="0"/>
              </a:spcAft>
              <a:defRPr/>
            </a:pPr>
            <a:r>
              <a:rPr lang="en-US" sz="2400" dirty="0">
                <a:solidFill>
                  <a:schemeClr val="tx1">
                    <a:lumMod val="65000"/>
                    <a:lumOff val="35000"/>
                  </a:schemeClr>
                </a:solidFill>
                <a:ea typeface="+mn-ea"/>
                <a:cs typeface="+mn-cs"/>
              </a:rPr>
              <a:t>Are the supporting or disagreeing with the proposed model / theory?</a:t>
            </a:r>
          </a:p>
          <a:p>
            <a:pPr marL="0" indent="0" eaLnBrk="1" fontAlgn="auto" hangingPunct="1">
              <a:spcAft>
                <a:spcPts val="0"/>
              </a:spcAft>
              <a:buFont typeface="Wingdings" panose="05000000000000000000" pitchFamily="2" charset="2"/>
              <a:buNone/>
              <a:defRPr/>
            </a:pPr>
            <a:endParaRPr lang="en-US" sz="2400" dirty="0">
              <a:solidFill>
                <a:schemeClr val="tx1">
                  <a:lumMod val="65000"/>
                  <a:lumOff val="35000"/>
                </a:schemeClr>
              </a:solidFill>
              <a:ea typeface="+mn-ea"/>
              <a:cs typeface="+mn-cs"/>
            </a:endParaRPr>
          </a:p>
        </p:txBody>
      </p:sp>
    </p:spTree>
    <p:extLst>
      <p:ext uri="{BB962C8B-B14F-4D97-AF65-F5344CB8AC3E}">
        <p14:creationId xmlns:p14="http://schemas.microsoft.com/office/powerpoint/2010/main" val="29638645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lstStyle/>
          <a:p>
            <a:r>
              <a:rPr lang="en-US" altLang="en-US"/>
              <a:t>Application of theory to practice…</a:t>
            </a:r>
          </a:p>
        </p:txBody>
      </p:sp>
      <p:sp>
        <p:nvSpPr>
          <p:cNvPr id="40962" name="Content Placeholder 2"/>
          <p:cNvSpPr>
            <a:spLocks noGrp="1"/>
          </p:cNvSpPr>
          <p:nvPr>
            <p:ph idx="1"/>
          </p:nvPr>
        </p:nvSpPr>
        <p:spPr>
          <a:xfrm>
            <a:off x="684213" y="1989138"/>
            <a:ext cx="7662862" cy="3267075"/>
          </a:xfrm>
        </p:spPr>
        <p:txBody>
          <a:bodyPr/>
          <a:lstStyle/>
          <a:p>
            <a:r>
              <a:rPr lang="en-US" altLang="en-US"/>
              <a:t>Summarise the TPB research paper provided on Moodle. </a:t>
            </a:r>
          </a:p>
          <a:p>
            <a:r>
              <a:rPr lang="en-US" altLang="en-US"/>
              <a:t>Does this support the theories predictions?</a:t>
            </a:r>
          </a:p>
          <a:p>
            <a:r>
              <a:rPr lang="en-US" altLang="en-US"/>
              <a:t>What are the practical implications that can be taken from this study? (p.10)</a:t>
            </a:r>
          </a:p>
          <a:p>
            <a:r>
              <a:rPr lang="en-US" altLang="en-US"/>
              <a:t>How do the findings for this population group differ to others examined? (p.8)</a:t>
            </a:r>
          </a:p>
          <a:p>
            <a:r>
              <a:rPr lang="en-US" altLang="en-US"/>
              <a:t>Problems with using theories…</a:t>
            </a:r>
          </a:p>
          <a:p>
            <a:endParaRPr lang="en-US" altLang="en-US"/>
          </a:p>
        </p:txBody>
      </p:sp>
    </p:spTree>
    <p:extLst>
      <p:ext uri="{BB962C8B-B14F-4D97-AF65-F5344CB8AC3E}">
        <p14:creationId xmlns:p14="http://schemas.microsoft.com/office/powerpoint/2010/main" val="34169655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70000" lnSpcReduction="20000"/>
          </a:bodyPr>
          <a:lstStyle/>
          <a:p>
            <a:pPr marL="0" indent="0">
              <a:buNone/>
            </a:pPr>
            <a:r>
              <a:rPr lang="en-US" sz="1600" dirty="0"/>
              <a:t>Bandura, A. (1997). Self-efficacy: The exercise of control. New York: W.H. Freeman and Co.</a:t>
            </a:r>
            <a:endParaRPr lang="en-US" sz="1500" dirty="0"/>
          </a:p>
          <a:p>
            <a:pPr marL="0" indent="0">
              <a:buNone/>
            </a:pP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endParaRPr lang="en-US" sz="1500" dirty="0"/>
          </a:p>
          <a:p>
            <a:pPr marL="0" indent="0">
              <a:buNone/>
            </a:pPr>
            <a:r>
              <a:rPr lang="en-US" sz="1600" dirty="0"/>
              <a:t>Biddle, S., </a:t>
            </a:r>
            <a:r>
              <a:rPr lang="en-US" sz="1600" dirty="0" err="1"/>
              <a:t>Atkin</a:t>
            </a:r>
            <a:r>
              <a:rPr lang="en-US" sz="1600" dirty="0"/>
              <a:t>, A., </a:t>
            </a:r>
            <a:r>
              <a:rPr lang="en-US" sz="1600" dirty="0" err="1"/>
              <a:t>Cavill</a:t>
            </a:r>
            <a:r>
              <a:rPr lang="en-US" sz="1600" dirty="0"/>
              <a:t>, N., &amp; Foster, C. (2011). Correlates of physical activity in youth: a review of quantitative systematic reviews. </a:t>
            </a:r>
            <a:r>
              <a:rPr lang="en-US" sz="1600" i="1" dirty="0"/>
              <a:t>International Review Of Sport And Exercise Psychology</a:t>
            </a:r>
            <a:r>
              <a:rPr lang="en-US" sz="1600" dirty="0"/>
              <a:t>, </a:t>
            </a:r>
            <a:r>
              <a:rPr lang="en-US" sz="1600" i="1" dirty="0"/>
              <a:t>4</a:t>
            </a:r>
            <a:r>
              <a:rPr lang="en-US" sz="1600" dirty="0"/>
              <a:t>(1), 25-49. </a:t>
            </a:r>
            <a:r>
              <a:rPr lang="en-US" sz="1600" dirty="0" err="1"/>
              <a:t>doi</a:t>
            </a:r>
            <a:r>
              <a:rPr lang="en-US" sz="1600" dirty="0"/>
              <a:t>: 10.1080/1750984x.2010.548528</a:t>
            </a:r>
            <a:endParaRPr lang="en-US" sz="1500" dirty="0"/>
          </a:p>
          <a:p>
            <a:pPr marL="0" indent="0">
              <a:buNone/>
            </a:pPr>
            <a:endParaRPr lang="en-US" sz="1500" dirty="0"/>
          </a:p>
          <a:p>
            <a:pPr marL="0" indent="0">
              <a:buNone/>
            </a:pPr>
            <a:r>
              <a:rPr lang="en-US" sz="1600" dirty="0" err="1"/>
              <a:t>Lubans</a:t>
            </a:r>
            <a:r>
              <a:rPr lang="en-US" sz="1600" dirty="0"/>
              <a:t>, D., Foster, C., &amp; Biddle, S. (2008). A review of mediators of behavior in interventions to promote physical activity among children and adolescents. </a:t>
            </a:r>
            <a:r>
              <a:rPr lang="en-US" sz="1600" i="1" dirty="0"/>
              <a:t>Preventive Medicine</a:t>
            </a:r>
            <a:r>
              <a:rPr lang="en-US" sz="1600" dirty="0"/>
              <a:t>, </a:t>
            </a:r>
            <a:r>
              <a:rPr lang="en-US" sz="1600" i="1" dirty="0"/>
              <a:t>47</a:t>
            </a:r>
            <a:r>
              <a:rPr lang="en-US" sz="1600" dirty="0"/>
              <a:t>(5), 463-470. </a:t>
            </a:r>
            <a:r>
              <a:rPr lang="en-US" sz="1600" dirty="0" err="1"/>
              <a:t>doi</a:t>
            </a:r>
            <a:r>
              <a:rPr lang="en-US" sz="1600" dirty="0"/>
              <a:t>: 10.1016/j.ypmed.2008.07.011</a:t>
            </a:r>
            <a:endParaRPr lang="en-US" sz="1500" dirty="0"/>
          </a:p>
          <a:p>
            <a:pPr marL="0" indent="0">
              <a:buNone/>
            </a:pPr>
            <a:endParaRPr lang="en-US" sz="1500" dirty="0"/>
          </a:p>
          <a:p>
            <a:pPr marL="0" indent="0">
              <a:buNone/>
            </a:pPr>
            <a:r>
              <a:rPr lang="en-US" sz="1500" dirty="0"/>
              <a:t>Weinberg, R. S. and Gould, D. (2015) </a:t>
            </a:r>
            <a:r>
              <a:rPr lang="en-US" sz="1500" i="1" dirty="0"/>
              <a:t>Foundations of Sport and Exercise Psychology, Sixth Edition</a:t>
            </a:r>
            <a:r>
              <a:rPr lang="en-US" sz="1500" dirty="0"/>
              <a:t>, Champaign, IL: Human Kinetics</a:t>
            </a:r>
          </a:p>
          <a:p>
            <a:pPr marL="0" indent="0">
              <a:buNone/>
            </a:pPr>
            <a:endParaRPr lang="en-US" sz="1500" dirty="0"/>
          </a:p>
          <a:p>
            <a:pPr marL="0" indent="0">
              <a:buNone/>
            </a:pPr>
            <a:r>
              <a:rPr lang="en-US" sz="1600" dirty="0"/>
              <a:t>Williams, D. M., &amp; Rhodes, R. E. (2016). The confounded self-efficacy construct: Conceptual analysis and recommendations for future research. Health Psychology Review. [Advance online publication] doi:10.1080/17437199.17432014. 17941998</a:t>
            </a:r>
            <a:endParaRPr lang="en-US" sz="1500" dirty="0"/>
          </a:p>
          <a:p>
            <a:pPr marL="0" indent="0">
              <a:buNone/>
            </a:pPr>
            <a:endParaRPr lang="en-US" sz="1500" dirty="0"/>
          </a:p>
          <a:p>
            <a:pPr marL="0" indent="0">
              <a:buNone/>
            </a:pPr>
            <a:endParaRPr lang="en-US" sz="1500" dirty="0"/>
          </a:p>
        </p:txBody>
      </p:sp>
    </p:spTree>
    <p:extLst>
      <p:ext uri="{BB962C8B-B14F-4D97-AF65-F5344CB8AC3E}">
        <p14:creationId xmlns:p14="http://schemas.microsoft.com/office/powerpoint/2010/main" val="3777241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 References</a:t>
            </a:r>
          </a:p>
        </p:txBody>
      </p:sp>
      <p:sp>
        <p:nvSpPr>
          <p:cNvPr id="3" name="Content Placeholder 2"/>
          <p:cNvSpPr>
            <a:spLocks noGrp="1"/>
          </p:cNvSpPr>
          <p:nvPr>
            <p:ph idx="1"/>
          </p:nvPr>
        </p:nvSpPr>
        <p:spPr/>
        <p:txBody>
          <a:bodyPr>
            <a:normAutofit/>
          </a:bodyPr>
          <a:lstStyle/>
          <a:p>
            <a:pPr marL="0" indent="0">
              <a:buNone/>
            </a:pPr>
            <a:r>
              <a:rPr lang="en-US" sz="1500" dirty="0" err="1"/>
              <a:t>Deci</a:t>
            </a:r>
            <a:r>
              <a:rPr lang="en-US" sz="1500" dirty="0"/>
              <a:t>, E.L. and Ryan, R.M (2000) ‘The “What” and “Why” of Goal Pursuits: Human Needs and the Self-Determination of Behavior’, </a:t>
            </a:r>
            <a:r>
              <a:rPr lang="en-US" sz="1500" i="1" dirty="0"/>
              <a:t>Psychological Inquiry,</a:t>
            </a:r>
            <a:r>
              <a:rPr lang="en-US" sz="1500" dirty="0"/>
              <a:t> vol. 11, no. 4, pp. 227–268</a:t>
            </a:r>
            <a:r>
              <a:rPr lang="en-US" sz="1500" b="1" dirty="0"/>
              <a:t> </a:t>
            </a: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r>
              <a:rPr lang="en-US" sz="1500" dirty="0" err="1"/>
              <a:t>Ntoumanis</a:t>
            </a:r>
            <a:r>
              <a:rPr lang="en-US" sz="1500" dirty="0"/>
              <a:t>, N. (2012) </a:t>
            </a:r>
            <a:r>
              <a:rPr lang="en-US" sz="1500" i="1" dirty="0"/>
              <a:t>A Self-Determination Theory perspective on motivation in Sport and Physical Education: Current Trends and </a:t>
            </a:r>
            <a:r>
              <a:rPr lang="en-US" sz="1500" i="1" dirty="0" err="1"/>
              <a:t>Posible</a:t>
            </a:r>
            <a:r>
              <a:rPr lang="en-US" sz="1500" i="1" dirty="0"/>
              <a:t> Future Research Directions, </a:t>
            </a:r>
            <a:r>
              <a:rPr lang="en-US" sz="1500" dirty="0"/>
              <a:t>In Roberts, G. C. and Treasure, D. C. ‘Advances in Motivation in Sport and Exercise’</a:t>
            </a:r>
          </a:p>
          <a:p>
            <a:pPr marL="0" indent="0">
              <a:buNone/>
            </a:pPr>
            <a:r>
              <a:rPr lang="en-US" sz="1500" dirty="0">
                <a:hlinkClick r:id="rId2"/>
              </a:rPr>
              <a:t>www.selfdeterminationtheory.org</a:t>
            </a:r>
            <a:endParaRPr lang="en-US" sz="1500" dirty="0"/>
          </a:p>
          <a:p>
            <a:pPr marL="0" indent="0">
              <a:buNone/>
            </a:pPr>
            <a:r>
              <a:rPr lang="en-US" sz="1500" dirty="0" err="1"/>
              <a:t>Standage</a:t>
            </a:r>
            <a:r>
              <a:rPr lang="en-US" sz="1500" dirty="0"/>
              <a:t>, M. and Ryan, R. M. (2012) </a:t>
            </a:r>
            <a:r>
              <a:rPr lang="en-US" sz="1500" i="1" dirty="0"/>
              <a:t>Self Determination Theory and Exercise Motivation: Facilitating Self-Regulatory Processes to Support and Maintain Health and Well-Being</a:t>
            </a:r>
            <a:r>
              <a:rPr lang="en-US" sz="1500" dirty="0"/>
              <a:t>, In Roberts, G. C. and Treasure, D. C. ‘Advances in Motivation in Sport and Exercise’</a:t>
            </a:r>
          </a:p>
          <a:p>
            <a:pPr marL="0" indent="0">
              <a:buNone/>
            </a:pPr>
            <a:r>
              <a:rPr lang="en-US" sz="1500" dirty="0"/>
              <a:t>Weinberg, R. S. and Gould, D. (2015) </a:t>
            </a:r>
            <a:r>
              <a:rPr lang="en-US" sz="1500" i="1" dirty="0"/>
              <a:t>Foundations of Sport and Exercise Psychology, Sixth Edition</a:t>
            </a:r>
            <a:r>
              <a:rPr lang="en-US" sz="1500" dirty="0"/>
              <a:t>, Champaign, IL: Human Kinetics</a:t>
            </a:r>
          </a:p>
        </p:txBody>
      </p:sp>
    </p:spTree>
    <p:extLst>
      <p:ext uri="{BB962C8B-B14F-4D97-AF65-F5344CB8AC3E}">
        <p14:creationId xmlns:p14="http://schemas.microsoft.com/office/powerpoint/2010/main" val="163463773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lnSpcReduction="10000"/>
          </a:bodyPr>
          <a:lstStyle/>
          <a:p>
            <a:pPr marL="0" indent="0">
              <a:buNone/>
            </a:pPr>
            <a:r>
              <a:rPr lang="en-GB" sz="1600" dirty="0" err="1"/>
              <a:t>Hagger</a:t>
            </a:r>
            <a:r>
              <a:rPr lang="en-GB" sz="1600" dirty="0"/>
              <a:t>, M. S., &amp; </a:t>
            </a:r>
            <a:r>
              <a:rPr lang="en-GB" sz="1600" dirty="0" err="1"/>
              <a:t>Chatzisarantis</a:t>
            </a:r>
            <a:r>
              <a:rPr lang="en-GB" sz="1600" dirty="0"/>
              <a:t>, N. L. (2015). The trans-contextual model of autonomous motivation in education: Conceptual and empirical issues and meta-analysis. </a:t>
            </a:r>
            <a:r>
              <a:rPr lang="en-GB" sz="1600" i="1" dirty="0"/>
              <a:t>Review of Educational Research</a:t>
            </a:r>
            <a:r>
              <a:rPr lang="en-GB" sz="1600" dirty="0"/>
              <a:t> doi:</a:t>
            </a:r>
            <a:r>
              <a:rPr lang="en-GB" sz="1600" u="sng" dirty="0">
                <a:hlinkClick r:id="rId2"/>
              </a:rPr>
              <a:t>10.3102/0034654315585005</a:t>
            </a:r>
            <a:endParaRPr lang="en-GB" sz="1600" dirty="0"/>
          </a:p>
          <a:p>
            <a:pPr marL="0" indent="0">
              <a:buNone/>
            </a:pPr>
            <a:r>
              <a:rPr lang="en-GB" sz="1600" dirty="0"/>
              <a:t>Silva, Marques &amp; </a:t>
            </a:r>
            <a:r>
              <a:rPr lang="en-GB" sz="1600" dirty="0" err="1"/>
              <a:t>Texiera</a:t>
            </a:r>
            <a:r>
              <a:rPr lang="en-GB" sz="1600" dirty="0"/>
              <a:t>. </a:t>
            </a:r>
          </a:p>
          <a:p>
            <a:pPr marL="0" indent="0">
              <a:buNone/>
            </a:pPr>
            <a:r>
              <a:rPr lang="en-GB" sz="1600" dirty="0" err="1"/>
              <a:t>Vallerand</a:t>
            </a:r>
            <a:r>
              <a:rPr lang="en-GB" sz="1600" dirty="0"/>
              <a:t>, R. J. (1997). Toward a hierarchical model of intrinsic and extrinsic motivation. In M. P. </a:t>
            </a:r>
            <a:r>
              <a:rPr lang="en-GB" sz="1600" dirty="0" err="1"/>
              <a:t>Zanna</a:t>
            </a:r>
            <a:r>
              <a:rPr lang="en-GB" sz="1600" dirty="0"/>
              <a:t> (Ed.), </a:t>
            </a:r>
            <a:r>
              <a:rPr lang="en-GB" sz="1600" i="1" dirty="0"/>
              <a:t>Advances in experimental social psychology</a:t>
            </a:r>
            <a:r>
              <a:rPr lang="en-GB" sz="1600" dirty="0"/>
              <a:t> (Vol </a:t>
            </a:r>
            <a:r>
              <a:rPr lang="en-GB" sz="1600" i="1" dirty="0"/>
              <a:t>Vol. 29</a:t>
            </a:r>
            <a:r>
              <a:rPr lang="en-GB" sz="1600" dirty="0"/>
              <a:t>, pp. 271-360). San Diego: Academic Press.</a:t>
            </a:r>
          </a:p>
          <a:p>
            <a:pPr marL="0" indent="0">
              <a:buNone/>
            </a:pPr>
            <a:r>
              <a:rPr lang="en-GB" sz="1600" dirty="0" err="1"/>
              <a:t>Vallerand</a:t>
            </a:r>
            <a:r>
              <a:rPr lang="en-GB" sz="1600" dirty="0"/>
              <a:t>. R. J. (2007). A hierarchical model of intrinsic and extrinsic motivation for sport and physical activity. In </a:t>
            </a:r>
            <a:r>
              <a:rPr lang="en-GB" sz="1600" dirty="0" err="1"/>
              <a:t>Hagger</a:t>
            </a:r>
            <a:r>
              <a:rPr lang="en-GB" sz="1600" dirty="0"/>
              <a:t>, M., &amp; </a:t>
            </a:r>
            <a:r>
              <a:rPr lang="en-GB" sz="1600" dirty="0" err="1"/>
              <a:t>Chatzisarantis</a:t>
            </a:r>
            <a:r>
              <a:rPr lang="en-GB" sz="1600" dirty="0"/>
              <a:t>, N. L. D. (2007) (eds.) </a:t>
            </a:r>
            <a:r>
              <a:rPr lang="en-GB" sz="1600" i="1" dirty="0"/>
              <a:t>Intrinsic motivation and self-determination in exercise and sport. </a:t>
            </a:r>
            <a:r>
              <a:rPr lang="en-GB" sz="1600" dirty="0"/>
              <a:t>Champaign, IL: Human 	Kinetics.</a:t>
            </a:r>
            <a:r>
              <a:rPr lang="en-GB" sz="1600" i="1" dirty="0"/>
              <a:t> </a:t>
            </a:r>
            <a:endParaRPr lang="en-GB" sz="1600" dirty="0"/>
          </a:p>
          <a:p>
            <a:pPr marL="0" indent="0">
              <a:buNone/>
            </a:pPr>
            <a:r>
              <a:rPr lang="en-GB" sz="1600" dirty="0" err="1"/>
              <a:t>Vansteenkiste</a:t>
            </a:r>
            <a:r>
              <a:rPr lang="en-GB" sz="1600" dirty="0"/>
              <a:t>, M., </a:t>
            </a:r>
            <a:r>
              <a:rPr lang="en-GB" sz="1600" dirty="0" err="1"/>
              <a:t>Niemiec</a:t>
            </a:r>
            <a:r>
              <a:rPr lang="en-GB" sz="1600" dirty="0"/>
              <a:t>, C. P., &amp; </a:t>
            </a:r>
            <a:r>
              <a:rPr lang="en-GB" sz="1600" dirty="0" err="1"/>
              <a:t>Soenens</a:t>
            </a:r>
            <a:r>
              <a:rPr lang="en-GB" sz="1600" dirty="0"/>
              <a:t>, B. (2010). The development of the five mini-theories of self-determination theory: An historical overview, emerging trends, and future directions. In T. C. </a:t>
            </a:r>
            <a:r>
              <a:rPr lang="en-GB" sz="1600" dirty="0" err="1"/>
              <a:t>Urdan</a:t>
            </a:r>
            <a:r>
              <a:rPr lang="en-GB" sz="1600" dirty="0"/>
              <a:t> &amp; S. A. </a:t>
            </a:r>
            <a:r>
              <a:rPr lang="en-GB" sz="1600" dirty="0" err="1"/>
              <a:t>Karabenick</a:t>
            </a:r>
            <a:r>
              <a:rPr lang="en-GB" sz="1600" dirty="0"/>
              <a:t> (Eds.), </a:t>
            </a:r>
            <a:r>
              <a:rPr lang="en-GB" sz="1600" i="1" dirty="0"/>
              <a:t>Advances in motivation 	and achievement, v. 16A—The decade ahead: Theoretical perspectives on motivation 	and achievement</a:t>
            </a:r>
            <a:r>
              <a:rPr lang="en-GB" sz="1600" dirty="0"/>
              <a:t> </a:t>
            </a:r>
            <a:endParaRPr lang="en-US" sz="1600" dirty="0"/>
          </a:p>
        </p:txBody>
      </p:sp>
    </p:spTree>
    <p:extLst>
      <p:ext uri="{BB962C8B-B14F-4D97-AF65-F5344CB8AC3E}">
        <p14:creationId xmlns:p14="http://schemas.microsoft.com/office/powerpoint/2010/main" val="83096884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9180</TotalTime>
  <Words>3463</Words>
  <Application>Microsoft Macintosh PowerPoint</Application>
  <PresentationFormat>On-screen Show (4:3)</PresentationFormat>
  <Paragraphs>506</Paragraphs>
  <Slides>73</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73</vt:i4>
      </vt:variant>
    </vt:vector>
  </HeadingPairs>
  <TitlesOfParts>
    <vt:vector size="81" baseType="lpstr">
      <vt:lpstr>Arial</vt:lpstr>
      <vt:lpstr>Calibri</vt:lpstr>
      <vt:lpstr>Calibri Light</vt:lpstr>
      <vt:lpstr>Constantia</vt:lpstr>
      <vt:lpstr>Source Sans Pro</vt:lpstr>
      <vt:lpstr>Tahoma</vt:lpstr>
      <vt:lpstr>Wingdings</vt:lpstr>
      <vt:lpstr>Retrospect</vt:lpstr>
      <vt:lpstr>Theories of Motivation and Behaviour Change Week 5</vt:lpstr>
      <vt:lpstr>Re-cap so far…</vt:lpstr>
      <vt:lpstr>Motivation Defined</vt:lpstr>
      <vt:lpstr>Later definitions of motivation</vt:lpstr>
      <vt:lpstr>What do we know about motivation?</vt:lpstr>
      <vt:lpstr>Motives - categories</vt:lpstr>
      <vt:lpstr>How do we develop intrinsic motivation….?</vt:lpstr>
      <vt:lpstr>Interactional model</vt:lpstr>
      <vt:lpstr>PowerPoint Presentation</vt:lpstr>
      <vt:lpstr>PowerPoint Presentation</vt:lpstr>
      <vt:lpstr>Introduction:</vt:lpstr>
      <vt:lpstr>Transtheoretical Model (Stage of Change)  Prochaska &amp; DiClemente (1984); Prochaska, DiClemente, &amp; Norcross, (2002) </vt:lpstr>
      <vt:lpstr>TTM</vt:lpstr>
      <vt:lpstr>Stage Theories: The Transtheoretical model</vt:lpstr>
      <vt:lpstr>Task: What could you put in place for  someone at each of the following stages of change… 1.  Improving exercise behaviour </vt:lpstr>
      <vt:lpstr>PowerPoint Presentation</vt:lpstr>
      <vt:lpstr>PowerPoint Presentation</vt:lpstr>
      <vt:lpstr>Activities for each stage</vt:lpstr>
      <vt:lpstr>Self-Determination Theory (Ryan &amp; Deci, 2017)</vt:lpstr>
      <vt:lpstr>Plan</vt:lpstr>
      <vt:lpstr>To be covered today:</vt:lpstr>
      <vt:lpstr>Resources:</vt:lpstr>
      <vt:lpstr>SDT Meta-Theory</vt:lpstr>
      <vt:lpstr>SDT</vt:lpstr>
      <vt:lpstr>Intrinsic Motivation</vt:lpstr>
      <vt:lpstr>Using Rewards</vt:lpstr>
      <vt:lpstr>Cognitive Evaluation Theory</vt:lpstr>
      <vt:lpstr>Cognitive Evaluation Theory</vt:lpstr>
      <vt:lpstr>Examples of informational and controlling rewards?</vt:lpstr>
      <vt:lpstr>SDT</vt:lpstr>
      <vt:lpstr>Extrinsic Motivation</vt:lpstr>
      <vt:lpstr>Case Studies</vt:lpstr>
      <vt:lpstr>Extrinsic Motivation</vt:lpstr>
      <vt:lpstr>Organismic Integration Theory – Multidimensional Extrinsic Motivation</vt:lpstr>
      <vt:lpstr>Organismic Integration Theory (OIT) – Amotivation &amp;    </vt:lpstr>
      <vt:lpstr>SDT</vt:lpstr>
      <vt:lpstr>PowerPoint Presentation</vt:lpstr>
      <vt:lpstr>Basic Psychological Needs Theory</vt:lpstr>
      <vt:lpstr>Autonomy</vt:lpstr>
      <vt:lpstr>Relatedness</vt:lpstr>
      <vt:lpstr>Competence</vt:lpstr>
      <vt:lpstr>PowerPoint Presentation</vt:lpstr>
      <vt:lpstr>Task: </vt:lpstr>
      <vt:lpstr>Health Belief Model </vt:lpstr>
      <vt:lpstr>HEALTH BELIEF MODEL – (Becker, 1979; Becker &amp; Rosenstock, 1984)</vt:lpstr>
      <vt:lpstr>HEALTH BELIEF MODEL</vt:lpstr>
      <vt:lpstr>Health Belief Model</vt:lpstr>
      <vt:lpstr>Health Belief Model:  </vt:lpstr>
      <vt:lpstr>FFIT – Campaign from last year</vt:lpstr>
      <vt:lpstr>The Football Fans in Training (FFIT) programme is a healthy living and weight loss programme that was carefully designed to appeal to men.  </vt:lpstr>
      <vt:lpstr>Wych et al. (2015). </vt:lpstr>
      <vt:lpstr>FFIT - Documentary of FFIT in its early days, from BBC Scotland</vt:lpstr>
      <vt:lpstr>Self Efficacy Theory (Bandura, 1986; 1997)</vt:lpstr>
      <vt:lpstr>Outline</vt:lpstr>
      <vt:lpstr>Self-efficacy</vt:lpstr>
      <vt:lpstr>Self-efficacy</vt:lpstr>
      <vt:lpstr>Example</vt:lpstr>
      <vt:lpstr>Sources of Self-Efficacy</vt:lpstr>
      <vt:lpstr>In relation to the FFIT video?</vt:lpstr>
      <vt:lpstr>Mastery Experiences</vt:lpstr>
      <vt:lpstr>Vicarious Experiences</vt:lpstr>
      <vt:lpstr>Verbal Persuasion</vt:lpstr>
      <vt:lpstr>Physiological/Affective States </vt:lpstr>
      <vt:lpstr>Empirical Evidence</vt:lpstr>
      <vt:lpstr>Critiques</vt:lpstr>
      <vt:lpstr>Theory of Planned Behaviour</vt:lpstr>
      <vt:lpstr>Theory of Planned Behaviour Ajzen (1991)</vt:lpstr>
      <vt:lpstr>What does the research say about TPB?</vt:lpstr>
      <vt:lpstr>Task…</vt:lpstr>
      <vt:lpstr>Application of theory to practice…</vt:lpstr>
      <vt:lpstr>References</vt:lpstr>
      <vt:lpstr>SDT 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Self-Determination Theory (Ryan &amp; Deci, 2017)</dc:title>
  <dc:creator>Dylan Blain</dc:creator>
  <cp:lastModifiedBy>Alison Connaughton</cp:lastModifiedBy>
  <cp:revision>55</cp:revision>
  <cp:lastPrinted>2020-01-24T17:21:11Z</cp:lastPrinted>
  <dcterms:created xsi:type="dcterms:W3CDTF">2019-01-16T12:59:50Z</dcterms:created>
  <dcterms:modified xsi:type="dcterms:W3CDTF">2024-02-28T20:47:50Z</dcterms:modified>
</cp:coreProperties>
</file>