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>
        <p:scale>
          <a:sx n="60" d="100"/>
          <a:sy n="60" d="100"/>
        </p:scale>
        <p:origin x="908" y="204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293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284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586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201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693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958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110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715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6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02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345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82013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4126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796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7407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666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993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7526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9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995A5D2-A114-48F1-A578-417369342A86}"/>
              </a:ext>
            </a:extLst>
          </p:cNvPr>
          <p:cNvGrpSpPr/>
          <p:nvPr/>
        </p:nvGrpSpPr>
        <p:grpSpPr>
          <a:xfrm>
            <a:off x="-1" y="0"/>
            <a:ext cx="12192001" cy="6857990"/>
            <a:chOff x="-1" y="0"/>
            <a:chExt cx="12192001" cy="6857990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05AB739E-545E-4048-9479-F3D4955F0314}"/>
                </a:ext>
              </a:extLst>
            </p:cNvPr>
            <p:cNvGrpSpPr/>
            <p:nvPr/>
          </p:nvGrpSpPr>
          <p:grpSpPr>
            <a:xfrm>
              <a:off x="-1" y="0"/>
              <a:ext cx="12192001" cy="6857990"/>
              <a:chOff x="-1" y="0"/>
              <a:chExt cx="12192001" cy="6857990"/>
            </a:xfrm>
          </p:grpSpPr>
          <p:pic>
            <p:nvPicPr>
              <p:cNvPr id="21" name="Picture 3">
                <a:extLst>
                  <a:ext uri="{FF2B5EF4-FFF2-40B4-BE49-F238E27FC236}">
                    <a16:creationId xmlns:a16="http://schemas.microsoft.com/office/drawing/2014/main" id="{3510DBF1-55ED-428F-91C9-8B26E7E7DFC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t="2675" b="13055"/>
              <a:stretch/>
            </p:blipFill>
            <p:spPr>
              <a:xfrm>
                <a:off x="-1" y="0"/>
                <a:ext cx="12192001" cy="6857990"/>
              </a:xfrm>
              <a:prstGeom prst="rect">
                <a:avLst/>
              </a:prstGeom>
            </p:spPr>
          </p:pic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D26F1DF8-F3EE-43D3-9AF7-96ADF856F82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0212" t="3049" r="30594" b="6772"/>
              <a:stretch/>
            </p:blipFill>
            <p:spPr>
              <a:xfrm>
                <a:off x="747251" y="307252"/>
                <a:ext cx="4778478" cy="6184491"/>
              </a:xfrm>
              <a:prstGeom prst="rect">
                <a:avLst/>
              </a:prstGeom>
            </p:spPr>
          </p:pic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74D2B1F-ADF9-4382-B696-1949556AE47C}"/>
                </a:ext>
              </a:extLst>
            </p:cNvPr>
            <p:cNvSpPr txBox="1"/>
            <p:nvPr/>
          </p:nvSpPr>
          <p:spPr>
            <a:xfrm>
              <a:off x="747251" y="6441666"/>
              <a:ext cx="477847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i="1" dirty="0">
                  <a:solidFill>
                    <a:schemeClr val="bg1"/>
                  </a:solidFill>
                </a:rPr>
                <a:t>Image 1: ‘The Queen of the Night’ (British Museum)</a:t>
              </a:r>
            </a:p>
          </p:txBody>
        </p:sp>
      </p:grpSp>
      <p:sp useBgFill="1">
        <p:nvSpPr>
          <p:cNvPr id="22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07BDD-9AEA-4E99-9672-B7A86E6FD9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2" y="1673524"/>
            <a:ext cx="3485073" cy="2420504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/>
              <a:t>The Actions of Ištar, and how they Reflect on the Actions of Real Women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C3CFE7-0231-492E-818F-1D93FED00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4157933"/>
            <a:ext cx="3485072" cy="1026544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81A6C4"/>
                </a:solidFill>
              </a:rPr>
              <a:t>Lilian Earp - 1800301</a:t>
            </a:r>
          </a:p>
        </p:txBody>
      </p:sp>
    </p:spTree>
    <p:extLst>
      <p:ext uri="{BB962C8B-B14F-4D97-AF65-F5344CB8AC3E}">
        <p14:creationId xmlns:p14="http://schemas.microsoft.com/office/powerpoint/2010/main" val="112939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F32DB-982C-4B34-8226-5B800E3F0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Ištar: who is she?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7AB28-1F56-4FD2-88E5-87CAD7E13A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417195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Akkadian Goddess of Love and War</a:t>
            </a:r>
          </a:p>
          <a:p>
            <a:r>
              <a:rPr lang="en-GB" dirty="0"/>
              <a:t>“both the ultimate sexual seductress, a beautiful and alluring female, as well as a dispenser of violence” (Bahrani, 2001, pp. 142)</a:t>
            </a:r>
          </a:p>
          <a:p>
            <a:r>
              <a:rPr lang="en-GB" dirty="0"/>
              <a:t>Beautiful and Feminine</a:t>
            </a:r>
          </a:p>
          <a:p>
            <a:r>
              <a:rPr lang="en-GB" dirty="0"/>
              <a:t>Unpredictable, Irrational, Frightening</a:t>
            </a:r>
          </a:p>
          <a:p>
            <a:r>
              <a:rPr lang="en-GB" dirty="0"/>
              <a:t>She is not Wife, Mother, or a traditional Lover or Mistress (Bahrani, 2001, pp. 149)</a:t>
            </a:r>
          </a:p>
          <a:p>
            <a:r>
              <a:rPr lang="en-GB" dirty="0"/>
              <a:t>The Dread Storm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79904C-F63E-4D02-9082-B90EDB3E31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9204" y="2076450"/>
            <a:ext cx="4776946" cy="344728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7798BC0-56CD-4749-BBE2-9BD4671EE9D0}"/>
              </a:ext>
            </a:extLst>
          </p:cNvPr>
          <p:cNvSpPr txBox="1"/>
          <p:nvPr/>
        </p:nvSpPr>
        <p:spPr>
          <a:xfrm>
            <a:off x="6329204" y="5523730"/>
            <a:ext cx="4776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Image 2: Offering Bearer approaches Ishtar (Metropolitan Museum)</a:t>
            </a:r>
          </a:p>
        </p:txBody>
      </p:sp>
    </p:spTree>
    <p:extLst>
      <p:ext uri="{BB962C8B-B14F-4D97-AF65-F5344CB8AC3E}">
        <p14:creationId xmlns:p14="http://schemas.microsoft.com/office/powerpoint/2010/main" val="3106818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AFA1-F30F-487F-889A-5A3552FE4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Ištar vs Inanna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176C2-88E2-4BB4-B3D2-5DEFE326DB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Goddesses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75219E8-6FF8-4419-A4BA-19BF982BC7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b="1" dirty="0"/>
              <a:t>Astarte</a:t>
            </a:r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dirty="0" err="1"/>
              <a:t>Anat</a:t>
            </a:r>
            <a:endParaRPr lang="en-GB" sz="1800" dirty="0"/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dirty="0"/>
              <a:t>Asherah</a:t>
            </a:r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dirty="0" err="1"/>
              <a:t>Ashteroth</a:t>
            </a:r>
            <a:r>
              <a:rPr lang="en-GB" sz="1800" dirty="0"/>
              <a:t>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3C3989-D1F2-4C83-B698-80B11AD8DA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Inanna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121280-368A-4E39-A826-EB67099D54F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b="1" dirty="0"/>
              <a:t>Sumerian Goddess of Love and Sexuality </a:t>
            </a:r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dirty="0"/>
              <a:t>Described as a Bride, and as a fertility figure</a:t>
            </a:r>
          </a:p>
          <a:p>
            <a:pPr marL="285750" indent="-285750">
              <a:buFont typeface="Wingdings 2" panose="05020102010507070707" pitchFamily="18" charset="2"/>
              <a:buChar char="±"/>
            </a:pPr>
            <a:r>
              <a:rPr lang="en-GB" sz="1800" dirty="0"/>
              <a:t>Goddess of Rain and Thunderstorms </a:t>
            </a:r>
            <a:r>
              <a:rPr lang="en-GB" dirty="0"/>
              <a:t>(Encyclopedia Britannica, 2019)</a:t>
            </a:r>
            <a:endParaRPr lang="en-GB" sz="1800" dirty="0"/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dirty="0"/>
              <a:t>Young and impulsive</a:t>
            </a:r>
          </a:p>
        </p:txBody>
      </p:sp>
    </p:spTree>
    <p:extLst>
      <p:ext uri="{BB962C8B-B14F-4D97-AF65-F5344CB8AC3E}">
        <p14:creationId xmlns:p14="http://schemas.microsoft.com/office/powerpoint/2010/main" val="371317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11F3F-79E4-43FD-88E5-6AFCE279A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763702"/>
            <a:ext cx="5707899" cy="731724"/>
          </a:xfrm>
        </p:spPr>
        <p:txBody>
          <a:bodyPr/>
          <a:lstStyle/>
          <a:p>
            <a:r>
              <a:rPr lang="en-GB" dirty="0"/>
              <a:t>Ištar’s Nature of Extremes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28230C0-9B24-4977-BDA9-BE9EFCB13F0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23" r="18913"/>
          <a:stretch/>
        </p:blipFill>
        <p:spPr>
          <a:xfrm>
            <a:off x="7442551" y="763702"/>
            <a:ext cx="3275751" cy="491282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34C845-674F-47E4-A612-9153B0B5D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73698" y="1619249"/>
            <a:ext cx="4588094" cy="4196145"/>
          </a:xfrm>
        </p:spPr>
        <p:txBody>
          <a:bodyPr>
            <a:normAutofit/>
          </a:bodyPr>
          <a:lstStyle/>
          <a:p>
            <a:pPr marL="342900" indent="-342900" algn="l">
              <a:buFont typeface="Wingdings 2" panose="05020102010507070707" pitchFamily="18" charset="2"/>
              <a:buChar char=""/>
            </a:pPr>
            <a:r>
              <a:rPr lang="en-GB" sz="2000" dirty="0"/>
              <a:t>Ištar crosses many boundaries (Bahrani, 2001, pp. 148) </a:t>
            </a:r>
          </a:p>
          <a:p>
            <a:pPr marL="342900" indent="-342900" algn="l">
              <a:buFont typeface="Wingdings 2" panose="05020102010507070707" pitchFamily="18" charset="2"/>
              <a:buChar char=""/>
            </a:pPr>
            <a:r>
              <a:rPr lang="en-GB" sz="2000" dirty="0"/>
              <a:t>Gendered female, but with ‘masculine’ personality traits</a:t>
            </a:r>
          </a:p>
          <a:p>
            <a:pPr marL="800100" lvl="1" indent="-342900">
              <a:buFont typeface="Wingdings 2" panose="05020102010507070707" pitchFamily="18" charset="2"/>
              <a:buChar char=""/>
            </a:pPr>
            <a:r>
              <a:rPr lang="en-GB" sz="1800" dirty="0"/>
              <a:t>Violent</a:t>
            </a:r>
          </a:p>
          <a:p>
            <a:pPr marL="800100" lvl="1" indent="-342900">
              <a:buFont typeface="Wingdings 2" panose="05020102010507070707" pitchFamily="18" charset="2"/>
              <a:buChar char=""/>
            </a:pPr>
            <a:r>
              <a:rPr lang="en-GB" sz="1800" dirty="0"/>
              <a:t>Bloodthirsty</a:t>
            </a:r>
          </a:p>
          <a:p>
            <a:pPr marL="342900" indent="-342900" algn="l">
              <a:buFont typeface="Wingdings 2" panose="05020102010507070707" pitchFamily="18" charset="2"/>
              <a:buChar char=""/>
            </a:pPr>
            <a:r>
              <a:rPr lang="en-GB" sz="2000" b="1" dirty="0"/>
              <a:t>“A Goddess of Contradictory Connotations and Forces” </a:t>
            </a:r>
            <a:r>
              <a:rPr lang="en-GB" sz="2000" dirty="0"/>
              <a:t>(Encyclopedia </a:t>
            </a:r>
            <a:r>
              <a:rPr lang="en-GB" sz="2000" dirty="0" err="1"/>
              <a:t>Brittannica</a:t>
            </a:r>
            <a:r>
              <a:rPr lang="en-GB" sz="2000" dirty="0"/>
              <a:t>, 2019)</a:t>
            </a:r>
          </a:p>
          <a:p>
            <a:pPr marL="342900" indent="-342900" algn="l">
              <a:buFont typeface="Wingdings 2" panose="05020102010507070707" pitchFamily="18" charset="2"/>
              <a:buChar char=""/>
            </a:pPr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0F677C-2A21-4548-9CDA-FA27710B8045}"/>
              </a:ext>
            </a:extLst>
          </p:cNvPr>
          <p:cNvSpPr txBox="1"/>
          <p:nvPr/>
        </p:nvSpPr>
        <p:spPr>
          <a:xfrm>
            <a:off x="7442551" y="5815394"/>
            <a:ext cx="3275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Image 3: Ishtar with her Foot on the Back of a Lion (Oriental Institute)</a:t>
            </a:r>
          </a:p>
        </p:txBody>
      </p:sp>
    </p:spTree>
    <p:extLst>
      <p:ext uri="{BB962C8B-B14F-4D97-AF65-F5344CB8AC3E}">
        <p14:creationId xmlns:p14="http://schemas.microsoft.com/office/powerpoint/2010/main" val="3932142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7C55C-8C60-4E3E-83C5-7FBFF60CE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657225"/>
          </a:xfrm>
        </p:spPr>
        <p:txBody>
          <a:bodyPr/>
          <a:lstStyle/>
          <a:p>
            <a:r>
              <a:rPr lang="en-GB" dirty="0"/>
              <a:t>Scholarship Opinions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99305-4AE5-4EAA-AC2C-D9CCA6263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281" y="609600"/>
            <a:ext cx="6411924" cy="5080001"/>
          </a:xfrm>
        </p:spPr>
        <p:txBody>
          <a:bodyPr/>
          <a:lstStyle/>
          <a:p>
            <a:pPr marL="36900" indent="0">
              <a:buNone/>
            </a:pPr>
            <a:endParaRPr lang="en-GB" dirty="0"/>
          </a:p>
          <a:p>
            <a:r>
              <a:rPr lang="en-GB" b="1" dirty="0"/>
              <a:t>Bahrani</a:t>
            </a:r>
            <a:r>
              <a:rPr lang="en-GB" dirty="0"/>
              <a:t> – Argues that Ištar is Mesopotamia’s “Epitome of Tropes” (Bahrani, 2001, pp. 143)</a:t>
            </a:r>
          </a:p>
          <a:p>
            <a:r>
              <a:rPr lang="en-GB" b="1" dirty="0"/>
              <a:t>Teppo</a:t>
            </a:r>
            <a:r>
              <a:rPr lang="en-GB" dirty="0"/>
              <a:t> – Argues that Ištar is able to protect the norms of society, by crossing and confounding boundaries (Teppo, 2008 pp. 77)</a:t>
            </a:r>
          </a:p>
          <a:p>
            <a:r>
              <a:rPr lang="en-GB" b="1" dirty="0"/>
              <a:t>Harris </a:t>
            </a:r>
            <a:r>
              <a:rPr lang="en-GB" dirty="0"/>
              <a:t>– Argues that Ištar could be considered Hermaphrodite, due to her masculine nature, and occasional depictions with masculine gender identifiers (Bahrani, 2001, pp, 144)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B6C58A3-2DBC-4910-ACA0-3B9034FA5EF5}"/>
              </a:ext>
            </a:extLst>
          </p:cNvPr>
          <p:cNvGrpSpPr/>
          <p:nvPr/>
        </p:nvGrpSpPr>
        <p:grpSpPr>
          <a:xfrm>
            <a:off x="1038226" y="1487843"/>
            <a:ext cx="3057524" cy="5022167"/>
            <a:chOff x="1009651" y="2775006"/>
            <a:chExt cx="3057524" cy="502216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FDF382E-B98D-418B-95DE-210052DFC6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024" t="15696" r="33601"/>
            <a:stretch/>
          </p:blipFill>
          <p:spPr>
            <a:xfrm>
              <a:off x="1009651" y="2775006"/>
              <a:ext cx="3057524" cy="4353332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9B18F1A-434F-4BB3-BC7C-B1A2817ABEFB}"/>
                </a:ext>
              </a:extLst>
            </p:cNvPr>
            <p:cNvSpPr txBox="1"/>
            <p:nvPr/>
          </p:nvSpPr>
          <p:spPr>
            <a:xfrm>
              <a:off x="1009651" y="7273953"/>
              <a:ext cx="30575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i="1" dirty="0"/>
                <a:t>Image 4: Amulet depicting Ishtar (British Museum)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45729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E7413-7D80-45F3-A1ED-AAC7DF449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Acceptable Behaviour for Real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22321-62D6-48FC-98DF-C965F42DD7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Far more evidence for Elite women </a:t>
            </a:r>
            <a:r>
              <a:rPr lang="en-GB" dirty="0"/>
              <a:t>than for </a:t>
            </a:r>
            <a:r>
              <a:rPr lang="en-GB" dirty="0" err="1">
                <a:solidFill>
                  <a:schemeClr val="tx1"/>
                </a:solidFill>
                <a:effectLst/>
              </a:rPr>
              <a:t>Mušk</a:t>
            </a:r>
            <a:r>
              <a:rPr lang="en-GB" i="0" dirty="0" err="1">
                <a:solidFill>
                  <a:schemeClr val="tx1"/>
                </a:solidFill>
                <a:effectLst/>
              </a:rPr>
              <a:t>ēnum</a:t>
            </a:r>
            <a:r>
              <a:rPr lang="en-GB" i="0" dirty="0">
                <a:solidFill>
                  <a:schemeClr val="tx1"/>
                </a:solidFill>
                <a:effectLst/>
              </a:rPr>
              <a:t> (semi-free/subordinate) or </a:t>
            </a:r>
            <a:r>
              <a:rPr lang="en-GB" i="0" dirty="0" err="1">
                <a:solidFill>
                  <a:schemeClr val="tx1"/>
                </a:solidFill>
                <a:effectLst/>
              </a:rPr>
              <a:t>Amātu</a:t>
            </a:r>
            <a:r>
              <a:rPr lang="en-GB" b="0" i="0" dirty="0" err="1">
                <a:solidFill>
                  <a:schemeClr val="tx1"/>
                </a:solidFill>
                <a:effectLst/>
              </a:rPr>
              <a:t>m</a:t>
            </a:r>
            <a:r>
              <a:rPr lang="en-GB" b="0" i="0" dirty="0">
                <a:solidFill>
                  <a:schemeClr val="tx1"/>
                </a:solidFill>
                <a:effectLst/>
              </a:rPr>
              <a:t> (female slaves) (Halton and </a:t>
            </a:r>
            <a:r>
              <a:rPr lang="en-GB" b="0" i="0" dirty="0" err="1">
                <a:solidFill>
                  <a:schemeClr val="tx1"/>
                </a:solidFill>
                <a:effectLst/>
              </a:rPr>
              <a:t>Svärd</a:t>
            </a:r>
            <a:r>
              <a:rPr lang="en-GB" b="0" i="0" dirty="0">
                <a:solidFill>
                  <a:schemeClr val="tx1"/>
                </a:solidFill>
                <a:effectLst/>
              </a:rPr>
              <a:t>, 2018, pp. 17)</a:t>
            </a:r>
            <a:endParaRPr lang="en-GB" dirty="0">
              <a:solidFill>
                <a:schemeClr val="tx1"/>
              </a:solidFill>
              <a:effectLst/>
            </a:endParaRPr>
          </a:p>
          <a:p>
            <a:r>
              <a:rPr lang="en-GB" dirty="0"/>
              <a:t>Women expected to marry, and bear children</a:t>
            </a:r>
          </a:p>
          <a:p>
            <a:r>
              <a:rPr lang="en-GB" dirty="0"/>
              <a:t>Women could be granted a male legal status – giving them a special position (</a:t>
            </a:r>
            <a:r>
              <a:rPr lang="en-GB" dirty="0" err="1"/>
              <a:t>Justel</a:t>
            </a:r>
            <a:r>
              <a:rPr lang="en-GB" dirty="0"/>
              <a:t>, 2016, pp. 93)</a:t>
            </a:r>
          </a:p>
          <a:p>
            <a:r>
              <a:rPr lang="en-GB" b="1" dirty="0"/>
              <a:t>An Essential Workforce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A6A43B5-7AAB-44ED-BA98-69F0D045B1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4434" y="1514475"/>
            <a:ext cx="3636169" cy="484822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3AA223-7BB5-4D4D-9D81-01D1A0D3E7E6}"/>
              </a:ext>
            </a:extLst>
          </p:cNvPr>
          <p:cNvSpPr txBox="1"/>
          <p:nvPr/>
        </p:nvSpPr>
        <p:spPr>
          <a:xfrm>
            <a:off x="6904434" y="6296025"/>
            <a:ext cx="36361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  <a:r>
              <a:rPr lang="en-GB" sz="1400" i="1" dirty="0"/>
              <a:t>mage 5: Female Temple Worshipper (Metropolitan Museum)</a:t>
            </a:r>
          </a:p>
        </p:txBody>
      </p:sp>
    </p:spTree>
    <p:extLst>
      <p:ext uri="{BB962C8B-B14F-4D97-AF65-F5344CB8AC3E}">
        <p14:creationId xmlns:p14="http://schemas.microsoft.com/office/powerpoint/2010/main" val="3849035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AEF44-7339-4B5A-89B6-AF74F2E47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684099"/>
          </a:xfrm>
        </p:spPr>
        <p:txBody>
          <a:bodyPr/>
          <a:lstStyle/>
          <a:p>
            <a:r>
              <a:rPr lang="en-GB" dirty="0"/>
              <a:t>How Ištar sets these Boundaries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F590493-4832-4535-BE3D-6EBE7BFD6E1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0" t="17018" r="57800" b="13936"/>
          <a:stretch/>
        </p:blipFill>
        <p:spPr>
          <a:xfrm>
            <a:off x="7924799" y="609600"/>
            <a:ext cx="2310581" cy="510993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072CDF-1D43-41D4-9043-0660AF5A17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73698" y="1562101"/>
            <a:ext cx="4588094" cy="4253294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b="1" dirty="0"/>
              <a:t>Semiotic Cultural Theory </a:t>
            </a:r>
            <a:r>
              <a:rPr lang="en-GB" sz="1800" dirty="0"/>
              <a:t>– Culture and non-culture, as opposites, define each other (Bahrani, 2001, pp. 149)</a:t>
            </a:r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dirty="0"/>
              <a:t>Ištar is able to define gender roles, because she goes beyond them (Bahrani, 2001, pp. 149) </a:t>
            </a:r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dirty="0"/>
              <a:t>She is the embodiment of femininity – chaotic and out of control (Bahrani, 2001, pp. 151)</a:t>
            </a:r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dirty="0"/>
              <a:t>Her Cultic Devotee’s transgressed gender roles, allowing a place for the breaking of boundaries</a:t>
            </a:r>
          </a:p>
          <a:p>
            <a:pPr marL="285750" indent="-285750" algn="l">
              <a:buFont typeface="Wingdings 2" panose="05020102010507070707" pitchFamily="18" charset="2"/>
              <a:buChar char="±"/>
            </a:pPr>
            <a:r>
              <a:rPr lang="en-GB" sz="1800" b="1" dirty="0"/>
              <a:t>To act like Ištar is to act beyond the boundaries of womanhood – she defines ‘women’ by going beyond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CCBA78-F7F5-46FB-9D17-B274E3A71BE7}"/>
              </a:ext>
            </a:extLst>
          </p:cNvPr>
          <p:cNvSpPr txBox="1"/>
          <p:nvPr/>
        </p:nvSpPr>
        <p:spPr>
          <a:xfrm>
            <a:off x="7275871" y="5719539"/>
            <a:ext cx="3569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Image 6: Ishtar, from a Seal that includes Gilgamesh (British Museum)</a:t>
            </a:r>
          </a:p>
        </p:txBody>
      </p:sp>
    </p:spTree>
    <p:extLst>
      <p:ext uri="{BB962C8B-B14F-4D97-AF65-F5344CB8AC3E}">
        <p14:creationId xmlns:p14="http://schemas.microsoft.com/office/powerpoint/2010/main" val="3740706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5C07A4C-BA82-4299-B380-28554D241FE9}"/>
              </a:ext>
            </a:extLst>
          </p:cNvPr>
          <p:cNvSpPr txBox="1"/>
          <p:nvPr/>
        </p:nvSpPr>
        <p:spPr>
          <a:xfrm>
            <a:off x="352425" y="323850"/>
            <a:ext cx="1149667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+mj-lt"/>
              </a:rPr>
              <a:t>Bibliography</a:t>
            </a:r>
            <a:endParaRPr lang="en-GB" dirty="0">
              <a:latin typeface="+mj-lt"/>
            </a:endParaRPr>
          </a:p>
          <a:p>
            <a:endParaRPr lang="en-GB" u="sng" dirty="0"/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Bahrani, Z., (2001)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Women of Babylon: Gender and Representation in Mesopotamia,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Abingdon: Routledge</a:t>
            </a:r>
          </a:p>
          <a:p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Teppo, S,. (2008) ‘Sacred Marriage and the Devotees of I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š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tar’, in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Nissinen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M., and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Uro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R., (ed),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Sacred Marriages: The Divine-Human Sexual Metaphor from Sumer to Early Christianity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Winona Lake: EISENBRAUNS</a:t>
            </a:r>
          </a:p>
          <a:p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Jacobsen, T., (1976) 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Treasures of Darkness: A History of Mesopotamian Religion 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United States: Yale University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Justel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J.J., (2016) ‘Women, Gender and Law at the Dawn of History: The Evidence of the Cuneiform Sources’ in 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Budin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S.L., and Macintosh 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Turfa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18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Women in Antiquity: Real Women across the Ancient World (Rewriting Antiquity)</a:t>
            </a:r>
            <a:r>
              <a:rPr lang="en-GB" sz="18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Abingdon: Routledge</a:t>
            </a:r>
          </a:p>
          <a:p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Halton, C. and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Sv</a:t>
            </a:r>
            <a:r>
              <a:rPr lang="en-GB" sz="18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ä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(2018)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Women’s Writing of Ancient Mesopotamia: An Anthology of the Earliest Female Authors,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Oxford: Oxford University Press </a:t>
            </a:r>
          </a:p>
          <a:p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Encyclopedia Britannica Editors (2019)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Ishtar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b="0" i="0" u="none" strike="noStrike" dirty="0">
                <a:effectLst/>
              </a:rPr>
              <a:t>https://www.britannica.com/topic/Ishtar-Mesopotamian-goddess (Accessed: 12</a:t>
            </a:r>
            <a:r>
              <a:rPr lang="en-GB" b="0" i="0" u="none" strike="noStrike" baseline="30000" dirty="0">
                <a:effectLst/>
              </a:rPr>
              <a:t>th</a:t>
            </a:r>
            <a:r>
              <a:rPr lang="en-GB" b="0" i="0" u="none" strike="noStrike" dirty="0">
                <a:effectLst/>
              </a:rPr>
              <a:t> November 2020)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063926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251F53-AEC3-427C-9A0D-DAA74881865C}"/>
              </a:ext>
            </a:extLst>
          </p:cNvPr>
          <p:cNvSpPr txBox="1"/>
          <p:nvPr/>
        </p:nvSpPr>
        <p:spPr>
          <a:xfrm>
            <a:off x="352425" y="276225"/>
            <a:ext cx="11496675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+mj-lt"/>
              </a:rPr>
              <a:t>Image Bibliography</a:t>
            </a:r>
          </a:p>
          <a:p>
            <a:endParaRPr lang="en-GB" sz="1600" dirty="0"/>
          </a:p>
          <a:p>
            <a:r>
              <a:rPr lang="en-GB" sz="1600" dirty="0"/>
              <a:t>Image 1: The Trustees of the British Museum (n.d.) </a:t>
            </a:r>
            <a:r>
              <a:rPr lang="en-GB" sz="1600" i="1" dirty="0"/>
              <a:t>33323001 The ‘Queen of the Night’ Relief</a:t>
            </a:r>
            <a:r>
              <a:rPr lang="en-GB" sz="1600" dirty="0"/>
              <a:t> Available at: https://www.britishmuseum.org/collection/image/33323001 (Accessed: 12</a:t>
            </a:r>
            <a:r>
              <a:rPr lang="en-GB" sz="1600" baseline="30000" dirty="0"/>
              <a:t>th</a:t>
            </a:r>
            <a:r>
              <a:rPr lang="en-GB" sz="1600" dirty="0"/>
              <a:t> November 2020)</a:t>
            </a:r>
          </a:p>
          <a:p>
            <a:endParaRPr lang="en-GB" sz="1600" dirty="0"/>
          </a:p>
          <a:p>
            <a:r>
              <a:rPr lang="en-GB" sz="1600" dirty="0"/>
              <a:t>Image 2: The Metropolitan Museum (n.d.) </a:t>
            </a:r>
            <a:r>
              <a:rPr lang="en-US" sz="1600" b="0" i="1" dirty="0">
                <a:effectLst/>
              </a:rPr>
              <a:t>Cylinder seal and modern impression: suppliant goddess and offering bearer approaching Ishtar, three columns of inscription ca. early 2nd millennium B.C.</a:t>
            </a:r>
            <a:r>
              <a:rPr lang="en-US" sz="1600" b="0" dirty="0">
                <a:effectLst/>
              </a:rPr>
              <a:t> Available at: https://www.metmuseum.org/art/collection/search/327617?searchField=All&amp;amp;sortBy=Relevance&amp;amp;deptids=3&amp;amp;ao=on&amp;amp;ft=Ishtar&amp;amp;offset=0&amp;amp;rpp=80&amp;amp;pos=29 (Accessed: 12</a:t>
            </a:r>
            <a:r>
              <a:rPr lang="en-US" sz="1600" b="0" baseline="30000" dirty="0">
                <a:effectLst/>
              </a:rPr>
              <a:t>th</a:t>
            </a:r>
            <a:r>
              <a:rPr lang="en-US" sz="1600" b="0" dirty="0">
                <a:effectLst/>
              </a:rPr>
              <a:t> November 2020)</a:t>
            </a:r>
          </a:p>
          <a:p>
            <a:endParaRPr lang="en-US" sz="1600" i="1" dirty="0"/>
          </a:p>
          <a:p>
            <a:pPr algn="l"/>
            <a:r>
              <a:rPr lang="en-US" sz="1600" dirty="0"/>
              <a:t>Image 3: Oriental Institute, University of Chicago (n.d.) </a:t>
            </a:r>
            <a:r>
              <a:rPr lang="en-US" sz="1600" i="1" dirty="0"/>
              <a:t>Seal, Cylinder</a:t>
            </a:r>
            <a:r>
              <a:rPr lang="en-US" sz="1600" dirty="0"/>
              <a:t> Available at: </a:t>
            </a:r>
            <a:r>
              <a:rPr lang="en-GB" sz="1600" b="0" i="0" dirty="0">
                <a:solidFill>
                  <a:srgbClr val="595959"/>
                </a:solidFill>
                <a:effectLst/>
              </a:rPr>
              <a:t> </a:t>
            </a:r>
            <a:r>
              <a:rPr lang="en-GB" sz="1600" b="0" i="0" u="none" strike="noStrike" dirty="0">
                <a:effectLst/>
              </a:rPr>
              <a:t>https://oi-idb.uchicago.edu/id/90eec75d-0343-4a85-8810-ad0cdcc2a081 (Accessed: 12</a:t>
            </a:r>
            <a:r>
              <a:rPr lang="en-GB" sz="1600" b="0" i="0" u="none" strike="noStrike" baseline="30000" dirty="0">
                <a:effectLst/>
              </a:rPr>
              <a:t>th</a:t>
            </a:r>
            <a:r>
              <a:rPr lang="en-GB" sz="1600" b="0" i="0" u="none" strike="noStrike" dirty="0">
                <a:effectLst/>
              </a:rPr>
              <a:t> November 2020)</a:t>
            </a:r>
          </a:p>
          <a:p>
            <a:pPr algn="l"/>
            <a:endParaRPr lang="en-GB" sz="1600" b="0" i="0" u="none" strike="noStrike" dirty="0">
              <a:effectLst/>
            </a:endParaRPr>
          </a:p>
          <a:p>
            <a:r>
              <a:rPr lang="en-US" sz="1600" dirty="0"/>
              <a:t>Image 4: The Trustees of the British Museum (n.d.) </a:t>
            </a:r>
            <a:r>
              <a:rPr lang="en-US" sz="1600" i="1" dirty="0"/>
              <a:t>1533263001 </a:t>
            </a:r>
            <a:r>
              <a:rPr lang="en-US" sz="1600" dirty="0"/>
              <a:t>Available at: https://www.britishmuseum.org/collection/image/1533263001 (Accessed: 12</a:t>
            </a:r>
            <a:r>
              <a:rPr lang="en-US" sz="1600" baseline="30000" dirty="0"/>
              <a:t>th</a:t>
            </a:r>
            <a:r>
              <a:rPr lang="en-US" sz="1600" dirty="0"/>
              <a:t> November 2020)</a:t>
            </a:r>
          </a:p>
          <a:p>
            <a:pPr algn="l"/>
            <a:endParaRPr lang="en-GB" sz="1600" dirty="0"/>
          </a:p>
          <a:p>
            <a:pPr algn="l"/>
            <a:r>
              <a:rPr lang="en-GB" sz="1600" b="0" i="0" dirty="0">
                <a:effectLst/>
              </a:rPr>
              <a:t>Image 5: The Metropolitan Museum (</a:t>
            </a:r>
            <a:r>
              <a:rPr lang="en-GB" sz="1600" b="0" i="0" dirty="0" err="1">
                <a:effectLst/>
              </a:rPr>
              <a:t>n.d</a:t>
            </a:r>
            <a:r>
              <a:rPr lang="en-GB" sz="1600" b="0" i="1" dirty="0">
                <a:effectLst/>
              </a:rPr>
              <a:t>) </a:t>
            </a:r>
            <a:r>
              <a:rPr lang="en-US" sz="1600" b="0" i="1" dirty="0">
                <a:effectLst/>
              </a:rPr>
              <a:t>Standing female worshiper ca. 2600–2500 B.C. </a:t>
            </a:r>
            <a:r>
              <a:rPr lang="en-US" sz="1600" b="0" i="0" dirty="0">
                <a:effectLst/>
              </a:rPr>
              <a:t>Available at: https://www.metmuseum.org/art/collection/search/329080?searchField=All&amp;amp;sortBy=Relevance&amp;amp;deptids=3&amp;amp;ao=on&amp;amp;ft=Inanna&amp;amp;offset=0&amp;amp;rpp=80&amp;amp;pos=19 (Accessed: 12</a:t>
            </a:r>
            <a:r>
              <a:rPr lang="en-US" sz="1600" b="0" i="0" baseline="30000" dirty="0">
                <a:effectLst/>
              </a:rPr>
              <a:t>th</a:t>
            </a:r>
            <a:r>
              <a:rPr lang="en-US" sz="1600" b="0" i="0" dirty="0">
                <a:effectLst/>
              </a:rPr>
              <a:t> November 2020)</a:t>
            </a:r>
          </a:p>
          <a:p>
            <a:pPr algn="l"/>
            <a:endParaRPr lang="en-US" sz="1600" dirty="0"/>
          </a:p>
          <a:p>
            <a:pPr algn="l"/>
            <a:r>
              <a:rPr lang="en-US" sz="1600" dirty="0"/>
              <a:t>Image 6: The Trustees of the British Museum (n.d.) </a:t>
            </a:r>
            <a:r>
              <a:rPr lang="en-US" sz="1600" i="1" dirty="0"/>
              <a:t>33041001</a:t>
            </a:r>
            <a:r>
              <a:rPr lang="en-US" sz="1600" dirty="0"/>
              <a:t> Available at: https://www.britishmuseum.org/collection/image/33041001 (Accessed: 12</a:t>
            </a:r>
            <a:r>
              <a:rPr lang="en-US" sz="1600" baseline="30000" dirty="0"/>
              <a:t>th</a:t>
            </a:r>
            <a:r>
              <a:rPr lang="en-US" sz="1600" dirty="0"/>
              <a:t> November 2020)</a:t>
            </a:r>
          </a:p>
        </p:txBody>
      </p:sp>
    </p:spTree>
    <p:extLst>
      <p:ext uri="{BB962C8B-B14F-4D97-AF65-F5344CB8AC3E}">
        <p14:creationId xmlns:p14="http://schemas.microsoft.com/office/powerpoint/2010/main" val="37557979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LeftStep">
      <a:dk1>
        <a:srgbClr val="000000"/>
      </a:dk1>
      <a:lt1>
        <a:srgbClr val="FFFFFF"/>
      </a:lt1>
      <a:dk2>
        <a:srgbClr val="213A3B"/>
      </a:dk2>
      <a:lt2>
        <a:srgbClr val="E8E5E2"/>
      </a:lt2>
      <a:accent1>
        <a:srgbClr val="81A6C4"/>
      </a:accent1>
      <a:accent2>
        <a:srgbClr val="6EADAF"/>
      </a:accent2>
      <a:accent3>
        <a:srgbClr val="7BAC99"/>
      </a:accent3>
      <a:accent4>
        <a:srgbClr val="6EAF7B"/>
      </a:accent4>
      <a:accent5>
        <a:srgbClr val="86AC7B"/>
      </a:accent5>
      <a:accent6>
        <a:srgbClr val="93AA6B"/>
      </a:accent6>
      <a:hlink>
        <a:srgbClr val="9F795B"/>
      </a:hlink>
      <a:folHlink>
        <a:srgbClr val="7F7F7F"/>
      </a:folHlink>
    </a:clrScheme>
    <a:fontScheme name="Slate">
      <a:majorFont>
        <a:latin typeface="Georgia Pro Cond Ligh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Speak Pro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8817</TotalTime>
  <Words>1082</Words>
  <Application>Microsoft Office PowerPoint</Application>
  <PresentationFormat>Widescreen</PresentationFormat>
  <Paragraphs>76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Georgia Pro Cond Light</vt:lpstr>
      <vt:lpstr>Speak Pro</vt:lpstr>
      <vt:lpstr>Wingdings 2</vt:lpstr>
      <vt:lpstr>SlateVTI</vt:lpstr>
      <vt:lpstr>The Actions of Ištar, and how they Reflect on the Actions of Real Women</vt:lpstr>
      <vt:lpstr>Ištar: who is she?</vt:lpstr>
      <vt:lpstr>Ištar vs Inanna</vt:lpstr>
      <vt:lpstr>Ištar’s Nature of Extremes</vt:lpstr>
      <vt:lpstr>Scholarship Opinions</vt:lpstr>
      <vt:lpstr>Acceptable Behaviour for Real Women</vt:lpstr>
      <vt:lpstr>How Ištar sets these Boundaries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Actions of Ištar, and how they Reflect on the Action of Real Women</dc:title>
  <dc:creator>Lily Earp</dc:creator>
  <cp:lastModifiedBy>Lily Earp</cp:lastModifiedBy>
  <cp:revision>82</cp:revision>
  <dcterms:created xsi:type="dcterms:W3CDTF">2020-11-05T21:36:13Z</dcterms:created>
  <dcterms:modified xsi:type="dcterms:W3CDTF">2020-11-12T22:37:37Z</dcterms:modified>
</cp:coreProperties>
</file>