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62" r:id="rId5"/>
    <p:sldId id="258" r:id="rId6"/>
    <p:sldId id="259" r:id="rId7"/>
    <p:sldId id="260" r:id="rId8"/>
    <p:sldId id="261" r:id="rId9"/>
    <p:sldId id="263" r:id="rId10"/>
    <p:sldId id="264" r:id="rId11"/>
    <p:sldId id="267" r:id="rId12"/>
    <p:sldId id="272" r:id="rId13"/>
    <p:sldId id="276" r:id="rId14"/>
    <p:sldId id="274" r:id="rId15"/>
    <p:sldId id="275" r:id="rId16"/>
    <p:sldId id="268" r:id="rId17"/>
    <p:sldId id="273" r:id="rId18"/>
    <p:sldId id="277" r:id="rId19"/>
    <p:sldId id="265" r:id="rId20"/>
    <p:sldId id="269" r:id="rId21"/>
    <p:sldId id="270" r:id="rId22"/>
    <p:sldId id="271" r:id="rId23"/>
    <p:sldId id="278"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594" y="43"/>
      </p:cViewPr>
      <p:guideLst>
        <p:guide orient="horz" pos="2160"/>
        <p:guide pos="2880"/>
      </p:guideLst>
    </p:cSldViewPr>
  </p:slideViewPr>
  <p:notesTextViewPr>
    <p:cViewPr>
      <p:scale>
        <a:sx n="100" d="100"/>
        <a:sy n="100" d="100"/>
      </p:scale>
      <p:origin x="0" y="0"/>
    </p:cViewPr>
  </p:notesTextViewPr>
  <p:sorterViewPr>
    <p:cViewPr>
      <p:scale>
        <a:sx n="81" d="100"/>
        <a:sy n="81"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2020552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1533253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94420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4037737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1039688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284383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394268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4257760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1650793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134510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F716FD9C-682F-4637-B3DF-75F03F70ECC1}"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39704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104363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F716FD9C-682F-4637-B3DF-75F03F70ECC1}"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10815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1203286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225976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D3B6B-4129-496E-A28C-665D616D17C6}"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extLst>
      <p:ext uri="{BB962C8B-B14F-4D97-AF65-F5344CB8AC3E}">
        <p14:creationId xmlns:p14="http://schemas.microsoft.com/office/powerpoint/2010/main" val="4163207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E7DD3B6B-4129-496E-A28C-665D616D17C6}" type="datetimeFigureOut">
              <a:rPr lang="en-GB" smtClean="0"/>
              <a:pPr/>
              <a:t>27/03/2025</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F716FD9C-682F-4637-B3DF-75F03F70ECC1}" type="slidenum">
              <a:rPr lang="en-GB" smtClean="0"/>
              <a:pPr/>
              <a:t>‹#›</a:t>
            </a:fld>
            <a:endParaRPr lang="en-GB"/>
          </a:p>
        </p:txBody>
      </p:sp>
    </p:spTree>
    <p:extLst>
      <p:ext uri="{BB962C8B-B14F-4D97-AF65-F5344CB8AC3E}">
        <p14:creationId xmlns:p14="http://schemas.microsoft.com/office/powerpoint/2010/main" val="21909291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0590" y="1241986"/>
            <a:ext cx="7682820" cy="5112568"/>
          </a:xfrm>
          <a:prstGeom prst="rect">
            <a:avLst/>
          </a:prstGeom>
        </p:spPr>
      </p:pic>
      <p:sp>
        <p:nvSpPr>
          <p:cNvPr id="2" name="Title 1"/>
          <p:cNvSpPr>
            <a:spLocks noGrp="1"/>
          </p:cNvSpPr>
          <p:nvPr>
            <p:ph type="ctrTitle"/>
          </p:nvPr>
        </p:nvSpPr>
        <p:spPr>
          <a:xfrm>
            <a:off x="789856" y="116632"/>
            <a:ext cx="7772400" cy="1107554"/>
          </a:xfrm>
        </p:spPr>
        <p:txBody>
          <a:bodyPr>
            <a:normAutofit/>
          </a:bodyPr>
          <a:lstStyle/>
          <a:p>
            <a:r>
              <a:rPr lang="en-GB" sz="5400" b="1" dirty="0">
                <a:solidFill>
                  <a:schemeClr val="tx1"/>
                </a:solidFill>
              </a:rPr>
              <a:t>Transactional Analysis</a:t>
            </a:r>
          </a:p>
        </p:txBody>
      </p:sp>
      <p:sp>
        <p:nvSpPr>
          <p:cNvPr id="3" name="Subtitle 2"/>
          <p:cNvSpPr>
            <a:spLocks noGrp="1"/>
          </p:cNvSpPr>
          <p:nvPr>
            <p:ph type="subTitle" idx="1"/>
          </p:nvPr>
        </p:nvSpPr>
        <p:spPr>
          <a:xfrm>
            <a:off x="3239852" y="5686400"/>
            <a:ext cx="2872408" cy="766936"/>
          </a:xfrm>
        </p:spPr>
        <p:txBody>
          <a:bodyPr/>
          <a:lstStyle/>
          <a:p>
            <a:r>
              <a:rPr lang="en-GB" b="1" dirty="0">
                <a:solidFill>
                  <a:schemeClr val="bg1"/>
                </a:solidFill>
              </a:rPr>
              <a:t>Eric Berne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868958"/>
          </a:xfrm>
        </p:spPr>
        <p:txBody>
          <a:bodyPr/>
          <a:lstStyle/>
          <a:p>
            <a:r>
              <a:rPr lang="en-GB" b="1" dirty="0"/>
              <a:t>Principles of TA</a:t>
            </a:r>
          </a:p>
        </p:txBody>
      </p:sp>
      <p:sp>
        <p:nvSpPr>
          <p:cNvPr id="3" name="Content Placeholder 2"/>
          <p:cNvSpPr>
            <a:spLocks noGrp="1"/>
          </p:cNvSpPr>
          <p:nvPr>
            <p:ph idx="1"/>
          </p:nvPr>
        </p:nvSpPr>
        <p:spPr>
          <a:xfrm>
            <a:off x="457200" y="1124744"/>
            <a:ext cx="8229600" cy="5328592"/>
          </a:xfrm>
        </p:spPr>
        <p:txBody>
          <a:bodyPr>
            <a:normAutofit fontScale="85000" lnSpcReduction="10000"/>
          </a:bodyPr>
          <a:lstStyle/>
          <a:p>
            <a:r>
              <a:rPr lang="en-GB" sz="2800" dirty="0"/>
              <a:t>Developed in 1950s by psychoanalyst Eric Berne</a:t>
            </a:r>
          </a:p>
          <a:p>
            <a:r>
              <a:rPr lang="en-GB" sz="2800" dirty="0"/>
              <a:t>verbal communication, particularly face to face, is at the centre of human social relationships</a:t>
            </a:r>
          </a:p>
          <a:p>
            <a:r>
              <a:rPr lang="en-GB" sz="2800" dirty="0"/>
              <a:t>Transaction Stimulus - when two people encounter each other, one of them will speak to the other</a:t>
            </a:r>
          </a:p>
          <a:p>
            <a:r>
              <a:rPr lang="en-GB" sz="2800" dirty="0"/>
              <a:t>Transaction Response – the reaction from the other person</a:t>
            </a:r>
          </a:p>
          <a:p>
            <a:r>
              <a:rPr lang="en-GB" sz="2800" dirty="0"/>
              <a:t>The person sending the Stimulus is called the Agent. The person who responds is called the Respondent</a:t>
            </a:r>
          </a:p>
          <a:p>
            <a:r>
              <a:rPr lang="en-GB" sz="2800" dirty="0"/>
              <a:t>Transactional Analysis became the method of examining the transaction wherein: 'I do something to you, and you do something back'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 as a Psychological Theory</a:t>
            </a:r>
          </a:p>
        </p:txBody>
      </p:sp>
      <p:sp>
        <p:nvSpPr>
          <p:cNvPr id="3" name="Content Placeholder 2"/>
          <p:cNvSpPr>
            <a:spLocks noGrp="1"/>
          </p:cNvSpPr>
          <p:nvPr>
            <p:ph idx="1"/>
          </p:nvPr>
        </p:nvSpPr>
        <p:spPr>
          <a:xfrm>
            <a:off x="1115617" y="2060848"/>
            <a:ext cx="7418784" cy="3777622"/>
          </a:xfrm>
        </p:spPr>
        <p:txBody>
          <a:bodyPr/>
          <a:lstStyle/>
          <a:p>
            <a:r>
              <a:rPr lang="en-GB" sz="2400" dirty="0"/>
              <a:t>Applied in psychotherapy, education and organisations.</a:t>
            </a:r>
          </a:p>
          <a:p>
            <a:r>
              <a:rPr lang="en-GB" sz="2400" dirty="0"/>
              <a:t>Promotes autonomy – transcending past influences, rethinking ‘childhood decisions’.</a:t>
            </a:r>
          </a:p>
          <a:p>
            <a:r>
              <a:rPr lang="en-GB" sz="2400" dirty="0"/>
              <a:t>Places ‘parental programming’ as significant.</a:t>
            </a:r>
          </a:p>
          <a:p>
            <a:r>
              <a:rPr lang="en-GB" sz="2400" dirty="0"/>
              <a:t>Parental programming can be ‘positive’ and/or ‘negative’.</a:t>
            </a:r>
          </a:p>
          <a:p>
            <a:endParaRPr lang="en-GB" dirty="0"/>
          </a:p>
        </p:txBody>
      </p:sp>
    </p:spTree>
    <p:extLst>
      <p:ext uri="{BB962C8B-B14F-4D97-AF65-F5344CB8AC3E}">
        <p14:creationId xmlns:p14="http://schemas.microsoft.com/office/powerpoint/2010/main" val="3622101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Structural Ego States: </a:t>
            </a:r>
            <a:r>
              <a:rPr lang="en-GB" dirty="0"/>
              <a:t>The PAC model</a:t>
            </a:r>
          </a:p>
        </p:txBody>
      </p:sp>
      <p:pic>
        <p:nvPicPr>
          <p:cNvPr id="4" name="Content Placeholder 3" descr="http://www.businessballs.com/images/transa1.jpg"/>
          <p:cNvPicPr>
            <a:picLocks noGrp="1"/>
          </p:cNvPicPr>
          <p:nvPr>
            <p:ph idx="1"/>
          </p:nvPr>
        </p:nvPicPr>
        <p:blipFill>
          <a:blip r:embed="rId2" cstate="print"/>
          <a:srcRect/>
          <a:stretch>
            <a:fillRect/>
          </a:stretch>
        </p:blipFill>
        <p:spPr bwMode="auto">
          <a:xfrm>
            <a:off x="0" y="1052736"/>
            <a:ext cx="6228184" cy="5805264"/>
          </a:xfrm>
          <a:prstGeom prst="rect">
            <a:avLst/>
          </a:prstGeom>
          <a:noFill/>
          <a:ln w="9525">
            <a:noFill/>
            <a:miter lim="800000"/>
            <a:headEnd/>
            <a:tailEnd/>
          </a:ln>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6836" y="2132856"/>
            <a:ext cx="2797164" cy="3168352"/>
          </a:xfrm>
          <a:prstGeom prst="rect">
            <a:avLst/>
          </a:prstGeom>
        </p:spPr>
      </p:pic>
    </p:spTree>
    <p:extLst>
      <p:ext uri="{BB962C8B-B14F-4D97-AF65-F5344CB8AC3E}">
        <p14:creationId xmlns:p14="http://schemas.microsoft.com/office/powerpoint/2010/main" val="4196257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4643023" cy="860674"/>
          </a:xfrm>
        </p:spPr>
        <p:txBody>
          <a:bodyPr/>
          <a:lstStyle/>
          <a:p>
            <a:r>
              <a:rPr lang="en-GB" dirty="0"/>
              <a:t>Ego States: </a:t>
            </a:r>
            <a:r>
              <a:rPr lang="en-GB" sz="3600" b="1" dirty="0"/>
              <a:t>Parent</a:t>
            </a:r>
            <a:endParaRPr lang="en-GB" dirty="0"/>
          </a:p>
        </p:txBody>
      </p:sp>
      <p:sp>
        <p:nvSpPr>
          <p:cNvPr id="3" name="Content Placeholder 2"/>
          <p:cNvSpPr>
            <a:spLocks noGrp="1"/>
          </p:cNvSpPr>
          <p:nvPr>
            <p:ph idx="1"/>
          </p:nvPr>
        </p:nvSpPr>
        <p:spPr>
          <a:xfrm>
            <a:off x="457200" y="1600199"/>
            <a:ext cx="8229600" cy="5101183"/>
          </a:xfrm>
        </p:spPr>
        <p:txBody>
          <a:bodyPr>
            <a:normAutofit fontScale="92500" lnSpcReduction="10000"/>
          </a:bodyPr>
          <a:lstStyle/>
          <a:p>
            <a:pPr>
              <a:buNone/>
            </a:pPr>
            <a:r>
              <a:rPr lang="en-GB" sz="2600" dirty="0"/>
              <a:t>This is our ingrained voice of authority, absorbed conditioning, learning and attitudes from when we were young. We were conditioned by our real parents, teachers, older people, next door neighbours, aunts and uncles. </a:t>
            </a:r>
          </a:p>
          <a:p>
            <a:pPr>
              <a:buNone/>
            </a:pPr>
            <a:r>
              <a:rPr lang="en-GB" sz="2600" dirty="0"/>
              <a:t>Our Parent is made up of a huge number of hidden and overt recorded playbacks. Typically embodied by phrases and attitudes starting with 'how to', 'under no circumstances', 'always' and 'never forget', 'don't lie, cheat, steal', etc, etc.</a:t>
            </a:r>
          </a:p>
          <a:p>
            <a:pPr>
              <a:buNone/>
            </a:pPr>
            <a:r>
              <a:rPr lang="en-GB" sz="2600" dirty="0"/>
              <a:t>Our parent is formed by external events and influences upon us as we grow through early childhood. We can change it, but this is easier said than done.</a:t>
            </a:r>
          </a:p>
          <a:p>
            <a:endParaRPr lang="en-GB" dirty="0"/>
          </a:p>
        </p:txBody>
      </p:sp>
      <p:pic>
        <p:nvPicPr>
          <p:cNvPr id="5" name="Picture 4"/>
          <p:cNvPicPr>
            <a:picLocks noChangeAspect="1"/>
          </p:cNvPicPr>
          <p:nvPr/>
        </p:nvPicPr>
        <p:blipFill>
          <a:blip r:embed="rId2"/>
          <a:stretch>
            <a:fillRect/>
          </a:stretch>
        </p:blipFill>
        <p:spPr>
          <a:xfrm>
            <a:off x="7668357" y="0"/>
            <a:ext cx="1475643" cy="2266456"/>
          </a:xfrm>
          <a:prstGeom prst="rect">
            <a:avLst/>
          </a:prstGeom>
        </p:spPr>
      </p:pic>
      <p:pic>
        <p:nvPicPr>
          <p:cNvPr id="6" name="Picture 5"/>
          <p:cNvPicPr>
            <a:picLocks noChangeAspect="1"/>
          </p:cNvPicPr>
          <p:nvPr/>
        </p:nvPicPr>
        <p:blipFill>
          <a:blip r:embed="rId3"/>
          <a:stretch>
            <a:fillRect/>
          </a:stretch>
        </p:blipFill>
        <p:spPr>
          <a:xfrm>
            <a:off x="8068127" y="5157192"/>
            <a:ext cx="898152" cy="1544191"/>
          </a:xfrm>
          <a:prstGeom prst="rect">
            <a:avLst/>
          </a:prstGeom>
        </p:spPr>
      </p:pic>
    </p:spTree>
    <p:extLst>
      <p:ext uri="{BB962C8B-B14F-4D97-AF65-F5344CB8AC3E}">
        <p14:creationId xmlns:p14="http://schemas.microsoft.com/office/powerpoint/2010/main" val="3505621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020272" y="4124"/>
            <a:ext cx="1728192" cy="2158090"/>
          </a:xfrm>
          <a:prstGeom prst="rect">
            <a:avLst/>
          </a:prstGeom>
        </p:spPr>
      </p:pic>
      <p:sp>
        <p:nvSpPr>
          <p:cNvPr id="2" name="Title 1"/>
          <p:cNvSpPr>
            <a:spLocks noGrp="1"/>
          </p:cNvSpPr>
          <p:nvPr>
            <p:ph type="title"/>
          </p:nvPr>
        </p:nvSpPr>
        <p:spPr>
          <a:xfrm>
            <a:off x="1945201" y="624110"/>
            <a:ext cx="4715031" cy="860674"/>
          </a:xfrm>
        </p:spPr>
        <p:txBody>
          <a:bodyPr>
            <a:normAutofit fontScale="90000"/>
          </a:bodyPr>
          <a:lstStyle/>
          <a:p>
            <a:r>
              <a:rPr lang="en-GB" dirty="0"/>
              <a:t>Ego States: </a:t>
            </a:r>
            <a:r>
              <a:rPr lang="en-GB" b="1" dirty="0"/>
              <a:t>Adult</a:t>
            </a:r>
            <a:br>
              <a:rPr lang="en-GB" sz="3600" b="1" dirty="0"/>
            </a:br>
            <a:endParaRPr lang="en-GB" dirty="0"/>
          </a:p>
        </p:txBody>
      </p:sp>
      <p:sp>
        <p:nvSpPr>
          <p:cNvPr id="3" name="Content Placeholder 2"/>
          <p:cNvSpPr>
            <a:spLocks noGrp="1"/>
          </p:cNvSpPr>
          <p:nvPr>
            <p:ph idx="1"/>
          </p:nvPr>
        </p:nvSpPr>
        <p:spPr>
          <a:xfrm>
            <a:off x="1475656" y="2708920"/>
            <a:ext cx="6808009" cy="3240360"/>
          </a:xfrm>
        </p:spPr>
        <p:txBody>
          <a:bodyPr>
            <a:normAutofit fontScale="92500"/>
          </a:bodyPr>
          <a:lstStyle/>
          <a:p>
            <a:pPr>
              <a:buNone/>
            </a:pPr>
            <a:r>
              <a:rPr lang="en-GB" sz="2600" dirty="0"/>
              <a:t>Our 'Adult' is our ability to think and determine action for ourselves, based on received data. The adult in us begins to form at around ten months old, and is the means by which we keep our Parent and Child under control. </a:t>
            </a:r>
          </a:p>
          <a:p>
            <a:pPr>
              <a:buNone/>
            </a:pPr>
            <a:r>
              <a:rPr lang="en-GB" sz="2600" dirty="0"/>
              <a:t>If we are to change our Parent or Child we must do so through our adult.</a:t>
            </a:r>
          </a:p>
          <a:p>
            <a:pPr>
              <a:buNone/>
            </a:pPr>
            <a:endParaRPr lang="en-GB" dirty="0"/>
          </a:p>
        </p:txBody>
      </p:sp>
      <p:sp>
        <p:nvSpPr>
          <p:cNvPr id="4" name="AutoShape 2" descr="Image result for marge simpson"/>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9249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61952" y="1340768"/>
            <a:ext cx="1800200" cy="1800200"/>
          </a:xfrm>
          <a:prstGeom prst="rect">
            <a:avLst/>
          </a:prstGeom>
        </p:spPr>
      </p:pic>
      <p:sp>
        <p:nvSpPr>
          <p:cNvPr id="2" name="Title 1"/>
          <p:cNvSpPr>
            <a:spLocks noGrp="1"/>
          </p:cNvSpPr>
          <p:nvPr>
            <p:ph type="title"/>
          </p:nvPr>
        </p:nvSpPr>
        <p:spPr>
          <a:xfrm>
            <a:off x="1945201" y="624110"/>
            <a:ext cx="6589199" cy="644650"/>
          </a:xfrm>
        </p:spPr>
        <p:txBody>
          <a:bodyPr/>
          <a:lstStyle/>
          <a:p>
            <a:r>
              <a:rPr lang="en-GB" dirty="0"/>
              <a:t>Ego States: </a:t>
            </a:r>
            <a:r>
              <a:rPr lang="en-GB" b="1" dirty="0"/>
              <a:t>Child</a:t>
            </a:r>
            <a:endParaRPr lang="en-GB" dirty="0"/>
          </a:p>
        </p:txBody>
      </p:sp>
      <p:sp>
        <p:nvSpPr>
          <p:cNvPr id="3" name="Content Placeholder 2"/>
          <p:cNvSpPr>
            <a:spLocks noGrp="1"/>
          </p:cNvSpPr>
          <p:nvPr>
            <p:ph idx="1"/>
          </p:nvPr>
        </p:nvSpPr>
        <p:spPr>
          <a:xfrm>
            <a:off x="769967" y="2229964"/>
            <a:ext cx="6591985" cy="2951584"/>
          </a:xfrm>
        </p:spPr>
        <p:txBody>
          <a:bodyPr/>
          <a:lstStyle/>
          <a:p>
            <a:pPr>
              <a:buNone/>
            </a:pPr>
            <a:r>
              <a:rPr lang="en-GB" sz="2400" dirty="0"/>
              <a:t>Our internal reaction and feelings to external events form the 'Child'. This is the seeing, hearing, feeling, and emotional body of data within each of us. </a:t>
            </a:r>
          </a:p>
          <a:p>
            <a:pPr>
              <a:buNone/>
            </a:pPr>
            <a:r>
              <a:rPr lang="en-GB" sz="2400" dirty="0"/>
              <a:t>When anger or despair dominates reason, the Child is in control. Like our Parent we can change it, but it is no easier.</a:t>
            </a:r>
          </a:p>
          <a:p>
            <a:pPr>
              <a:buNone/>
            </a:pPr>
            <a:endParaRPr lang="en-GB" dirty="0"/>
          </a:p>
        </p:txBody>
      </p:sp>
    </p:spTree>
    <p:extLst>
      <p:ext uri="{BB962C8B-B14F-4D97-AF65-F5344CB8AC3E}">
        <p14:creationId xmlns:p14="http://schemas.microsoft.com/office/powerpoint/2010/main" val="3728943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In other words …</a:t>
            </a:r>
            <a:endParaRPr lang="en-GB" dirty="0"/>
          </a:p>
        </p:txBody>
      </p:sp>
      <p:sp>
        <p:nvSpPr>
          <p:cNvPr id="3" name="Content Placeholder 2"/>
          <p:cNvSpPr>
            <a:spLocks noGrp="1"/>
          </p:cNvSpPr>
          <p:nvPr>
            <p:ph idx="1"/>
          </p:nvPr>
        </p:nvSpPr>
        <p:spPr>
          <a:xfrm>
            <a:off x="899592" y="2370746"/>
            <a:ext cx="7634808" cy="2087488"/>
          </a:xfrm>
        </p:spPr>
        <p:txBody>
          <a:bodyPr>
            <a:normAutofit fontScale="92500" lnSpcReduction="10000"/>
          </a:bodyPr>
          <a:lstStyle/>
          <a:p>
            <a:pPr>
              <a:spcAft>
                <a:spcPts val="1200"/>
              </a:spcAft>
            </a:pPr>
            <a:r>
              <a:rPr lang="en-GB" sz="3200" dirty="0"/>
              <a:t>Parent is our 'Taught' concept of life</a:t>
            </a:r>
          </a:p>
          <a:p>
            <a:pPr>
              <a:spcAft>
                <a:spcPts val="1200"/>
              </a:spcAft>
            </a:pPr>
            <a:r>
              <a:rPr lang="en-GB" sz="3200" dirty="0"/>
              <a:t>Adult is our 'Thought' concept of life</a:t>
            </a:r>
          </a:p>
          <a:p>
            <a:pPr>
              <a:spcAft>
                <a:spcPts val="1200"/>
              </a:spcAft>
            </a:pPr>
            <a:r>
              <a:rPr lang="en-GB" sz="3200" dirty="0"/>
              <a:t>Child is our 'Felt' concept of life</a:t>
            </a:r>
          </a:p>
          <a:p>
            <a:endParaRPr lang="en-GB" sz="3200" dirty="0"/>
          </a:p>
          <a:p>
            <a:endParaRPr lang="en-GB" dirty="0"/>
          </a:p>
        </p:txBody>
      </p:sp>
    </p:spTree>
    <p:extLst>
      <p:ext uri="{BB962C8B-B14F-4D97-AF65-F5344CB8AC3E}">
        <p14:creationId xmlns:p14="http://schemas.microsoft.com/office/powerpoint/2010/main" val="3920168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540" y="260648"/>
            <a:ext cx="5194920" cy="778098"/>
          </a:xfrm>
        </p:spPr>
        <p:txBody>
          <a:bodyPr/>
          <a:lstStyle/>
          <a:p>
            <a:r>
              <a:rPr lang="en-GB" b="1" dirty="0"/>
              <a:t>Functional Ego States</a:t>
            </a:r>
          </a:p>
        </p:txBody>
      </p:sp>
      <p:pic>
        <p:nvPicPr>
          <p:cNvPr id="4" name="Content Placeholder 3" descr="http://www.bpsmedicine.com/content/figures/1751-0759-3-9-1-l.jpg"/>
          <p:cNvPicPr>
            <a:picLocks noGrp="1"/>
          </p:cNvPicPr>
          <p:nvPr>
            <p:ph idx="1"/>
          </p:nvPr>
        </p:nvPicPr>
        <p:blipFill>
          <a:blip r:embed="rId2" cstate="print"/>
          <a:srcRect/>
          <a:stretch>
            <a:fillRect/>
          </a:stretch>
        </p:blipFill>
        <p:spPr bwMode="auto">
          <a:xfrm>
            <a:off x="395536" y="1368152"/>
            <a:ext cx="8604448" cy="5229200"/>
          </a:xfrm>
          <a:prstGeom prst="rect">
            <a:avLst/>
          </a:prstGeom>
          <a:noFill/>
          <a:ln w="9525">
            <a:noFill/>
            <a:miter lim="800000"/>
            <a:headEnd/>
            <a:tailEnd/>
          </a:ln>
        </p:spPr>
      </p:pic>
    </p:spTree>
    <p:extLst>
      <p:ext uri="{BB962C8B-B14F-4D97-AF65-F5344CB8AC3E}">
        <p14:creationId xmlns:p14="http://schemas.microsoft.com/office/powerpoint/2010/main" val="1016107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947279" cy="1280890"/>
          </a:xfrm>
        </p:spPr>
        <p:txBody>
          <a:bodyPr/>
          <a:lstStyle/>
          <a:p>
            <a:r>
              <a:rPr lang="en-GB" b="1" dirty="0"/>
              <a:t>Complementary transactions</a:t>
            </a:r>
          </a:p>
        </p:txBody>
      </p:sp>
      <p:pic>
        <p:nvPicPr>
          <p:cNvPr id="4" name="Content Placeholder 3" descr="http://www.ericberne.com/wp-content/uploads/2013/01/Crossed_Transaction_in_Transactional_Analysis.jpg"/>
          <p:cNvPicPr>
            <a:picLocks noGrp="1"/>
          </p:cNvPicPr>
          <p:nvPr>
            <p:ph idx="1"/>
          </p:nvPr>
        </p:nvPicPr>
        <p:blipFill>
          <a:blip r:embed="rId2" cstate="print"/>
          <a:stretch>
            <a:fillRect/>
          </a:stretch>
        </p:blipFill>
        <p:spPr bwMode="auto">
          <a:xfrm>
            <a:off x="2267744" y="2295524"/>
            <a:ext cx="5053806" cy="3938365"/>
          </a:xfrm>
          <a:prstGeom prst="rect">
            <a:avLst/>
          </a:prstGeom>
          <a:noFill/>
          <a:ln w="9525">
            <a:noFill/>
            <a:miter lim="800000"/>
            <a:headEnd/>
            <a:tailEnd/>
          </a:ln>
        </p:spPr>
      </p:pic>
    </p:spTree>
    <p:extLst>
      <p:ext uri="{BB962C8B-B14F-4D97-AF65-F5344CB8AC3E}">
        <p14:creationId xmlns:p14="http://schemas.microsoft.com/office/powerpoint/2010/main" val="563184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720" y="332656"/>
            <a:ext cx="3014055" cy="620688"/>
          </a:xfrm>
        </p:spPr>
        <p:txBody>
          <a:bodyPr>
            <a:normAutofit fontScale="90000"/>
          </a:bodyPr>
          <a:lstStyle/>
          <a:p>
            <a:r>
              <a:rPr lang="en-GB" b="1" dirty="0"/>
              <a:t>Injunctions</a:t>
            </a:r>
          </a:p>
        </p:txBody>
      </p:sp>
      <p:sp>
        <p:nvSpPr>
          <p:cNvPr id="3" name="Content Placeholder 2"/>
          <p:cNvSpPr>
            <a:spLocks noGrp="1"/>
          </p:cNvSpPr>
          <p:nvPr>
            <p:ph idx="1"/>
          </p:nvPr>
        </p:nvSpPr>
        <p:spPr>
          <a:xfrm>
            <a:off x="475916" y="1484784"/>
            <a:ext cx="8229600" cy="4968552"/>
          </a:xfrm>
        </p:spPr>
        <p:txBody>
          <a:bodyPr>
            <a:normAutofit lnSpcReduction="10000"/>
          </a:bodyPr>
          <a:lstStyle/>
          <a:p>
            <a:pPr marL="0" indent="0">
              <a:buNone/>
            </a:pPr>
            <a:r>
              <a:rPr lang="en-GB" sz="2800" dirty="0"/>
              <a:t>Children are exposed to parental messages verbally and non-verbally – explicitly and implicitly. From these emerge ‘injunctions’. </a:t>
            </a:r>
          </a:p>
          <a:p>
            <a:pPr marL="0" indent="0">
              <a:buNone/>
            </a:pPr>
            <a:r>
              <a:rPr lang="en-GB" sz="2800" dirty="0"/>
              <a:t>These are considered ‘negative’. They are internalised by the child as ‘prohibitions’ or ‘negative commands’. </a:t>
            </a:r>
          </a:p>
          <a:p>
            <a:pPr marL="0" indent="0">
              <a:buNone/>
            </a:pPr>
            <a:r>
              <a:rPr lang="en-GB" sz="2800" dirty="0"/>
              <a:t>They can be given through modelling, rewarding certain behaviours or direct expression. Sometimes, they are not even given by the parent. The child creates them through </a:t>
            </a:r>
            <a:r>
              <a:rPr lang="en-GB" sz="2800" dirty="0" err="1"/>
              <a:t>mis</a:t>
            </a:r>
            <a:r>
              <a:rPr lang="en-GB" sz="2800" dirty="0"/>
              <a:t>-interpretation.</a:t>
            </a:r>
          </a:p>
          <a:p>
            <a:pPr marL="0" indent="0">
              <a:buNone/>
            </a:pPr>
            <a:endParaRPr lang="en-GB" sz="3000" dirty="0"/>
          </a:p>
          <a:p>
            <a:endParaRPr lang="en-GB" sz="2800" dirty="0"/>
          </a:p>
          <a:p>
            <a:endParaRPr lang="en-GB" sz="2800" dirty="0"/>
          </a:p>
          <a:p>
            <a:endParaRPr lang="en-GB" sz="2800" dirty="0"/>
          </a:p>
        </p:txBody>
      </p:sp>
    </p:spTree>
    <p:extLst>
      <p:ext uri="{BB962C8B-B14F-4D97-AF65-F5344CB8AC3E}">
        <p14:creationId xmlns:p14="http://schemas.microsoft.com/office/powerpoint/2010/main" val="1250806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88640"/>
            <a:ext cx="4563282" cy="634082"/>
          </a:xfrm>
        </p:spPr>
        <p:txBody>
          <a:bodyPr>
            <a:normAutofit fontScale="90000"/>
          </a:bodyPr>
          <a:lstStyle/>
          <a:p>
            <a:r>
              <a:rPr lang="en-GB" b="1" dirty="0"/>
              <a:t>The 12 Injunctions</a:t>
            </a:r>
          </a:p>
        </p:txBody>
      </p:sp>
      <p:sp>
        <p:nvSpPr>
          <p:cNvPr id="3" name="Content Placeholder 2"/>
          <p:cNvSpPr>
            <a:spLocks noGrp="1"/>
          </p:cNvSpPr>
          <p:nvPr>
            <p:ph idx="1"/>
          </p:nvPr>
        </p:nvSpPr>
        <p:spPr>
          <a:xfrm>
            <a:off x="287524" y="1246744"/>
            <a:ext cx="8568952" cy="5616624"/>
          </a:xfrm>
        </p:spPr>
        <p:txBody>
          <a:bodyPr>
            <a:normAutofit fontScale="55000" lnSpcReduction="20000"/>
          </a:bodyPr>
          <a:lstStyle/>
          <a:p>
            <a:r>
              <a:rPr lang="en-GB" sz="4200" b="1" dirty="0">
                <a:solidFill>
                  <a:srgbClr val="FF0000"/>
                </a:solidFill>
              </a:rPr>
              <a:t>Don’t be (don’t exist</a:t>
            </a:r>
            <a:r>
              <a:rPr lang="en-GB" sz="4200" dirty="0">
                <a:solidFill>
                  <a:srgbClr val="FF0000"/>
                </a:solidFill>
              </a:rPr>
              <a:t>): </a:t>
            </a:r>
            <a:r>
              <a:rPr lang="en-GB" sz="4200" dirty="0"/>
              <a:t>This is one of the most harmful messages. Maybe your parents did not want you in the first place. Maybe they felt your needs were too much. Comments like ‘If it weren’t for you I would have a career’ or ‘I would divorce your father’ can send this message. A lot of people with suicidal tendencies or depression are complying with a ‘do not exist’ injunction.</a:t>
            </a:r>
          </a:p>
          <a:p>
            <a:r>
              <a:rPr lang="en-GB" sz="4200" b="1" dirty="0">
                <a:solidFill>
                  <a:srgbClr val="FF0000"/>
                </a:solidFill>
              </a:rPr>
              <a:t>Don’t be who you are</a:t>
            </a:r>
            <a:r>
              <a:rPr lang="en-GB" sz="4200" dirty="0">
                <a:solidFill>
                  <a:srgbClr val="FF0000"/>
                </a:solidFill>
              </a:rPr>
              <a:t>: </a:t>
            </a:r>
            <a:r>
              <a:rPr lang="en-GB" sz="4200" dirty="0"/>
              <a:t>Maybe your parents wanted you to be more like them and less like you. Maybe they had different expectations about your appearance or your personality. Maybe they wanted you to be a different gender.</a:t>
            </a:r>
          </a:p>
          <a:p>
            <a:r>
              <a:rPr lang="en-GB" sz="4200" b="1" dirty="0">
                <a:solidFill>
                  <a:srgbClr val="FF0000"/>
                </a:solidFill>
              </a:rPr>
              <a:t>Don’t be a child</a:t>
            </a:r>
            <a:r>
              <a:rPr lang="en-GB" sz="4200" dirty="0">
                <a:solidFill>
                  <a:srgbClr val="FF0000"/>
                </a:solidFill>
              </a:rPr>
              <a:t>: </a:t>
            </a:r>
            <a:r>
              <a:rPr lang="en-GB" sz="4200" dirty="0"/>
              <a:t>This message is usually sent to first-born children. You might have been asked to look after your siblings and be responsible. To not make mistakes or act silly. These children may feel bowed down by responsibility. </a:t>
            </a:r>
          </a:p>
        </p:txBody>
      </p:sp>
    </p:spTree>
    <p:extLst>
      <p:ext uri="{BB962C8B-B14F-4D97-AF65-F5344CB8AC3E}">
        <p14:creationId xmlns:p14="http://schemas.microsoft.com/office/powerpoint/2010/main" val="407185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332656"/>
            <a:ext cx="8229600" cy="5616624"/>
          </a:xfrm>
        </p:spPr>
        <p:txBody>
          <a:bodyPr>
            <a:normAutofit/>
          </a:bodyPr>
          <a:lstStyle/>
          <a:p>
            <a:r>
              <a:rPr lang="en-GB" b="1" dirty="0">
                <a:solidFill>
                  <a:srgbClr val="FF0000"/>
                </a:solidFill>
              </a:rPr>
              <a:t>Don’t grow up</a:t>
            </a:r>
            <a:r>
              <a:rPr lang="en-GB" dirty="0">
                <a:solidFill>
                  <a:srgbClr val="FF0000"/>
                </a:solidFill>
              </a:rPr>
              <a:t>: </a:t>
            </a:r>
            <a:r>
              <a:rPr lang="en-GB" sz="2000" dirty="0"/>
              <a:t>This message is usually directed to the youngest child in the family. It is worse when the parents do not have a strong relationship between them. They derive meaning from having a ‘baby’ to look after. You may have complied by being immature, acting out or delaying leaving the nest.</a:t>
            </a:r>
          </a:p>
          <a:p>
            <a:r>
              <a:rPr lang="en-GB" b="1" dirty="0">
                <a:solidFill>
                  <a:srgbClr val="FF0000"/>
                </a:solidFill>
              </a:rPr>
              <a:t>Don’t think</a:t>
            </a:r>
            <a:r>
              <a:rPr lang="en-GB" dirty="0">
                <a:solidFill>
                  <a:srgbClr val="FF0000"/>
                </a:solidFill>
              </a:rPr>
              <a:t>: </a:t>
            </a:r>
            <a:r>
              <a:rPr lang="en-GB" sz="2000" dirty="0"/>
              <a:t>When you started questioning everything as a toddler, your parents got annoyed. They discouraged you when you had a different opinion than them.</a:t>
            </a:r>
          </a:p>
          <a:p>
            <a:r>
              <a:rPr lang="en-GB" b="1" dirty="0">
                <a:solidFill>
                  <a:srgbClr val="FF0000"/>
                </a:solidFill>
              </a:rPr>
              <a:t>Don’t feel</a:t>
            </a:r>
            <a:r>
              <a:rPr lang="en-GB" dirty="0">
                <a:solidFill>
                  <a:srgbClr val="FF0000"/>
                </a:solidFill>
              </a:rPr>
              <a:t>: </a:t>
            </a:r>
            <a:r>
              <a:rPr lang="en-GB" sz="2000" dirty="0"/>
              <a:t>When you cried or were upset, your parents felt uncomfortable. They got angry with you, they shut you up or tried to distract you. They said things like: ‘Big boys don’t cry’ or ‘nice girls don’t get angry.’ Do you cry when you get angry? Do you get angry when really you’re sad? You may have learned to substitute certain emotions with others that were more acceptable in your home. These non-authentic emotions are called ‘racket’ emotions.</a:t>
            </a:r>
          </a:p>
        </p:txBody>
      </p:sp>
    </p:spTree>
    <p:extLst>
      <p:ext uri="{BB962C8B-B14F-4D97-AF65-F5344CB8AC3E}">
        <p14:creationId xmlns:p14="http://schemas.microsoft.com/office/powerpoint/2010/main" val="1590966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784976" cy="4968552"/>
          </a:xfrm>
        </p:spPr>
        <p:txBody>
          <a:bodyPr>
            <a:normAutofit/>
          </a:bodyPr>
          <a:lstStyle/>
          <a:p>
            <a:r>
              <a:rPr lang="en-GB" sz="2400" b="1" dirty="0">
                <a:solidFill>
                  <a:srgbClr val="FF0000"/>
                </a:solidFill>
              </a:rPr>
              <a:t>Don’t do anything</a:t>
            </a:r>
            <a:r>
              <a:rPr lang="en-GB" sz="2400" dirty="0">
                <a:solidFill>
                  <a:srgbClr val="FF0000"/>
                </a:solidFill>
              </a:rPr>
              <a:t>: </a:t>
            </a:r>
            <a:r>
              <a:rPr lang="en-GB" sz="2400" dirty="0"/>
              <a:t>“Don’t run.’ ‘Don’t climb high.’ ‘Don’t get dirty.’ Your parents tended to do everything for you. They were too afraid for your safety. You may start things, but not finish them. You may struggle to make decisions as you think the world is a scary place.</a:t>
            </a:r>
          </a:p>
          <a:p>
            <a:r>
              <a:rPr lang="en-GB" sz="2400" b="1" dirty="0">
                <a:solidFill>
                  <a:srgbClr val="FF0000"/>
                </a:solidFill>
              </a:rPr>
              <a:t>Don’t be well (or sane</a:t>
            </a:r>
            <a:r>
              <a:rPr lang="en-GB" sz="2400" dirty="0">
                <a:solidFill>
                  <a:srgbClr val="FF0000"/>
                </a:solidFill>
              </a:rPr>
              <a:t>): </a:t>
            </a:r>
            <a:r>
              <a:rPr lang="en-GB" sz="2400" dirty="0"/>
              <a:t>Your parents only paid attention to you when you were not well. They rewarded bizarre behaviour. You have learned to get attention from others by being unwell or unstable.</a:t>
            </a:r>
          </a:p>
          <a:p>
            <a:r>
              <a:rPr lang="en-GB" sz="2400" b="1" dirty="0">
                <a:solidFill>
                  <a:srgbClr val="FF0000"/>
                </a:solidFill>
              </a:rPr>
              <a:t>Don’t be important</a:t>
            </a:r>
            <a:r>
              <a:rPr lang="en-GB" sz="2400" dirty="0">
                <a:solidFill>
                  <a:srgbClr val="FF0000"/>
                </a:solidFill>
              </a:rPr>
              <a:t>: </a:t>
            </a:r>
            <a:r>
              <a:rPr lang="en-GB" sz="2400" dirty="0"/>
              <a:t>You grew up hearing ‘Children are to be seen and not be heard’ and ‘You should not talk at the dinner table.’</a:t>
            </a:r>
          </a:p>
        </p:txBody>
      </p:sp>
    </p:spTree>
    <p:extLst>
      <p:ext uri="{BB962C8B-B14F-4D97-AF65-F5344CB8AC3E}">
        <p14:creationId xmlns:p14="http://schemas.microsoft.com/office/powerpoint/2010/main" val="192342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556792"/>
            <a:ext cx="8229600" cy="3960440"/>
          </a:xfrm>
        </p:spPr>
        <p:txBody>
          <a:bodyPr>
            <a:normAutofit fontScale="92500" lnSpcReduction="10000"/>
          </a:bodyPr>
          <a:lstStyle/>
          <a:p>
            <a:r>
              <a:rPr lang="en-GB" sz="2400" b="1" dirty="0">
                <a:solidFill>
                  <a:srgbClr val="FF0000"/>
                </a:solidFill>
              </a:rPr>
              <a:t>Don’t succeed</a:t>
            </a:r>
            <a:r>
              <a:rPr lang="en-GB" sz="2400" dirty="0">
                <a:solidFill>
                  <a:srgbClr val="FF0000"/>
                </a:solidFill>
              </a:rPr>
              <a:t>:</a:t>
            </a:r>
            <a:r>
              <a:rPr lang="en-GB" sz="2400" dirty="0"/>
              <a:t> Were your parents angry when you beat them in a game? Did they set unattainable standards, so it was impossible for you to succeed? It could be that your parents were unconsciously jealous and did not want you to surpass them.</a:t>
            </a:r>
          </a:p>
          <a:p>
            <a:r>
              <a:rPr lang="en-GB" sz="2400" b="1" dirty="0">
                <a:solidFill>
                  <a:srgbClr val="FF0000"/>
                </a:solidFill>
              </a:rPr>
              <a:t>Don’t be close</a:t>
            </a:r>
            <a:r>
              <a:rPr lang="en-GB" sz="2400" dirty="0">
                <a:solidFill>
                  <a:srgbClr val="FF0000"/>
                </a:solidFill>
              </a:rPr>
              <a:t>: </a:t>
            </a:r>
            <a:r>
              <a:rPr lang="en-GB" sz="2400" dirty="0"/>
              <a:t>Your parents felt uncomfortable with intimacy. They did not show affection. They may have taught you not to trust others or not to share your life.</a:t>
            </a:r>
          </a:p>
          <a:p>
            <a:r>
              <a:rPr lang="en-GB" sz="2400" b="1" dirty="0">
                <a:solidFill>
                  <a:srgbClr val="FF0000"/>
                </a:solidFill>
              </a:rPr>
              <a:t>Don’t belong</a:t>
            </a:r>
            <a:r>
              <a:rPr lang="en-GB" sz="2400" dirty="0">
                <a:solidFill>
                  <a:srgbClr val="FF0000"/>
                </a:solidFill>
              </a:rPr>
              <a:t>: </a:t>
            </a:r>
            <a:r>
              <a:rPr lang="en-GB" sz="2400" dirty="0"/>
              <a:t>Your parents judged your friends and any group you attached yourself to. You may have moved around a lot as a child.</a:t>
            </a:r>
          </a:p>
        </p:txBody>
      </p:sp>
    </p:spTree>
    <p:extLst>
      <p:ext uri="{BB962C8B-B14F-4D97-AF65-F5344CB8AC3E}">
        <p14:creationId xmlns:p14="http://schemas.microsoft.com/office/powerpoint/2010/main" val="1439758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332656"/>
            <a:ext cx="4474840" cy="634082"/>
          </a:xfrm>
        </p:spPr>
        <p:txBody>
          <a:bodyPr>
            <a:normAutofit fontScale="90000"/>
          </a:bodyPr>
          <a:lstStyle/>
          <a:p>
            <a:r>
              <a:rPr lang="en-GB" b="1" dirty="0"/>
              <a:t>Childhood decisions</a:t>
            </a:r>
          </a:p>
        </p:txBody>
      </p:sp>
      <p:sp>
        <p:nvSpPr>
          <p:cNvPr id="3" name="Content Placeholder 2"/>
          <p:cNvSpPr>
            <a:spLocks noGrp="1"/>
          </p:cNvSpPr>
          <p:nvPr>
            <p:ph idx="1"/>
          </p:nvPr>
        </p:nvSpPr>
        <p:spPr>
          <a:xfrm>
            <a:off x="583248" y="1758826"/>
            <a:ext cx="8229600" cy="3830414"/>
          </a:xfrm>
        </p:spPr>
        <p:txBody>
          <a:bodyPr>
            <a:noAutofit/>
          </a:bodyPr>
          <a:lstStyle/>
          <a:p>
            <a:pPr marL="0" indent="0">
              <a:buNone/>
            </a:pPr>
            <a:r>
              <a:rPr lang="en-GB" sz="2800" dirty="0"/>
              <a:t>Injunctions give rise to ‘childhood decisions’, e.g.:</a:t>
            </a:r>
          </a:p>
          <a:p>
            <a:r>
              <a:rPr lang="en-GB" sz="2800" dirty="0"/>
              <a:t>I won’t grow up</a:t>
            </a:r>
          </a:p>
          <a:p>
            <a:r>
              <a:rPr lang="en-GB" sz="2800" dirty="0"/>
              <a:t>I won’t be close</a:t>
            </a:r>
          </a:p>
          <a:p>
            <a:r>
              <a:rPr lang="en-GB" sz="2800" dirty="0"/>
              <a:t>I can’t make it</a:t>
            </a:r>
          </a:p>
          <a:p>
            <a:pPr marL="0" indent="0">
              <a:buNone/>
            </a:pPr>
            <a:r>
              <a:rPr lang="en-GB" sz="2800" dirty="0"/>
              <a:t>Tend to be acted out in adult life but can be changed through a process of re-decision. This will occur at both cognitive and emotional levels. This leads to autonomous, self aware and flexible adults.</a:t>
            </a:r>
          </a:p>
          <a:p>
            <a:pPr marL="0" indent="0">
              <a:buNone/>
            </a:pPr>
            <a:endParaRPr lang="en-GB" sz="2800" dirty="0"/>
          </a:p>
          <a:p>
            <a:endParaRPr lang="en-GB" sz="2800" dirty="0"/>
          </a:p>
          <a:p>
            <a:pPr marL="0" indent="0">
              <a:buNone/>
            </a:pPr>
            <a:endParaRPr lang="en-GB" sz="2800" dirty="0"/>
          </a:p>
        </p:txBody>
      </p:sp>
    </p:spTree>
    <p:extLst>
      <p:ext uri="{BB962C8B-B14F-4D97-AF65-F5344CB8AC3E}">
        <p14:creationId xmlns:p14="http://schemas.microsoft.com/office/powerpoint/2010/main" val="2692381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Drivers</a:t>
            </a:r>
          </a:p>
        </p:txBody>
      </p:sp>
      <p:sp>
        <p:nvSpPr>
          <p:cNvPr id="3" name="Content Placeholder 2"/>
          <p:cNvSpPr>
            <a:spLocks noGrp="1"/>
          </p:cNvSpPr>
          <p:nvPr>
            <p:ph idx="1"/>
          </p:nvPr>
        </p:nvSpPr>
        <p:spPr>
          <a:xfrm>
            <a:off x="487184" y="1325562"/>
            <a:ext cx="8229600" cy="5257800"/>
          </a:xfrm>
        </p:spPr>
        <p:txBody>
          <a:bodyPr>
            <a:noAutofit/>
          </a:bodyPr>
          <a:lstStyle/>
          <a:p>
            <a:pPr marL="0" indent="0">
              <a:buNone/>
            </a:pPr>
            <a:r>
              <a:rPr lang="en-GB" sz="2400" dirty="0"/>
              <a:t>Drivers underpin the behaviours we develop to adapt to our environment in light of our injunctions. They are developed at an age when we can understand what is approved of and disapproved of by the grownups around us and we attempt to adapt to them to feel ok about ourselves.</a:t>
            </a:r>
          </a:p>
          <a:p>
            <a:pPr marL="0" indent="0">
              <a:buNone/>
            </a:pPr>
            <a:endParaRPr lang="en-GB" sz="2400" dirty="0"/>
          </a:p>
          <a:p>
            <a:pPr marL="0" indent="0">
              <a:buNone/>
            </a:pPr>
            <a:r>
              <a:rPr lang="en-GB" sz="2400" dirty="0"/>
              <a:t>• Be Perfect </a:t>
            </a:r>
          </a:p>
          <a:p>
            <a:pPr marL="0" indent="0">
              <a:buNone/>
            </a:pPr>
            <a:r>
              <a:rPr lang="en-GB" sz="2400" dirty="0"/>
              <a:t>• Be Strong </a:t>
            </a:r>
          </a:p>
          <a:p>
            <a:pPr marL="0" indent="0">
              <a:buNone/>
            </a:pPr>
            <a:r>
              <a:rPr lang="en-GB" sz="2400" dirty="0"/>
              <a:t>• Hurry Up </a:t>
            </a:r>
          </a:p>
          <a:p>
            <a:pPr marL="0" indent="0">
              <a:buNone/>
            </a:pPr>
            <a:r>
              <a:rPr lang="en-GB" sz="2400" dirty="0"/>
              <a:t>• Please Others </a:t>
            </a:r>
          </a:p>
          <a:p>
            <a:pPr marL="0" indent="0">
              <a:buNone/>
            </a:pPr>
            <a:r>
              <a:rPr lang="en-GB" sz="2400" dirty="0"/>
              <a:t>• Try Hard </a:t>
            </a:r>
          </a:p>
        </p:txBody>
      </p:sp>
    </p:spTree>
    <p:extLst>
      <p:ext uri="{BB962C8B-B14F-4D97-AF65-F5344CB8AC3E}">
        <p14:creationId xmlns:p14="http://schemas.microsoft.com/office/powerpoint/2010/main" val="326820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54141"/>
            <a:ext cx="6192688" cy="6795631"/>
          </a:xfrm>
        </p:spPr>
      </p:pic>
    </p:spTree>
    <p:extLst>
      <p:ext uri="{BB962C8B-B14F-4D97-AF65-F5344CB8AC3E}">
        <p14:creationId xmlns:p14="http://schemas.microsoft.com/office/powerpoint/2010/main" val="3583809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Some applications of TA</a:t>
            </a:r>
          </a:p>
        </p:txBody>
      </p:sp>
      <p:sp>
        <p:nvSpPr>
          <p:cNvPr id="3" name="Content Placeholder 2"/>
          <p:cNvSpPr>
            <a:spLocks noGrp="1"/>
          </p:cNvSpPr>
          <p:nvPr>
            <p:ph idx="1"/>
          </p:nvPr>
        </p:nvSpPr>
        <p:spPr>
          <a:xfrm>
            <a:off x="457200" y="2226568"/>
            <a:ext cx="8229600" cy="3722712"/>
          </a:xfrm>
        </p:spPr>
        <p:txBody>
          <a:bodyPr>
            <a:normAutofit/>
          </a:bodyPr>
          <a:lstStyle/>
          <a:p>
            <a:r>
              <a:rPr lang="en-GB" sz="2800" dirty="0"/>
              <a:t>Clinical Psychology and Psychiatry</a:t>
            </a:r>
          </a:p>
          <a:p>
            <a:r>
              <a:rPr lang="en-GB" sz="2800" dirty="0"/>
              <a:t>Counselling/Psychotherapy</a:t>
            </a:r>
          </a:p>
          <a:p>
            <a:r>
              <a:rPr lang="en-GB" sz="2800" dirty="0"/>
              <a:t>Organisational development</a:t>
            </a:r>
          </a:p>
          <a:p>
            <a:r>
              <a:rPr lang="en-GB" sz="2800" dirty="0"/>
              <a:t> Management</a:t>
            </a:r>
          </a:p>
          <a:p>
            <a:r>
              <a:rPr lang="en-GB" sz="2800" dirty="0"/>
              <a:t>Any situation that involves looking at relationship dynamics</a:t>
            </a:r>
          </a:p>
          <a:p>
            <a:pPr marL="0" indent="0">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9" y="624110"/>
            <a:ext cx="7130752" cy="788666"/>
          </a:xfrm>
        </p:spPr>
        <p:txBody>
          <a:bodyPr/>
          <a:lstStyle/>
          <a:p>
            <a:r>
              <a:rPr lang="en-GB" b="1" dirty="0" err="1"/>
              <a:t>Egograms</a:t>
            </a:r>
            <a:r>
              <a:rPr lang="en-GB" b="1" dirty="0"/>
              <a:t> (Jack </a:t>
            </a:r>
            <a:r>
              <a:rPr lang="en-GB" b="1" dirty="0" err="1"/>
              <a:t>Dusay</a:t>
            </a:r>
            <a:r>
              <a:rPr lang="en-GB" b="1" dirty="0"/>
              <a:t>, 1970s)</a:t>
            </a:r>
          </a:p>
        </p:txBody>
      </p:sp>
      <p:sp>
        <p:nvSpPr>
          <p:cNvPr id="3" name="Content Placeholder 2"/>
          <p:cNvSpPr>
            <a:spLocks noGrp="1"/>
          </p:cNvSpPr>
          <p:nvPr>
            <p:ph idx="1"/>
          </p:nvPr>
        </p:nvSpPr>
        <p:spPr/>
        <p:txBody>
          <a:bodyPr>
            <a:normAutofit fontScale="92500"/>
          </a:bodyPr>
          <a:lstStyle/>
          <a:p>
            <a:r>
              <a:rPr lang="en-GB" sz="2400" dirty="0"/>
              <a:t>The </a:t>
            </a:r>
            <a:r>
              <a:rPr lang="en-GB" sz="2400" dirty="0" err="1"/>
              <a:t>Egogram</a:t>
            </a:r>
            <a:r>
              <a:rPr lang="en-GB" sz="2400" dirty="0"/>
              <a:t> is a bar graph showing the amount of energy within the ego structure of the person and how he will re-distribute his energy within the different egos at one given time.</a:t>
            </a:r>
          </a:p>
          <a:p>
            <a:r>
              <a:rPr lang="en-GB" sz="2400" dirty="0"/>
              <a:t>gives an evaluation of the distribution of energy in the personality, and it can be used by the individual to show how much energy is needed to be re-distributed to other parts of the personality to make positive change</a:t>
            </a:r>
          </a:p>
        </p:txBody>
      </p:sp>
    </p:spTree>
    <p:extLst>
      <p:ext uri="{BB962C8B-B14F-4D97-AF65-F5344CB8AC3E}">
        <p14:creationId xmlns:p14="http://schemas.microsoft.com/office/powerpoint/2010/main" val="21161521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92696"/>
          </a:xfrm>
        </p:spPr>
        <p:txBody>
          <a:bodyPr>
            <a:normAutofit/>
          </a:bodyPr>
          <a:lstStyle/>
          <a:p>
            <a:r>
              <a:rPr lang="en-GB" dirty="0"/>
              <a:t>Constructing your own </a:t>
            </a:r>
            <a:r>
              <a:rPr lang="en-GB" dirty="0" err="1"/>
              <a:t>egogram</a:t>
            </a:r>
            <a:endParaRPr lang="en-GB" dirty="0"/>
          </a:p>
        </p:txBody>
      </p:sp>
      <p:sp>
        <p:nvSpPr>
          <p:cNvPr id="3" name="Content Placeholder 2"/>
          <p:cNvSpPr>
            <a:spLocks noGrp="1"/>
          </p:cNvSpPr>
          <p:nvPr>
            <p:ph idx="1"/>
          </p:nvPr>
        </p:nvSpPr>
        <p:spPr>
          <a:xfrm>
            <a:off x="457200" y="1052736"/>
            <a:ext cx="8435280" cy="5616624"/>
          </a:xfrm>
        </p:spPr>
        <p:txBody>
          <a:bodyPr>
            <a:normAutofit/>
          </a:bodyPr>
          <a:lstStyle/>
          <a:p>
            <a:r>
              <a:rPr lang="en-GB" sz="2400" dirty="0"/>
              <a:t>Draw a horizontal line on a piece of paper. </a:t>
            </a:r>
          </a:p>
          <a:p>
            <a:r>
              <a:rPr lang="en-GB" sz="2400" dirty="0"/>
              <a:t>Underneath, label the five ego states – adapted child, free child, adult, controlling parent and nurturing parent.</a:t>
            </a:r>
          </a:p>
          <a:p>
            <a:r>
              <a:rPr lang="en-GB" sz="2400" dirty="0"/>
              <a:t>Think of yourself at this particular time or at a specific moment in the past, draw whatever you feel is the most energised part of your personality, and draw it with a vertical line. (This will be your highest column.)</a:t>
            </a:r>
          </a:p>
          <a:p>
            <a:r>
              <a:rPr lang="en-GB" sz="2400" dirty="0"/>
              <a:t>Now, using your intuition, draw the lowest energised part of your personality as it is in comparison with the other. (This will be the lowest column.)</a:t>
            </a:r>
          </a:p>
          <a:p>
            <a:r>
              <a:rPr lang="en-GB" sz="2400" dirty="0"/>
              <a:t>Then fill in the other states as you see them in comparison with the above.</a:t>
            </a:r>
          </a:p>
        </p:txBody>
      </p:sp>
    </p:spTree>
    <p:extLst>
      <p:ext uri="{BB962C8B-B14F-4D97-AF65-F5344CB8AC3E}">
        <p14:creationId xmlns:p14="http://schemas.microsoft.com/office/powerpoint/2010/main" val="284857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8944"/>
            <a:ext cx="8229600" cy="566936"/>
          </a:xfrm>
        </p:spPr>
        <p:txBody>
          <a:bodyPr>
            <a:normAutofit fontScale="90000"/>
          </a:bodyPr>
          <a:lstStyle/>
          <a:p>
            <a:endParaRPr lang="en-GB" dirty="0"/>
          </a:p>
        </p:txBody>
      </p:sp>
      <p:sp>
        <p:nvSpPr>
          <p:cNvPr id="3" name="Content Placeholder 2"/>
          <p:cNvSpPr>
            <a:spLocks noGrp="1"/>
          </p:cNvSpPr>
          <p:nvPr>
            <p:ph idx="1"/>
          </p:nvPr>
        </p:nvSpPr>
        <p:spPr>
          <a:xfrm>
            <a:off x="457200" y="908720"/>
            <a:ext cx="8229600" cy="5760640"/>
          </a:xfrm>
        </p:spPr>
        <p:txBody>
          <a:bodyPr/>
          <a:lstStyle/>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20" y="0"/>
            <a:ext cx="9205420" cy="6813376"/>
          </a:xfrm>
          <a:prstGeom prst="rect">
            <a:avLst/>
          </a:prstGeom>
        </p:spPr>
      </p:pic>
    </p:spTree>
    <p:extLst>
      <p:ext uri="{BB962C8B-B14F-4D97-AF65-F5344CB8AC3E}">
        <p14:creationId xmlns:p14="http://schemas.microsoft.com/office/powerpoint/2010/main" val="19581632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7AD4A87-5962-4771-06E0-F0DE347F47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88640"/>
            <a:ext cx="3352800" cy="47625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E47569DF-FC8C-0495-0946-BB80DC5461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4165" y="1404938"/>
            <a:ext cx="2926630" cy="418793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1E7A911F-66C0-5A8A-751B-423E5F8B2B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2636912"/>
            <a:ext cx="2529531" cy="3883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50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1475</Words>
  <Application>Microsoft Office PowerPoint</Application>
  <PresentationFormat>On-screen Show (4:3)</PresentationFormat>
  <Paragraphs>80</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Century Gothic</vt:lpstr>
      <vt:lpstr>Wingdings 3</vt:lpstr>
      <vt:lpstr>Wisp</vt:lpstr>
      <vt:lpstr>Transactional Analysis</vt:lpstr>
      <vt:lpstr>Principles of TA</vt:lpstr>
      <vt:lpstr>TA as a Psychological Theory</vt:lpstr>
      <vt:lpstr>Structural Ego States: The PAC model</vt:lpstr>
      <vt:lpstr>Ego States: Parent</vt:lpstr>
      <vt:lpstr>Ego States: Adult </vt:lpstr>
      <vt:lpstr>Ego States: Child</vt:lpstr>
      <vt:lpstr>In other words …</vt:lpstr>
      <vt:lpstr>Functional Ego States</vt:lpstr>
      <vt:lpstr>Complementary transactions</vt:lpstr>
      <vt:lpstr>Injunctions</vt:lpstr>
      <vt:lpstr>The 12 Injunctions</vt:lpstr>
      <vt:lpstr>PowerPoint Presentation</vt:lpstr>
      <vt:lpstr>PowerPoint Presentation</vt:lpstr>
      <vt:lpstr>PowerPoint Presentation</vt:lpstr>
      <vt:lpstr>Childhood decisions</vt:lpstr>
      <vt:lpstr>Drivers</vt:lpstr>
      <vt:lpstr>PowerPoint Presentation</vt:lpstr>
      <vt:lpstr>Some applications of TA</vt:lpstr>
      <vt:lpstr>Egograms (Jack Dusay, 1970s)</vt:lpstr>
      <vt:lpstr>Constructing your own egogram</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Transactional Analysis</dc:title>
  <dc:creator>Cath</dc:creator>
  <cp:lastModifiedBy>Mat Morandi</cp:lastModifiedBy>
  <cp:revision>24</cp:revision>
  <dcterms:created xsi:type="dcterms:W3CDTF">2013-02-21T16:00:15Z</dcterms:created>
  <dcterms:modified xsi:type="dcterms:W3CDTF">2025-03-27T09:18:56Z</dcterms:modified>
</cp:coreProperties>
</file>