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3" r:id="rId1"/>
  </p:sldMasterIdLst>
  <p:notesMasterIdLst>
    <p:notesMasterId r:id="rId16"/>
  </p:notesMasterIdLst>
  <p:sldIdLst>
    <p:sldId id="256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83" d="100"/>
          <a:sy n="83" d="100"/>
        </p:scale>
        <p:origin x="643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EAED8F9-8927-4684-BF5E-1414C5E9AAD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C55F8AA-9C73-4ADE-B357-1B68926AD771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Waste management is essential for sustainability in the hotel industry.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4032C32-B2B5-4D6C-ADB7-C067BF22D271}" type="parTrans" cxnId="{FE99058E-6FE9-4F94-80F0-4034EA1D5373}">
      <dgm:prSet/>
      <dgm:spPr/>
      <dgm:t>
        <a:bodyPr/>
        <a:lstStyle/>
        <a:p>
          <a:endParaRPr lang="en-US"/>
        </a:p>
      </dgm:t>
    </dgm:pt>
    <dgm:pt modelId="{5937CA7F-9B0B-44BC-8C00-1A82696D04BB}" type="sibTrans" cxnId="{FE99058E-6FE9-4F94-80F0-4034EA1D5373}">
      <dgm:prSet/>
      <dgm:spPr/>
      <dgm:t>
        <a:bodyPr/>
        <a:lstStyle/>
        <a:p>
          <a:endParaRPr lang="en-US"/>
        </a:p>
      </dgm:t>
    </dgm:pt>
    <dgm:pt modelId="{2D68393B-21DE-4FDD-9856-A5CE99DB1DC5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Budget hotels face barriers (financial, technical, and operational).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79EA4EE-DA26-4A1D-BE3B-7C0288C94E95}" type="parTrans" cxnId="{C5021305-2F98-4011-8EDA-30F3A51BFA44}">
      <dgm:prSet/>
      <dgm:spPr/>
      <dgm:t>
        <a:bodyPr/>
        <a:lstStyle/>
        <a:p>
          <a:endParaRPr lang="en-US"/>
        </a:p>
      </dgm:t>
    </dgm:pt>
    <dgm:pt modelId="{40E25EE2-F686-4138-B793-C93C4787BB41}" type="sibTrans" cxnId="{C5021305-2F98-4011-8EDA-30F3A51BFA44}">
      <dgm:prSet/>
      <dgm:spPr/>
      <dgm:t>
        <a:bodyPr/>
        <a:lstStyle/>
        <a:p>
          <a:endParaRPr lang="en-US"/>
        </a:p>
      </dgm:t>
    </dgm:pt>
    <dgm:pt modelId="{53971B33-27FA-4483-BE82-4CD3BF5E68DC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External pressures: regulation, guest expectations, and rising costs.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E273599-C5A1-4F70-8CB6-4BB9367AE92B}" type="parTrans" cxnId="{A5ED107B-9F84-4523-B7D0-91CE59A34873}">
      <dgm:prSet/>
      <dgm:spPr/>
      <dgm:t>
        <a:bodyPr/>
        <a:lstStyle/>
        <a:p>
          <a:endParaRPr lang="en-US"/>
        </a:p>
      </dgm:t>
    </dgm:pt>
    <dgm:pt modelId="{DA84AB3B-F57D-4336-A7A6-4BD732DEB601}" type="sibTrans" cxnId="{A5ED107B-9F84-4523-B7D0-91CE59A34873}">
      <dgm:prSet/>
      <dgm:spPr/>
      <dgm:t>
        <a:bodyPr/>
        <a:lstStyle/>
        <a:p>
          <a:endParaRPr lang="en-US"/>
        </a:p>
      </dgm:t>
    </dgm:pt>
    <dgm:pt modelId="{B6DDD28D-B270-462B-A0BD-CE6F66040B2F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Stakeholder engagement and technological innovation are critical enablers.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A41B009-56C0-4DFE-970C-2197DDACA27E}" type="parTrans" cxnId="{399E93BA-FED6-4AFF-BB3B-651791ECEF0D}">
      <dgm:prSet/>
      <dgm:spPr/>
      <dgm:t>
        <a:bodyPr/>
        <a:lstStyle/>
        <a:p>
          <a:endParaRPr lang="en-US"/>
        </a:p>
      </dgm:t>
    </dgm:pt>
    <dgm:pt modelId="{C26A1AB5-7620-4124-8F13-9D44033DE0BC}" type="sibTrans" cxnId="{399E93BA-FED6-4AFF-BB3B-651791ECEF0D}">
      <dgm:prSet/>
      <dgm:spPr/>
      <dgm:t>
        <a:bodyPr/>
        <a:lstStyle/>
        <a:p>
          <a:endParaRPr lang="en-US"/>
        </a:p>
      </dgm:t>
    </dgm:pt>
    <dgm:pt modelId="{EBED1F3C-F23B-4FDF-9854-6DD898DE8EEF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Strategic support needed for smaller operators to close implementation gaps.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2ADCA98-4B1F-4F3B-A3B8-1C972B5CF0A7}" type="parTrans" cxnId="{F800F2BF-E82B-4369-843A-2995EF4D4C9C}">
      <dgm:prSet/>
      <dgm:spPr/>
      <dgm:t>
        <a:bodyPr/>
        <a:lstStyle/>
        <a:p>
          <a:endParaRPr lang="en-US"/>
        </a:p>
      </dgm:t>
    </dgm:pt>
    <dgm:pt modelId="{B209FE12-2763-4CA1-AE2E-9A5F1CF6B934}" type="sibTrans" cxnId="{F800F2BF-E82B-4369-843A-2995EF4D4C9C}">
      <dgm:prSet/>
      <dgm:spPr/>
      <dgm:t>
        <a:bodyPr/>
        <a:lstStyle/>
        <a:p>
          <a:endParaRPr lang="en-US"/>
        </a:p>
      </dgm:t>
    </dgm:pt>
    <dgm:pt modelId="{9F0CF254-4B14-463A-928F-4F7E9BF044FA}" type="pres">
      <dgm:prSet presAssocID="{FEAED8F9-8927-4684-BF5E-1414C5E9AADC}" presName="root" presStyleCnt="0">
        <dgm:presLayoutVars>
          <dgm:dir/>
          <dgm:resizeHandles val="exact"/>
        </dgm:presLayoutVars>
      </dgm:prSet>
      <dgm:spPr/>
    </dgm:pt>
    <dgm:pt modelId="{F14DBDD6-12BB-4838-B719-D507314F509C}" type="pres">
      <dgm:prSet presAssocID="{1C55F8AA-9C73-4ADE-B357-1B68926AD771}" presName="compNode" presStyleCnt="0"/>
      <dgm:spPr/>
    </dgm:pt>
    <dgm:pt modelId="{E0F8D263-B080-46AB-B19D-BECB2BDAB34C}" type="pres">
      <dgm:prSet presAssocID="{1C55F8AA-9C73-4ADE-B357-1B68926AD771}" presName="bgRect" presStyleLbl="bgShp" presStyleIdx="0" presStyleCnt="5"/>
      <dgm:spPr/>
    </dgm:pt>
    <dgm:pt modelId="{A84731F3-C01E-4F15-8A31-2C5CDC48C5A7}" type="pres">
      <dgm:prSet presAssocID="{1C55F8AA-9C73-4ADE-B357-1B68926AD77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"/>
        </a:ext>
      </dgm:extLst>
    </dgm:pt>
    <dgm:pt modelId="{AE35A2F5-B525-4196-8509-5CE4C600D6BE}" type="pres">
      <dgm:prSet presAssocID="{1C55F8AA-9C73-4ADE-B357-1B68926AD771}" presName="spaceRect" presStyleCnt="0"/>
      <dgm:spPr/>
    </dgm:pt>
    <dgm:pt modelId="{D06166AA-F4E0-4CC8-B3E2-A64762FBF749}" type="pres">
      <dgm:prSet presAssocID="{1C55F8AA-9C73-4ADE-B357-1B68926AD771}" presName="parTx" presStyleLbl="revTx" presStyleIdx="0" presStyleCnt="5">
        <dgm:presLayoutVars>
          <dgm:chMax val="0"/>
          <dgm:chPref val="0"/>
        </dgm:presLayoutVars>
      </dgm:prSet>
      <dgm:spPr/>
    </dgm:pt>
    <dgm:pt modelId="{010AE6AD-8BDA-46E8-9F39-7FEF6A0DDA2D}" type="pres">
      <dgm:prSet presAssocID="{5937CA7F-9B0B-44BC-8C00-1A82696D04BB}" presName="sibTrans" presStyleCnt="0"/>
      <dgm:spPr/>
    </dgm:pt>
    <dgm:pt modelId="{9D4FD3D0-0721-43CC-9E30-0EB48CC2A9B8}" type="pres">
      <dgm:prSet presAssocID="{2D68393B-21DE-4FDD-9856-A5CE99DB1DC5}" presName="compNode" presStyleCnt="0"/>
      <dgm:spPr/>
    </dgm:pt>
    <dgm:pt modelId="{E087C1A4-4CD0-4B22-B7F9-08520D883C3A}" type="pres">
      <dgm:prSet presAssocID="{2D68393B-21DE-4FDD-9856-A5CE99DB1DC5}" presName="bgRect" presStyleLbl="bgShp" presStyleIdx="1" presStyleCnt="5"/>
      <dgm:spPr/>
    </dgm:pt>
    <dgm:pt modelId="{4827E535-FF91-499C-B6BD-E4FC927D2897}" type="pres">
      <dgm:prSet presAssocID="{2D68393B-21DE-4FDD-9856-A5CE99DB1DC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A12199CF-19DA-4D54-A04E-7F31E276B9EF}" type="pres">
      <dgm:prSet presAssocID="{2D68393B-21DE-4FDD-9856-A5CE99DB1DC5}" presName="spaceRect" presStyleCnt="0"/>
      <dgm:spPr/>
    </dgm:pt>
    <dgm:pt modelId="{B9D90002-244D-494D-910D-FBA643FC7517}" type="pres">
      <dgm:prSet presAssocID="{2D68393B-21DE-4FDD-9856-A5CE99DB1DC5}" presName="parTx" presStyleLbl="revTx" presStyleIdx="1" presStyleCnt="5">
        <dgm:presLayoutVars>
          <dgm:chMax val="0"/>
          <dgm:chPref val="0"/>
        </dgm:presLayoutVars>
      </dgm:prSet>
      <dgm:spPr/>
    </dgm:pt>
    <dgm:pt modelId="{6FDABF8E-1AC7-4F2E-B1A4-C9D4A4F0D667}" type="pres">
      <dgm:prSet presAssocID="{40E25EE2-F686-4138-B793-C93C4787BB41}" presName="sibTrans" presStyleCnt="0"/>
      <dgm:spPr/>
    </dgm:pt>
    <dgm:pt modelId="{03A29CC5-5822-46B6-A7E5-A76C9BCF88F9}" type="pres">
      <dgm:prSet presAssocID="{53971B33-27FA-4483-BE82-4CD3BF5E68DC}" presName="compNode" presStyleCnt="0"/>
      <dgm:spPr/>
    </dgm:pt>
    <dgm:pt modelId="{0ED0F92B-3ED2-4467-ACA0-AE0F0288920E}" type="pres">
      <dgm:prSet presAssocID="{53971B33-27FA-4483-BE82-4CD3BF5E68DC}" presName="bgRect" presStyleLbl="bgShp" presStyleIdx="2" presStyleCnt="5"/>
      <dgm:spPr/>
    </dgm:pt>
    <dgm:pt modelId="{899FA6DD-D518-4E35-BCFD-500448757BF8}" type="pres">
      <dgm:prSet presAssocID="{53971B33-27FA-4483-BE82-4CD3BF5E68D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CB22BE62-0B4A-451E-A780-1A1434CBC821}" type="pres">
      <dgm:prSet presAssocID="{53971B33-27FA-4483-BE82-4CD3BF5E68DC}" presName="spaceRect" presStyleCnt="0"/>
      <dgm:spPr/>
    </dgm:pt>
    <dgm:pt modelId="{CED31D97-04BE-4111-80D5-34DFD0C723D2}" type="pres">
      <dgm:prSet presAssocID="{53971B33-27FA-4483-BE82-4CD3BF5E68DC}" presName="parTx" presStyleLbl="revTx" presStyleIdx="2" presStyleCnt="5">
        <dgm:presLayoutVars>
          <dgm:chMax val="0"/>
          <dgm:chPref val="0"/>
        </dgm:presLayoutVars>
      </dgm:prSet>
      <dgm:spPr/>
    </dgm:pt>
    <dgm:pt modelId="{1D1D8C4B-FEC3-4DF8-B4F1-C1E62929603C}" type="pres">
      <dgm:prSet presAssocID="{DA84AB3B-F57D-4336-A7A6-4BD732DEB601}" presName="sibTrans" presStyleCnt="0"/>
      <dgm:spPr/>
    </dgm:pt>
    <dgm:pt modelId="{118DA0D1-5FA8-436D-90BA-7BE78AACB3F2}" type="pres">
      <dgm:prSet presAssocID="{B6DDD28D-B270-462B-A0BD-CE6F66040B2F}" presName="compNode" presStyleCnt="0"/>
      <dgm:spPr/>
    </dgm:pt>
    <dgm:pt modelId="{880FEB22-CC8C-4384-955E-74F48E811B54}" type="pres">
      <dgm:prSet presAssocID="{B6DDD28D-B270-462B-A0BD-CE6F66040B2F}" presName="bgRect" presStyleLbl="bgShp" presStyleIdx="3" presStyleCnt="5"/>
      <dgm:spPr/>
    </dgm:pt>
    <dgm:pt modelId="{C92E3BA5-A4ED-4F3F-88ED-B8186F12C2FD}" type="pres">
      <dgm:prSet presAssocID="{B6DDD28D-B270-462B-A0BD-CE6F66040B2F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EBE94582-2889-42D3-9BD5-6E398EADC1B8}" type="pres">
      <dgm:prSet presAssocID="{B6DDD28D-B270-462B-A0BD-CE6F66040B2F}" presName="spaceRect" presStyleCnt="0"/>
      <dgm:spPr/>
    </dgm:pt>
    <dgm:pt modelId="{F1BE9A64-311B-436F-A845-25BE9000C939}" type="pres">
      <dgm:prSet presAssocID="{B6DDD28D-B270-462B-A0BD-CE6F66040B2F}" presName="parTx" presStyleLbl="revTx" presStyleIdx="3" presStyleCnt="5">
        <dgm:presLayoutVars>
          <dgm:chMax val="0"/>
          <dgm:chPref val="0"/>
        </dgm:presLayoutVars>
      </dgm:prSet>
      <dgm:spPr/>
    </dgm:pt>
    <dgm:pt modelId="{4439AE6A-0508-4396-8464-BECD6612A1CD}" type="pres">
      <dgm:prSet presAssocID="{C26A1AB5-7620-4124-8F13-9D44033DE0BC}" presName="sibTrans" presStyleCnt="0"/>
      <dgm:spPr/>
    </dgm:pt>
    <dgm:pt modelId="{2BA7A86F-97E0-4E16-9E80-1D3E172333A6}" type="pres">
      <dgm:prSet presAssocID="{EBED1F3C-F23B-4FDF-9854-6DD898DE8EEF}" presName="compNode" presStyleCnt="0"/>
      <dgm:spPr/>
    </dgm:pt>
    <dgm:pt modelId="{718E89E2-AE2B-4307-B3DA-B2AC7820DBBC}" type="pres">
      <dgm:prSet presAssocID="{EBED1F3C-F23B-4FDF-9854-6DD898DE8EEF}" presName="bgRect" presStyleLbl="bgShp" presStyleIdx="4" presStyleCnt="5"/>
      <dgm:spPr/>
    </dgm:pt>
    <dgm:pt modelId="{D2C204CA-AE2C-4292-A69A-A3ED77980ED8}" type="pres">
      <dgm:prSet presAssocID="{EBED1F3C-F23B-4FDF-9854-6DD898DE8EE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1D8B56E-AFE1-4B0A-A574-4C958063F948}" type="pres">
      <dgm:prSet presAssocID="{EBED1F3C-F23B-4FDF-9854-6DD898DE8EEF}" presName="spaceRect" presStyleCnt="0"/>
      <dgm:spPr/>
    </dgm:pt>
    <dgm:pt modelId="{4A2D951E-5406-4010-8D15-0653A769F8ED}" type="pres">
      <dgm:prSet presAssocID="{EBED1F3C-F23B-4FDF-9854-6DD898DE8EEF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9DB7D500-0CAB-4B19-82F6-93D3957210CD}" type="presOf" srcId="{FEAED8F9-8927-4684-BF5E-1414C5E9AADC}" destId="{9F0CF254-4B14-463A-928F-4F7E9BF044FA}" srcOrd="0" destOrd="0" presId="urn:microsoft.com/office/officeart/2018/2/layout/IconVerticalSolidList"/>
    <dgm:cxn modelId="{C5021305-2F98-4011-8EDA-30F3A51BFA44}" srcId="{FEAED8F9-8927-4684-BF5E-1414C5E9AADC}" destId="{2D68393B-21DE-4FDD-9856-A5CE99DB1DC5}" srcOrd="1" destOrd="0" parTransId="{179EA4EE-DA26-4A1D-BE3B-7C0288C94E95}" sibTransId="{40E25EE2-F686-4138-B793-C93C4787BB41}"/>
    <dgm:cxn modelId="{43B3A932-4D7C-442A-84FD-ED66D7E48561}" type="presOf" srcId="{EBED1F3C-F23B-4FDF-9854-6DD898DE8EEF}" destId="{4A2D951E-5406-4010-8D15-0653A769F8ED}" srcOrd="0" destOrd="0" presId="urn:microsoft.com/office/officeart/2018/2/layout/IconVerticalSolidList"/>
    <dgm:cxn modelId="{A5ED107B-9F84-4523-B7D0-91CE59A34873}" srcId="{FEAED8F9-8927-4684-BF5E-1414C5E9AADC}" destId="{53971B33-27FA-4483-BE82-4CD3BF5E68DC}" srcOrd="2" destOrd="0" parTransId="{8E273599-C5A1-4F70-8CB6-4BB9367AE92B}" sibTransId="{DA84AB3B-F57D-4336-A7A6-4BD732DEB601}"/>
    <dgm:cxn modelId="{D9E87D80-2BC0-4A95-84F4-EEA701BBCBD1}" type="presOf" srcId="{B6DDD28D-B270-462B-A0BD-CE6F66040B2F}" destId="{F1BE9A64-311B-436F-A845-25BE9000C939}" srcOrd="0" destOrd="0" presId="urn:microsoft.com/office/officeart/2018/2/layout/IconVerticalSolidList"/>
    <dgm:cxn modelId="{E8D4E28D-7535-4E61-A9F8-E8235F31B4F3}" type="presOf" srcId="{53971B33-27FA-4483-BE82-4CD3BF5E68DC}" destId="{CED31D97-04BE-4111-80D5-34DFD0C723D2}" srcOrd="0" destOrd="0" presId="urn:microsoft.com/office/officeart/2018/2/layout/IconVerticalSolidList"/>
    <dgm:cxn modelId="{FE99058E-6FE9-4F94-80F0-4034EA1D5373}" srcId="{FEAED8F9-8927-4684-BF5E-1414C5E9AADC}" destId="{1C55F8AA-9C73-4ADE-B357-1B68926AD771}" srcOrd="0" destOrd="0" parTransId="{C4032C32-B2B5-4D6C-ADB7-C067BF22D271}" sibTransId="{5937CA7F-9B0B-44BC-8C00-1A82696D04BB}"/>
    <dgm:cxn modelId="{2DB9B5B5-883B-4D77-9EBA-51A427CF0B96}" type="presOf" srcId="{1C55F8AA-9C73-4ADE-B357-1B68926AD771}" destId="{D06166AA-F4E0-4CC8-B3E2-A64762FBF749}" srcOrd="0" destOrd="0" presId="urn:microsoft.com/office/officeart/2018/2/layout/IconVerticalSolidList"/>
    <dgm:cxn modelId="{399E93BA-FED6-4AFF-BB3B-651791ECEF0D}" srcId="{FEAED8F9-8927-4684-BF5E-1414C5E9AADC}" destId="{B6DDD28D-B270-462B-A0BD-CE6F66040B2F}" srcOrd="3" destOrd="0" parTransId="{6A41B009-56C0-4DFE-970C-2197DDACA27E}" sibTransId="{C26A1AB5-7620-4124-8F13-9D44033DE0BC}"/>
    <dgm:cxn modelId="{F800F2BF-E82B-4369-843A-2995EF4D4C9C}" srcId="{FEAED8F9-8927-4684-BF5E-1414C5E9AADC}" destId="{EBED1F3C-F23B-4FDF-9854-6DD898DE8EEF}" srcOrd="4" destOrd="0" parTransId="{12ADCA98-4B1F-4F3B-A3B8-1C972B5CF0A7}" sibTransId="{B209FE12-2763-4CA1-AE2E-9A5F1CF6B934}"/>
    <dgm:cxn modelId="{05163AD4-2DB9-48AA-8C16-242C9E33052F}" type="presOf" srcId="{2D68393B-21DE-4FDD-9856-A5CE99DB1DC5}" destId="{B9D90002-244D-494D-910D-FBA643FC7517}" srcOrd="0" destOrd="0" presId="urn:microsoft.com/office/officeart/2018/2/layout/IconVerticalSolidList"/>
    <dgm:cxn modelId="{E763BF5F-AB72-401C-9847-E23874C4B150}" type="presParOf" srcId="{9F0CF254-4B14-463A-928F-4F7E9BF044FA}" destId="{F14DBDD6-12BB-4838-B719-D507314F509C}" srcOrd="0" destOrd="0" presId="urn:microsoft.com/office/officeart/2018/2/layout/IconVerticalSolidList"/>
    <dgm:cxn modelId="{47EE0516-5E4E-401E-8904-3DD62DEE7A7C}" type="presParOf" srcId="{F14DBDD6-12BB-4838-B719-D507314F509C}" destId="{E0F8D263-B080-46AB-B19D-BECB2BDAB34C}" srcOrd="0" destOrd="0" presId="urn:microsoft.com/office/officeart/2018/2/layout/IconVerticalSolidList"/>
    <dgm:cxn modelId="{5799ABE2-F703-4A9A-A119-45A0DD4D17C6}" type="presParOf" srcId="{F14DBDD6-12BB-4838-B719-D507314F509C}" destId="{A84731F3-C01E-4F15-8A31-2C5CDC48C5A7}" srcOrd="1" destOrd="0" presId="urn:microsoft.com/office/officeart/2018/2/layout/IconVerticalSolidList"/>
    <dgm:cxn modelId="{7788E920-7F6D-415E-95DF-753D93A9B89C}" type="presParOf" srcId="{F14DBDD6-12BB-4838-B719-D507314F509C}" destId="{AE35A2F5-B525-4196-8509-5CE4C600D6BE}" srcOrd="2" destOrd="0" presId="urn:microsoft.com/office/officeart/2018/2/layout/IconVerticalSolidList"/>
    <dgm:cxn modelId="{2758F66E-29C7-4D2F-94CE-37EC58E6F862}" type="presParOf" srcId="{F14DBDD6-12BB-4838-B719-D507314F509C}" destId="{D06166AA-F4E0-4CC8-B3E2-A64762FBF749}" srcOrd="3" destOrd="0" presId="urn:microsoft.com/office/officeart/2018/2/layout/IconVerticalSolidList"/>
    <dgm:cxn modelId="{A734ADD3-BFB5-471C-A1AC-8D3D636D023F}" type="presParOf" srcId="{9F0CF254-4B14-463A-928F-4F7E9BF044FA}" destId="{010AE6AD-8BDA-46E8-9F39-7FEF6A0DDA2D}" srcOrd="1" destOrd="0" presId="urn:microsoft.com/office/officeart/2018/2/layout/IconVerticalSolidList"/>
    <dgm:cxn modelId="{B6E61585-0961-476E-88E7-A8168B4AF8A0}" type="presParOf" srcId="{9F0CF254-4B14-463A-928F-4F7E9BF044FA}" destId="{9D4FD3D0-0721-43CC-9E30-0EB48CC2A9B8}" srcOrd="2" destOrd="0" presId="urn:microsoft.com/office/officeart/2018/2/layout/IconVerticalSolidList"/>
    <dgm:cxn modelId="{2B805107-7D4C-45B1-A976-27D7B04204F9}" type="presParOf" srcId="{9D4FD3D0-0721-43CC-9E30-0EB48CC2A9B8}" destId="{E087C1A4-4CD0-4B22-B7F9-08520D883C3A}" srcOrd="0" destOrd="0" presId="urn:microsoft.com/office/officeart/2018/2/layout/IconVerticalSolidList"/>
    <dgm:cxn modelId="{C5C8EC09-9A72-4D8A-BB15-FE79ADA9E9E4}" type="presParOf" srcId="{9D4FD3D0-0721-43CC-9E30-0EB48CC2A9B8}" destId="{4827E535-FF91-499C-B6BD-E4FC927D2897}" srcOrd="1" destOrd="0" presId="urn:microsoft.com/office/officeart/2018/2/layout/IconVerticalSolidList"/>
    <dgm:cxn modelId="{F252FF9C-F32D-4863-B481-DB6ED8F7C031}" type="presParOf" srcId="{9D4FD3D0-0721-43CC-9E30-0EB48CC2A9B8}" destId="{A12199CF-19DA-4D54-A04E-7F31E276B9EF}" srcOrd="2" destOrd="0" presId="urn:microsoft.com/office/officeart/2018/2/layout/IconVerticalSolidList"/>
    <dgm:cxn modelId="{D899164B-08DA-4C31-A4A3-1A03A57F9EAC}" type="presParOf" srcId="{9D4FD3D0-0721-43CC-9E30-0EB48CC2A9B8}" destId="{B9D90002-244D-494D-910D-FBA643FC7517}" srcOrd="3" destOrd="0" presId="urn:microsoft.com/office/officeart/2018/2/layout/IconVerticalSolidList"/>
    <dgm:cxn modelId="{FB31B911-8FF9-416C-90B7-22B15BC0C467}" type="presParOf" srcId="{9F0CF254-4B14-463A-928F-4F7E9BF044FA}" destId="{6FDABF8E-1AC7-4F2E-B1A4-C9D4A4F0D667}" srcOrd="3" destOrd="0" presId="urn:microsoft.com/office/officeart/2018/2/layout/IconVerticalSolidList"/>
    <dgm:cxn modelId="{0EE21CD8-972E-4197-A400-8D35141F8DD9}" type="presParOf" srcId="{9F0CF254-4B14-463A-928F-4F7E9BF044FA}" destId="{03A29CC5-5822-46B6-A7E5-A76C9BCF88F9}" srcOrd="4" destOrd="0" presId="urn:microsoft.com/office/officeart/2018/2/layout/IconVerticalSolidList"/>
    <dgm:cxn modelId="{FA2F0665-85EC-47B0-BFEE-E7691FD634F8}" type="presParOf" srcId="{03A29CC5-5822-46B6-A7E5-A76C9BCF88F9}" destId="{0ED0F92B-3ED2-4467-ACA0-AE0F0288920E}" srcOrd="0" destOrd="0" presId="urn:microsoft.com/office/officeart/2018/2/layout/IconVerticalSolidList"/>
    <dgm:cxn modelId="{90F4D6DB-E561-4B80-BD9D-9CAEBAF7B2F8}" type="presParOf" srcId="{03A29CC5-5822-46B6-A7E5-A76C9BCF88F9}" destId="{899FA6DD-D518-4E35-BCFD-500448757BF8}" srcOrd="1" destOrd="0" presId="urn:microsoft.com/office/officeart/2018/2/layout/IconVerticalSolidList"/>
    <dgm:cxn modelId="{12497317-86D3-43B9-B1BE-C330E8148980}" type="presParOf" srcId="{03A29CC5-5822-46B6-A7E5-A76C9BCF88F9}" destId="{CB22BE62-0B4A-451E-A780-1A1434CBC821}" srcOrd="2" destOrd="0" presId="urn:microsoft.com/office/officeart/2018/2/layout/IconVerticalSolidList"/>
    <dgm:cxn modelId="{0F331597-546B-4249-A134-CB53C1715C08}" type="presParOf" srcId="{03A29CC5-5822-46B6-A7E5-A76C9BCF88F9}" destId="{CED31D97-04BE-4111-80D5-34DFD0C723D2}" srcOrd="3" destOrd="0" presId="urn:microsoft.com/office/officeart/2018/2/layout/IconVerticalSolidList"/>
    <dgm:cxn modelId="{E859A8DE-3142-4758-AA95-2291E06B81F9}" type="presParOf" srcId="{9F0CF254-4B14-463A-928F-4F7E9BF044FA}" destId="{1D1D8C4B-FEC3-4DF8-B4F1-C1E62929603C}" srcOrd="5" destOrd="0" presId="urn:microsoft.com/office/officeart/2018/2/layout/IconVerticalSolidList"/>
    <dgm:cxn modelId="{E82BD891-5CDD-4376-B463-3A281C1C0109}" type="presParOf" srcId="{9F0CF254-4B14-463A-928F-4F7E9BF044FA}" destId="{118DA0D1-5FA8-436D-90BA-7BE78AACB3F2}" srcOrd="6" destOrd="0" presId="urn:microsoft.com/office/officeart/2018/2/layout/IconVerticalSolidList"/>
    <dgm:cxn modelId="{F7D438E4-3CC7-4298-A0E0-B1C1A1019DE3}" type="presParOf" srcId="{118DA0D1-5FA8-436D-90BA-7BE78AACB3F2}" destId="{880FEB22-CC8C-4384-955E-74F48E811B54}" srcOrd="0" destOrd="0" presId="urn:microsoft.com/office/officeart/2018/2/layout/IconVerticalSolidList"/>
    <dgm:cxn modelId="{929B2DEC-BABE-4D9D-8A0D-8AC08340D775}" type="presParOf" srcId="{118DA0D1-5FA8-436D-90BA-7BE78AACB3F2}" destId="{C92E3BA5-A4ED-4F3F-88ED-B8186F12C2FD}" srcOrd="1" destOrd="0" presId="urn:microsoft.com/office/officeart/2018/2/layout/IconVerticalSolidList"/>
    <dgm:cxn modelId="{C9E508FA-ECCB-4869-B0AD-5C9AC06E6F8C}" type="presParOf" srcId="{118DA0D1-5FA8-436D-90BA-7BE78AACB3F2}" destId="{EBE94582-2889-42D3-9BD5-6E398EADC1B8}" srcOrd="2" destOrd="0" presId="urn:microsoft.com/office/officeart/2018/2/layout/IconVerticalSolidList"/>
    <dgm:cxn modelId="{480D711C-2A9D-4DFD-AC87-F577244CB4B1}" type="presParOf" srcId="{118DA0D1-5FA8-436D-90BA-7BE78AACB3F2}" destId="{F1BE9A64-311B-436F-A845-25BE9000C939}" srcOrd="3" destOrd="0" presId="urn:microsoft.com/office/officeart/2018/2/layout/IconVerticalSolidList"/>
    <dgm:cxn modelId="{67E01107-CBAB-432E-9862-15F99B50FF3E}" type="presParOf" srcId="{9F0CF254-4B14-463A-928F-4F7E9BF044FA}" destId="{4439AE6A-0508-4396-8464-BECD6612A1CD}" srcOrd="7" destOrd="0" presId="urn:microsoft.com/office/officeart/2018/2/layout/IconVerticalSolidList"/>
    <dgm:cxn modelId="{6CF52FD2-0B28-422B-841C-2DCA8DA58A32}" type="presParOf" srcId="{9F0CF254-4B14-463A-928F-4F7E9BF044FA}" destId="{2BA7A86F-97E0-4E16-9E80-1D3E172333A6}" srcOrd="8" destOrd="0" presId="urn:microsoft.com/office/officeart/2018/2/layout/IconVerticalSolidList"/>
    <dgm:cxn modelId="{CD0DE8A0-39EC-41B8-9C5F-3E9E2F171C5A}" type="presParOf" srcId="{2BA7A86F-97E0-4E16-9E80-1D3E172333A6}" destId="{718E89E2-AE2B-4307-B3DA-B2AC7820DBBC}" srcOrd="0" destOrd="0" presId="urn:microsoft.com/office/officeart/2018/2/layout/IconVerticalSolidList"/>
    <dgm:cxn modelId="{2F15BE08-0979-48B0-9B03-D22658F01D9F}" type="presParOf" srcId="{2BA7A86F-97E0-4E16-9E80-1D3E172333A6}" destId="{D2C204CA-AE2C-4292-A69A-A3ED77980ED8}" srcOrd="1" destOrd="0" presId="urn:microsoft.com/office/officeart/2018/2/layout/IconVerticalSolidList"/>
    <dgm:cxn modelId="{894F373F-C940-4BC3-BB71-B6705750EC9C}" type="presParOf" srcId="{2BA7A86F-97E0-4E16-9E80-1D3E172333A6}" destId="{81D8B56E-AFE1-4B0A-A574-4C958063F948}" srcOrd="2" destOrd="0" presId="urn:microsoft.com/office/officeart/2018/2/layout/IconVerticalSolidList"/>
    <dgm:cxn modelId="{C2A58118-8A12-452A-B4FD-20E63F29E02E}" type="presParOf" srcId="{2BA7A86F-97E0-4E16-9E80-1D3E172333A6}" destId="{4A2D951E-5406-4010-8D15-0653A769F8E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F8D263-B080-46AB-B19D-BECB2BDAB34C}">
      <dsp:nvSpPr>
        <dsp:cNvPr id="0" name=""/>
        <dsp:cNvSpPr/>
      </dsp:nvSpPr>
      <dsp:spPr>
        <a:xfrm>
          <a:off x="0" y="6821"/>
          <a:ext cx="6620255" cy="75270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4731F3-C01E-4F15-8A31-2C5CDC48C5A7}">
      <dsp:nvSpPr>
        <dsp:cNvPr id="0" name=""/>
        <dsp:cNvSpPr/>
      </dsp:nvSpPr>
      <dsp:spPr>
        <a:xfrm>
          <a:off x="227693" y="176180"/>
          <a:ext cx="414392" cy="41398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6166AA-F4E0-4CC8-B3E2-A64762FBF749}">
      <dsp:nvSpPr>
        <dsp:cNvPr id="0" name=""/>
        <dsp:cNvSpPr/>
      </dsp:nvSpPr>
      <dsp:spPr>
        <a:xfrm>
          <a:off x="869779" y="6821"/>
          <a:ext cx="5672332" cy="8938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598" tIns="94598" rIns="94598" bIns="94598" numCol="1" spcCol="1270" anchor="ctr" anchorCtr="0">
          <a:noAutofit/>
        </a:bodyPr>
        <a:lstStyle/>
        <a:p>
          <a:pPr marL="0" lvl="0" indent="0" algn="just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Waste management is essential for sustainability in the hotel industry.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69779" y="6821"/>
        <a:ext cx="5672332" cy="893838"/>
      </dsp:txXfrm>
    </dsp:sp>
    <dsp:sp modelId="{E087C1A4-4CD0-4B22-B7F9-08520D883C3A}">
      <dsp:nvSpPr>
        <dsp:cNvPr id="0" name=""/>
        <dsp:cNvSpPr/>
      </dsp:nvSpPr>
      <dsp:spPr>
        <a:xfrm>
          <a:off x="0" y="1124119"/>
          <a:ext cx="6620255" cy="75270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27E535-FF91-499C-B6BD-E4FC927D2897}">
      <dsp:nvSpPr>
        <dsp:cNvPr id="0" name=""/>
        <dsp:cNvSpPr/>
      </dsp:nvSpPr>
      <dsp:spPr>
        <a:xfrm>
          <a:off x="227693" y="1293478"/>
          <a:ext cx="414392" cy="41398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D90002-244D-494D-910D-FBA643FC7517}">
      <dsp:nvSpPr>
        <dsp:cNvPr id="0" name=""/>
        <dsp:cNvSpPr/>
      </dsp:nvSpPr>
      <dsp:spPr>
        <a:xfrm>
          <a:off x="869779" y="1124119"/>
          <a:ext cx="5672332" cy="8938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598" tIns="94598" rIns="94598" bIns="94598" numCol="1" spcCol="1270" anchor="ctr" anchorCtr="0">
          <a:noAutofit/>
        </a:bodyPr>
        <a:lstStyle/>
        <a:p>
          <a:pPr marL="0" lvl="0" indent="0" algn="just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Budget hotels face barriers (financial, technical, and operational).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69779" y="1124119"/>
        <a:ext cx="5672332" cy="893838"/>
      </dsp:txXfrm>
    </dsp:sp>
    <dsp:sp modelId="{0ED0F92B-3ED2-4467-ACA0-AE0F0288920E}">
      <dsp:nvSpPr>
        <dsp:cNvPr id="0" name=""/>
        <dsp:cNvSpPr/>
      </dsp:nvSpPr>
      <dsp:spPr>
        <a:xfrm>
          <a:off x="0" y="2241416"/>
          <a:ext cx="6620255" cy="75270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9FA6DD-D518-4E35-BCFD-500448757BF8}">
      <dsp:nvSpPr>
        <dsp:cNvPr id="0" name=""/>
        <dsp:cNvSpPr/>
      </dsp:nvSpPr>
      <dsp:spPr>
        <a:xfrm>
          <a:off x="227693" y="2410775"/>
          <a:ext cx="414392" cy="41398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D31D97-04BE-4111-80D5-34DFD0C723D2}">
      <dsp:nvSpPr>
        <dsp:cNvPr id="0" name=""/>
        <dsp:cNvSpPr/>
      </dsp:nvSpPr>
      <dsp:spPr>
        <a:xfrm>
          <a:off x="869779" y="2241416"/>
          <a:ext cx="5672332" cy="8938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598" tIns="94598" rIns="94598" bIns="94598" numCol="1" spcCol="1270" anchor="ctr" anchorCtr="0">
          <a:noAutofit/>
        </a:bodyPr>
        <a:lstStyle/>
        <a:p>
          <a:pPr marL="0" lvl="0" indent="0" algn="just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External pressures: regulation, guest expectations, and rising costs.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69779" y="2241416"/>
        <a:ext cx="5672332" cy="893838"/>
      </dsp:txXfrm>
    </dsp:sp>
    <dsp:sp modelId="{880FEB22-CC8C-4384-955E-74F48E811B54}">
      <dsp:nvSpPr>
        <dsp:cNvPr id="0" name=""/>
        <dsp:cNvSpPr/>
      </dsp:nvSpPr>
      <dsp:spPr>
        <a:xfrm>
          <a:off x="0" y="3358714"/>
          <a:ext cx="6620255" cy="75270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2E3BA5-A4ED-4F3F-88ED-B8186F12C2FD}">
      <dsp:nvSpPr>
        <dsp:cNvPr id="0" name=""/>
        <dsp:cNvSpPr/>
      </dsp:nvSpPr>
      <dsp:spPr>
        <a:xfrm>
          <a:off x="227693" y="3528073"/>
          <a:ext cx="414392" cy="41398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BE9A64-311B-436F-A845-25BE9000C939}">
      <dsp:nvSpPr>
        <dsp:cNvPr id="0" name=""/>
        <dsp:cNvSpPr/>
      </dsp:nvSpPr>
      <dsp:spPr>
        <a:xfrm>
          <a:off x="869779" y="3358714"/>
          <a:ext cx="5672332" cy="8938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598" tIns="94598" rIns="94598" bIns="94598" numCol="1" spcCol="1270" anchor="ctr" anchorCtr="0">
          <a:noAutofit/>
        </a:bodyPr>
        <a:lstStyle/>
        <a:p>
          <a:pPr marL="0" lvl="0" indent="0" algn="just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Stakeholder engagement and technological innovation are critical enablers.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69779" y="3358714"/>
        <a:ext cx="5672332" cy="893838"/>
      </dsp:txXfrm>
    </dsp:sp>
    <dsp:sp modelId="{718E89E2-AE2B-4307-B3DA-B2AC7820DBBC}">
      <dsp:nvSpPr>
        <dsp:cNvPr id="0" name=""/>
        <dsp:cNvSpPr/>
      </dsp:nvSpPr>
      <dsp:spPr>
        <a:xfrm>
          <a:off x="0" y="4476012"/>
          <a:ext cx="6620255" cy="75270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C204CA-AE2C-4292-A69A-A3ED77980ED8}">
      <dsp:nvSpPr>
        <dsp:cNvPr id="0" name=""/>
        <dsp:cNvSpPr/>
      </dsp:nvSpPr>
      <dsp:spPr>
        <a:xfrm>
          <a:off x="227693" y="4645370"/>
          <a:ext cx="414392" cy="41398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2D951E-5406-4010-8D15-0653A769F8ED}">
      <dsp:nvSpPr>
        <dsp:cNvPr id="0" name=""/>
        <dsp:cNvSpPr/>
      </dsp:nvSpPr>
      <dsp:spPr>
        <a:xfrm>
          <a:off x="869779" y="4476012"/>
          <a:ext cx="5672332" cy="8938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598" tIns="94598" rIns="94598" bIns="94598" numCol="1" spcCol="1270" anchor="ctr" anchorCtr="0">
          <a:noAutofit/>
        </a:bodyPr>
        <a:lstStyle/>
        <a:p>
          <a:pPr marL="0" lvl="0" indent="0" algn="just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Strategic support needed for smaller operators to close implementation gaps.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69779" y="4476012"/>
        <a:ext cx="5672332" cy="8938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591028-127D-4E2E-80A5-8D4C727EAC2B}" type="datetimeFigureOut">
              <a:rPr lang="en-GB" smtClean="0"/>
              <a:t>08/06/2025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249D42-B414-4E1B-A70D-8BE1F19567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01864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249D42-B414-4E1B-A70D-8BE1F195673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967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249D42-B414-4E1B-A70D-8BE1F195673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4086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249D42-B414-4E1B-A70D-8BE1F195673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3220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800" dirty="0"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249D42-B414-4E1B-A70D-8BE1F195673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2450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800" dirty="0"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249D42-B414-4E1B-A70D-8BE1F195673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52973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249D42-B414-4E1B-A70D-8BE1F195673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91080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800" dirty="0"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249D42-B414-4E1B-A70D-8BE1F195673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3672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800" dirty="0"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249D42-B414-4E1B-A70D-8BE1F195673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3270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800" dirty="0"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249D42-B414-4E1B-A70D-8BE1F195673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92299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249D42-B414-4E1B-A70D-8BE1F195673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21574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249D42-B414-4E1B-A70D-8BE1F195673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1727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31AAF-F3BB-41F8-B3EE-ACA612311F7D}" type="datetime1">
              <a:rPr lang="en-US" smtClean="0"/>
              <a:t>6/8/2025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95223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F90A8-5C09-4E0A-8464-E9B4BBEB82DA}" type="datetime1">
              <a:rPr lang="en-US" smtClean="0"/>
              <a:t>6/8/2025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53042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47883-3F10-4E88-9D82-EB80E7BDFF47}" type="datetime1">
              <a:rPr lang="en-US" smtClean="0"/>
              <a:t>6/8/2025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2166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00DB8-6FBB-44B5-94D2-341D83593713}" type="datetime1">
              <a:rPr lang="en-US" smtClean="0"/>
              <a:t>6/8/2025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54743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1A07E-44E5-4412-AF4C-B92DFCA0B3ED}" type="datetime1">
              <a:rPr lang="en-US" smtClean="0"/>
              <a:t>6/8/2025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3021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00B1A5-42E4-46B5-8B2D-9F850248DBAC}" type="datetime1">
              <a:rPr lang="en-US" smtClean="0"/>
              <a:t>6/8/2025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37137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F38BD-D3C4-43DA-8963-77E5C8E50C41}" type="datetime1">
              <a:rPr lang="en-US" smtClean="0"/>
              <a:t>6/8/2025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9512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CB148F-6387-4AA5-9CEA-5D6C0A2222D6}" type="datetime1">
              <a:rPr lang="en-US" smtClean="0"/>
              <a:t>6/8/2025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80402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7959C-1317-40EC-81B6-1322908CD0CD}" type="datetime1">
              <a:rPr lang="en-US" smtClean="0"/>
              <a:t>6/8/2025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59463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93563-5B54-4A0E-A66A-11E2A2F8E693}" type="datetime1">
              <a:rPr lang="en-US" smtClean="0"/>
              <a:t>6/8/2025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2149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B0B37-A469-4430-937C-2E1D64962AD5}" type="datetime1">
              <a:rPr lang="en-US" smtClean="0"/>
              <a:t>6/8/2025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91331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AD15867C-59DB-4B87-A274-2647C54550D7}" type="datetime1">
              <a:rPr lang="en-US" smtClean="0"/>
              <a:t>6/8/2025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2140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hf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77/1086026614535786" TargetMode="External"/><Relationship Id="rId3" Type="http://schemas.openxmlformats.org/officeDocument/2006/relationships/hyperlink" Target="https://doi.org/10.3390/su131810380" TargetMode="External"/><Relationship Id="rId7" Type="http://schemas.openxmlformats.org/officeDocument/2006/relationships/hyperlink" Target="https://travelwithpurpose.hilton.com/2023-ESG-Report" TargetMode="External"/><Relationship Id="rId2" Type="http://schemas.openxmlformats.org/officeDocument/2006/relationships/hyperlink" Target="https://www.gstcouncil.org/booking-com-2022-sustainable-travel-report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3390/su142013146" TargetMode="External"/><Relationship Id="rId5" Type="http://schemas.openxmlformats.org/officeDocument/2006/relationships/hyperlink" Target="https://www.gov.uk/government/publications/environment-act-2021" TargetMode="External"/><Relationship Id="rId4" Type="http://schemas.openxmlformats.org/officeDocument/2006/relationships/hyperlink" Target="https://www.cdc.gov/restaurant-food-safety/php/training/system-theory.html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nwto.org/the-glasgow-declaration-on-climate-action-in-tourism" TargetMode="External"/><Relationship Id="rId3" Type="http://schemas.openxmlformats.org/officeDocument/2006/relationships/hyperlink" Target="https://serve360.marriott.com/wp-content/uploads/2023/06/Marriott-2023-Serve-360-ESG-Report-accessible.pdf" TargetMode="External"/><Relationship Id="rId7" Type="http://schemas.openxmlformats.org/officeDocument/2006/relationships/hyperlink" Target="https://www.legislation.gov.uk/ukpga/2021/30/contents/enacted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3390/su12104035" TargetMode="External"/><Relationship Id="rId5" Type="http://schemas.openxmlformats.org/officeDocument/2006/relationships/hyperlink" Target="https://www.premierinn.com/gb/en/faq/hub-my-room.html" TargetMode="External"/><Relationship Id="rId10" Type="http://schemas.openxmlformats.org/officeDocument/2006/relationships/hyperlink" Target="https://sdgs.un.org/goals/goal12" TargetMode="External"/><Relationship Id="rId4" Type="http://schemas.openxmlformats.org/officeDocument/2006/relationships/hyperlink" Target="https://doi.org/10.3390/su13010210" TargetMode="External"/><Relationship Id="rId9" Type="http://schemas.openxmlformats.org/officeDocument/2006/relationships/hyperlink" Target="https://www.un.org/en/academic-impact/sustainabilit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4" name="Picture 3" descr="An infinity pool in a modern home">
            <a:extLst>
              <a:ext uri="{FF2B5EF4-FFF2-40B4-BE49-F238E27FC236}">
                <a16:creationId xmlns:a16="http://schemas.microsoft.com/office/drawing/2014/main" id="{93D9D617-BA24-E2A7-8914-13382842A2C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6181" b="9550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AB476BF-4EE2-5243-CABB-6CC72C39BF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507179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0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C4400A-7DE0-9737-0D23-BF0E34ABE4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06780" y="978409"/>
            <a:ext cx="4496529" cy="3678268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BMIH6001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Contemporary Themes in the Hotel and Hospitality Sector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5108D1-C5F7-AB72-4182-AB525BF4F8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11056" y="508089"/>
            <a:ext cx="4036290" cy="5550965"/>
          </a:xfrm>
        </p:spPr>
        <p:txBody>
          <a:bodyPr anchor="b">
            <a:normAutofit/>
          </a:bodyPr>
          <a:lstStyle/>
          <a:p>
            <a:pPr algn="just">
              <a:lnSpc>
                <a:spcPct val="100000"/>
              </a:lnSpc>
            </a:pPr>
            <a:r>
              <a:rPr lang="en-GB" sz="4000" b="1" i="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Waste Management Strategies in Budget Hotels: Reducing Food, Plastic, and Energy Waste</a:t>
            </a:r>
          </a:p>
          <a:p>
            <a:pPr>
              <a:lnSpc>
                <a:spcPct val="100000"/>
              </a:lnSpc>
            </a:pPr>
            <a:r>
              <a:rPr lang="sv-SE" sz="2000" i="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Roxana Maria Burlacu</a:t>
            </a:r>
          </a:p>
          <a:p>
            <a:pPr>
              <a:lnSpc>
                <a:spcPct val="100000"/>
              </a:lnSpc>
            </a:pPr>
            <a:r>
              <a:rPr lang="sv-SE" sz="2000" i="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2014302</a:t>
            </a:r>
          </a:p>
          <a:p>
            <a:pPr>
              <a:lnSpc>
                <a:spcPct val="100000"/>
              </a:lnSpc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0D28EA4-6F96-F7C6-1D07-5BA5C27387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6781" y="508090"/>
            <a:ext cx="449275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DFF93C5-0576-D227-80A7-4CFBA8791A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10119" y="6209925"/>
            <a:ext cx="449275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450843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B5D311-1592-9C15-B466-BC1E46319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Declaration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5E1CB2-1216-E855-972A-9B2F5368D5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1884218"/>
            <a:ext cx="11155680" cy="4461718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Signature: </a:t>
            </a: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Roxana Maria Burlacu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Student ID: 2014302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Date: 09 June 2025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1409BB-566A-1283-F6ED-1E0EFAE6A9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20650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4C0330F-1D4F-4552-B799-615DD237B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ABB002-1ED2-2395-C28D-3289523922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657370"/>
            <a:ext cx="4754880" cy="848157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1" y="508090"/>
            <a:ext cx="4672966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072C02-639B-3CCE-0FF1-2B1421712E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0145" y="1505527"/>
            <a:ext cx="5557151" cy="5135417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Contemporary theme: waste reduction in food, plastic, and energy (Khatter, 2023)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Relevance to the hospitality sector and sustainability (Camilleri, 2016)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Environmental impact of hotel operations (Khatter, 2023)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Regulatory and guest-driven pressures (UK Government, 2021; Booking.com, 2022)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Focus on budget hotels and main challenges (Khatter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., 2019)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C21572A-30CC-EFFB-7C3C-6EFB0032C1F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683" r="13135" b="1"/>
          <a:stretch>
            <a:fillRect/>
          </a:stretch>
        </p:blipFill>
        <p:spPr>
          <a:xfrm>
            <a:off x="5958018" y="508090"/>
            <a:ext cx="5709726" cy="5846989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63262A-C617-A9F5-F00F-AC0E861DC8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71730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EC38958-9A69-239A-BA79-2AEC73345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BF8CE5-A0B6-2DD1-EFF3-107802160D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073" y="730521"/>
            <a:ext cx="11469439" cy="1403079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Literature Review: Understanding Sustainability in Hospitality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5C34E7A-BB23-54BA-BA4A-1C36BC43A3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3564" y="2680393"/>
            <a:ext cx="3405050" cy="3362960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EC109E5-0396-8968-4F42-DFEC28036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58484" y="508090"/>
            <a:ext cx="5513832" cy="149279"/>
          </a:xfrm>
          <a:custGeom>
            <a:avLst/>
            <a:gdLst>
              <a:gd name="connsiteX0" fmla="*/ 0 w 6090847"/>
              <a:gd name="connsiteY0" fmla="*/ 0 h 149279"/>
              <a:gd name="connsiteX1" fmla="*/ 6090847 w 6090847"/>
              <a:gd name="connsiteY1" fmla="*/ 0 h 149279"/>
              <a:gd name="connsiteX2" fmla="*/ 6090847 w 6090847"/>
              <a:gd name="connsiteY2" fmla="*/ 149279 h 149279"/>
              <a:gd name="connsiteX3" fmla="*/ 0 w 609084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0847" h="149279">
                <a:moveTo>
                  <a:pt x="0" y="0"/>
                </a:moveTo>
                <a:lnTo>
                  <a:pt x="6090847" y="0"/>
                </a:lnTo>
                <a:lnTo>
                  <a:pt x="609084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62FDF111-268B-56F2-32AF-D2ED88883DE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378036" y="2578607"/>
            <a:ext cx="7289708" cy="399768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Sustainability = environmental, social, and economic balance (Elkington, 1997)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Brundtland Report defines sustainability for future generations (United Nations,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2025a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)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Sustainability is a strategic priority in hospitality (Tribe, 2009; Costa and Costa, 2022)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Waste management aligns with UN SDG 12 (United Nations,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2025b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ACC05B-7851-3DDD-EF89-37AAF51256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432" y="6419088"/>
            <a:ext cx="64008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148CC95F-0247-41B6-91CF-DC97C76A7088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8897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DB93C-98DA-CFD7-C028-5B91C44275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5564" y="757588"/>
            <a:ext cx="11381324" cy="932667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Literature Review: Theoretical Frameworks</a:t>
            </a:r>
            <a:endParaRPr lang="en-GB" sz="4000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3895D3-AD67-63CF-80B2-38BEEA43BD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727" y="1597891"/>
            <a:ext cx="6437746" cy="5186321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7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Stakeholder theory and Systems theory in hospitality: </a:t>
            </a:r>
          </a:p>
          <a:p>
            <a:pPr algn="just">
              <a:lnSpc>
                <a:spcPct val="150000"/>
              </a:lnSpc>
            </a:pPr>
            <a:r>
              <a:rPr lang="en-GB" sz="2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Stakeholder theory: hotels must consider all affected parties (Freeman, 1984)</a:t>
            </a:r>
          </a:p>
          <a:p>
            <a:pPr algn="just">
              <a:lnSpc>
                <a:spcPct val="150000"/>
              </a:lnSpc>
            </a:pPr>
            <a:r>
              <a:rPr lang="en-GB" sz="2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Relevant for employees, guests, suppliers, and local communities (Khatter </a:t>
            </a:r>
            <a:r>
              <a:rPr lang="en-GB" sz="20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et al</a:t>
            </a:r>
            <a:r>
              <a:rPr lang="en-GB" sz="2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., 2019)</a:t>
            </a:r>
          </a:p>
          <a:p>
            <a:pPr algn="just">
              <a:lnSpc>
                <a:spcPct val="150000"/>
              </a:lnSpc>
            </a:pPr>
            <a:r>
              <a:rPr lang="en-GB" sz="2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Systems theory: hotel functions are interdependent (Brotherton and Wood, 2008)</a:t>
            </a:r>
          </a:p>
          <a:p>
            <a:pPr algn="just">
              <a:lnSpc>
                <a:spcPct val="150000"/>
              </a:lnSpc>
            </a:pPr>
            <a:r>
              <a:rPr lang="en-GB" sz="2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Waste strategy must integrate procurement, operations, and guest services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105183-E1B7-E029-9B41-0365C08403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5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AE68839-817A-9209-29B8-24FD9D51C1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3308" y="2265681"/>
            <a:ext cx="2262909" cy="247257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4C8EA30-1AEF-3908-E9FF-3589C752255A}"/>
              </a:ext>
            </a:extLst>
          </p:cNvPr>
          <p:cNvSpPr txBox="1"/>
          <p:nvPr/>
        </p:nvSpPr>
        <p:spPr>
          <a:xfrm>
            <a:off x="6733307" y="4738255"/>
            <a:ext cx="2650838" cy="20059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de-DE" sz="1700" dirty="0">
                <a:latin typeface="Arial" panose="020B0604020202020204" pitchFamily="34" charset="0"/>
                <a:cs typeface="Arial" panose="020B0604020202020204" pitchFamily="34" charset="0"/>
              </a:rPr>
              <a:t>Figure 1. Stakeholder Theory</a:t>
            </a:r>
          </a:p>
          <a:p>
            <a:pPr>
              <a:lnSpc>
                <a:spcPct val="150000"/>
              </a:lnSpc>
            </a:pPr>
            <a:r>
              <a:rPr lang="de-DE" sz="1700" dirty="0">
                <a:latin typeface="Arial" panose="020B0604020202020204" pitchFamily="34" charset="0"/>
                <a:cs typeface="Arial" panose="020B0604020202020204" pitchFamily="34" charset="0"/>
              </a:rPr>
              <a:t>Source: Hörisch, Freeman, and Schaltegger, 2014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F2FEE73-BE5D-0389-50FA-2105D10458C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96218" y="2763521"/>
            <a:ext cx="2872509" cy="165303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3DD28DC-6A1D-24BE-29C5-BB961792D5D1}"/>
              </a:ext>
            </a:extLst>
          </p:cNvPr>
          <p:cNvSpPr txBox="1"/>
          <p:nvPr/>
        </p:nvSpPr>
        <p:spPr>
          <a:xfrm>
            <a:off x="9583654" y="4664364"/>
            <a:ext cx="1965216" cy="16135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de-DE" sz="1700" dirty="0">
                <a:latin typeface="Arial" panose="020B0604020202020204" pitchFamily="34" charset="0"/>
                <a:cs typeface="Arial" panose="020B0604020202020204" pitchFamily="34" charset="0"/>
              </a:rPr>
              <a:t>Figure 2. Systems Theory</a:t>
            </a:r>
          </a:p>
          <a:p>
            <a:pPr algn="just">
              <a:lnSpc>
                <a:spcPct val="150000"/>
              </a:lnSpc>
            </a:pPr>
            <a:r>
              <a:rPr lang="de-DE" sz="1700" dirty="0">
                <a:latin typeface="Arial" panose="020B0604020202020204" pitchFamily="34" charset="0"/>
                <a:cs typeface="Arial" panose="020B0604020202020204" pitchFamily="34" charset="0"/>
              </a:rPr>
              <a:t>Source: CDC, 2024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80418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EC38958-9A69-239A-BA79-2AEC73345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A187A6-2B11-17DE-92A3-E71F35148E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855" y="730521"/>
            <a:ext cx="11730181" cy="1710927"/>
          </a:xfrm>
        </p:spPr>
        <p:txBody>
          <a:bodyPr>
            <a:normAutofit fontScale="90000"/>
          </a:bodyPr>
          <a:lstStyle/>
          <a:p>
            <a:pPr algn="ctr">
              <a:lnSpc>
                <a:spcPct val="150000"/>
              </a:lnSpc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Literature Review: Current Practices and Industry Innovations</a:t>
            </a:r>
          </a:p>
        </p:txBody>
      </p:sp>
      <p:pic>
        <p:nvPicPr>
          <p:cNvPr id="5" name="Picture 4" descr="A colorful triangle with text&#10;&#10;AI-generated content may be incorrect.">
            <a:extLst>
              <a:ext uri="{FF2B5EF4-FFF2-40B4-BE49-F238E27FC236}">
                <a16:creationId xmlns:a16="http://schemas.microsoft.com/office/drawing/2014/main" id="{44D2DA07-D017-0487-1719-905212487C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7868" y="2744308"/>
            <a:ext cx="3335822" cy="3139256"/>
          </a:xfrm>
          <a:prstGeom prst="rect">
            <a:avLst/>
          </a:pr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EC109E5-0396-8968-4F42-DFEC28036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58484" y="508090"/>
            <a:ext cx="5513832" cy="149279"/>
          </a:xfrm>
          <a:custGeom>
            <a:avLst/>
            <a:gdLst>
              <a:gd name="connsiteX0" fmla="*/ 0 w 6090847"/>
              <a:gd name="connsiteY0" fmla="*/ 0 h 149279"/>
              <a:gd name="connsiteX1" fmla="*/ 6090847 w 6090847"/>
              <a:gd name="connsiteY1" fmla="*/ 0 h 149279"/>
              <a:gd name="connsiteX2" fmla="*/ 6090847 w 6090847"/>
              <a:gd name="connsiteY2" fmla="*/ 149279 h 149279"/>
              <a:gd name="connsiteX3" fmla="*/ 0 w 609084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0847" h="149279">
                <a:moveTo>
                  <a:pt x="0" y="0"/>
                </a:moveTo>
                <a:lnTo>
                  <a:pt x="6090847" y="0"/>
                </a:lnTo>
                <a:lnTo>
                  <a:pt x="609084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3F346-5F27-A5BA-19E8-2C259A8E36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3164" y="2309091"/>
            <a:ext cx="8044873" cy="4396509"/>
          </a:xfrm>
        </p:spPr>
        <p:txBody>
          <a:bodyPr>
            <a:normAutofit lnSpcReduction="10000"/>
          </a:bodyPr>
          <a:lstStyle/>
          <a:p>
            <a:pPr marL="0" indent="0" algn="just">
              <a:lnSpc>
                <a:spcPct val="16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Best Practices in Waste Management:</a:t>
            </a:r>
          </a:p>
          <a:p>
            <a:pPr marL="342900" lvl="0" indent="-342900" algn="just">
              <a:lnSpc>
                <a:spcPct val="160000"/>
              </a:lnSpc>
              <a:buFont typeface="Symbol" panose="05050102010706020507" pitchFamily="18" charset="2"/>
              <a:buChar char=""/>
            </a:pPr>
            <a:r>
              <a:rPr lang="en-GB" sz="2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Food waste: portion control, smart inventory tools (Khatter, 2023)</a:t>
            </a:r>
          </a:p>
          <a:p>
            <a:pPr marL="342900" lvl="0" indent="-342900" algn="just">
              <a:lnSpc>
                <a:spcPct val="160000"/>
              </a:lnSpc>
              <a:buFont typeface="Symbol" panose="05050102010706020507" pitchFamily="18" charset="2"/>
              <a:buChar char=""/>
            </a:pPr>
            <a:r>
              <a:rPr lang="en-GB" sz="2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Plastic reduction: refillable amenities and bans on single-use plastics (Martin-Rios </a:t>
            </a:r>
            <a:r>
              <a:rPr lang="en-GB" sz="20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et al</a:t>
            </a:r>
            <a:r>
              <a:rPr lang="en-GB" sz="2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., 2020)</a:t>
            </a:r>
          </a:p>
          <a:p>
            <a:pPr marL="342900" lvl="0" indent="-342900" algn="just">
              <a:lnSpc>
                <a:spcPct val="160000"/>
              </a:lnSpc>
              <a:buFont typeface="Symbol" panose="05050102010706020507" pitchFamily="18" charset="2"/>
              <a:buChar char=""/>
            </a:pPr>
            <a:r>
              <a:rPr lang="en-GB" sz="2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Energy efficiency: smart lighting, HVAC systems (Costa and Costa, 2022)</a:t>
            </a:r>
          </a:p>
          <a:p>
            <a:pPr marL="342900" lvl="0" indent="-342900" algn="just">
              <a:lnSpc>
                <a:spcPct val="160000"/>
              </a:lnSpc>
              <a:buFont typeface="Symbol" panose="05050102010706020507" pitchFamily="18" charset="2"/>
              <a:buChar char=""/>
            </a:pPr>
            <a:r>
              <a:rPr lang="en-GB" sz="2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Benefits: lower costs, enhanced guest experience, better brand image (Calisto </a:t>
            </a:r>
            <a:r>
              <a:rPr lang="en-GB" sz="20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et al</a:t>
            </a:r>
            <a:r>
              <a:rPr lang="en-GB" sz="2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., 2021)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279A88-7E72-756B-5BFB-7C4719148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432" y="6419088"/>
            <a:ext cx="64008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148CC95F-0247-41B6-91CF-DC97C76A7088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70371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9CE697-D77A-7F1B-7E37-FD83AC7723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979701"/>
          </a:xfrm>
        </p:spPr>
        <p:txBody>
          <a:bodyPr>
            <a:normAutofit fontScale="90000"/>
          </a:bodyPr>
          <a:lstStyle/>
          <a:p>
            <a:pPr algn="ctr">
              <a:lnSpc>
                <a:spcPct val="150000"/>
              </a:lnSpc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Literature Review: Challenges in Budget Hotels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420DCE-8A86-CF25-FE37-10A3CA68C7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964" y="1958109"/>
            <a:ext cx="6280727" cy="4701309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lnSpc>
                <a:spcPct val="16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Gaps and barriers in budget hotel implementation:</a:t>
            </a:r>
          </a:p>
          <a:p>
            <a:pPr marL="342900" lvl="0" indent="-342900" algn="just">
              <a:lnSpc>
                <a:spcPct val="160000"/>
              </a:lnSpc>
              <a:buFont typeface="Symbol" panose="05050102010706020507" pitchFamily="18" charset="2"/>
              <a:buChar char=""/>
            </a:pPr>
            <a:r>
              <a:rPr lang="en-GB" sz="2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Chain hotels lead in sustainability; independents lag (Khatter </a:t>
            </a:r>
            <a:r>
              <a:rPr lang="en-GB" sz="20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et al</a:t>
            </a:r>
            <a:r>
              <a:rPr lang="en-GB" sz="2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., 2019)</a:t>
            </a:r>
          </a:p>
          <a:p>
            <a:pPr marL="342900" lvl="0" indent="-342900" algn="just">
              <a:lnSpc>
                <a:spcPct val="160000"/>
              </a:lnSpc>
              <a:buFont typeface="Symbol" panose="05050102010706020507" pitchFamily="18" charset="2"/>
              <a:buChar char=""/>
            </a:pPr>
            <a:r>
              <a:rPr lang="en-GB" sz="2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Budget hotels face financial and informational gaps (Khatter </a:t>
            </a:r>
            <a:r>
              <a:rPr lang="en-GB" sz="20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et al</a:t>
            </a:r>
            <a:r>
              <a:rPr lang="en-GB" sz="2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., 2019)</a:t>
            </a:r>
          </a:p>
          <a:p>
            <a:pPr marL="342900" lvl="0" indent="-342900" algn="just">
              <a:lnSpc>
                <a:spcPct val="160000"/>
              </a:lnSpc>
              <a:buFont typeface="Symbol" panose="05050102010706020507" pitchFamily="18" charset="2"/>
              <a:buChar char=""/>
            </a:pPr>
            <a:r>
              <a:rPr lang="en-GB" sz="2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Greenwashing risks damage guest trust (Nisa </a:t>
            </a:r>
            <a:r>
              <a:rPr lang="en-GB" sz="20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et al</a:t>
            </a:r>
            <a:r>
              <a:rPr lang="en-GB" sz="2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., 2022)</a:t>
            </a:r>
          </a:p>
          <a:p>
            <a:pPr marL="342900" lvl="0" indent="-342900" algn="just">
              <a:lnSpc>
                <a:spcPct val="160000"/>
              </a:lnSpc>
              <a:buFont typeface="Symbol" panose="05050102010706020507" pitchFamily="18" charset="2"/>
              <a:buChar char=""/>
            </a:pPr>
            <a:r>
              <a:rPr lang="en-GB" sz="2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Staff training and consistent guest engagement remain weak points (Khatter, 2023)</a:t>
            </a:r>
          </a:p>
          <a:p>
            <a:pPr marL="0" indent="0">
              <a:lnSpc>
                <a:spcPct val="160000"/>
              </a:lnSpc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4B5C48-FC80-BAB1-8AC1-5611F446EB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7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BFF71B-0F5D-973C-D4EA-6FB68D5E24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93840" y="2578608"/>
            <a:ext cx="4988560" cy="3517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1425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EC38958-9A69-239A-BA79-2AEC73345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219D9D-51F8-E7F8-49A2-5CC939ED9C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861" y="277091"/>
            <a:ext cx="4518958" cy="1191491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1E6A026-2318-FD83-190F-AF2E538695C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467" r="20129" b="10513"/>
          <a:stretch/>
        </p:blipFill>
        <p:spPr>
          <a:xfrm>
            <a:off x="517868" y="2152072"/>
            <a:ext cx="4081841" cy="3588327"/>
          </a:xfrm>
          <a:prstGeom prst="rect">
            <a:avLst/>
          </a:prstGeom>
        </p:spPr>
      </p:pic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6EC109E5-0396-8968-4F42-DFEC28036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6407" y="508090"/>
            <a:ext cx="4660733" cy="149279"/>
          </a:xfrm>
          <a:custGeom>
            <a:avLst/>
            <a:gdLst>
              <a:gd name="connsiteX0" fmla="*/ 0 w 6090847"/>
              <a:gd name="connsiteY0" fmla="*/ 0 h 149279"/>
              <a:gd name="connsiteX1" fmla="*/ 6090847 w 6090847"/>
              <a:gd name="connsiteY1" fmla="*/ 0 h 149279"/>
              <a:gd name="connsiteX2" fmla="*/ 6090847 w 6090847"/>
              <a:gd name="connsiteY2" fmla="*/ 149279 h 149279"/>
              <a:gd name="connsiteX3" fmla="*/ 0 w 609084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0847" h="149279">
                <a:moveTo>
                  <a:pt x="0" y="0"/>
                </a:moveTo>
                <a:lnTo>
                  <a:pt x="6090847" y="0"/>
                </a:lnTo>
                <a:lnTo>
                  <a:pt x="609084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AB9B9C-BD24-D09D-7746-6A7F717CF1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3744" y="942109"/>
            <a:ext cx="6753999" cy="5403827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Methodology and analytical frameworks: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Qualitative approach based on secondary data (Saunders, Lewis and Thornhill, 2015)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Sources: peer-reviewed journal articles, industry reports, sustainability frameworks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Applied PEST analysis to assess external factors (Khatter, 2023)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Used stakeholder theory to examine stakeholder impact and system theory to evaluate the link between departments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7565BF-1DA5-AD57-C632-39B5C33AC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432" y="6419088"/>
            <a:ext cx="64008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148CC95F-0247-41B6-91CF-DC97C76A7088}" type="slidenum">
              <a:rPr lang="en-US">
                <a:solidFill>
                  <a:srgbClr val="000000"/>
                </a:solidFill>
              </a:rPr>
              <a:pPr>
                <a:spcAft>
                  <a:spcPts val="600"/>
                </a:spcAft>
              </a:pPr>
              <a:t>8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82490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84DDD2-F481-DC5C-327B-2416977008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729673"/>
            <a:ext cx="11155680" cy="959727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PEST Analysis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BD0F7F21-917C-001F-635B-6F197BC5AF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7362420"/>
              </p:ext>
            </p:extLst>
          </p:nvPr>
        </p:nvGraphicFramePr>
        <p:xfrm>
          <a:off x="101600" y="1403927"/>
          <a:ext cx="11575287" cy="531712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81485">
                  <a:extLst>
                    <a:ext uri="{9D8B030D-6E8A-4147-A177-3AD203B41FA5}">
                      <a16:colId xmlns:a16="http://schemas.microsoft.com/office/drawing/2014/main" val="4242811237"/>
                    </a:ext>
                  </a:extLst>
                </a:gridCol>
                <a:gridCol w="9893802">
                  <a:extLst>
                    <a:ext uri="{9D8B030D-6E8A-4147-A177-3AD203B41FA5}">
                      <a16:colId xmlns:a16="http://schemas.microsoft.com/office/drawing/2014/main" val="1129747733"/>
                    </a:ext>
                  </a:extLst>
                </a:gridCol>
              </a:tblGrid>
              <a:tr h="36753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2000" b="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Factor</a:t>
                      </a:r>
                      <a:endParaRPr lang="en-GB" sz="2000" b="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2000" b="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Key Points</a:t>
                      </a:r>
                      <a:endParaRPr lang="en-GB" sz="2000" b="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94975000"/>
                  </a:ext>
                </a:extLst>
              </a:tr>
              <a:tr h="110200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2000" b="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Political</a:t>
                      </a:r>
                      <a:endParaRPr lang="en-GB" sz="2000" b="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buNone/>
                      </a:pPr>
                      <a:r>
                        <a:rPr lang="en-GB" sz="20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UK’s Environment Act 2021: food waste separation and landfill taxes (UK Government, 2021). Glasgow Declaration: net-zero goals (UN Tourism, 2025). Budget hotels struggle (Khatter </a:t>
                      </a:r>
                      <a:r>
                        <a:rPr lang="en-GB" sz="2000" i="1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 al.</a:t>
                      </a:r>
                      <a:r>
                        <a:rPr lang="en-GB" sz="20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2019).</a:t>
                      </a:r>
                      <a:endParaRPr lang="en-GB" sz="20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84791564"/>
                  </a:ext>
                </a:extLst>
              </a:tr>
              <a:tr h="131055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2000" b="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Economic</a:t>
                      </a:r>
                      <a:endParaRPr lang="en-GB" sz="2000" b="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buNone/>
                      </a:pPr>
                      <a:r>
                        <a:rPr lang="en-GB" sz="20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Energy and food price inflation encourages waste reduction. Budget hotels: high upfront costs for smart technologies (Khatter </a:t>
                      </a:r>
                      <a:r>
                        <a:rPr lang="en-GB" sz="2000" i="1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 al., </a:t>
                      </a:r>
                      <a:r>
                        <a:rPr lang="en-GB" sz="20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2019). Premier Inn: smart sensors for efficiency (Premier Inn, 2025). Global chains leverage economies of scale (Hilton, 2023; Marriott International, 2023).</a:t>
                      </a:r>
                      <a:endParaRPr lang="en-GB" sz="20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45689372"/>
                  </a:ext>
                </a:extLst>
              </a:tr>
              <a:tr h="125617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2000" b="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</a:t>
                      </a:r>
                      <a:endParaRPr lang="en-GB" sz="2000" b="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buNone/>
                      </a:pPr>
                      <a:r>
                        <a:rPr lang="en-GB" sz="20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Growing eco-consciousness (Booking.com, 2022). Guest-facing practices: linen reuse, plastic removal, and visible waste bins. Budget hotels: lack training; greenwashing risks (Khatter, 2023; Nisa </a:t>
                      </a:r>
                      <a:r>
                        <a:rPr lang="en-GB" sz="2000" i="1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 al</a:t>
                      </a:r>
                      <a:r>
                        <a:rPr lang="en-GB" sz="20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., 2022).</a:t>
                      </a:r>
                      <a:endParaRPr lang="en-GB" sz="20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16630610"/>
                  </a:ext>
                </a:extLst>
              </a:tr>
              <a:tr h="125617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2000" b="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Technological</a:t>
                      </a:r>
                      <a:endParaRPr lang="en-GB" sz="2000" b="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buNone/>
                      </a:pPr>
                      <a:r>
                        <a:rPr lang="en-GB" sz="20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Advancements: smart bins, motion-sensor HVAC systems, digital tracking, and AI-driven kitchen platforms (Khatter, 2023; Marriott International, 2022). Hilton: real-time cloud tracking (Hilton, 2023). Budget hotels often lack IT infrastructure, training, and strategy (Sima </a:t>
                      </a:r>
                      <a:r>
                        <a:rPr lang="en-GB" sz="2000" i="1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 al</a:t>
                      </a:r>
                      <a:r>
                        <a:rPr lang="en-GB" sz="20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., 2020).</a:t>
                      </a:r>
                      <a:endParaRPr lang="en-GB" sz="20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5925693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1FE5DA-172B-CFB5-C673-B149788577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20679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E17AA97-89A7-45C1-B813-BFF6C23D7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0B6EA8-C8FA-193B-D1E6-235F30E97F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3364992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3AC4FE1-D370-43A6-96C5-076716BB1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A3D569D-D3A6-49CA-A483-291E95DAC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5776" y="611650"/>
            <a:ext cx="662025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B08772-70D9-D12A-E779-C7522E265D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432" y="6419088"/>
            <a:ext cx="64008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148CC95F-0247-41B6-91CF-DC97C76A7088}" type="slidenum">
              <a:rPr lang="en-US" smtClean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E2E6B12A-973A-025D-E8D7-106DCC7EC3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0605802"/>
              </p:ext>
            </p:extLst>
          </p:nvPr>
        </p:nvGraphicFramePr>
        <p:xfrm>
          <a:off x="5065776" y="978408"/>
          <a:ext cx="6620256" cy="5376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869751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E99FF4-910F-62EB-0F01-8C8CD6FD7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988937"/>
          </a:xfrm>
        </p:spPr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CCDFE-8C8A-8A50-F614-16329C3ABB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087418"/>
            <a:ext cx="11155680" cy="4258518"/>
          </a:xfrm>
        </p:spPr>
        <p:txBody>
          <a:bodyPr>
            <a:normAutofit lnSpcReduction="100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Recommendations for budget hotels: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Staff training: build sustainability awareness and daily waste routines (Khatter, 2023)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Low-cost solutions: smart thermostats, LED lights, and waste-tracking apps (Khatter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., 2019)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Guest engagement: visuals to promote towel reuse and buffet waste reduction (Camilleri, 2016)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Internal audits: monitor policy vs. practice (Hilton, 2023; Marriott International, 2023)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Government support: access funding, toolkits, and training via public programmes (Raub and Martin-Rios, 2019)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BD36E2-1C0F-9082-8B39-77500147E5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63571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 descr="3D black question marks with one yellow question mark">
            <a:extLst>
              <a:ext uri="{FF2B5EF4-FFF2-40B4-BE49-F238E27FC236}">
                <a16:creationId xmlns:a16="http://schemas.microsoft.com/office/drawing/2014/main" id="{D3FFC623-368F-DF26-C2F1-D6B37FD758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998" r="6130" b="1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637992A9-1E8C-4E57-B4F4-EE2D38E50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1E7111-384C-2C44-32CF-AFDE0F9458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7"/>
            <a:ext cx="5021182" cy="330951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Any question?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125017-2D73-BBE2-D912-A3D503E5BA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432" y="6419088"/>
            <a:ext cx="64008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148CC95F-0247-41B6-91CF-DC97C76A7088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12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47807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5278B-E3A3-9D67-64E9-CDDF56E0AA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AE0EB1-AEBF-9237-C485-D53C8EA83A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1747520"/>
            <a:ext cx="11155680" cy="4911898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buNone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Booking.com (2022)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Sustainable Travel Report 2022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/>
              </a:rPr>
              <a:t>https://www.gstcouncil.org/booking-com-2022-sustainable-travel-report/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 22 May 2025)  </a:t>
            </a:r>
          </a:p>
          <a:p>
            <a:pPr>
              <a:lnSpc>
                <a:spcPct val="107000"/>
              </a:lnSpc>
              <a:buNone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Brotherton, B. and Wood, R.C. (2008)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Sage Handbook of Hospitality Management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London: Sage. </a:t>
            </a:r>
          </a:p>
          <a:p>
            <a:pPr>
              <a:lnSpc>
                <a:spcPct val="107000"/>
              </a:lnSpc>
              <a:buNone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Calisto, M.D.L., Umbelino, J., Gonçalves, A. and Viegas, C. (2021) ‘Environmental sustainability strategies for smaller companies in the hotel industry: doing the right thing or doing things right?’,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Sustainability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 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13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(18), p. 10380. Available at: </a:t>
            </a:r>
            <a:r>
              <a:rPr lang="en-GB" sz="11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3"/>
              </a:rPr>
              <a:t>https://doi.org/10.3390/su131810380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07000"/>
              </a:lnSpc>
              <a:buNone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Camilleri, M. A. (2016)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Environmental, Social and Governance (</a:t>
            </a:r>
            <a:r>
              <a:rPr lang="en-GB" sz="1100" i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ESG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) Reporting in the Hospitality Industry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Springer.</a:t>
            </a:r>
          </a:p>
          <a:p>
            <a:pPr>
              <a:lnSpc>
                <a:spcPct val="107000"/>
              </a:lnSpc>
              <a:buNone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CDC (2024) System Theory. Available at: </a:t>
            </a:r>
            <a:r>
              <a:rPr lang="en-GB" sz="11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4"/>
              </a:rPr>
              <a:t>https://www.cdc.gov/restaurant-food-safety/php/training/system-theory.html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 1 June 2025)</a:t>
            </a:r>
          </a:p>
          <a:p>
            <a:pPr>
              <a:lnSpc>
                <a:spcPct val="107000"/>
              </a:lnSpc>
              <a:buNone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Chaudhary, H.K., Singh, M. and Ghosh, P. (2024, June) ‘Balancing Act: Achieving Carbon Neutrality in Star-Rated Hotels Through Net Zero Methodology and Responsible Tourism Practices’. In 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International Conference on Innovation and Regenerative Trends in Tourism and Hospitality Industry (</a:t>
            </a:r>
            <a:r>
              <a:rPr lang="en-GB" sz="1100" i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IRTTHI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2024)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(pp. 337-360). Atlantis Press.</a:t>
            </a:r>
          </a:p>
          <a:p>
            <a:pPr>
              <a:lnSpc>
                <a:spcPct val="107000"/>
              </a:lnSpc>
              <a:buNone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Costa, V. and Costa, C. (eds) (2022)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Sustainability and Competitiveness in the Hospitality Industry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Hershey, Pennsylvania: Business Science Reference.</a:t>
            </a:r>
          </a:p>
          <a:p>
            <a:pPr>
              <a:lnSpc>
                <a:spcPct val="107000"/>
              </a:lnSpc>
              <a:buNone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DEFRA (2021)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Environment Act 2021 Overview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5"/>
              </a:rPr>
              <a:t>https://www.gov.uk/government/publications/environment-act-2021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 24 May 2025)</a:t>
            </a:r>
          </a:p>
          <a:p>
            <a:pPr>
              <a:lnSpc>
                <a:spcPct val="107000"/>
              </a:lnSpc>
              <a:buNone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Elkington, J. (1997)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Cannibals with Forks: The Triple Bottom Line of 21st Century Business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Oxford: Capstone.</a:t>
            </a:r>
          </a:p>
          <a:p>
            <a:pPr>
              <a:lnSpc>
                <a:spcPct val="107000"/>
              </a:lnSpc>
              <a:buNone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Farooq, M., Cheng, J., Khan,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N.U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.,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Saufi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R.A., Kanwal, N. and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Bazkiaei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H.A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(2022) ‘Sustainable waste management companies with innovative smart solutions: a systematic review and conceptual model’,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Sustainability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 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14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(20), p. 13146. Available at: </a:t>
            </a:r>
            <a:r>
              <a:rPr lang="en-GB" sz="11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6"/>
              </a:rPr>
              <a:t>https://doi.org/10.3390/su142013146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07000"/>
              </a:lnSpc>
              <a:buNone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Freeman,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R.E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(1984)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Strategic Management: A Stakeholder Approach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Boston: Pitman.</a:t>
            </a:r>
          </a:p>
          <a:p>
            <a:pPr>
              <a:lnSpc>
                <a:spcPct val="107000"/>
              </a:lnSpc>
              <a:buNone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Hilton (2023)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Travel with Purpose - 2023 Report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7"/>
              </a:rPr>
              <a:t>https://travelwithpurpose.hilton.com/2023-ESG-Report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 21 May 2025)  </a:t>
            </a:r>
          </a:p>
          <a:p>
            <a:pPr>
              <a:lnSpc>
                <a:spcPct val="107000"/>
              </a:lnSpc>
              <a:buNone/>
            </a:pP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Hörisch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J., Freeman, R. E., &amp;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Schaltegger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S. (2014). Applying Stakeholder Theory in Sustainability Management: Links, Similarities, Dissimilarities, and a Conceptual Framework. 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Organization &amp; Environment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 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27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(4), 328-346. </a:t>
            </a:r>
            <a:r>
              <a:rPr lang="en-GB" sz="11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8"/>
              </a:rPr>
              <a:t>https://doi.org/10.1177/1086026614535786</a:t>
            </a:r>
            <a:endParaRPr lang="en-GB" sz="11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buNone/>
            </a:pP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Khatter, A. (2023) ‘Challenges and Solutions for Environmental Sustainability in the Hospitality Sector’, Sustainability, 15(11), 11491.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9EC120-79EF-265A-A460-4D5A12E8C0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03967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A4843-E621-9243-C715-A02ECAB94E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References (Cont.)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1314FC-8989-5FC9-2198-2C3B061B53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112" y="1782617"/>
            <a:ext cx="11161776" cy="4747491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07000"/>
              </a:lnSpc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Khatter, A., McGrath, M., Pyke, J., White, L. and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Lockstone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-Binney, L. (2019) ‘Analysis of hotels’ environmentally sustainable policies and practices: Sustainability and corporate social responsibility in hospitality and tourism’,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International Journal of Contemporary Hospitality Management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31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(6), pp. 2394-2410. </a:t>
            </a:r>
          </a:p>
          <a:p>
            <a:pPr>
              <a:lnSpc>
                <a:spcPct val="107000"/>
              </a:lnSpc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Marriott International (2023)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2023 SERVE 360 REPORT - Environmental, Social, and Governance Progress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3"/>
              </a:rPr>
              <a:t>https://serve360.marriott.com/wp-content/uploads/2023/06/Marriott-2023-Serve-360-ESG-Report-accessible.pdf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 21 May 2025)  </a:t>
            </a:r>
          </a:p>
          <a:p>
            <a:pPr>
              <a:lnSpc>
                <a:spcPct val="107000"/>
              </a:lnSpc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Martin-Rios, C., Hofmann, A. and Mackenzie, N. (2020) ‘Sustainability-oriented innovations in food waste management technology’.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Sustainability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13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(1), 210.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4"/>
              </a:rPr>
              <a:t>https://doi.org/10.3390/su13010210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07000"/>
              </a:lnSpc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Nisa,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N.U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., Mendoza,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S.A.J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and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Shamsuddinova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S. (2022) ‘The Concept of Greenwashing and its Impact on Green Trust, Green Risk, and Green Consumer Confusion: A Review-Based Study’.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Journal of Administrative Business Studies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8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(3), pp. 1-18.</a:t>
            </a:r>
          </a:p>
          <a:p>
            <a:pPr>
              <a:lnSpc>
                <a:spcPct val="107000"/>
              </a:lnSpc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Premier Inn (2025)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FAQs | hub by Premier Inn rooms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5"/>
              </a:rPr>
              <a:t>https://www.premierinn.com/gb/en/faq/hub-my-room.html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 24 May 2025)  </a:t>
            </a:r>
          </a:p>
          <a:p>
            <a:pPr>
              <a:lnSpc>
                <a:spcPct val="107000"/>
              </a:lnSpc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Raub, S.P. and Martin-Rios, C. (2019) ‘“Think sustainable, act local”–a stakeholder-filter-model for translating SDGs into sustainability initiatives with local impact’.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International journal of contemporary hospitality management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31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(6), pp. 2428-2447.</a:t>
            </a:r>
          </a:p>
          <a:p>
            <a:pPr>
              <a:lnSpc>
                <a:spcPct val="107000"/>
              </a:lnSpc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Saunders, M., Lewis, P., and Thornhill, A. (2015). ​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Research methods for business students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7</a:t>
            </a:r>
            <a:r>
              <a:rPr lang="en-GB" sz="1800" kern="1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edn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Harlow: Pearson Education Limited.</a:t>
            </a:r>
          </a:p>
          <a:p>
            <a:pPr>
              <a:lnSpc>
                <a:spcPct val="107000"/>
              </a:lnSpc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Sima, V., Gheorghe, I.G.,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Subić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J. and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Nancu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D. (2020) ‘Influences of the industry 4.0 revolution on the human capital development and consumer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behavior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A systematic review’.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Sustainability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12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(10), 4035.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6"/>
              </a:rPr>
              <a:t>https://doi.org/10.3390/su12104035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07000"/>
              </a:lnSpc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Tribe, J. (2009)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Philosophical Issues in Tourism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Bristol: Channel View Publications.</a:t>
            </a:r>
          </a:p>
          <a:p>
            <a:pPr>
              <a:lnSpc>
                <a:spcPct val="107000"/>
              </a:lnSpc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UK Government (2021)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Environment Act 2021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7"/>
              </a:rPr>
              <a:t>https://www.legislation.gov.uk/ukpga/2021/30/contents/enacted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 25 May 2025)</a:t>
            </a:r>
          </a:p>
          <a:p>
            <a:pPr>
              <a:lnSpc>
                <a:spcPct val="107000"/>
              </a:lnSpc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UN Tourism (2025)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Glasgow Declaration on Climate Action in Tourism.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8"/>
              </a:rPr>
              <a:t>https://www.unwto.org/the-glasgow-declaration-on-climate-action-in-tourism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 24 May 2025)  </a:t>
            </a:r>
          </a:p>
          <a:p>
            <a:pPr>
              <a:lnSpc>
                <a:spcPct val="107000"/>
              </a:lnSpc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United Nations (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2025a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)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Sustainability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9"/>
              </a:rPr>
              <a:t>https://www.un.org/en/academic-impact/sustainability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 19 May 2025)</a:t>
            </a:r>
          </a:p>
          <a:p>
            <a:pPr marL="0" indent="0">
              <a:lnSpc>
                <a:spcPct val="107000"/>
              </a:lnSpc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United Nations (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2025b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)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Goal 12: Ensure sustainable consumption and production patterns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0"/>
              </a:rPr>
              <a:t>https://sdgs.un.org/goals/goal12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 19 May 2025)  </a:t>
            </a:r>
          </a:p>
          <a:p>
            <a:pPr marL="0" indent="0"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92A7B4-172D-2902-4F77-52245EE48C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5697501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245</TotalTime>
  <Words>1981</Words>
  <Application>Microsoft Office PowerPoint</Application>
  <PresentationFormat>Widescreen</PresentationFormat>
  <Paragraphs>126</Paragraphs>
  <Slides>14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Arial</vt:lpstr>
      <vt:lpstr>Bierstadt</vt:lpstr>
      <vt:lpstr>Neue Haas Grotesk Text Pro</vt:lpstr>
      <vt:lpstr>Symbol</vt:lpstr>
      <vt:lpstr>GestaltVTI</vt:lpstr>
      <vt:lpstr>BMIH6001 Contemporary Themes in the Hotel and Hospitality Sector</vt:lpstr>
      <vt:lpstr>Declaration</vt:lpstr>
      <vt:lpstr>Introduction</vt:lpstr>
      <vt:lpstr>Literature Review: Understanding Sustainability in Hospitality</vt:lpstr>
      <vt:lpstr>Literature Review: Theoretical Frameworks</vt:lpstr>
      <vt:lpstr>Literature Review: Current Practices and Industry Innovations</vt:lpstr>
      <vt:lpstr>Literature Review: Challenges in Budget Hotels</vt:lpstr>
      <vt:lpstr>Methods</vt:lpstr>
      <vt:lpstr>PEST Analysis</vt:lpstr>
      <vt:lpstr>Conclusion</vt:lpstr>
      <vt:lpstr>Recommendations</vt:lpstr>
      <vt:lpstr>Any question?</vt:lpstr>
      <vt:lpstr>References</vt:lpstr>
      <vt:lpstr>References (Cont.)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Roxana Maria Burlacu</dc:creator>
  <cp:lastModifiedBy>sonia badulescu</cp:lastModifiedBy>
  <cp:revision>25</cp:revision>
  <dcterms:created xsi:type="dcterms:W3CDTF">2025-06-02T11:01:38Z</dcterms:created>
  <dcterms:modified xsi:type="dcterms:W3CDTF">2025-06-08T22:00:47Z</dcterms:modified>
</cp:coreProperties>
</file>