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71" r:id="rId17"/>
    <p:sldId id="269" r:id="rId18"/>
    <p:sldId id="272" r:id="rId19"/>
    <p:sldId id="270" r:id="rId20"/>
    <p:sldId id="273" r:id="rId21"/>
    <p:sldId id="268" r:id="rId22"/>
    <p:sldId id="274" r:id="rId23"/>
    <p:sldId id="275" r:id="rId24"/>
  </p:sldIdLst>
  <p:sldSz cx="12192000" cy="6858000"/>
  <p:notesSz cx="6889750" cy="100203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44" autoAdjust="0"/>
    <p:restoredTop sz="94660"/>
  </p:normalViewPr>
  <p:slideViewPr>
    <p:cSldViewPr snapToGrid="0">
      <p:cViewPr varScale="1">
        <p:scale>
          <a:sx n="72" d="100"/>
          <a:sy n="72" d="100"/>
        </p:scale>
        <p:origin x="654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96E5B4-432A-4A19-ADBE-0F1D9A1DF1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0FACED7-B871-479C-B215-71E82BD0FAE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BED198-09FF-4D5F-B7D4-4730968C57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7CD4EC-8CBC-4872-BF68-E3890E95AD0C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60D20F-0545-412D-BBC3-E1C1ED0F13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BDB2FB-0E31-43D2-B301-10B407C5BB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711BAE-BEFE-4CFD-8BBE-151FE907EF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10416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39400E-CE85-431D-B744-9E70EF12BC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A4C576-18B8-43C3-90D3-37A730BA1C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4D68BC-B1E5-473E-8C2F-C8C819FB20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7CD4EC-8CBC-4872-BF68-E3890E95AD0C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2D4C88-C180-47A4-8DB4-CC364F0B83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573141-3354-4BF5-9C0A-F953D02078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711BAE-BEFE-4CFD-8BBE-151FE907EF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07279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ED4E10-1F47-423E-80B3-0AB1FEC5D1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9978E0-2E7D-46CA-8366-045CA26E6D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E44108-868B-4B38-AC60-000A6A7B18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7CD4EC-8CBC-4872-BF68-E3890E95AD0C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8623B3-55CB-4F5B-A41F-CDC17C29E8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DB1D1E-7913-4AD3-98F0-BFDB905589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711BAE-BEFE-4CFD-8BBE-151FE907EF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62963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735F9D-1FA5-4C65-9E99-1524DA032A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6312EA-0C7A-4D54-9BF1-2958A4362CB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8050064-5485-408C-903F-0BB22120896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0428AFA-C54A-43E5-8BFE-0361D99DB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7CD4EC-8CBC-4872-BF68-E3890E95AD0C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15A857D-B2E3-4B0B-8947-B0CCE0E951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19B38A-B12A-4059-A785-4DFA71C0A8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711BAE-BEFE-4CFD-8BBE-151FE907EF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5920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6F2B0-5AD0-42C6-9A2F-EB00B1AAE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8F0A52-354A-41E2-87F6-3538A7C464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0A22B6-6725-46E3-89BC-9673E7BDFF1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83C251-84A0-484C-860E-88A5C1F098C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5F6EA9D-8EA6-4B8F-9769-B977FFB1B94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FBEA360-FA59-4444-AA43-666E815C53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7CD4EC-8CBC-4872-BF68-E3890E95AD0C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D33B568-6326-4C0D-8178-DC540871F1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B38EA6E-1BDE-4D01-9C87-F5EF28DD6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711BAE-BEFE-4CFD-8BBE-151FE907EF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3815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D5FBBA-91BF-4F5F-A0BE-D009EEF1CE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02C5C78-B973-4648-9D0F-0EDB02C028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7CD4EC-8CBC-4872-BF68-E3890E95AD0C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B416822-1136-47F3-AADE-446E91CE33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E07698-6FC4-4E01-A1E8-E8748CD107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711BAE-BEFE-4CFD-8BBE-151FE907EF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97853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B0FEA63-4AEC-4A02-8C20-F413AEDF4B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7CD4EC-8CBC-4872-BF68-E3890E95AD0C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7E2774B-5675-41FF-B467-98CD11D0A0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DBF555-E95C-4842-A880-52CBEB3D89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711BAE-BEFE-4CFD-8BBE-151FE907EF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63140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49DCA-8C45-477F-B135-805BB0F056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D8DD6C-BAE0-4E31-A942-E3F9D06BFF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8F22A98-0673-4F2D-909B-7E722E411C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8BAFE6C-90BA-4794-9405-A64017CFB8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7CD4EC-8CBC-4872-BF68-E3890E95AD0C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166540D-C53F-4A0B-A24E-C8B6A1C1CF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15AC23-B74C-4D7F-B242-1A052ACF47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711BAE-BEFE-4CFD-8BBE-151FE907EF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07870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3129E3-2E69-4EA0-99F8-0E84CB5E18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5566AC4-1823-4A88-B23C-E023493EED9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50100FE-323B-483A-8B0E-F2F3D72DAF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947F1E-1A29-45E4-909B-F935417E4B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7CD4EC-8CBC-4872-BF68-E3890E95AD0C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C9EFC13-1424-4AC2-88B5-C9B88D5EFD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2615B0-E49F-48A9-ACA6-2742392FF2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711BAE-BEFE-4CFD-8BBE-151FE907EF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48602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AA1DB2-B289-43DA-B958-3FC137C872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3CA6420-DED6-4D70-B80E-A916DA67CA5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6EF15A-A8DF-4EE5-A031-9EA0FC1CA7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7CD4EC-8CBC-4872-BF68-E3890E95AD0C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B371BA-6621-4674-B6C4-3AD524E1B0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08175C-2310-4606-ACAD-8CA569964F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711BAE-BEFE-4CFD-8BBE-151FE907EF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51186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97DC2E6-ABF3-4E13-99BE-EF01D44FBC4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411A7B8-6A1B-49E9-9153-F9DFA8ACC2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0F8400-FC66-42D5-89E9-3DF16C7B34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7CD4EC-8CBC-4872-BF68-E3890E95AD0C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73E6E3-C0E8-4A80-9DAB-BB55FC88FD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CEAEE0-BFBF-4605-BDED-D147A690C7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711BAE-BEFE-4CFD-8BBE-151FE907EF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87267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5EA174E-832A-4E9F-A59E-DB3FF5C98D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5AF22AE-9416-40EB-B53A-A5D6EA1504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20473D-4049-4F92-9633-7A73996010C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7CD4EC-8CBC-4872-BF68-E3890E95AD0C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421135-7C5F-4B74-8198-B5318B786D8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23CA35-67DF-44A0-8ADD-63532D6BC64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711BAE-BEFE-4CFD-8BBE-151FE907EF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80946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68F5A8-351A-4D57-B472-B7F718FC364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0449" y="4445251"/>
            <a:ext cx="10901471" cy="1350712"/>
          </a:xfrm>
          <a:noFill/>
        </p:spPr>
        <p:txBody>
          <a:bodyPr>
            <a:normAutofit/>
          </a:bodyPr>
          <a:lstStyle/>
          <a:p>
            <a:r>
              <a:rPr lang="en-GB" dirty="0"/>
              <a:t>Australia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C66FC71-8AE9-4188-B525-835BD44140E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0449" y="5795963"/>
            <a:ext cx="10901471" cy="560388"/>
          </a:xfrm>
          <a:noFill/>
        </p:spPr>
        <p:txBody>
          <a:bodyPr>
            <a:normAutofit/>
          </a:bodyPr>
          <a:lstStyle/>
          <a:p>
            <a:r>
              <a:rPr lang="en-GB" dirty="0"/>
              <a:t>Anifeiliaid Awstralia</a:t>
            </a:r>
          </a:p>
        </p:txBody>
      </p:sp>
      <p:sp>
        <p:nvSpPr>
          <p:cNvPr id="9" name="Rounded Rectangle 18">
            <a:extLst>
              <a:ext uri="{FF2B5EF4-FFF2-40B4-BE49-F238E27FC236}">
                <a16:creationId xmlns:a16="http://schemas.microsoft.com/office/drawing/2014/main" id="{283A93BD-A469-4D4C-8A1F-5668AE9758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28565" y="503573"/>
            <a:ext cx="7134870" cy="3599401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31E288E-797C-412E-8BE9-2FAFBB88B3C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" b="3766"/>
          <a:stretch/>
        </p:blipFill>
        <p:spPr>
          <a:xfrm>
            <a:off x="2694432" y="666497"/>
            <a:ext cx="6803136" cy="3273552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1279293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FF5E0DD-020A-4954-80BA-1A8FD4EBDDD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7724" y="1404039"/>
            <a:ext cx="3810330" cy="285927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C651163-676A-494A-B84C-1266C6FDD4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4802" y="1404039"/>
            <a:ext cx="3748552" cy="285927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D805B5C-75C3-4155-BC43-597A8C77C5B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57250" y="1404039"/>
            <a:ext cx="3207026" cy="285927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9FEC156-9C14-4B97-9E30-605889ACC1E5}"/>
              </a:ext>
            </a:extLst>
          </p:cNvPr>
          <p:cNvSpPr txBox="1"/>
          <p:nvPr/>
        </p:nvSpPr>
        <p:spPr>
          <a:xfrm>
            <a:off x="2073965" y="5969046"/>
            <a:ext cx="84548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/>
              <a:t>Can you name these animals in Welsh?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0A6438E-F868-42B6-90F0-2EBCB4E3A40B}"/>
              </a:ext>
            </a:extLst>
          </p:cNvPr>
          <p:cNvSpPr txBox="1"/>
          <p:nvPr/>
        </p:nvSpPr>
        <p:spPr>
          <a:xfrm>
            <a:off x="463826" y="4823791"/>
            <a:ext cx="28757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Cangarŵ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32FEED4-1874-40F4-99DB-A4974DD9AD68}"/>
              </a:ext>
            </a:extLst>
          </p:cNvPr>
          <p:cNvSpPr txBox="1"/>
          <p:nvPr/>
        </p:nvSpPr>
        <p:spPr>
          <a:xfrm>
            <a:off x="4731026" y="4823791"/>
            <a:ext cx="27166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Crocodeil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54AF0AF-6BBA-48C6-87E0-9801912B7044}"/>
              </a:ext>
            </a:extLst>
          </p:cNvPr>
          <p:cNvSpPr txBox="1"/>
          <p:nvPr/>
        </p:nvSpPr>
        <p:spPr>
          <a:xfrm>
            <a:off x="9329530" y="4823791"/>
            <a:ext cx="23986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Neidr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66442E4-9682-4644-8F58-73A6BC995DA1}"/>
              </a:ext>
            </a:extLst>
          </p:cNvPr>
          <p:cNvSpPr txBox="1"/>
          <p:nvPr/>
        </p:nvSpPr>
        <p:spPr>
          <a:xfrm>
            <a:off x="1152938" y="278296"/>
            <a:ext cx="51285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Comic Sans MS" panose="030F0702030302020204" pitchFamily="66" charset="0"/>
              </a:rPr>
              <a:t>Steve’s favourite animals</a:t>
            </a:r>
          </a:p>
        </p:txBody>
      </p:sp>
    </p:spTree>
    <p:extLst>
      <p:ext uri="{BB962C8B-B14F-4D97-AF65-F5344CB8AC3E}">
        <p14:creationId xmlns:p14="http://schemas.microsoft.com/office/powerpoint/2010/main" val="2475276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C6011-DE1E-488A-9234-E18DFAC0DF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B5AB13C-6C9E-4647-8FA1-35BD5E1BD60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0" y="1999364"/>
            <a:ext cx="3810330" cy="285927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F50ACB8-6F28-4908-8DC2-EFA67343AA57}"/>
              </a:ext>
            </a:extLst>
          </p:cNvPr>
          <p:cNvSpPr txBox="1"/>
          <p:nvPr/>
        </p:nvSpPr>
        <p:spPr>
          <a:xfrm>
            <a:off x="351693" y="5359791"/>
            <a:ext cx="41218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omic Sans MS" panose="030F0702030302020204" pitchFamily="66" charset="0"/>
              </a:rPr>
              <a:t>  </a:t>
            </a:r>
            <a:r>
              <a:rPr lang="en-GB" sz="2400" dirty="0">
                <a:latin typeface="Comic Sans MS" panose="030F0702030302020204" pitchFamily="66" charset="0"/>
              </a:rPr>
              <a:t>Mae’r cangarŵ yn</a:t>
            </a:r>
            <a:endParaRPr lang="en-GB" dirty="0">
              <a:latin typeface="Comic Sans MS" panose="030F0702030302020204" pitchFamily="66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0E9E3CC-C890-400F-88FA-81A12BBD4D7C}"/>
              </a:ext>
            </a:extLst>
          </p:cNvPr>
          <p:cNvSpPr txBox="1"/>
          <p:nvPr/>
        </p:nvSpPr>
        <p:spPr>
          <a:xfrm>
            <a:off x="7718475" y="5359790"/>
            <a:ext cx="242514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omic Sans MS" panose="030F0702030302020204" pitchFamily="66" charset="0"/>
              </a:rPr>
              <a:t>neidio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258A28F-A4E0-4643-AA04-C023998E1E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2870" y="1999364"/>
            <a:ext cx="4126396" cy="285927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7C34DF3-505D-45EF-8BE6-D482B3E4F7B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12936" y="2191843"/>
            <a:ext cx="2428875" cy="1628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15697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35B55E-79A4-47DF-AABE-532E004933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27A321C-F968-4F81-A804-E131513F89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2264897"/>
            <a:ext cx="3749365" cy="297805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106E1A3-4DA8-4763-BD28-30181CE5DD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2568" y="2264898"/>
            <a:ext cx="3992097" cy="297805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D1F3EFC-5666-4A8D-A254-34D47227F11C}"/>
              </a:ext>
            </a:extLst>
          </p:cNvPr>
          <p:cNvSpPr txBox="1"/>
          <p:nvPr/>
        </p:nvSpPr>
        <p:spPr>
          <a:xfrm>
            <a:off x="838200" y="5697415"/>
            <a:ext cx="36353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omic Sans MS" panose="030F0702030302020204" pitchFamily="66" charset="0"/>
              </a:rPr>
              <a:t>Mae’r crocodeil yn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514E124-6B0F-4524-B82B-4082E436ED04}"/>
              </a:ext>
            </a:extLst>
          </p:cNvPr>
          <p:cNvSpPr txBox="1"/>
          <p:nvPr/>
        </p:nvSpPr>
        <p:spPr>
          <a:xfrm>
            <a:off x="7711135" y="5697415"/>
            <a:ext cx="32335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omic Sans MS" panose="030F0702030302020204" pitchFamily="66" charset="0"/>
              </a:rPr>
              <a:t>nofio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2C3C427-8C67-4C45-BC3F-0F4D7850196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7250" y="2628900"/>
            <a:ext cx="2857500" cy="160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11394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FD951A-543A-4D02-B7E0-6679E57434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ACF0481-7F14-47FA-8C7D-85A4E6E4E3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199" y="2152353"/>
            <a:ext cx="4226170" cy="313035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F347134-E325-4CC7-9BA0-F6E12C2269E5}"/>
              </a:ext>
            </a:extLst>
          </p:cNvPr>
          <p:cNvSpPr txBox="1"/>
          <p:nvPr/>
        </p:nvSpPr>
        <p:spPr>
          <a:xfrm>
            <a:off x="1034024" y="5553787"/>
            <a:ext cx="34687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omic Sans MS" panose="030F0702030302020204" pitchFamily="66" charset="0"/>
              </a:rPr>
              <a:t>Mae’r neidr yn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11B47E5-6D75-4E1F-8EF1-8510D1B1450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115"/>
          <a:stretch/>
        </p:blipFill>
        <p:spPr>
          <a:xfrm>
            <a:off x="6710289" y="2152353"/>
            <a:ext cx="4388284" cy="313035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6F508B1-1EE2-4930-9A91-9454856903E1}"/>
              </a:ext>
            </a:extLst>
          </p:cNvPr>
          <p:cNvSpPr txBox="1"/>
          <p:nvPr/>
        </p:nvSpPr>
        <p:spPr>
          <a:xfrm>
            <a:off x="7610622" y="5553787"/>
            <a:ext cx="25181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omic Sans MS" panose="030F0702030302020204" pitchFamily="66" charset="0"/>
              </a:rPr>
              <a:t>llithro</a:t>
            </a:r>
          </a:p>
        </p:txBody>
      </p:sp>
    </p:spTree>
    <p:extLst>
      <p:ext uri="{BB962C8B-B14F-4D97-AF65-F5344CB8AC3E}">
        <p14:creationId xmlns:p14="http://schemas.microsoft.com/office/powerpoint/2010/main" val="7262575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7708E6-5571-4D9A-AC52-A32748F2B2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E2C7CA7-9E2E-4333-AC7F-1A5D554F41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2477665"/>
            <a:ext cx="3810330" cy="285927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05E09B7-E787-49C3-8B9E-7F39DF56F072}"/>
              </a:ext>
            </a:extLst>
          </p:cNvPr>
          <p:cNvSpPr txBox="1"/>
          <p:nvPr/>
        </p:nvSpPr>
        <p:spPr>
          <a:xfrm>
            <a:off x="838200" y="5866228"/>
            <a:ext cx="38103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omic Sans MS" panose="030F0702030302020204" pitchFamily="66" charset="0"/>
              </a:rPr>
              <a:t>Mae’r cangarŵ yn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4FE110A-A2E4-421D-93CA-28041058BD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23782" y="2477665"/>
            <a:ext cx="5130018" cy="285927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AD4EA3B-D98F-47B3-9FDA-7EF270FB7BC5}"/>
              </a:ext>
            </a:extLst>
          </p:cNvPr>
          <p:cNvSpPr txBox="1"/>
          <p:nvPr/>
        </p:nvSpPr>
        <p:spPr>
          <a:xfrm>
            <a:off x="3677530" y="5866228"/>
            <a:ext cx="151344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omic Sans MS" panose="030F0702030302020204" pitchFamily="66" charset="0"/>
              </a:rPr>
              <a:t>byw yn y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76D6D75-1A27-41FA-9492-0A86D787823C}"/>
              </a:ext>
            </a:extLst>
          </p:cNvPr>
          <p:cNvSpPr txBox="1"/>
          <p:nvPr/>
        </p:nvSpPr>
        <p:spPr>
          <a:xfrm>
            <a:off x="7001023" y="5866228"/>
            <a:ext cx="38611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omic Sans MS" panose="030F0702030302020204" pitchFamily="66" charset="0"/>
              </a:rPr>
              <a:t> glaswelltir </a:t>
            </a:r>
          </a:p>
        </p:txBody>
      </p:sp>
    </p:spTree>
    <p:extLst>
      <p:ext uri="{BB962C8B-B14F-4D97-AF65-F5344CB8AC3E}">
        <p14:creationId xmlns:p14="http://schemas.microsoft.com/office/powerpoint/2010/main" val="2204808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2A6D1B-DCFF-4059-9A55-46042FD9E5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2D186AD-D443-4032-8842-4D10C06E72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2431777"/>
            <a:ext cx="3749365" cy="297510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65B0360-53FA-4013-8E51-9D46D4FD3FD3}"/>
              </a:ext>
            </a:extLst>
          </p:cNvPr>
          <p:cNvSpPr txBox="1"/>
          <p:nvPr/>
        </p:nvSpPr>
        <p:spPr>
          <a:xfrm>
            <a:off x="586408" y="5686307"/>
            <a:ext cx="4648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omic Sans MS" panose="030F0702030302020204" pitchFamily="66" charset="0"/>
              </a:rPr>
              <a:t>Mae’r crocodeil yn byw yn yr</a:t>
            </a: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7F6AD91-FF2D-43C1-96A5-7DDC7AEFFE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2431777"/>
            <a:ext cx="4778326" cy="297510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6825C06-F015-471C-826A-1ED591B969B9}"/>
              </a:ext>
            </a:extLst>
          </p:cNvPr>
          <p:cNvSpPr txBox="1"/>
          <p:nvPr/>
        </p:nvSpPr>
        <p:spPr>
          <a:xfrm>
            <a:off x="7357403" y="5686307"/>
            <a:ext cx="25884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omic Sans MS" panose="030F0702030302020204" pitchFamily="66" charset="0"/>
              </a:rPr>
              <a:t>afon</a:t>
            </a:r>
          </a:p>
        </p:txBody>
      </p:sp>
    </p:spTree>
    <p:extLst>
      <p:ext uri="{BB962C8B-B14F-4D97-AF65-F5344CB8AC3E}">
        <p14:creationId xmlns:p14="http://schemas.microsoft.com/office/powerpoint/2010/main" val="1071582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FD9FD6-C555-4400-8F20-CF93066064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602B1A9-78E8-4DB3-B622-0BD83E1AE5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2193496"/>
            <a:ext cx="4230991" cy="313361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6B031DD-6D73-46CD-9D57-1A0023C27D09}"/>
              </a:ext>
            </a:extLst>
          </p:cNvPr>
          <p:cNvSpPr txBox="1"/>
          <p:nvPr/>
        </p:nvSpPr>
        <p:spPr>
          <a:xfrm>
            <a:off x="1021080" y="5829920"/>
            <a:ext cx="36212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omic Sans MS" panose="030F0702030302020204" pitchFamily="66" charset="0"/>
              </a:rPr>
              <a:t>Mae’r neidr yn byw yn y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1DB8B9D-103D-43EC-B2E6-BC6230770D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01679" y="2193496"/>
            <a:ext cx="4762500" cy="320992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A18ECA5-22FD-4E6E-88BC-47BC2C799D2F}"/>
              </a:ext>
            </a:extLst>
          </p:cNvPr>
          <p:cNvSpPr txBox="1"/>
          <p:nvPr/>
        </p:nvSpPr>
        <p:spPr>
          <a:xfrm>
            <a:off x="7160455" y="5829919"/>
            <a:ext cx="23774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omic Sans MS" panose="030F0702030302020204" pitchFamily="66" charset="0"/>
              </a:rPr>
              <a:t>goedwig</a:t>
            </a:r>
          </a:p>
        </p:txBody>
      </p:sp>
    </p:spTree>
    <p:extLst>
      <p:ext uri="{BB962C8B-B14F-4D97-AF65-F5344CB8AC3E}">
        <p14:creationId xmlns:p14="http://schemas.microsoft.com/office/powerpoint/2010/main" val="1150999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BE559F-B429-4A71-A641-59144FA7E6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2575D27-5304-413D-A2A6-08968C0CAE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2277660"/>
            <a:ext cx="3810330" cy="285927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C354E04-10AA-42E8-A105-B78298CD36C6}"/>
              </a:ext>
            </a:extLst>
          </p:cNvPr>
          <p:cNvSpPr txBox="1"/>
          <p:nvPr/>
        </p:nvSpPr>
        <p:spPr>
          <a:xfrm>
            <a:off x="838200" y="5683348"/>
            <a:ext cx="32977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omic Sans MS" panose="030F0702030302020204" pitchFamily="66" charset="0"/>
              </a:rPr>
              <a:t>Mae’r cangarŵ yn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E9EE3BD-09E3-414C-ADF7-C645C2A84DDB}"/>
              </a:ext>
            </a:extLst>
          </p:cNvPr>
          <p:cNvSpPr txBox="1"/>
          <p:nvPr/>
        </p:nvSpPr>
        <p:spPr>
          <a:xfrm>
            <a:off x="4543865" y="5683348"/>
            <a:ext cx="19629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omic Sans MS" panose="030F0702030302020204" pitchFamily="66" charset="0"/>
              </a:rPr>
              <a:t>hoffi bwyta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38270E9-EC42-42CE-866B-9190E9E69F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22831" y="2245799"/>
            <a:ext cx="4192172" cy="288243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5E15C2A-6CFA-42F6-923A-DEDDF92A8E1A}"/>
              </a:ext>
            </a:extLst>
          </p:cNvPr>
          <p:cNvSpPr txBox="1"/>
          <p:nvPr/>
        </p:nvSpPr>
        <p:spPr>
          <a:xfrm>
            <a:off x="7487478" y="5683348"/>
            <a:ext cx="25841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omic Sans MS" panose="030F0702030302020204" pitchFamily="66" charset="0"/>
              </a:rPr>
              <a:t>gwair</a:t>
            </a:r>
          </a:p>
        </p:txBody>
      </p:sp>
    </p:spTree>
    <p:extLst>
      <p:ext uri="{BB962C8B-B14F-4D97-AF65-F5344CB8AC3E}">
        <p14:creationId xmlns:p14="http://schemas.microsoft.com/office/powerpoint/2010/main" val="1149890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E6A929F-FADF-42DA-A015-80F0F7C8C1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2312508"/>
            <a:ext cx="3749365" cy="297510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8952A55-62C3-4EEB-9867-02FBA967F514}"/>
              </a:ext>
            </a:extLst>
          </p:cNvPr>
          <p:cNvSpPr txBox="1"/>
          <p:nvPr/>
        </p:nvSpPr>
        <p:spPr>
          <a:xfrm>
            <a:off x="514643" y="5909434"/>
            <a:ext cx="46341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omic Sans MS" panose="030F0702030302020204" pitchFamily="66" charset="0"/>
              </a:rPr>
              <a:t>Mae’r crocodeil yn hoffi bwyta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2298FD6-6A3E-493A-8AD5-FF082C568F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88408" y="2312508"/>
            <a:ext cx="3132699" cy="297510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C2BFB5F-A1F0-4F00-B963-655D995CE196}"/>
              </a:ext>
            </a:extLst>
          </p:cNvPr>
          <p:cNvSpPr txBox="1"/>
          <p:nvPr/>
        </p:nvSpPr>
        <p:spPr>
          <a:xfrm>
            <a:off x="8060787" y="5909434"/>
            <a:ext cx="256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omic Sans MS" panose="030F0702030302020204" pitchFamily="66" charset="0"/>
              </a:rPr>
              <a:t>cig</a:t>
            </a:r>
          </a:p>
        </p:txBody>
      </p:sp>
    </p:spTree>
    <p:extLst>
      <p:ext uri="{BB962C8B-B14F-4D97-AF65-F5344CB8AC3E}">
        <p14:creationId xmlns:p14="http://schemas.microsoft.com/office/powerpoint/2010/main" val="2736239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4395240-BF7F-4271-9B1F-BE32A50D22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2418783"/>
            <a:ext cx="4230991" cy="313361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428F271-7DA8-49C8-B764-8E76D4248012}"/>
              </a:ext>
            </a:extLst>
          </p:cNvPr>
          <p:cNvSpPr txBox="1"/>
          <p:nvPr/>
        </p:nvSpPr>
        <p:spPr>
          <a:xfrm>
            <a:off x="838200" y="5711688"/>
            <a:ext cx="43964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omic Sans MS" panose="030F0702030302020204" pitchFamily="66" charset="0"/>
              </a:rPr>
              <a:t>Mae’r neidr yn hoffi bwyta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DDFD1E3-64DA-4C76-A10D-B97C73C728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70288" y="2339138"/>
            <a:ext cx="4783512" cy="329290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47AAA3E-6739-46E5-935F-DA15C0CB12CB}"/>
              </a:ext>
            </a:extLst>
          </p:cNvPr>
          <p:cNvSpPr txBox="1"/>
          <p:nvPr/>
        </p:nvSpPr>
        <p:spPr>
          <a:xfrm>
            <a:off x="7677902" y="5741577"/>
            <a:ext cx="27572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omic Sans MS" panose="030F0702030302020204" pitchFamily="66" charset="0"/>
              </a:rPr>
              <a:t>llygod</a:t>
            </a:r>
          </a:p>
        </p:txBody>
      </p:sp>
    </p:spTree>
    <p:extLst>
      <p:ext uri="{BB962C8B-B14F-4D97-AF65-F5344CB8AC3E}">
        <p14:creationId xmlns:p14="http://schemas.microsoft.com/office/powerpoint/2010/main" val="4171567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7450A1-CC5B-42C6-A5A6-FC5FE0F7E9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latin typeface="Comic Sans MS" panose="030F0702030302020204" pitchFamily="66" charset="0"/>
              </a:rPr>
              <a:t>LO: To use Welsh sentence patterns.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318464-2CE3-4141-812E-7940DF4EDB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u="sng" dirty="0">
                <a:solidFill>
                  <a:srgbClr val="C00000"/>
                </a:solidFill>
                <a:latin typeface="Comic Sans MS" panose="030F0702030302020204" pitchFamily="66" charset="0"/>
              </a:rPr>
              <a:t>Success criteria</a:t>
            </a:r>
          </a:p>
          <a:p>
            <a:pPr marL="0" indent="0">
              <a:buNone/>
            </a:pPr>
            <a:endParaRPr lang="en-GB" u="sng" dirty="0">
              <a:latin typeface="Comic Sans MS" panose="030F0702030302020204" pitchFamily="66" charset="0"/>
            </a:endParaRPr>
          </a:p>
          <a:p>
            <a:r>
              <a:rPr lang="en-GB" dirty="0">
                <a:solidFill>
                  <a:srgbClr val="C00000"/>
                </a:solidFill>
                <a:latin typeface="Comic Sans MS" panose="030F0702030302020204" pitchFamily="66" charset="0"/>
              </a:rPr>
              <a:t>	Match the lines with the correct words.</a:t>
            </a:r>
          </a:p>
          <a:p>
            <a:r>
              <a:rPr lang="en-GB" dirty="0">
                <a:solidFill>
                  <a:srgbClr val="C00000"/>
                </a:solidFill>
                <a:latin typeface="Comic Sans MS" panose="030F0702030302020204" pitchFamily="66" charset="0"/>
              </a:rPr>
              <a:t>	Use a ruler to draw the lines.</a:t>
            </a:r>
          </a:p>
          <a:p>
            <a:r>
              <a:rPr lang="en-GB" dirty="0">
                <a:solidFill>
                  <a:srgbClr val="C00000"/>
                </a:solidFill>
                <a:latin typeface="Comic Sans MS" panose="030F0702030302020204" pitchFamily="66" charset="0"/>
              </a:rPr>
              <a:t>	Use a word mat to help spell words correctly. </a:t>
            </a:r>
          </a:p>
          <a:p>
            <a:r>
              <a:rPr lang="en-GB" dirty="0">
                <a:solidFill>
                  <a:srgbClr val="C00000"/>
                </a:solidFill>
                <a:latin typeface="Comic Sans MS" panose="030F0702030302020204" pitchFamily="66" charset="0"/>
              </a:rPr>
              <a:t>	Use sub-headings.  </a:t>
            </a:r>
          </a:p>
          <a:p>
            <a:r>
              <a:rPr lang="en-GB" dirty="0">
                <a:solidFill>
                  <a:srgbClr val="C00000"/>
                </a:solidFill>
                <a:latin typeface="Comic Sans MS" panose="030F0702030302020204" pitchFamily="66" charset="0"/>
              </a:rPr>
              <a:t>	Use apostrophes correctly. </a:t>
            </a:r>
          </a:p>
          <a:p>
            <a:r>
              <a:rPr lang="en-GB" dirty="0">
                <a:solidFill>
                  <a:srgbClr val="C00000"/>
                </a:solidFill>
                <a:latin typeface="Comic Sans MS" panose="030F0702030302020204" pitchFamily="66" charset="0"/>
              </a:rPr>
              <a:t>	Use circumflexes. </a:t>
            </a:r>
          </a:p>
          <a:p>
            <a:endParaRPr lang="en-GB" dirty="0">
              <a:solidFill>
                <a:srgbClr val="C00000"/>
              </a:solidFill>
              <a:latin typeface="Comic Sans MS" panose="030F0702030302020204" pitchFamily="66" charset="0"/>
            </a:endParaRPr>
          </a:p>
          <a:p>
            <a:pPr marL="0" indent="0">
              <a:buNone/>
            </a:pPr>
            <a:endParaRPr lang="en-GB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52095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D9037A8-5F73-4115-8A34-3C69D2991454}"/>
              </a:ext>
            </a:extLst>
          </p:cNvPr>
          <p:cNvSpPr txBox="1"/>
          <p:nvPr/>
        </p:nvSpPr>
        <p:spPr>
          <a:xfrm>
            <a:off x="478302" y="4165113"/>
            <a:ext cx="404494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0" dirty="0"/>
              <a:t>neidio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AFB32E-16C3-4839-BC1C-ADE10F7D5C6D}"/>
              </a:ext>
            </a:extLst>
          </p:cNvPr>
          <p:cNvSpPr txBox="1"/>
          <p:nvPr/>
        </p:nvSpPr>
        <p:spPr>
          <a:xfrm>
            <a:off x="8257736" y="4165113"/>
            <a:ext cx="323556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0" dirty="0">
                <a:latin typeface="Comic Sans MS" panose="030F0702030302020204" pitchFamily="66" charset="0"/>
              </a:rPr>
              <a:t>nofio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5184413-A7BD-4D1A-B454-53A496ED29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2452" y="5410104"/>
            <a:ext cx="1378324" cy="954851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BF0135BA-9537-4B9D-85BC-B810861D290B}"/>
              </a:ext>
            </a:extLst>
          </p:cNvPr>
          <p:cNvSpPr/>
          <p:nvPr/>
        </p:nvSpPr>
        <p:spPr>
          <a:xfrm>
            <a:off x="732143" y="308379"/>
            <a:ext cx="2156831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000" dirty="0"/>
              <a:t>CHWAP!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1D0A435-A172-4253-A3F2-94E9DAFB791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0000" contrast="-4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653297" y="308379"/>
            <a:ext cx="4885406" cy="27331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11822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450F75A-0891-40A0-84E3-D4670D648C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4342" y="631782"/>
            <a:ext cx="2511770" cy="188382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55B5200-0613-4007-A650-456A0F0C4DE9}"/>
              </a:ext>
            </a:extLst>
          </p:cNvPr>
          <p:cNvSpPr txBox="1"/>
          <p:nvPr/>
        </p:nvSpPr>
        <p:spPr>
          <a:xfrm>
            <a:off x="1181686" y="3799353"/>
            <a:ext cx="434691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0" dirty="0">
                <a:latin typeface="Comic Sans MS" panose="030F0702030302020204" pitchFamily="66" charset="0"/>
              </a:rPr>
              <a:t>cig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64B868C-B773-411B-818F-69EE93D4F2D5}"/>
              </a:ext>
            </a:extLst>
          </p:cNvPr>
          <p:cNvSpPr txBox="1"/>
          <p:nvPr/>
        </p:nvSpPr>
        <p:spPr>
          <a:xfrm>
            <a:off x="7226107" y="3799353"/>
            <a:ext cx="368228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0" dirty="0">
                <a:latin typeface="Comic Sans MS" panose="030F0702030302020204" pitchFamily="66" charset="0"/>
              </a:rPr>
              <a:t>gwair</a:t>
            </a:r>
          </a:p>
        </p:txBody>
      </p:sp>
    </p:spTree>
    <p:extLst>
      <p:ext uri="{BB962C8B-B14F-4D97-AF65-F5344CB8AC3E}">
        <p14:creationId xmlns:p14="http://schemas.microsoft.com/office/powerpoint/2010/main" val="56077649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D926D95-2F2F-4F53-AD5A-9BA83F7232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59820" y="314746"/>
            <a:ext cx="2942839" cy="217956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27239C6-2C88-42C4-9148-FB46B7210629}"/>
              </a:ext>
            </a:extLst>
          </p:cNvPr>
          <p:cNvSpPr txBox="1"/>
          <p:nvPr/>
        </p:nvSpPr>
        <p:spPr>
          <a:xfrm>
            <a:off x="562708" y="4332849"/>
            <a:ext cx="317929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0" dirty="0">
                <a:latin typeface="Comic Sans MS" panose="030F0702030302020204" pitchFamily="66" charset="0"/>
              </a:rPr>
              <a:t>llygod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E8FECDE-F4BD-41FB-BD44-233582397634}"/>
              </a:ext>
            </a:extLst>
          </p:cNvPr>
          <p:cNvSpPr txBox="1"/>
          <p:nvPr/>
        </p:nvSpPr>
        <p:spPr>
          <a:xfrm>
            <a:off x="7427742" y="4332848"/>
            <a:ext cx="405149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0" dirty="0">
                <a:latin typeface="Comic Sans MS" panose="030F0702030302020204" pitchFamily="66" charset="0"/>
              </a:rPr>
              <a:t>gwair</a:t>
            </a:r>
          </a:p>
        </p:txBody>
      </p:sp>
    </p:spTree>
    <p:extLst>
      <p:ext uri="{BB962C8B-B14F-4D97-AF65-F5344CB8AC3E}">
        <p14:creationId xmlns:p14="http://schemas.microsoft.com/office/powerpoint/2010/main" val="163762935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44D8677-7CEF-445F-8F70-FCC756F1D1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18265" y="353021"/>
            <a:ext cx="2615581" cy="207545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7533C9A-7044-4320-98CE-0471B3CB7FE3}"/>
              </a:ext>
            </a:extLst>
          </p:cNvPr>
          <p:cNvSpPr txBox="1"/>
          <p:nvPr/>
        </p:nvSpPr>
        <p:spPr>
          <a:xfrm>
            <a:off x="323556" y="4065563"/>
            <a:ext cx="438912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0" dirty="0">
                <a:latin typeface="Comic Sans MS" panose="030F0702030302020204" pitchFamily="66" charset="0"/>
              </a:rPr>
              <a:t>goedwig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C292C2A-7C72-42BA-B46E-807ED11624D8}"/>
              </a:ext>
            </a:extLst>
          </p:cNvPr>
          <p:cNvSpPr txBox="1"/>
          <p:nvPr/>
        </p:nvSpPr>
        <p:spPr>
          <a:xfrm>
            <a:off x="7737231" y="4065563"/>
            <a:ext cx="413121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0" dirty="0">
                <a:latin typeface="Comic Sans MS" panose="030F0702030302020204" pitchFamily="66" charset="0"/>
              </a:rPr>
              <a:t>afon</a:t>
            </a:r>
          </a:p>
        </p:txBody>
      </p:sp>
    </p:spTree>
    <p:extLst>
      <p:ext uri="{BB962C8B-B14F-4D97-AF65-F5344CB8AC3E}">
        <p14:creationId xmlns:p14="http://schemas.microsoft.com/office/powerpoint/2010/main" val="54044093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DCFCE65-7C4B-47DF-A123-3110E790E7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8605" y="191063"/>
            <a:ext cx="2944623" cy="217646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274CB73-2736-44D4-901C-91C6F8DA0B56}"/>
              </a:ext>
            </a:extLst>
          </p:cNvPr>
          <p:cNvSpPr txBox="1"/>
          <p:nvPr/>
        </p:nvSpPr>
        <p:spPr>
          <a:xfrm>
            <a:off x="8046721" y="4234913"/>
            <a:ext cx="336217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0" dirty="0">
                <a:latin typeface="Comic Sans MS" panose="030F0702030302020204" pitchFamily="66" charset="0"/>
              </a:rPr>
              <a:t>llithro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C3D19BD-670A-4A37-A0AD-46A4418AD144}"/>
              </a:ext>
            </a:extLst>
          </p:cNvPr>
          <p:cNvSpPr txBox="1"/>
          <p:nvPr/>
        </p:nvSpPr>
        <p:spPr>
          <a:xfrm>
            <a:off x="548640" y="4234913"/>
            <a:ext cx="346065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0" dirty="0">
                <a:latin typeface="Comic Sans MS" panose="030F0702030302020204" pitchFamily="66" charset="0"/>
              </a:rPr>
              <a:t>neidio</a:t>
            </a:r>
          </a:p>
        </p:txBody>
      </p:sp>
    </p:spTree>
    <p:extLst>
      <p:ext uri="{BB962C8B-B14F-4D97-AF65-F5344CB8AC3E}">
        <p14:creationId xmlns:p14="http://schemas.microsoft.com/office/powerpoint/2010/main" val="178343356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9A4F6DE-5545-4C2F-BF58-FED1D0D0E99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841000" y="490086"/>
            <a:ext cx="2509999" cy="188350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70AC9EC-D997-4409-8288-8EC9C141F2A1}"/>
              </a:ext>
            </a:extLst>
          </p:cNvPr>
          <p:cNvSpPr txBox="1"/>
          <p:nvPr/>
        </p:nvSpPr>
        <p:spPr>
          <a:xfrm>
            <a:off x="584981" y="3553039"/>
            <a:ext cx="434691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0" dirty="0">
                <a:latin typeface="Comic Sans MS" panose="030F0702030302020204" pitchFamily="66" charset="0"/>
              </a:rPr>
              <a:t>Cangarŵ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7AFFEDE-944D-4B71-969D-8041415C36E7}"/>
              </a:ext>
            </a:extLst>
          </p:cNvPr>
          <p:cNvSpPr txBox="1"/>
          <p:nvPr/>
        </p:nvSpPr>
        <p:spPr>
          <a:xfrm>
            <a:off x="7005710" y="3553039"/>
            <a:ext cx="471385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0" dirty="0">
                <a:latin typeface="Comic Sans MS" panose="030F0702030302020204" pitchFamily="66" charset="0"/>
              </a:rPr>
              <a:t>Cangaroo</a:t>
            </a:r>
          </a:p>
        </p:txBody>
      </p:sp>
    </p:spTree>
    <p:extLst>
      <p:ext uri="{BB962C8B-B14F-4D97-AF65-F5344CB8AC3E}">
        <p14:creationId xmlns:p14="http://schemas.microsoft.com/office/powerpoint/2010/main" val="389256260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8B7EB3E-E73F-4B7F-859C-3E3F94E7933A}"/>
              </a:ext>
            </a:extLst>
          </p:cNvPr>
          <p:cNvSpPr txBox="1"/>
          <p:nvPr/>
        </p:nvSpPr>
        <p:spPr>
          <a:xfrm>
            <a:off x="3935896" y="662609"/>
            <a:ext cx="428045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0" dirty="0">
                <a:latin typeface="Comic Sans MS" panose="030F0702030302020204" pitchFamily="66" charset="0"/>
              </a:rPr>
              <a:t>Snake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50275E2-591A-4011-9904-B8B2EB5E33E8}"/>
              </a:ext>
            </a:extLst>
          </p:cNvPr>
          <p:cNvSpPr txBox="1"/>
          <p:nvPr/>
        </p:nvSpPr>
        <p:spPr>
          <a:xfrm>
            <a:off x="291548" y="4210233"/>
            <a:ext cx="418768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0" dirty="0">
                <a:latin typeface="Comic Sans MS" panose="030F0702030302020204" pitchFamily="66" charset="0"/>
              </a:rPr>
              <a:t>cangarŵ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572D0A5-C44D-482B-97FA-72CB2690D306}"/>
              </a:ext>
            </a:extLst>
          </p:cNvPr>
          <p:cNvSpPr txBox="1"/>
          <p:nvPr/>
        </p:nvSpPr>
        <p:spPr>
          <a:xfrm>
            <a:off x="7699513" y="4210233"/>
            <a:ext cx="348532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0" dirty="0">
                <a:latin typeface="Comic Sans MS" panose="030F0702030302020204" pitchFamily="66" charset="0"/>
              </a:rPr>
              <a:t>neidr</a:t>
            </a:r>
          </a:p>
        </p:txBody>
      </p:sp>
    </p:spTree>
    <p:extLst>
      <p:ext uri="{BB962C8B-B14F-4D97-AF65-F5344CB8AC3E}">
        <p14:creationId xmlns:p14="http://schemas.microsoft.com/office/powerpoint/2010/main" val="398846882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DB4D7A-E0F4-4A7D-B756-B3F2A9823C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dirty="0">
                <a:latin typeface="Comic Sans MS" panose="030F0702030302020204" pitchFamily="66" charset="0"/>
              </a:rPr>
              <a:t>THE END</a:t>
            </a:r>
          </a:p>
        </p:txBody>
      </p:sp>
    </p:spTree>
    <p:extLst>
      <p:ext uri="{BB962C8B-B14F-4D97-AF65-F5344CB8AC3E}">
        <p14:creationId xmlns:p14="http://schemas.microsoft.com/office/powerpoint/2010/main" val="26175424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3B00B9D084464B970E6F5A4ABBB667" ma:contentTypeVersion="10" ma:contentTypeDescription="Create a new document." ma:contentTypeScope="" ma:versionID="6e50f529ecd989e5596e9ab65d81a9bb">
  <xsd:schema xmlns:xsd="http://www.w3.org/2001/XMLSchema" xmlns:xs="http://www.w3.org/2001/XMLSchema" xmlns:p="http://schemas.microsoft.com/office/2006/metadata/properties" xmlns:ns3="46b8f10f-f56e-4e87-af4a-2384ac144562" xmlns:ns4="921765a0-fcf6-47d1-8ac4-5d670786d758" targetNamespace="http://schemas.microsoft.com/office/2006/metadata/properties" ma:root="true" ma:fieldsID="519e7f49aa528cd54580e2a3f09420a5" ns3:_="" ns4:_="">
    <xsd:import namespace="46b8f10f-f56e-4e87-af4a-2384ac144562"/>
    <xsd:import namespace="921765a0-fcf6-47d1-8ac4-5d670786d75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6b8f10f-f56e-4e87-af4a-2384ac14456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1765a0-fcf6-47d1-8ac4-5d670786d758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EDF5E27F-F5C4-443C-B8E1-64E6964FD47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6b8f10f-f56e-4e87-af4a-2384ac144562"/>
    <ds:schemaRef ds:uri="921765a0-fcf6-47d1-8ac4-5d670786d7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AD99D10-8671-4DF7-819D-E7A7B6D0E0B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CB965EE-3C92-4F65-AB89-2AE79E534776}">
  <ds:schemaRefs>
    <ds:schemaRef ds:uri="921765a0-fcf6-47d1-8ac4-5d670786d758"/>
    <ds:schemaRef ds:uri="http://schemas.microsoft.com/office/2006/documentManagement/types"/>
    <ds:schemaRef ds:uri="http://purl.org/dc/dcmitype/"/>
    <ds:schemaRef ds:uri="http://purl.org/dc/elements/1.1/"/>
    <ds:schemaRef ds:uri="http://schemas.microsoft.com/office/2006/metadata/properties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46b8f10f-f56e-4e87-af4a-2384ac144562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3707</TotalTime>
  <Words>141</Words>
  <Application>Microsoft Office PowerPoint</Application>
  <PresentationFormat>Widescreen</PresentationFormat>
  <Paragraphs>53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Arial</vt:lpstr>
      <vt:lpstr>Calibri</vt:lpstr>
      <vt:lpstr>Calibri Light</vt:lpstr>
      <vt:lpstr>Comic Sans MS</vt:lpstr>
      <vt:lpstr>Office Theme</vt:lpstr>
      <vt:lpstr>Australia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LO: To use Welsh sentence patterns.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THE END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Lauren LEWIS</dc:creator>
  <cp:lastModifiedBy>Lauren LEWIS</cp:lastModifiedBy>
  <cp:revision>26</cp:revision>
  <cp:lastPrinted>2020-01-26T13:38:32Z</cp:lastPrinted>
  <dcterms:created xsi:type="dcterms:W3CDTF">2020-01-24T18:29:26Z</dcterms:created>
  <dcterms:modified xsi:type="dcterms:W3CDTF">2020-01-27T08:21:56Z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0x010100AD3B00B9D084464B970E6F5A4ABBB667</vt:lpwstr>
  </property>
</Properties>
</file>