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48" r:id="rId2"/>
    <p:sldMasterId id="2147483686" r:id="rId3"/>
    <p:sldMasterId id="2147483660" r:id="rId4"/>
    <p:sldMasterId id="2147483695" r:id="rId5"/>
  </p:sldMasterIdLst>
  <p:notesMasterIdLst>
    <p:notesMasterId r:id="rId22"/>
  </p:notesMasterIdLst>
  <p:sldIdLst>
    <p:sldId id="262" r:id="rId6"/>
    <p:sldId id="256" r:id="rId7"/>
    <p:sldId id="257" r:id="rId8"/>
    <p:sldId id="260" r:id="rId9"/>
    <p:sldId id="259" r:id="rId10"/>
    <p:sldId id="263" r:id="rId11"/>
    <p:sldId id="264" r:id="rId12"/>
    <p:sldId id="265" r:id="rId13"/>
    <p:sldId id="268" r:id="rId14"/>
    <p:sldId id="269" r:id="rId15"/>
    <p:sldId id="270" r:id="rId16"/>
    <p:sldId id="275" r:id="rId17"/>
    <p:sldId id="276"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CBD0"/>
    <a:srgbClr val="ABCCBF"/>
    <a:srgbClr val="658054"/>
    <a:srgbClr val="D6CBBC"/>
    <a:srgbClr val="EDEAD7"/>
    <a:srgbClr val="E2E0E8"/>
    <a:srgbClr val="E6D0DD"/>
    <a:srgbClr val="E3EAF9"/>
    <a:srgbClr val="D1E8FF"/>
    <a:srgbClr val="EEDE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B42E2A-F822-EA61-7B04-67E7FB145C84}" v="4" dt="2023-05-28T15:40:03.201"/>
    <p1510:client id="{301EB118-436B-67CA-CACD-F98F9628569C}" v="157" dt="2023-05-28T15:26:33.983"/>
    <p1510:client id="{735E1104-8E95-4771-B996-8F6E54D0C825}" v="1" dt="2023-05-22T14:28:40.868"/>
    <p1510:client id="{91E8C3C7-3A04-1259-AF2F-094E443F8A8E}" v="17" dt="2023-05-29T07:39:46.684"/>
    <p1510:client id="{D838DAB4-6C42-4AC2-E8B3-434839D84BEA}" v="32" dt="2023-05-29T17:29:27.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Lee (2213492)" userId="S::2213492@student.uwtsd.ac.uk::c9fb6ec3-b1b7-4aaf-a54d-acf55c42735c" providerId="AD" clId="Web-{BCBFB500-AF43-45E6-AC9B-D42AAD3A95D0}"/>
    <pc:docChg chg="addSld delSld modSld sldOrd addMainMaster modMainMaster">
      <pc:chgData name="Martha Lee (2213492)" userId="S::2213492@student.uwtsd.ac.uk::c9fb6ec3-b1b7-4aaf-a54d-acf55c42735c" providerId="AD" clId="Web-{BCBFB500-AF43-45E6-AC9B-D42AAD3A95D0}" dt="2023-05-23T11:10:01.794" v="195" actId="20577"/>
      <pc:docMkLst>
        <pc:docMk/>
      </pc:docMkLst>
      <pc:sldChg chg="modSp">
        <pc:chgData name="Martha Lee (2213492)" userId="S::2213492@student.uwtsd.ac.uk::c9fb6ec3-b1b7-4aaf-a54d-acf55c42735c" providerId="AD" clId="Web-{BCBFB500-AF43-45E6-AC9B-D42AAD3A95D0}" dt="2023-05-23T11:10:01.794" v="195" actId="20577"/>
        <pc:sldMkLst>
          <pc:docMk/>
          <pc:sldMk cId="4204890725" sldId="256"/>
        </pc:sldMkLst>
        <pc:spChg chg="mod">
          <ac:chgData name="Martha Lee (2213492)" userId="S::2213492@student.uwtsd.ac.uk::c9fb6ec3-b1b7-4aaf-a54d-acf55c42735c" providerId="AD" clId="Web-{BCBFB500-AF43-45E6-AC9B-D42AAD3A95D0}" dt="2023-05-23T11:04:53.584" v="187" actId="1076"/>
          <ac:spMkLst>
            <pc:docMk/>
            <pc:sldMk cId="4204890725" sldId="256"/>
            <ac:spMk id="2" creationId="{8998710C-446E-CC98-BF6D-43A61E944F4F}"/>
          </ac:spMkLst>
        </pc:spChg>
        <pc:spChg chg="mod">
          <ac:chgData name="Martha Lee (2213492)" userId="S::2213492@student.uwtsd.ac.uk::c9fb6ec3-b1b7-4aaf-a54d-acf55c42735c" providerId="AD" clId="Web-{BCBFB500-AF43-45E6-AC9B-D42AAD3A95D0}" dt="2023-05-23T11:10:01.794" v="195" actId="20577"/>
          <ac:spMkLst>
            <pc:docMk/>
            <pc:sldMk cId="4204890725" sldId="256"/>
            <ac:spMk id="4" creationId="{4A4A56B0-BBEA-AB3D-7A8E-F1931FB8176D}"/>
          </ac:spMkLst>
        </pc:spChg>
        <pc:spChg chg="mod">
          <ac:chgData name="Martha Lee (2213492)" userId="S::2213492@student.uwtsd.ac.uk::c9fb6ec3-b1b7-4aaf-a54d-acf55c42735c" providerId="AD" clId="Web-{BCBFB500-AF43-45E6-AC9B-D42AAD3A95D0}" dt="2023-05-23T11:05:10.647" v="192" actId="1076"/>
          <ac:spMkLst>
            <pc:docMk/>
            <pc:sldMk cId="4204890725" sldId="256"/>
            <ac:spMk id="5" creationId="{B83B3DB6-E40F-BA2E-6101-EE59B464596D}"/>
          </ac:spMkLst>
        </pc:spChg>
      </pc:sldChg>
      <pc:sldChg chg="modSp mod setBg">
        <pc:chgData name="Martha Lee (2213492)" userId="S::2213492@student.uwtsd.ac.uk::c9fb6ec3-b1b7-4aaf-a54d-acf55c42735c" providerId="AD" clId="Web-{BCBFB500-AF43-45E6-AC9B-D42AAD3A95D0}" dt="2023-05-23T11:04:23.490" v="185"/>
        <pc:sldMkLst>
          <pc:docMk/>
          <pc:sldMk cId="2982152481" sldId="257"/>
        </pc:sldMkLst>
        <pc:spChg chg="mod">
          <ac:chgData name="Martha Lee (2213492)" userId="S::2213492@student.uwtsd.ac.uk::c9fb6ec3-b1b7-4aaf-a54d-acf55c42735c" providerId="AD" clId="Web-{BCBFB500-AF43-45E6-AC9B-D42AAD3A95D0}" dt="2023-05-23T10:30:48.057" v="0" actId="20577"/>
          <ac:spMkLst>
            <pc:docMk/>
            <pc:sldMk cId="2982152481" sldId="257"/>
            <ac:spMk id="2" creationId="{6AC4521B-2E2C-A858-2B95-9878E1C36F3E}"/>
          </ac:spMkLst>
        </pc:spChg>
      </pc:sldChg>
      <pc:sldChg chg="del">
        <pc:chgData name="Martha Lee (2213492)" userId="S::2213492@student.uwtsd.ac.uk::c9fb6ec3-b1b7-4aaf-a54d-acf55c42735c" providerId="AD" clId="Web-{BCBFB500-AF43-45E6-AC9B-D42AAD3A95D0}" dt="2023-05-23T10:51:23.880" v="149"/>
        <pc:sldMkLst>
          <pc:docMk/>
          <pc:sldMk cId="1021381049" sldId="258"/>
        </pc:sldMkLst>
      </pc:sldChg>
      <pc:sldChg chg="modSp ord">
        <pc:chgData name="Martha Lee (2213492)" userId="S::2213492@student.uwtsd.ac.uk::c9fb6ec3-b1b7-4aaf-a54d-acf55c42735c" providerId="AD" clId="Web-{BCBFB500-AF43-45E6-AC9B-D42AAD3A95D0}" dt="2023-05-23T10:57:32.935" v="180" actId="20577"/>
        <pc:sldMkLst>
          <pc:docMk/>
          <pc:sldMk cId="1893497211" sldId="259"/>
        </pc:sldMkLst>
        <pc:spChg chg="mod">
          <ac:chgData name="Martha Lee (2213492)" userId="S::2213492@student.uwtsd.ac.uk::c9fb6ec3-b1b7-4aaf-a54d-acf55c42735c" providerId="AD" clId="Web-{BCBFB500-AF43-45E6-AC9B-D42AAD3A95D0}" dt="2023-05-23T10:57:32.935" v="180" actId="20577"/>
          <ac:spMkLst>
            <pc:docMk/>
            <pc:sldMk cId="1893497211" sldId="259"/>
            <ac:spMk id="3" creationId="{48D24450-F2F5-7FA3-DE4F-BFE1A70B0708}"/>
          </ac:spMkLst>
        </pc:spChg>
      </pc:sldChg>
      <pc:sldChg chg="modSp">
        <pc:chgData name="Martha Lee (2213492)" userId="S::2213492@student.uwtsd.ac.uk::c9fb6ec3-b1b7-4aaf-a54d-acf55c42735c" providerId="AD" clId="Web-{BCBFB500-AF43-45E6-AC9B-D42AAD3A95D0}" dt="2023-05-23T11:01:32.330" v="182" actId="14100"/>
        <pc:sldMkLst>
          <pc:docMk/>
          <pc:sldMk cId="2491590633" sldId="260"/>
        </pc:sldMkLst>
        <pc:spChg chg="mod">
          <ac:chgData name="Martha Lee (2213492)" userId="S::2213492@student.uwtsd.ac.uk::c9fb6ec3-b1b7-4aaf-a54d-acf55c42735c" providerId="AD" clId="Web-{BCBFB500-AF43-45E6-AC9B-D42AAD3A95D0}" dt="2023-05-23T11:01:32.330" v="182" actId="14100"/>
          <ac:spMkLst>
            <pc:docMk/>
            <pc:sldMk cId="2491590633" sldId="260"/>
            <ac:spMk id="5" creationId="{F2B33FA7-29DD-9983-EC00-866B0499B737}"/>
          </ac:spMkLst>
        </pc:spChg>
      </pc:sldChg>
      <pc:sldChg chg="del">
        <pc:chgData name="Martha Lee (2213492)" userId="S::2213492@student.uwtsd.ac.uk::c9fb6ec3-b1b7-4aaf-a54d-acf55c42735c" providerId="AD" clId="Web-{BCBFB500-AF43-45E6-AC9B-D42AAD3A95D0}" dt="2023-05-23T11:01:18.236" v="181"/>
        <pc:sldMkLst>
          <pc:docMk/>
          <pc:sldMk cId="1072089708" sldId="261"/>
        </pc:sldMkLst>
      </pc:sldChg>
      <pc:sldChg chg="delSp modSp new mod setBg">
        <pc:chgData name="Martha Lee (2213492)" userId="S::2213492@student.uwtsd.ac.uk::c9fb6ec3-b1b7-4aaf-a54d-acf55c42735c" providerId="AD" clId="Web-{BCBFB500-AF43-45E6-AC9B-D42AAD3A95D0}" dt="2023-05-23T10:46:48.718" v="148" actId="20577"/>
        <pc:sldMkLst>
          <pc:docMk/>
          <pc:sldMk cId="2638612125" sldId="262"/>
        </pc:sldMkLst>
        <pc:spChg chg="del mod">
          <ac:chgData name="Martha Lee (2213492)" userId="S::2213492@student.uwtsd.ac.uk::c9fb6ec3-b1b7-4aaf-a54d-acf55c42735c" providerId="AD" clId="Web-{BCBFB500-AF43-45E6-AC9B-D42AAD3A95D0}" dt="2023-05-23T10:33:36.967" v="5"/>
          <ac:spMkLst>
            <pc:docMk/>
            <pc:sldMk cId="2638612125" sldId="262"/>
            <ac:spMk id="2" creationId="{5EE1A81D-121A-72E9-315E-82339EC394F8}"/>
          </ac:spMkLst>
        </pc:spChg>
        <pc:spChg chg="mod">
          <ac:chgData name="Martha Lee (2213492)" userId="S::2213492@student.uwtsd.ac.uk::c9fb6ec3-b1b7-4aaf-a54d-acf55c42735c" providerId="AD" clId="Web-{BCBFB500-AF43-45E6-AC9B-D42AAD3A95D0}" dt="2023-05-23T10:46:48.718" v="148" actId="20577"/>
          <ac:spMkLst>
            <pc:docMk/>
            <pc:sldMk cId="2638612125" sldId="262"/>
            <ac:spMk id="3" creationId="{0C64A00F-3F82-2B11-108A-16B3FD4BF2E9}"/>
          </ac:spMkLst>
        </pc:spChg>
      </pc:sldChg>
      <pc:sldChg chg="add ord">
        <pc:chgData name="Martha Lee (2213492)" userId="S::2213492@student.uwtsd.ac.uk::c9fb6ec3-b1b7-4aaf-a54d-acf55c42735c" providerId="AD" clId="Web-{BCBFB500-AF43-45E6-AC9B-D42AAD3A95D0}" dt="2023-05-23T10:54:11.087" v="157"/>
        <pc:sldMkLst>
          <pc:docMk/>
          <pc:sldMk cId="678290957" sldId="263"/>
        </pc:sldMkLst>
      </pc:sldChg>
      <pc:sldChg chg="add ord">
        <pc:chgData name="Martha Lee (2213492)" userId="S::2213492@student.uwtsd.ac.uk::c9fb6ec3-b1b7-4aaf-a54d-acf55c42735c" providerId="AD" clId="Web-{BCBFB500-AF43-45E6-AC9B-D42AAD3A95D0}" dt="2023-05-23T10:54:12.727" v="158"/>
        <pc:sldMkLst>
          <pc:docMk/>
          <pc:sldMk cId="1996696857" sldId="264"/>
        </pc:sldMkLst>
      </pc:sldChg>
      <pc:sldChg chg="add ord">
        <pc:chgData name="Martha Lee (2213492)" userId="S::2213492@student.uwtsd.ac.uk::c9fb6ec3-b1b7-4aaf-a54d-acf55c42735c" providerId="AD" clId="Web-{BCBFB500-AF43-45E6-AC9B-D42AAD3A95D0}" dt="2023-05-23T10:54:16.618" v="159"/>
        <pc:sldMkLst>
          <pc:docMk/>
          <pc:sldMk cId="2731755458" sldId="265"/>
        </pc:sldMkLst>
      </pc:sldChg>
      <pc:sldChg chg="add">
        <pc:chgData name="Martha Lee (2213492)" userId="S::2213492@student.uwtsd.ac.uk::c9fb6ec3-b1b7-4aaf-a54d-acf55c42735c" providerId="AD" clId="Web-{BCBFB500-AF43-45E6-AC9B-D42AAD3A95D0}" dt="2023-05-23T10:53:15.367" v="154"/>
        <pc:sldMkLst>
          <pc:docMk/>
          <pc:sldMk cId="2228429960" sldId="266"/>
        </pc:sldMkLst>
      </pc:sldChg>
      <pc:sldChg chg="add">
        <pc:chgData name="Martha Lee (2213492)" userId="S::2213492@student.uwtsd.ac.uk::c9fb6ec3-b1b7-4aaf-a54d-acf55c42735c" providerId="AD" clId="Web-{BCBFB500-AF43-45E6-AC9B-D42AAD3A95D0}" dt="2023-05-23T10:53:24.164" v="155"/>
        <pc:sldMkLst>
          <pc:docMk/>
          <pc:sldMk cId="2344321570" sldId="267"/>
        </pc:sldMkLst>
      </pc:sldChg>
      <pc:sldMasterChg chg="add addSldLayout">
        <pc:chgData name="Martha Lee (2213492)" userId="S::2213492@student.uwtsd.ac.uk::c9fb6ec3-b1b7-4aaf-a54d-acf55c42735c" providerId="AD" clId="Web-{BCBFB500-AF43-45E6-AC9B-D42AAD3A95D0}" dt="2023-05-23T10:52:08.256" v="150"/>
        <pc:sldMasterMkLst>
          <pc:docMk/>
          <pc:sldMasterMk cId="562661141" sldId="2147483648"/>
        </pc:sldMasterMkLst>
        <pc:sldLayoutChg chg="add">
          <pc:chgData name="Martha Lee (2213492)" userId="S::2213492@student.uwtsd.ac.uk::c9fb6ec3-b1b7-4aaf-a54d-acf55c42735c" providerId="AD" clId="Web-{BCBFB500-AF43-45E6-AC9B-D42AAD3A95D0}" dt="2023-05-23T10:52:08.256" v="150"/>
          <pc:sldLayoutMkLst>
            <pc:docMk/>
            <pc:sldMasterMk cId="562661141" sldId="2147483648"/>
            <pc:sldLayoutMk cId="2370965628" sldId="2147483650"/>
          </pc:sldLayoutMkLst>
        </pc:sldLayoutChg>
      </pc:sldMasterChg>
      <pc:sldMasterChg chg="add addSldLayout">
        <pc:chgData name="Martha Lee (2213492)" userId="S::2213492@student.uwtsd.ac.uk::c9fb6ec3-b1b7-4aaf-a54d-acf55c42735c" providerId="AD" clId="Web-{BCBFB500-AF43-45E6-AC9B-D42AAD3A95D0}" dt="2023-05-23T10:53:15.367" v="154"/>
        <pc:sldMasterMkLst>
          <pc:docMk/>
          <pc:sldMasterMk cId="3778748104" sldId="2147483686"/>
        </pc:sldMasterMkLst>
        <pc:sldLayoutChg chg="add">
          <pc:chgData name="Martha Lee (2213492)" userId="S::2213492@student.uwtsd.ac.uk::c9fb6ec3-b1b7-4aaf-a54d-acf55c42735c" providerId="AD" clId="Web-{BCBFB500-AF43-45E6-AC9B-D42AAD3A95D0}" dt="2023-05-23T10:53:15.367" v="154"/>
          <pc:sldLayoutMkLst>
            <pc:docMk/>
            <pc:sldMasterMk cId="3778748104" sldId="2147483686"/>
            <pc:sldLayoutMk cId="3296344372" sldId="2147483676"/>
          </pc:sldLayoutMkLst>
        </pc:sldLayoutChg>
      </pc:sldMasterChg>
      <pc:sldMasterChg chg="replId modSldLayout">
        <pc:chgData name="Martha Lee (2213492)" userId="S::2213492@student.uwtsd.ac.uk::c9fb6ec3-b1b7-4aaf-a54d-acf55c42735c" providerId="AD" clId="Web-{BCBFB500-AF43-45E6-AC9B-D42AAD3A95D0}" dt="2023-05-23T10:52:08.256" v="150"/>
        <pc:sldMasterMkLst>
          <pc:docMk/>
          <pc:sldMasterMk cId="2408504640" sldId="2147483687"/>
        </pc:sldMasterMkLst>
        <pc:sldLayoutChg chg="replId">
          <pc:chgData name="Martha Lee (2213492)" userId="S::2213492@student.uwtsd.ac.uk::c9fb6ec3-b1b7-4aaf-a54d-acf55c42735c" providerId="AD" clId="Web-{BCBFB500-AF43-45E6-AC9B-D42AAD3A95D0}" dt="2023-05-23T10:52:08.256" v="150"/>
          <pc:sldLayoutMkLst>
            <pc:docMk/>
            <pc:sldMasterMk cId="2408504640" sldId="2147483687"/>
            <pc:sldLayoutMk cId="1074561669" sldId="2147483661"/>
          </pc:sldLayoutMkLst>
        </pc:sldLayoutChg>
      </pc:sldMasterChg>
    </pc:docChg>
  </pc:docChgLst>
  <pc:docChgLst>
    <pc:chgData name="Martha Lee (2213492)" userId="S::2213492@student.uwtsd.ac.uk::c9fb6ec3-b1b7-4aaf-a54d-acf55c42735c" providerId="AD" clId="Web-{28B42E2A-F822-EA61-7B04-67E7FB145C84}"/>
    <pc:docChg chg="delSld modSld">
      <pc:chgData name="Martha Lee (2213492)" userId="S::2213492@student.uwtsd.ac.uk::c9fb6ec3-b1b7-4aaf-a54d-acf55c42735c" providerId="AD" clId="Web-{28B42E2A-F822-EA61-7B04-67E7FB145C84}" dt="2023-05-28T15:40:00.998" v="2" actId="20577"/>
      <pc:docMkLst>
        <pc:docMk/>
      </pc:docMkLst>
      <pc:sldChg chg="modSp">
        <pc:chgData name="Martha Lee (2213492)" userId="S::2213492@student.uwtsd.ac.uk::c9fb6ec3-b1b7-4aaf-a54d-acf55c42735c" providerId="AD" clId="Web-{28B42E2A-F822-EA61-7B04-67E7FB145C84}" dt="2023-05-28T15:40:00.998" v="2" actId="20577"/>
        <pc:sldMkLst>
          <pc:docMk/>
          <pc:sldMk cId="2638612125" sldId="262"/>
        </pc:sldMkLst>
        <pc:spChg chg="mod">
          <ac:chgData name="Martha Lee (2213492)" userId="S::2213492@student.uwtsd.ac.uk::c9fb6ec3-b1b7-4aaf-a54d-acf55c42735c" providerId="AD" clId="Web-{28B42E2A-F822-EA61-7B04-67E7FB145C84}" dt="2023-05-28T15:40:00.998" v="2" actId="20577"/>
          <ac:spMkLst>
            <pc:docMk/>
            <pc:sldMk cId="2638612125" sldId="262"/>
            <ac:spMk id="3" creationId="{0C64A00F-3F82-2B11-108A-16B3FD4BF2E9}"/>
          </ac:spMkLst>
        </pc:spChg>
      </pc:sldChg>
      <pc:sldChg chg="del">
        <pc:chgData name="Martha Lee (2213492)" userId="S::2213492@student.uwtsd.ac.uk::c9fb6ec3-b1b7-4aaf-a54d-acf55c42735c" providerId="AD" clId="Web-{28B42E2A-F822-EA61-7B04-67E7FB145C84}" dt="2023-05-28T15:39:54.154" v="0"/>
        <pc:sldMkLst>
          <pc:docMk/>
          <pc:sldMk cId="3023960317" sldId="271"/>
        </pc:sldMkLst>
      </pc:sldChg>
    </pc:docChg>
  </pc:docChgLst>
  <pc:docChgLst>
    <pc:chgData name="Martha Lee (2213492)" userId="S::2213492@student.uwtsd.ac.uk::c9fb6ec3-b1b7-4aaf-a54d-acf55c42735c" providerId="AD" clId="Web-{301EB118-436B-67CA-CACD-F98F9628569C}"/>
    <pc:docChg chg="addSld modSld sldOrd addMainMaster">
      <pc:chgData name="Martha Lee (2213492)" userId="S::2213492@student.uwtsd.ac.uk::c9fb6ec3-b1b7-4aaf-a54d-acf55c42735c" providerId="AD" clId="Web-{301EB118-436B-67CA-CACD-F98F9628569C}" dt="2023-05-28T15:26:33.983" v="152" actId="20577"/>
      <pc:docMkLst>
        <pc:docMk/>
      </pc:docMkLst>
      <pc:sldChg chg="addSp modSp">
        <pc:chgData name="Martha Lee (2213492)" userId="S::2213492@student.uwtsd.ac.uk::c9fb6ec3-b1b7-4aaf-a54d-acf55c42735c" providerId="AD" clId="Web-{301EB118-436B-67CA-CACD-F98F9628569C}" dt="2023-05-28T15:10:29.516" v="57" actId="1076"/>
        <pc:sldMkLst>
          <pc:docMk/>
          <pc:sldMk cId="4204890725" sldId="256"/>
        </pc:sldMkLst>
        <pc:spChg chg="mod">
          <ac:chgData name="Martha Lee (2213492)" userId="S::2213492@student.uwtsd.ac.uk::c9fb6ec3-b1b7-4aaf-a54d-acf55c42735c" providerId="AD" clId="Web-{301EB118-436B-67CA-CACD-F98F9628569C}" dt="2023-05-28T15:07:24.694" v="34" actId="1076"/>
          <ac:spMkLst>
            <pc:docMk/>
            <pc:sldMk cId="4204890725" sldId="256"/>
            <ac:spMk id="2" creationId="{8998710C-446E-CC98-BF6D-43A61E944F4F}"/>
          </ac:spMkLst>
        </pc:spChg>
        <pc:spChg chg="add mod">
          <ac:chgData name="Martha Lee (2213492)" userId="S::2213492@student.uwtsd.ac.uk::c9fb6ec3-b1b7-4aaf-a54d-acf55c42735c" providerId="AD" clId="Web-{301EB118-436B-67CA-CACD-F98F9628569C}" dt="2023-05-28T15:10:29.516" v="57" actId="1076"/>
          <ac:spMkLst>
            <pc:docMk/>
            <pc:sldMk cId="4204890725" sldId="256"/>
            <ac:spMk id="3" creationId="{A2A70105-A483-9D6F-CCB7-F9522D47A3A0}"/>
          </ac:spMkLst>
        </pc:spChg>
      </pc:sldChg>
      <pc:sldChg chg="modSp">
        <pc:chgData name="Martha Lee (2213492)" userId="S::2213492@student.uwtsd.ac.uk::c9fb6ec3-b1b7-4aaf-a54d-acf55c42735c" providerId="AD" clId="Web-{301EB118-436B-67CA-CACD-F98F9628569C}" dt="2023-05-28T15:14:56.850" v="94" actId="20577"/>
        <pc:sldMkLst>
          <pc:docMk/>
          <pc:sldMk cId="2982152481" sldId="257"/>
        </pc:sldMkLst>
        <pc:spChg chg="mod">
          <ac:chgData name="Martha Lee (2213492)" userId="S::2213492@student.uwtsd.ac.uk::c9fb6ec3-b1b7-4aaf-a54d-acf55c42735c" providerId="AD" clId="Web-{301EB118-436B-67CA-CACD-F98F9628569C}" dt="2023-05-28T15:14:56.850" v="94" actId="20577"/>
          <ac:spMkLst>
            <pc:docMk/>
            <pc:sldMk cId="2982152481" sldId="257"/>
            <ac:spMk id="2" creationId="{6AC4521B-2E2C-A858-2B95-9878E1C36F3E}"/>
          </ac:spMkLst>
        </pc:spChg>
      </pc:sldChg>
      <pc:sldChg chg="modSp">
        <pc:chgData name="Martha Lee (2213492)" userId="S::2213492@student.uwtsd.ac.uk::c9fb6ec3-b1b7-4aaf-a54d-acf55c42735c" providerId="AD" clId="Web-{301EB118-436B-67CA-CACD-F98F9628569C}" dt="2023-05-28T15:15:21.185" v="100" actId="1076"/>
        <pc:sldMkLst>
          <pc:docMk/>
          <pc:sldMk cId="2491590633" sldId="260"/>
        </pc:sldMkLst>
        <pc:spChg chg="mod">
          <ac:chgData name="Martha Lee (2213492)" userId="S::2213492@student.uwtsd.ac.uk::c9fb6ec3-b1b7-4aaf-a54d-acf55c42735c" providerId="AD" clId="Web-{301EB118-436B-67CA-CACD-F98F9628569C}" dt="2023-05-28T15:15:08.429" v="99" actId="20577"/>
          <ac:spMkLst>
            <pc:docMk/>
            <pc:sldMk cId="2491590633" sldId="260"/>
            <ac:spMk id="2" creationId="{53394C9E-A2D3-BC17-3DFC-C0829F9A143B}"/>
          </ac:spMkLst>
        </pc:spChg>
        <pc:spChg chg="mod">
          <ac:chgData name="Martha Lee (2213492)" userId="S::2213492@student.uwtsd.ac.uk::c9fb6ec3-b1b7-4aaf-a54d-acf55c42735c" providerId="AD" clId="Web-{301EB118-436B-67CA-CACD-F98F9628569C}" dt="2023-05-28T15:15:21.185" v="100" actId="1076"/>
          <ac:spMkLst>
            <pc:docMk/>
            <pc:sldMk cId="2491590633" sldId="260"/>
            <ac:spMk id="4" creationId="{510F8433-F0EB-91BA-6496-15F1BC50E226}"/>
          </ac:spMkLst>
        </pc:spChg>
      </pc:sldChg>
      <pc:sldChg chg="modSp">
        <pc:chgData name="Martha Lee (2213492)" userId="S::2213492@student.uwtsd.ac.uk::c9fb6ec3-b1b7-4aaf-a54d-acf55c42735c" providerId="AD" clId="Web-{301EB118-436B-67CA-CACD-F98F9628569C}" dt="2023-05-28T15:26:33.983" v="152" actId="20577"/>
        <pc:sldMkLst>
          <pc:docMk/>
          <pc:sldMk cId="2638612125" sldId="262"/>
        </pc:sldMkLst>
        <pc:spChg chg="mod">
          <ac:chgData name="Martha Lee (2213492)" userId="S::2213492@student.uwtsd.ac.uk::c9fb6ec3-b1b7-4aaf-a54d-acf55c42735c" providerId="AD" clId="Web-{301EB118-436B-67CA-CACD-F98F9628569C}" dt="2023-05-28T15:26:33.983" v="152" actId="20577"/>
          <ac:spMkLst>
            <pc:docMk/>
            <pc:sldMk cId="2638612125" sldId="262"/>
            <ac:spMk id="3" creationId="{0C64A00F-3F82-2B11-108A-16B3FD4BF2E9}"/>
          </ac:spMkLst>
        </pc:spChg>
      </pc:sldChg>
      <pc:sldChg chg="add ord">
        <pc:chgData name="Martha Lee (2213492)" userId="S::2213492@student.uwtsd.ac.uk::c9fb6ec3-b1b7-4aaf-a54d-acf55c42735c" providerId="AD" clId="Web-{301EB118-436B-67CA-CACD-F98F9628569C}" dt="2023-05-28T15:05:09.613" v="4"/>
        <pc:sldMkLst>
          <pc:docMk/>
          <pc:sldMk cId="3023960317" sldId="271"/>
        </pc:sldMkLst>
      </pc:sldChg>
      <pc:sldChg chg="add ord">
        <pc:chgData name="Martha Lee (2213492)" userId="S::2213492@student.uwtsd.ac.uk::c9fb6ec3-b1b7-4aaf-a54d-acf55c42735c" providerId="AD" clId="Web-{301EB118-436B-67CA-CACD-F98F9628569C}" dt="2023-05-28T15:05:19.660" v="5"/>
        <pc:sldMkLst>
          <pc:docMk/>
          <pc:sldMk cId="439195135" sldId="272"/>
        </pc:sldMkLst>
      </pc:sldChg>
      <pc:sldChg chg="add ord">
        <pc:chgData name="Martha Lee (2213492)" userId="S::2213492@student.uwtsd.ac.uk::c9fb6ec3-b1b7-4aaf-a54d-acf55c42735c" providerId="AD" clId="Web-{301EB118-436B-67CA-CACD-F98F9628569C}" dt="2023-05-28T15:05:27.973" v="6"/>
        <pc:sldMkLst>
          <pc:docMk/>
          <pc:sldMk cId="2845908680" sldId="273"/>
        </pc:sldMkLst>
      </pc:sldChg>
      <pc:sldChg chg="add ord">
        <pc:chgData name="Martha Lee (2213492)" userId="S::2213492@student.uwtsd.ac.uk::c9fb6ec3-b1b7-4aaf-a54d-acf55c42735c" providerId="AD" clId="Web-{301EB118-436B-67CA-CACD-F98F9628569C}" dt="2023-05-28T15:05:35.364" v="7"/>
        <pc:sldMkLst>
          <pc:docMk/>
          <pc:sldMk cId="956335007" sldId="274"/>
        </pc:sldMkLst>
      </pc:sldChg>
      <pc:sldMasterChg chg="add addSldLayout">
        <pc:chgData name="Martha Lee (2213492)" userId="S::2213492@student.uwtsd.ac.uk::c9fb6ec3-b1b7-4aaf-a54d-acf55c42735c" providerId="AD" clId="Web-{301EB118-436B-67CA-CACD-F98F9628569C}" dt="2023-05-28T15:04:35.784" v="0"/>
        <pc:sldMasterMkLst>
          <pc:docMk/>
          <pc:sldMasterMk cId="1724198205" sldId="2147483695"/>
        </pc:sldMasterMkLst>
        <pc:sldLayoutChg chg="add">
          <pc:chgData name="Martha Lee (2213492)" userId="S::2213492@student.uwtsd.ac.uk::c9fb6ec3-b1b7-4aaf-a54d-acf55c42735c" providerId="AD" clId="Web-{301EB118-436B-67CA-CACD-F98F9628569C}" dt="2023-05-28T15:04:35.784" v="0"/>
          <pc:sldLayoutMkLst>
            <pc:docMk/>
            <pc:sldMasterMk cId="1724198205" sldId="2147483695"/>
            <pc:sldLayoutMk cId="4248544837" sldId="2147483690"/>
          </pc:sldLayoutMkLst>
        </pc:sldLayoutChg>
      </pc:sldMasterChg>
    </pc:docChg>
  </pc:docChgLst>
  <pc:docChgLst>
    <pc:chgData name="Martha Lee (2213492)" userId="S::2213492@student.uwtsd.ac.uk::c9fb6ec3-b1b7-4aaf-a54d-acf55c42735c" providerId="AD" clId="Web-{E1D0B12D-362B-B9F0-1B9C-40F79C69916C}"/>
    <pc:docChg chg="modSld">
      <pc:chgData name="Martha Lee (2213492)" userId="S::2213492@student.uwtsd.ac.uk::c9fb6ec3-b1b7-4aaf-a54d-acf55c42735c" providerId="AD" clId="Web-{E1D0B12D-362B-B9F0-1B9C-40F79C69916C}" dt="2023-05-24T16:52:15.247" v="39" actId="1076"/>
      <pc:docMkLst>
        <pc:docMk/>
      </pc:docMkLst>
      <pc:sldChg chg="modSp">
        <pc:chgData name="Martha Lee (2213492)" userId="S::2213492@student.uwtsd.ac.uk::c9fb6ec3-b1b7-4aaf-a54d-acf55c42735c" providerId="AD" clId="Web-{E1D0B12D-362B-B9F0-1B9C-40F79C69916C}" dt="2023-05-24T16:52:15.247" v="39" actId="1076"/>
        <pc:sldMkLst>
          <pc:docMk/>
          <pc:sldMk cId="2491590633" sldId="260"/>
        </pc:sldMkLst>
        <pc:spChg chg="mod">
          <ac:chgData name="Martha Lee (2213492)" userId="S::2213492@student.uwtsd.ac.uk::c9fb6ec3-b1b7-4aaf-a54d-acf55c42735c" providerId="AD" clId="Web-{E1D0B12D-362B-B9F0-1B9C-40F79C69916C}" dt="2023-05-24T16:52:12.278" v="38" actId="20577"/>
          <ac:spMkLst>
            <pc:docMk/>
            <pc:sldMk cId="2491590633" sldId="260"/>
            <ac:spMk id="3" creationId="{D0875998-D7D5-B6E5-5FFB-62B143ADFEEA}"/>
          </ac:spMkLst>
        </pc:spChg>
        <pc:spChg chg="mod">
          <ac:chgData name="Martha Lee (2213492)" userId="S::2213492@student.uwtsd.ac.uk::c9fb6ec3-b1b7-4aaf-a54d-acf55c42735c" providerId="AD" clId="Web-{E1D0B12D-362B-B9F0-1B9C-40F79C69916C}" dt="2023-05-24T16:52:15.247" v="39" actId="1076"/>
          <ac:spMkLst>
            <pc:docMk/>
            <pc:sldMk cId="2491590633" sldId="260"/>
            <ac:spMk id="5" creationId="{F2B33FA7-29DD-9983-EC00-866B0499B737}"/>
          </ac:spMkLst>
        </pc:spChg>
      </pc:sldChg>
    </pc:docChg>
  </pc:docChgLst>
  <pc:docChgLst>
    <pc:chgData name="Martha Lee (2213492)" userId="c9fb6ec3-b1b7-4aaf-a54d-acf55c42735c" providerId="ADAL" clId="{735E1104-8E95-4771-B996-8F6E54D0C825}"/>
    <pc:docChg chg="custSel addSld modSld sldOrd addMainMaster modMainMaster">
      <pc:chgData name="Martha Lee (2213492)" userId="c9fb6ec3-b1b7-4aaf-a54d-acf55c42735c" providerId="ADAL" clId="{735E1104-8E95-4771-B996-8F6E54D0C825}" dt="2023-05-26T09:20:01.104" v="2991"/>
      <pc:docMkLst>
        <pc:docMk/>
      </pc:docMkLst>
      <pc:sldChg chg="modSp mod">
        <pc:chgData name="Martha Lee (2213492)" userId="c9fb6ec3-b1b7-4aaf-a54d-acf55c42735c" providerId="ADAL" clId="{735E1104-8E95-4771-B996-8F6E54D0C825}" dt="2023-05-19T16:18:59.330" v="340" actId="20577"/>
        <pc:sldMkLst>
          <pc:docMk/>
          <pc:sldMk cId="2982152481" sldId="257"/>
        </pc:sldMkLst>
        <pc:spChg chg="mod">
          <ac:chgData name="Martha Lee (2213492)" userId="c9fb6ec3-b1b7-4aaf-a54d-acf55c42735c" providerId="ADAL" clId="{735E1104-8E95-4771-B996-8F6E54D0C825}" dt="2023-05-19T16:18:59.330" v="340" actId="20577"/>
          <ac:spMkLst>
            <pc:docMk/>
            <pc:sldMk cId="2982152481" sldId="257"/>
            <ac:spMk id="2" creationId="{6AC4521B-2E2C-A858-2B95-9878E1C36F3E}"/>
          </ac:spMkLst>
        </pc:spChg>
      </pc:sldChg>
      <pc:sldChg chg="modSp mod">
        <pc:chgData name="Martha Lee (2213492)" userId="c9fb6ec3-b1b7-4aaf-a54d-acf55c42735c" providerId="ADAL" clId="{735E1104-8E95-4771-B996-8F6E54D0C825}" dt="2023-05-19T16:18:09.685" v="336" actId="20577"/>
        <pc:sldMkLst>
          <pc:docMk/>
          <pc:sldMk cId="1021381049" sldId="258"/>
        </pc:sldMkLst>
        <pc:spChg chg="mod">
          <ac:chgData name="Martha Lee (2213492)" userId="c9fb6ec3-b1b7-4aaf-a54d-acf55c42735c" providerId="ADAL" clId="{735E1104-8E95-4771-B996-8F6E54D0C825}" dt="2023-05-19T16:16:25.960" v="185" actId="27636"/>
          <ac:spMkLst>
            <pc:docMk/>
            <pc:sldMk cId="1021381049" sldId="258"/>
            <ac:spMk id="2" creationId="{DD30380D-656B-2DDD-6D46-150B7779205C}"/>
          </ac:spMkLst>
        </pc:spChg>
        <pc:spChg chg="mod">
          <ac:chgData name="Martha Lee (2213492)" userId="c9fb6ec3-b1b7-4aaf-a54d-acf55c42735c" providerId="ADAL" clId="{735E1104-8E95-4771-B996-8F6E54D0C825}" dt="2023-05-19T16:18:09.685" v="336" actId="20577"/>
          <ac:spMkLst>
            <pc:docMk/>
            <pc:sldMk cId="1021381049" sldId="258"/>
            <ac:spMk id="3" creationId="{69528688-FF44-7237-F699-B191C7B833DA}"/>
          </ac:spMkLst>
        </pc:spChg>
      </pc:sldChg>
      <pc:sldChg chg="modSp mod">
        <pc:chgData name="Martha Lee (2213492)" userId="c9fb6ec3-b1b7-4aaf-a54d-acf55c42735c" providerId="ADAL" clId="{735E1104-8E95-4771-B996-8F6E54D0C825}" dt="2023-05-22T14:34:35.958" v="2891" actId="20577"/>
        <pc:sldMkLst>
          <pc:docMk/>
          <pc:sldMk cId="1893497211" sldId="259"/>
        </pc:sldMkLst>
        <pc:spChg chg="mod">
          <ac:chgData name="Martha Lee (2213492)" userId="c9fb6ec3-b1b7-4aaf-a54d-acf55c42735c" providerId="ADAL" clId="{735E1104-8E95-4771-B996-8F6E54D0C825}" dt="2023-05-22T14:34:35.958" v="2891" actId="20577"/>
          <ac:spMkLst>
            <pc:docMk/>
            <pc:sldMk cId="1893497211" sldId="259"/>
            <ac:spMk id="3" creationId="{48D24450-F2F5-7FA3-DE4F-BFE1A70B0708}"/>
          </ac:spMkLst>
        </pc:spChg>
      </pc:sldChg>
      <pc:sldChg chg="addSp modSp mod">
        <pc:chgData name="Martha Lee (2213492)" userId="c9fb6ec3-b1b7-4aaf-a54d-acf55c42735c" providerId="ADAL" clId="{735E1104-8E95-4771-B996-8F6E54D0C825}" dt="2023-05-22T14:28:47.370" v="2739" actId="1076"/>
        <pc:sldMkLst>
          <pc:docMk/>
          <pc:sldMk cId="2491590633" sldId="260"/>
        </pc:sldMkLst>
        <pc:spChg chg="mod">
          <ac:chgData name="Martha Lee (2213492)" userId="c9fb6ec3-b1b7-4aaf-a54d-acf55c42735c" providerId="ADAL" clId="{735E1104-8E95-4771-B996-8F6E54D0C825}" dt="2023-05-22T14:28:30.622" v="2735" actId="20577"/>
          <ac:spMkLst>
            <pc:docMk/>
            <pc:sldMk cId="2491590633" sldId="260"/>
            <ac:spMk id="3" creationId="{D0875998-D7D5-B6E5-5FFB-62B143ADFEEA}"/>
          </ac:spMkLst>
        </pc:spChg>
        <pc:spChg chg="mod">
          <ac:chgData name="Martha Lee (2213492)" userId="c9fb6ec3-b1b7-4aaf-a54d-acf55c42735c" providerId="ADAL" clId="{735E1104-8E95-4771-B996-8F6E54D0C825}" dt="2023-05-22T14:25:56.355" v="2685" actId="1076"/>
          <ac:spMkLst>
            <pc:docMk/>
            <pc:sldMk cId="2491590633" sldId="260"/>
            <ac:spMk id="4" creationId="{510F8433-F0EB-91BA-6496-15F1BC50E226}"/>
          </ac:spMkLst>
        </pc:spChg>
        <pc:spChg chg="add mod">
          <ac:chgData name="Martha Lee (2213492)" userId="c9fb6ec3-b1b7-4aaf-a54d-acf55c42735c" providerId="ADAL" clId="{735E1104-8E95-4771-B996-8F6E54D0C825}" dt="2023-05-22T14:28:47.370" v="2739" actId="1076"/>
          <ac:spMkLst>
            <pc:docMk/>
            <pc:sldMk cId="2491590633" sldId="260"/>
            <ac:spMk id="5" creationId="{F2B33FA7-29DD-9983-EC00-866B0499B737}"/>
          </ac:spMkLst>
        </pc:spChg>
      </pc:sldChg>
      <pc:sldChg chg="modSp new mod">
        <pc:chgData name="Martha Lee (2213492)" userId="c9fb6ec3-b1b7-4aaf-a54d-acf55c42735c" providerId="ADAL" clId="{735E1104-8E95-4771-B996-8F6E54D0C825}" dt="2023-05-22T14:29:14.088" v="2741" actId="20577"/>
        <pc:sldMkLst>
          <pc:docMk/>
          <pc:sldMk cId="1072089708" sldId="261"/>
        </pc:sldMkLst>
        <pc:spChg chg="mod">
          <ac:chgData name="Martha Lee (2213492)" userId="c9fb6ec3-b1b7-4aaf-a54d-acf55c42735c" providerId="ADAL" clId="{735E1104-8E95-4771-B996-8F6E54D0C825}" dt="2023-05-22T11:09:38.339" v="1882" actId="1076"/>
          <ac:spMkLst>
            <pc:docMk/>
            <pc:sldMk cId="1072089708" sldId="261"/>
            <ac:spMk id="2" creationId="{CC37B872-9C56-61D9-4DF3-9AB504C2D942}"/>
          </ac:spMkLst>
        </pc:spChg>
        <pc:spChg chg="mod">
          <ac:chgData name="Martha Lee (2213492)" userId="c9fb6ec3-b1b7-4aaf-a54d-acf55c42735c" providerId="ADAL" clId="{735E1104-8E95-4771-B996-8F6E54D0C825}" dt="2023-05-22T14:29:14.088" v="2741" actId="20577"/>
          <ac:spMkLst>
            <pc:docMk/>
            <pc:sldMk cId="1072089708" sldId="261"/>
            <ac:spMk id="3" creationId="{0A477D15-279C-D171-B2E4-ADE2C93E9602}"/>
          </ac:spMkLst>
        </pc:spChg>
      </pc:sldChg>
      <pc:sldChg chg="modSp mod">
        <pc:chgData name="Martha Lee (2213492)" userId="c9fb6ec3-b1b7-4aaf-a54d-acf55c42735c" providerId="ADAL" clId="{735E1104-8E95-4771-B996-8F6E54D0C825}" dt="2023-05-26T09:19:21.683" v="2985" actId="20577"/>
        <pc:sldMkLst>
          <pc:docMk/>
          <pc:sldMk cId="2638612125" sldId="262"/>
        </pc:sldMkLst>
        <pc:spChg chg="mod">
          <ac:chgData name="Martha Lee (2213492)" userId="c9fb6ec3-b1b7-4aaf-a54d-acf55c42735c" providerId="ADAL" clId="{735E1104-8E95-4771-B996-8F6E54D0C825}" dt="2023-05-26T09:19:21.683" v="2985" actId="20577"/>
          <ac:spMkLst>
            <pc:docMk/>
            <pc:sldMk cId="2638612125" sldId="262"/>
            <ac:spMk id="3" creationId="{0C64A00F-3F82-2B11-108A-16B3FD4BF2E9}"/>
          </ac:spMkLst>
        </pc:spChg>
      </pc:sldChg>
      <pc:sldChg chg="add ord">
        <pc:chgData name="Martha Lee (2213492)" userId="c9fb6ec3-b1b7-4aaf-a54d-acf55c42735c" providerId="ADAL" clId="{735E1104-8E95-4771-B996-8F6E54D0C825}" dt="2023-05-26T09:19:40.872" v="2987"/>
        <pc:sldMkLst>
          <pc:docMk/>
          <pc:sldMk cId="167760211" sldId="268"/>
        </pc:sldMkLst>
      </pc:sldChg>
      <pc:sldChg chg="add ord">
        <pc:chgData name="Martha Lee (2213492)" userId="c9fb6ec3-b1b7-4aaf-a54d-acf55c42735c" providerId="ADAL" clId="{735E1104-8E95-4771-B996-8F6E54D0C825}" dt="2023-05-26T09:19:54.480" v="2989"/>
        <pc:sldMkLst>
          <pc:docMk/>
          <pc:sldMk cId="4168863911" sldId="269"/>
        </pc:sldMkLst>
      </pc:sldChg>
      <pc:sldChg chg="add ord">
        <pc:chgData name="Martha Lee (2213492)" userId="c9fb6ec3-b1b7-4aaf-a54d-acf55c42735c" providerId="ADAL" clId="{735E1104-8E95-4771-B996-8F6E54D0C825}" dt="2023-05-26T09:20:01.104" v="2991"/>
        <pc:sldMkLst>
          <pc:docMk/>
          <pc:sldMk cId="212131306" sldId="270"/>
        </pc:sldMkLst>
      </pc:sldChg>
      <pc:sldMasterChg chg="add addSldLayout">
        <pc:chgData name="Martha Lee (2213492)" userId="c9fb6ec3-b1b7-4aaf-a54d-acf55c42735c" providerId="ADAL" clId="{735E1104-8E95-4771-B996-8F6E54D0C825}" dt="2023-05-26T09:18:41.092" v="2892" actId="27028"/>
        <pc:sldMasterMkLst>
          <pc:docMk/>
          <pc:sldMasterMk cId="2460954070" sldId="2147483660"/>
        </pc:sldMasterMkLst>
        <pc:sldLayoutChg chg="add">
          <pc:chgData name="Martha Lee (2213492)" userId="c9fb6ec3-b1b7-4aaf-a54d-acf55c42735c" providerId="ADAL" clId="{735E1104-8E95-4771-B996-8F6E54D0C825}" dt="2023-05-26T09:18:41.092" v="2892" actId="27028"/>
          <pc:sldLayoutMkLst>
            <pc:docMk/>
            <pc:sldMasterMk cId="2460954070" sldId="2147483660"/>
            <pc:sldLayoutMk cId="949138452" sldId="2147483662"/>
          </pc:sldLayoutMkLst>
        </pc:sldLayoutChg>
      </pc:sldMasterChg>
      <pc:sldMasterChg chg="replId">
        <pc:chgData name="Martha Lee (2213492)" userId="c9fb6ec3-b1b7-4aaf-a54d-acf55c42735c" providerId="ADAL" clId="{735E1104-8E95-4771-B996-8F6E54D0C825}" dt="2023-05-26T09:18:41.092" v="2892" actId="27028"/>
        <pc:sldMasterMkLst>
          <pc:docMk/>
          <pc:sldMasterMk cId="2408504640" sldId="2147483687"/>
        </pc:sldMasterMkLst>
      </pc:sldMasterChg>
    </pc:docChg>
  </pc:docChgLst>
  <pc:docChgLst>
    <pc:chgData name="Martha Lee (2213492)" userId="S::2213492@student.uwtsd.ac.uk::c9fb6ec3-b1b7-4aaf-a54d-acf55c42735c" providerId="AD" clId="Web-{D838DAB4-6C42-4AC2-E8B3-434839D84BEA}"/>
    <pc:docChg chg="addSld delSld modSld sldOrd">
      <pc:chgData name="Martha Lee (2213492)" userId="S::2213492@student.uwtsd.ac.uk::c9fb6ec3-b1b7-4aaf-a54d-acf55c42735c" providerId="AD" clId="Web-{D838DAB4-6C42-4AC2-E8B3-434839D84BEA}" dt="2023-05-29T17:29:27.679" v="30" actId="20577"/>
      <pc:docMkLst>
        <pc:docMk/>
      </pc:docMkLst>
      <pc:sldChg chg="modSp">
        <pc:chgData name="Martha Lee (2213492)" userId="S::2213492@student.uwtsd.ac.uk::c9fb6ec3-b1b7-4aaf-a54d-acf55c42735c" providerId="AD" clId="Web-{D838DAB4-6C42-4AC2-E8B3-434839D84BEA}" dt="2023-05-29T17:27:52.520" v="26" actId="20577"/>
        <pc:sldMkLst>
          <pc:docMk/>
          <pc:sldMk cId="4204890725" sldId="256"/>
        </pc:sldMkLst>
        <pc:spChg chg="mod">
          <ac:chgData name="Martha Lee (2213492)" userId="S::2213492@student.uwtsd.ac.uk::c9fb6ec3-b1b7-4aaf-a54d-acf55c42735c" providerId="AD" clId="Web-{D838DAB4-6C42-4AC2-E8B3-434839D84BEA}" dt="2023-05-29T17:27:20.363" v="22" actId="20577"/>
          <ac:spMkLst>
            <pc:docMk/>
            <pc:sldMk cId="4204890725" sldId="256"/>
            <ac:spMk id="3" creationId="{A2A70105-A483-9D6F-CCB7-F9522D47A3A0}"/>
          </ac:spMkLst>
        </pc:spChg>
        <pc:spChg chg="mod">
          <ac:chgData name="Martha Lee (2213492)" userId="S::2213492@student.uwtsd.ac.uk::c9fb6ec3-b1b7-4aaf-a54d-acf55c42735c" providerId="AD" clId="Web-{D838DAB4-6C42-4AC2-E8B3-434839D84BEA}" dt="2023-05-29T17:27:52.520" v="26" actId="20577"/>
          <ac:spMkLst>
            <pc:docMk/>
            <pc:sldMk cId="4204890725" sldId="256"/>
            <ac:spMk id="4" creationId="{4A4A56B0-BBEA-AB3D-7A8E-F1931FB8176D}"/>
          </ac:spMkLst>
        </pc:spChg>
        <pc:spChg chg="mod">
          <ac:chgData name="Martha Lee (2213492)" userId="S::2213492@student.uwtsd.ac.uk::c9fb6ec3-b1b7-4aaf-a54d-acf55c42735c" providerId="AD" clId="Web-{D838DAB4-6C42-4AC2-E8B3-434839D84BEA}" dt="2023-05-29T17:27:13.629" v="21" actId="1076"/>
          <ac:spMkLst>
            <pc:docMk/>
            <pc:sldMk cId="4204890725" sldId="256"/>
            <ac:spMk id="5" creationId="{B83B3DB6-E40F-BA2E-6101-EE59B464596D}"/>
          </ac:spMkLst>
        </pc:spChg>
      </pc:sldChg>
      <pc:sldChg chg="modSp">
        <pc:chgData name="Martha Lee (2213492)" userId="S::2213492@student.uwtsd.ac.uk::c9fb6ec3-b1b7-4aaf-a54d-acf55c42735c" providerId="AD" clId="Web-{D838DAB4-6C42-4AC2-E8B3-434839D84BEA}" dt="2023-05-29T17:29:27.679" v="30" actId="20577"/>
        <pc:sldMkLst>
          <pc:docMk/>
          <pc:sldMk cId="1893497211" sldId="259"/>
        </pc:sldMkLst>
        <pc:spChg chg="mod">
          <ac:chgData name="Martha Lee (2213492)" userId="S::2213492@student.uwtsd.ac.uk::c9fb6ec3-b1b7-4aaf-a54d-acf55c42735c" providerId="AD" clId="Web-{D838DAB4-6C42-4AC2-E8B3-434839D84BEA}" dt="2023-05-29T17:29:27.679" v="30" actId="20577"/>
          <ac:spMkLst>
            <pc:docMk/>
            <pc:sldMk cId="1893497211" sldId="259"/>
            <ac:spMk id="3" creationId="{48D24450-F2F5-7FA3-DE4F-BFE1A70B0708}"/>
          </ac:spMkLst>
        </pc:spChg>
      </pc:sldChg>
      <pc:sldChg chg="del">
        <pc:chgData name="Martha Lee (2213492)" userId="S::2213492@student.uwtsd.ac.uk::c9fb6ec3-b1b7-4aaf-a54d-acf55c42735c" providerId="AD" clId="Web-{D838DAB4-6C42-4AC2-E8B3-434839D84BEA}" dt="2023-05-29T17:24:49.156" v="2"/>
        <pc:sldMkLst>
          <pc:docMk/>
          <pc:sldMk cId="2228429960" sldId="266"/>
        </pc:sldMkLst>
      </pc:sldChg>
      <pc:sldChg chg="del">
        <pc:chgData name="Martha Lee (2213492)" userId="S::2213492@student.uwtsd.ac.uk::c9fb6ec3-b1b7-4aaf-a54d-acf55c42735c" providerId="AD" clId="Web-{D838DAB4-6C42-4AC2-E8B3-434839D84BEA}" dt="2023-05-29T17:24:51.469" v="3"/>
        <pc:sldMkLst>
          <pc:docMk/>
          <pc:sldMk cId="2344321570" sldId="267"/>
        </pc:sldMkLst>
      </pc:sldChg>
      <pc:sldChg chg="modSp add ord">
        <pc:chgData name="Martha Lee (2213492)" userId="S::2213492@student.uwtsd.ac.uk::c9fb6ec3-b1b7-4aaf-a54d-acf55c42735c" providerId="AD" clId="Web-{D838DAB4-6C42-4AC2-E8B3-434839D84BEA}" dt="2023-05-29T17:25:27.360" v="10" actId="20577"/>
        <pc:sldMkLst>
          <pc:docMk/>
          <pc:sldMk cId="536333997" sldId="275"/>
        </pc:sldMkLst>
        <pc:spChg chg="mod">
          <ac:chgData name="Martha Lee (2213492)" userId="S::2213492@student.uwtsd.ac.uk::c9fb6ec3-b1b7-4aaf-a54d-acf55c42735c" providerId="AD" clId="Web-{D838DAB4-6C42-4AC2-E8B3-434839D84BEA}" dt="2023-05-29T17:25:27.360" v="10" actId="20577"/>
          <ac:spMkLst>
            <pc:docMk/>
            <pc:sldMk cId="536333997" sldId="275"/>
            <ac:spMk id="18" creationId="{57501A3B-E38A-F16D-08CE-5156A8377377}"/>
          </ac:spMkLst>
        </pc:spChg>
      </pc:sldChg>
      <pc:sldChg chg="add ord">
        <pc:chgData name="Martha Lee (2213492)" userId="S::2213492@student.uwtsd.ac.uk::c9fb6ec3-b1b7-4aaf-a54d-acf55c42735c" providerId="AD" clId="Web-{D838DAB4-6C42-4AC2-E8B3-434839D84BEA}" dt="2023-05-29T17:24:59.563" v="4"/>
        <pc:sldMkLst>
          <pc:docMk/>
          <pc:sldMk cId="2447503385" sldId="276"/>
        </pc:sldMkLst>
      </pc:sldChg>
    </pc:docChg>
  </pc:docChgLst>
  <pc:docChgLst>
    <pc:chgData name="Martha Lee (2213492)" userId="S::2213492@student.uwtsd.ac.uk::c9fb6ec3-b1b7-4aaf-a54d-acf55c42735c" providerId="AD" clId="Web-{91E8C3C7-3A04-1259-AF2F-094E443F8A8E}"/>
    <pc:docChg chg="modSld">
      <pc:chgData name="Martha Lee (2213492)" userId="S::2213492@student.uwtsd.ac.uk::c9fb6ec3-b1b7-4aaf-a54d-acf55c42735c" providerId="AD" clId="Web-{91E8C3C7-3A04-1259-AF2F-094E443F8A8E}" dt="2023-05-29T07:39:43.058" v="13" actId="20577"/>
      <pc:docMkLst>
        <pc:docMk/>
      </pc:docMkLst>
      <pc:sldChg chg="modSp">
        <pc:chgData name="Martha Lee (2213492)" userId="S::2213492@student.uwtsd.ac.uk::c9fb6ec3-b1b7-4aaf-a54d-acf55c42735c" providerId="AD" clId="Web-{91E8C3C7-3A04-1259-AF2F-094E443F8A8E}" dt="2023-05-29T07:39:43.058" v="13" actId="20577"/>
        <pc:sldMkLst>
          <pc:docMk/>
          <pc:sldMk cId="1893497211" sldId="259"/>
        </pc:sldMkLst>
        <pc:spChg chg="mod">
          <ac:chgData name="Martha Lee (2213492)" userId="S::2213492@student.uwtsd.ac.uk::c9fb6ec3-b1b7-4aaf-a54d-acf55c42735c" providerId="AD" clId="Web-{91E8C3C7-3A04-1259-AF2F-094E443F8A8E}" dt="2023-05-29T07:39:43.058" v="13" actId="20577"/>
          <ac:spMkLst>
            <pc:docMk/>
            <pc:sldMk cId="1893497211" sldId="259"/>
            <ac:spMk id="3" creationId="{48D24450-F2F5-7FA3-DE4F-BFE1A70B07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93BD73-CA43-40B4-8804-94D4B0104897}" type="datetimeFigureOut">
              <a:t>5/29/2023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E6EB02-9F09-4F23-818F-9718C2B7B3E7}" type="slidenum">
              <a:t>‹#›</a:t>
            </a:fld>
            <a:endParaRPr lang="en-US"/>
          </a:p>
        </p:txBody>
      </p:sp>
    </p:spTree>
    <p:extLst>
      <p:ext uri="{BB962C8B-B14F-4D97-AF65-F5344CB8AC3E}">
        <p14:creationId xmlns:p14="http://schemas.microsoft.com/office/powerpoint/2010/main" val="922544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52FCC8-F2AC-47E5-BE42-0A387D3E6407}" type="slidenum">
              <a:rPr lang="en-GB" smtClean="0"/>
              <a:t>6</a:t>
            </a:fld>
            <a:endParaRPr lang="en-GB"/>
          </a:p>
        </p:txBody>
      </p:sp>
    </p:spTree>
    <p:extLst>
      <p:ext uri="{BB962C8B-B14F-4D97-AF65-F5344CB8AC3E}">
        <p14:creationId xmlns:p14="http://schemas.microsoft.com/office/powerpoint/2010/main" val="3609827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52FCC8-F2AC-47E5-BE42-0A387D3E6407}" type="slidenum">
              <a:rPr lang="en-GB" smtClean="0"/>
              <a:t>7</a:t>
            </a:fld>
            <a:endParaRPr lang="en-GB"/>
          </a:p>
        </p:txBody>
      </p:sp>
    </p:spTree>
    <p:extLst>
      <p:ext uri="{BB962C8B-B14F-4D97-AF65-F5344CB8AC3E}">
        <p14:creationId xmlns:p14="http://schemas.microsoft.com/office/powerpoint/2010/main" val="320406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8266-F878-53EC-BAF0-273892AECB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E6F6B4-1D37-052D-1046-1D50AF4891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B2EDB9-0D94-D70C-F12E-5A80FD8A70E3}"/>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24F5D011-5560-C7C9-B71D-749E9032B5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E3862-FA8A-E76F-F35D-87D9FAF533D3}"/>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244355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47C5-933D-1D48-0591-23AD398001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FCD1D4-011D-67CC-02EA-E7E88AFDD8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5211E-282D-DC63-45A2-4D192842F3FF}"/>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989655F6-51C0-C5C9-7C31-2525187B0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3B420-2795-F89B-32BE-EA121D0F6C8E}"/>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07456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B054-D4AA-3BFA-B77D-021F9D474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3BD229-4DA3-E4B4-4C8B-6C4103AB36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66CAD9-2480-E88C-ED69-BEE5CB285792}"/>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054B8268-46A2-DAE5-F292-FA01DF449B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EB75CD-D904-29DE-3F9B-4E0CADBFA73F}"/>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165787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B206-8151-A030-FD52-EDE68EEEE3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C307CB-513F-3716-DE41-DCA678B298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124503-BDDC-D99B-3E20-2C8675CEA7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E8FD47-CA2E-F793-5193-A2D9B3802F9F}"/>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8992C889-86AA-FD57-3621-321AC148A8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872FF-F0AE-4DEC-D7C4-96F59365C498}"/>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2718699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3E0E1-A48A-65E1-7E7A-889E9A2E66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6C8A7-5675-DE45-40BD-0E5D29185A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366E79-D6CC-467A-21C2-73D7ECB6FD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0517AA-9F90-E82A-1F24-11AD06A577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45D0BF-558D-650C-B9EC-45A0241F58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5EBA49-24E7-25E5-17E2-C8BBD4F24529}"/>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8" name="Footer Placeholder 7">
            <a:extLst>
              <a:ext uri="{FF2B5EF4-FFF2-40B4-BE49-F238E27FC236}">
                <a16:creationId xmlns:a16="http://schemas.microsoft.com/office/drawing/2014/main" id="{A3B38979-2E1D-5086-579C-64477A66F8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15B43-64D7-CBFA-F2B0-20E51A64BFA8}"/>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474074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2D80-73E7-2102-29B1-2293412959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B4EECC-3244-0F63-B13D-2666597F6A24}"/>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4" name="Footer Placeholder 3">
            <a:extLst>
              <a:ext uri="{FF2B5EF4-FFF2-40B4-BE49-F238E27FC236}">
                <a16:creationId xmlns:a16="http://schemas.microsoft.com/office/drawing/2014/main" id="{B347C601-22ED-0963-07A6-3AF871885A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F3EED4-EC7F-5755-485D-04EC999CFC26}"/>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514655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045207-A794-FE4C-8698-6A2B12EAF822}"/>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3" name="Footer Placeholder 2">
            <a:extLst>
              <a:ext uri="{FF2B5EF4-FFF2-40B4-BE49-F238E27FC236}">
                <a16:creationId xmlns:a16="http://schemas.microsoft.com/office/drawing/2014/main" id="{8D2CFD25-5976-89B3-1542-388BAB29A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7C2ACF-1757-0701-0DD9-51AADDAE5C35}"/>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4125093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656B-DAD3-D307-1F92-EEFDE0321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0F6A-F2DE-6F70-1B24-99495E6B92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F47817-1320-2ABD-3E01-24E520FCD7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D3857E-8650-25B2-D5FF-41B936E7C4C5}"/>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03660E5C-3C2C-E4B5-9E82-0B5DCAF8DE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9C4F07-828B-8A75-E5F5-EFA3EF5D9306}"/>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195985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546D-6062-AF20-B29E-0FAECB38AE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C10451-CDFE-BED4-C1D2-3609849842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C52412-9B05-D7D8-3C02-2A5F26382B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F9011E-8E10-F0B2-3789-74B79B9AEE21}"/>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FA075583-289E-CC33-CF9F-88799B4183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CC491-915E-0053-9952-9A2103720D1D}"/>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961703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16E4-3495-4AAC-2290-F7F65352D9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6A2E15-A6D9-0501-5FD5-ABE7286ABB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58997-875F-E0EE-65D3-E733001984C9}"/>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A7CB0B1D-46FC-B907-2DCA-4584A803A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7665C-4036-3C97-8ED1-8C4D356D002F}"/>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458033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B0CE3D-279F-393B-59DE-44191C8B7C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711FC2-E902-A4CD-73F5-0F16CAFACD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BA733F-9CC2-4AF3-2335-AD90580EC058}"/>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19615389-9B14-90A3-30A6-EA437BAC33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D03304-3AE6-B5A2-AA3F-7F356B81B2B0}"/>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4060910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D745-DD8B-7B36-B108-318108E471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4EF046-9398-6880-2246-638CEE0F4A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744D1-37C5-B476-6DD9-E9ABF7ECD010}"/>
              </a:ext>
            </a:extLst>
          </p:cNvPr>
          <p:cNvSpPr>
            <a:spLocks noGrp="1"/>
          </p:cNvSpPr>
          <p:nvPr>
            <p:ph type="dt" sz="half" idx="10"/>
          </p:nvPr>
        </p:nvSpPr>
        <p:spPr/>
        <p:txBody>
          <a:bodyPr/>
          <a:lstStyle/>
          <a:p>
            <a:fld id="{7CA88B54-7B94-4C01-B994-6BF7DF3F8A46}" type="datetimeFigureOut">
              <a:rPr lang="en-GB" smtClean="0"/>
              <a:t>29/05/2023</a:t>
            </a:fld>
            <a:endParaRPr lang="en-GB"/>
          </a:p>
        </p:txBody>
      </p:sp>
      <p:sp>
        <p:nvSpPr>
          <p:cNvPr id="5" name="Footer Placeholder 4">
            <a:extLst>
              <a:ext uri="{FF2B5EF4-FFF2-40B4-BE49-F238E27FC236}">
                <a16:creationId xmlns:a16="http://schemas.microsoft.com/office/drawing/2014/main" id="{6C179D74-8009-1A66-AB10-07381B0171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65B88-344B-ECDE-9CBF-1FBEF4A4F152}"/>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2370965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5/29/2023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296344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5/29/2023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248544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DAAA72-E8A8-27C3-7777-6A6F8C1E7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C63FE-9A54-A4E3-E39B-C8B3B76CBD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5BE36-EEA1-C5C3-987E-B0448FFFBC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AC480E2A-F808-3DE5-E715-9FA7B2E35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14CF01-66B4-CB32-FC53-5CB1236062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83542E-B70C-46E9-AF5E-A32FA392D697}" type="slidenum">
              <a:rPr lang="en-GB" smtClean="0"/>
              <a:t>‹#›</a:t>
            </a:fld>
            <a:endParaRPr lang="en-GB"/>
          </a:p>
        </p:txBody>
      </p:sp>
    </p:spTree>
    <p:extLst>
      <p:ext uri="{BB962C8B-B14F-4D97-AF65-F5344CB8AC3E}">
        <p14:creationId xmlns:p14="http://schemas.microsoft.com/office/powerpoint/2010/main" val="2408504640"/>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ADB50F-C462-93EF-E28F-D31CB43902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E006AE-1F71-5566-302B-F78427B5D5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D60BB-6818-7F2F-954C-44670DD8CE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A88B54-7B94-4C01-B994-6BF7DF3F8A46}" type="datetimeFigureOut">
              <a:rPr lang="en-GB" smtClean="0"/>
              <a:t>29/05/2023</a:t>
            </a:fld>
            <a:endParaRPr lang="en-GB"/>
          </a:p>
        </p:txBody>
      </p:sp>
      <p:sp>
        <p:nvSpPr>
          <p:cNvPr id="5" name="Footer Placeholder 4">
            <a:extLst>
              <a:ext uri="{FF2B5EF4-FFF2-40B4-BE49-F238E27FC236}">
                <a16:creationId xmlns:a16="http://schemas.microsoft.com/office/drawing/2014/main" id="{6A0DDA7A-F247-D012-9D83-9512865513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4D4D56-27CC-3A6B-BAD0-565414A2DD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BEAA6C-19BA-4A44-A5F7-6DF8C6D70293}" type="slidenum">
              <a:rPr lang="en-GB" smtClean="0"/>
              <a:t>‹#›</a:t>
            </a:fld>
            <a:endParaRPr lang="en-GB"/>
          </a:p>
        </p:txBody>
      </p:sp>
    </p:spTree>
    <p:extLst>
      <p:ext uri="{BB962C8B-B14F-4D97-AF65-F5344CB8AC3E}">
        <p14:creationId xmlns:p14="http://schemas.microsoft.com/office/powerpoint/2010/main" val="562661141"/>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5/29/2023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3778748104"/>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5/29/2023</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198205"/>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transequality.org/issues/resources/understanding-transgender-people-the-basics" TargetMode="External"/><Relationship Id="rId2" Type="http://schemas.openxmlformats.org/officeDocument/2006/relationships/hyperlink" Target="https://www.ucu.org.uk/media/13245/The-stoning-of-Stonewall-during-the-new-trans-panic/pdf/The_stoning_of_Stonewall_Nov22.pdf" TargetMode="External"/><Relationship Id="rId1" Type="http://schemas.openxmlformats.org/officeDocument/2006/relationships/slideLayout" Target="../slideLayouts/slideLayout2.xml"/><Relationship Id="rId5" Type="http://schemas.openxmlformats.org/officeDocument/2006/relationships/hyperlink" Target="https://www.stonewall.org.uk/system/files/lgbt_in_britain_-_trans_report_final.pdf" TargetMode="External"/><Relationship Id="rId4" Type="http://schemas.openxmlformats.org/officeDocument/2006/relationships/hyperlink" Target="https://doi.org/10.1007/s11199-011-0110-6"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sport/61346517"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12.xml"/><Relationship Id="rId5" Type="http://schemas.openxmlformats.org/officeDocument/2006/relationships/hyperlink" Target="https://www.wru.wales/2022/09/wru-updates-gender-participation-policy/" TargetMode="External"/><Relationship Id="rId4" Type="http://schemas.openxmlformats.org/officeDocument/2006/relationships/hyperlink" Target="https://www.proquest.com/docview/1924609682/fulltext/5942FDB215454189PQ/1?accountid=130472"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americanprogress.org/article/discrimination-prevents-lgbtq-people-accessing-health-care/" TargetMode="External"/><Relationship Id="rId7" Type="http://schemas.openxmlformats.org/officeDocument/2006/relationships/hyperlink" Target="https://www.hiv.gov/blog/viral-suppression-among-transgender-women-improving-results-are-still-below-national-average/" TargetMode="External"/><Relationship Id="rId2" Type="http://schemas.openxmlformats.org/officeDocument/2006/relationships/hyperlink" Target="https://www.ncbi.nlm.nih.gov/pmc/articles/PMC8085635/" TargetMode="External"/><Relationship Id="rId1" Type="http://schemas.openxmlformats.org/officeDocument/2006/relationships/slideLayout" Target="../slideLayouts/slideLayout14.xml"/><Relationship Id="rId6" Type="http://schemas.openxmlformats.org/officeDocument/2006/relationships/hyperlink" Target="https://www.nbcnews.com/nbc-out/out-health-and-wellness/nearly-half-trans-people-mistreated-medical-providers-report-finds-rcna1695" TargetMode="External"/><Relationship Id="rId5" Type="http://schemas.openxmlformats.org/officeDocument/2006/relationships/hyperlink" Target="https://www.ncbi.nlm.nih.gov/pmc/articles/PMC4689648/" TargetMode="External"/><Relationship Id="rId4" Type="http://schemas.openxmlformats.org/officeDocument/2006/relationships/hyperlink" Target="https://www.ncbi.nlm.nih.gov/pmc/articles/PMC4802845/"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hyperlink" Target="https://www.gazettelive.co.uk/news/teesside-news/union-flag-fly-regardless-teesside-17724506" TargetMode="External"/><Relationship Id="rId2" Type="http://schemas.openxmlformats.org/officeDocument/2006/relationships/image" Target="../media/image5.jpeg"/><Relationship Id="rId1" Type="http://schemas.openxmlformats.org/officeDocument/2006/relationships/slideLayout" Target="../slideLayouts/slideLayout15.xml"/><Relationship Id="rId6" Type="http://schemas.openxmlformats.org/officeDocument/2006/relationships/hyperlink" Target="https://www.rollingstone.com/politics/political-commentary/ron-desantis-trans-lives-illegal-1234736648/" TargetMode="External"/><Relationship Id="rId5" Type="http://schemas.openxmlformats.org/officeDocument/2006/relationships/hyperlink" Target="https://blog.lakeside.com/2014/06/09/history-flag-day/" TargetMode="External"/><Relationship Id="rId4" Type="http://schemas.openxmlformats.org/officeDocument/2006/relationships/hyperlink" Target="https://www.bbc.co.uk/news/explainers-564964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BCCBF">
            <a:alpha val="65000"/>
          </a:srgb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64A00F-3F82-2B11-108A-16B3FD4BF2E9}"/>
              </a:ext>
            </a:extLst>
          </p:cNvPr>
          <p:cNvSpPr>
            <a:spLocks noGrp="1"/>
          </p:cNvSpPr>
          <p:nvPr>
            <p:ph idx="1"/>
          </p:nvPr>
        </p:nvSpPr>
        <p:spPr>
          <a:xfrm>
            <a:off x="402638" y="446890"/>
            <a:ext cx="11377863" cy="5769012"/>
          </a:xfrm>
        </p:spPr>
        <p:txBody>
          <a:bodyPr vert="horz" lIns="91440" tIns="45720" rIns="91440" bIns="45720" rtlCol="0" anchor="t">
            <a:normAutofit lnSpcReduction="10000"/>
          </a:bodyPr>
          <a:lstStyle/>
          <a:p>
            <a:pPr marL="0" indent="0" algn="ctr">
              <a:buNone/>
            </a:pPr>
            <a:r>
              <a:rPr lang="en-US" u="sng">
                <a:ea typeface="+mn-lt"/>
                <a:cs typeface="+mn-lt"/>
              </a:rPr>
              <a:t>ECGE4006Q</a:t>
            </a:r>
            <a:r>
              <a:rPr lang="en-US">
                <a:ea typeface="+mn-lt"/>
                <a:cs typeface="+mn-lt"/>
              </a:rPr>
              <a:t> </a:t>
            </a:r>
            <a:r>
              <a:rPr lang="en-US">
                <a:cs typeface="Calibri"/>
              </a:rPr>
              <a:t> </a:t>
            </a:r>
          </a:p>
          <a:p>
            <a:pPr marL="0" indent="0" algn="ctr">
              <a:buNone/>
            </a:pPr>
            <a:endParaRPr lang="en-US" sz="3600">
              <a:cs typeface="Calibri"/>
            </a:endParaRPr>
          </a:p>
          <a:p>
            <a:pPr marL="0" indent="0" algn="ctr">
              <a:buNone/>
            </a:pPr>
            <a:r>
              <a:rPr lang="en-US" sz="3600" b="1">
                <a:cs typeface="Calibri"/>
              </a:rPr>
              <a:t>Assessment 2: Group Presentation - Outline how transgender rights is a wicked problem</a:t>
            </a:r>
          </a:p>
          <a:p>
            <a:pPr>
              <a:buFont typeface="Calibri" panose="020B0604020202020204" pitchFamily="34" charset="0"/>
              <a:buChar char="-"/>
            </a:pPr>
            <a:endParaRPr lang="en-US">
              <a:cs typeface="Calibri"/>
            </a:endParaRPr>
          </a:p>
          <a:p>
            <a:pPr algn="ctr">
              <a:buFont typeface="Calibri" panose="020B0604020202020204" pitchFamily="34" charset="0"/>
              <a:buChar char="-"/>
            </a:pPr>
            <a:r>
              <a:rPr lang="en-US" sz="2700">
                <a:cs typeface="Calibri"/>
              </a:rPr>
              <a:t> Martha Lee (2213492): Attitudes Towards Transgender People</a:t>
            </a:r>
          </a:p>
          <a:p>
            <a:pPr algn="ctr">
              <a:buFont typeface="Calibri" panose="020B0604020202020204" pitchFamily="34" charset="0"/>
              <a:buChar char="-"/>
            </a:pPr>
            <a:r>
              <a:rPr lang="en-US" sz="2700">
                <a:cs typeface="Calibri"/>
              </a:rPr>
              <a:t>Sam Wells (2100181): Rights for Transgender Women in Sport</a:t>
            </a:r>
          </a:p>
          <a:p>
            <a:pPr algn="ctr">
              <a:buFont typeface="Calibri" panose="020B0604020202020204" pitchFamily="34" charset="0"/>
              <a:buChar char="-"/>
            </a:pPr>
            <a:r>
              <a:rPr lang="en-US" sz="2700">
                <a:cs typeface="Calibri"/>
              </a:rPr>
              <a:t>Caitlin Jenkins (2200228): Why Are Transgender People Ignored by Modern Medicine?</a:t>
            </a:r>
          </a:p>
          <a:p>
            <a:pPr algn="ctr">
              <a:buFont typeface="Calibri" panose="020B0604020202020204" pitchFamily="34" charset="0"/>
              <a:buChar char="-"/>
            </a:pPr>
            <a:r>
              <a:rPr lang="en-US" sz="2700">
                <a:cs typeface="Calibri"/>
              </a:rPr>
              <a:t>Ricky Cooper(2203269): Transgender Rights: Transitioning and Mental Health</a:t>
            </a:r>
          </a:p>
          <a:p>
            <a:pPr algn="ctr">
              <a:buFont typeface="Calibri" panose="020B0604020202020204" pitchFamily="34" charset="0"/>
              <a:buChar char="-"/>
            </a:pPr>
            <a:r>
              <a:rPr lang="en-US" sz="2700">
                <a:cs typeface="Calibri"/>
              </a:rPr>
              <a:t>Morgan McGowen-Boswell </a:t>
            </a:r>
            <a:r>
              <a:rPr lang="en-US" sz="2700">
                <a:latin typeface="Calibri"/>
                <a:cs typeface="Calibri"/>
              </a:rPr>
              <a:t>(</a:t>
            </a:r>
            <a:r>
              <a:rPr lang="en-GB" sz="2700">
                <a:latin typeface="Calibri"/>
                <a:cs typeface="Calibri"/>
              </a:rPr>
              <a:t>2203790)</a:t>
            </a:r>
            <a:r>
              <a:rPr lang="en-US" sz="2700">
                <a:cs typeface="Calibri"/>
              </a:rPr>
              <a:t>: Transgender Rights – Legislation and Politics</a:t>
            </a:r>
          </a:p>
        </p:txBody>
      </p:sp>
    </p:spTree>
    <p:extLst>
      <p:ext uri="{BB962C8B-B14F-4D97-AF65-F5344CB8AC3E}">
        <p14:creationId xmlns:p14="http://schemas.microsoft.com/office/powerpoint/2010/main" val="263861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AD5"/>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8710C-446E-CC98-BF6D-43A61E944F4F}"/>
              </a:ext>
            </a:extLst>
          </p:cNvPr>
          <p:cNvSpPr>
            <a:spLocks noGrp="1"/>
          </p:cNvSpPr>
          <p:nvPr>
            <p:ph type="ctrTitle"/>
          </p:nvPr>
        </p:nvSpPr>
        <p:spPr>
          <a:xfrm>
            <a:off x="52641" y="-299619"/>
            <a:ext cx="9917562" cy="1540605"/>
          </a:xfrm>
        </p:spPr>
        <p:txBody>
          <a:bodyPr vert="horz" lIns="91440" tIns="45720" rIns="91440" bIns="45720" rtlCol="0" anchor="ctr">
            <a:normAutofit/>
          </a:bodyPr>
          <a:lstStyle/>
          <a:p>
            <a:pPr algn="l"/>
            <a:r>
              <a:rPr lang="en-US" sz="4400" b="1" u="sng"/>
              <a:t>Attitudes Towards Transgender People </a:t>
            </a:r>
          </a:p>
        </p:txBody>
      </p:sp>
      <p:sp>
        <p:nvSpPr>
          <p:cNvPr id="4" name="TextBox 3">
            <a:extLst>
              <a:ext uri="{FF2B5EF4-FFF2-40B4-BE49-F238E27FC236}">
                <a16:creationId xmlns:a16="http://schemas.microsoft.com/office/drawing/2014/main" id="{4A4A56B0-BBEA-AB3D-7A8E-F1931FB8176D}"/>
              </a:ext>
            </a:extLst>
          </p:cNvPr>
          <p:cNvSpPr txBox="1"/>
          <p:nvPr/>
        </p:nvSpPr>
        <p:spPr>
          <a:xfrm>
            <a:off x="152901" y="2179894"/>
            <a:ext cx="6604831" cy="384366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400" b="1" dirty="0"/>
              <a:t>Transgender</a:t>
            </a:r>
            <a:r>
              <a:rPr lang="en-US" sz="2400" dirty="0"/>
              <a:t>: A broad term to describe people whose gender identity differs to the gender that they were assigned to at birth</a:t>
            </a:r>
            <a:endParaRPr lang="en-US" sz="2400" dirty="0">
              <a:cs typeface="Calibri"/>
            </a:endParaRPr>
          </a:p>
          <a:p>
            <a:pPr marL="285750" indent="-228600">
              <a:lnSpc>
                <a:spcPct val="90000"/>
              </a:lnSpc>
              <a:spcAft>
                <a:spcPts val="600"/>
              </a:spcAft>
              <a:buFont typeface="Arial" panose="020B0604020202020204" pitchFamily="34" charset="0"/>
              <a:buChar char="•"/>
            </a:pP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b="1" dirty="0"/>
              <a:t>Gender Identity</a:t>
            </a:r>
            <a:r>
              <a:rPr lang="en-US" sz="2400" dirty="0"/>
              <a:t>: The internal knowledge that you possess about your gender</a:t>
            </a:r>
            <a:endParaRPr lang="en-US" sz="2400" dirty="0">
              <a:cs typeface="Calibri"/>
            </a:endParaRPr>
          </a:p>
          <a:p>
            <a:pPr marL="57150">
              <a:lnSpc>
                <a:spcPct val="90000"/>
              </a:lnSpc>
              <a:spcAft>
                <a:spcPts val="600"/>
              </a:spcAft>
            </a:pP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b="1" dirty="0"/>
              <a:t>Sex</a:t>
            </a:r>
            <a:r>
              <a:rPr lang="en-US" sz="2400" dirty="0"/>
              <a:t>: The medical/scientific terminology used to describe a person’s gender (either male or female) at birth, based on a person’s genitalia.</a:t>
            </a:r>
            <a:endParaRPr lang="en-US" sz="2400">
              <a:cs typeface="Calibri"/>
            </a:endParaRPr>
          </a:p>
        </p:txBody>
      </p:sp>
      <p:pic>
        <p:nvPicPr>
          <p:cNvPr id="7" name="Picture 6" descr="Cutout symbol of transgender">
            <a:extLst>
              <a:ext uri="{FF2B5EF4-FFF2-40B4-BE49-F238E27FC236}">
                <a16:creationId xmlns:a16="http://schemas.microsoft.com/office/drawing/2014/main" id="{A01090D4-AA08-B3A0-5F87-CCE5915CF634}"/>
              </a:ext>
            </a:extLst>
          </p:cNvPr>
          <p:cNvPicPr>
            <a:picLocks noChangeAspect="1"/>
          </p:cNvPicPr>
          <p:nvPr/>
        </p:nvPicPr>
        <p:blipFill rotWithShape="1">
          <a:blip r:embed="rId2">
            <a:extLst>
              <a:ext uri="{28A0092B-C50C-407E-A947-70E740481C1C}">
                <a14:useLocalDpi xmlns:a14="http://schemas.microsoft.com/office/drawing/2010/main" val="0"/>
              </a:ext>
            </a:extLst>
          </a:blip>
          <a:srcRect l="22693" r="19269" b="-1"/>
          <a:stretch/>
        </p:blipFill>
        <p:spPr>
          <a:xfrm>
            <a:off x="7272241" y="1105848"/>
            <a:ext cx="4307458" cy="501028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B83B3DB6-E40F-BA2E-6101-EE59B464596D}"/>
              </a:ext>
            </a:extLst>
          </p:cNvPr>
          <p:cNvSpPr txBox="1"/>
          <p:nvPr/>
        </p:nvSpPr>
        <p:spPr>
          <a:xfrm>
            <a:off x="5006848" y="6121402"/>
            <a:ext cx="3916393" cy="646331"/>
          </a:xfrm>
          <a:prstGeom prst="rect">
            <a:avLst/>
          </a:prstGeom>
          <a:noFill/>
        </p:spPr>
        <p:txBody>
          <a:bodyPr wrap="square" rtlCol="0">
            <a:spAutoFit/>
          </a:bodyPr>
          <a:lstStyle/>
          <a:p>
            <a:pPr>
              <a:spcAft>
                <a:spcPts val="600"/>
              </a:spcAft>
            </a:pPr>
            <a:r>
              <a:rPr lang="en-GB"/>
              <a:t>(National Center for Transgender Equality, 2023)</a:t>
            </a:r>
          </a:p>
        </p:txBody>
      </p:sp>
      <p:sp>
        <p:nvSpPr>
          <p:cNvPr id="3" name="TextBox 2">
            <a:extLst>
              <a:ext uri="{FF2B5EF4-FFF2-40B4-BE49-F238E27FC236}">
                <a16:creationId xmlns:a16="http://schemas.microsoft.com/office/drawing/2014/main" id="{A2A70105-A483-9D6F-CCB7-F9522D47A3A0}"/>
              </a:ext>
            </a:extLst>
          </p:cNvPr>
          <p:cNvSpPr txBox="1"/>
          <p:nvPr/>
        </p:nvSpPr>
        <p:spPr>
          <a:xfrm>
            <a:off x="335881" y="917407"/>
            <a:ext cx="476751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Transgender: Understanding the Basics</a:t>
            </a:r>
            <a:endParaRPr lang="en-GB" sz="3200" b="1" dirty="0"/>
          </a:p>
        </p:txBody>
      </p:sp>
    </p:spTree>
    <p:extLst>
      <p:ext uri="{BB962C8B-B14F-4D97-AF65-F5344CB8AC3E}">
        <p14:creationId xmlns:p14="http://schemas.microsoft.com/office/powerpoint/2010/main" val="4204890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6C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521B-2E2C-A858-2B95-9878E1C36F3E}"/>
              </a:ext>
            </a:extLst>
          </p:cNvPr>
          <p:cNvSpPr>
            <a:spLocks noGrp="1"/>
          </p:cNvSpPr>
          <p:nvPr>
            <p:ph type="title"/>
          </p:nvPr>
        </p:nvSpPr>
        <p:spPr>
          <a:xfrm>
            <a:off x="4313537" y="2576512"/>
            <a:ext cx="3564926" cy="1498365"/>
          </a:xfrm>
        </p:spPr>
        <p:txBody>
          <a:bodyPr>
            <a:normAutofit fontScale="90000"/>
          </a:bodyPr>
          <a:lstStyle/>
          <a:p>
            <a:pPr algn="ctr"/>
            <a:br>
              <a:rPr lang="en-GB" sz="4000" b="1" u="sng"/>
            </a:br>
            <a:r>
              <a:rPr lang="en-GB" sz="4000" b="1" u="sng"/>
              <a:t> Attitudes towards Transgender People: Statistics</a:t>
            </a:r>
          </a:p>
        </p:txBody>
      </p:sp>
      <p:sp>
        <p:nvSpPr>
          <p:cNvPr id="5" name="Rectangle: Rounded Corners 4">
            <a:extLst>
              <a:ext uri="{FF2B5EF4-FFF2-40B4-BE49-F238E27FC236}">
                <a16:creationId xmlns:a16="http://schemas.microsoft.com/office/drawing/2014/main" id="{7FCB329B-501A-61AB-4A9A-AA51EEC199A4}"/>
              </a:ext>
            </a:extLst>
          </p:cNvPr>
          <p:cNvSpPr/>
          <p:nvPr/>
        </p:nvSpPr>
        <p:spPr>
          <a:xfrm>
            <a:off x="464185" y="477520"/>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971E91B-6511-A2DE-634D-4B972C4A54D6}"/>
              </a:ext>
            </a:extLst>
          </p:cNvPr>
          <p:cNvSpPr/>
          <p:nvPr/>
        </p:nvSpPr>
        <p:spPr>
          <a:xfrm>
            <a:off x="545465" y="4281488"/>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C49C73F1-A4A6-BCB4-7C8E-EFFA306FA144}"/>
              </a:ext>
            </a:extLst>
          </p:cNvPr>
          <p:cNvSpPr/>
          <p:nvPr/>
        </p:nvSpPr>
        <p:spPr>
          <a:xfrm>
            <a:off x="7673975" y="493078"/>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B6E8AE2-AFD0-26B0-B135-8868F28DF342}"/>
              </a:ext>
            </a:extLst>
          </p:cNvPr>
          <p:cNvSpPr/>
          <p:nvPr/>
        </p:nvSpPr>
        <p:spPr>
          <a:xfrm>
            <a:off x="7673975" y="4423093"/>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A98ADAD-2133-C0BB-5421-74CBF76E1AD2}"/>
              </a:ext>
            </a:extLst>
          </p:cNvPr>
          <p:cNvSpPr txBox="1"/>
          <p:nvPr/>
        </p:nvSpPr>
        <p:spPr>
          <a:xfrm>
            <a:off x="814705" y="1015275"/>
            <a:ext cx="3271520" cy="1200329"/>
          </a:xfrm>
          <a:prstGeom prst="rect">
            <a:avLst/>
          </a:prstGeom>
          <a:noFill/>
        </p:spPr>
        <p:txBody>
          <a:bodyPr wrap="square" rtlCol="0">
            <a:spAutoFit/>
          </a:bodyPr>
          <a:lstStyle/>
          <a:p>
            <a:r>
              <a:rPr lang="en-GB"/>
              <a:t>Two in five (41%) of trans people have experienced some kind of hate crime in the last year due to their gender identity </a:t>
            </a:r>
          </a:p>
        </p:txBody>
      </p:sp>
      <p:sp>
        <p:nvSpPr>
          <p:cNvPr id="3" name="TextBox 2">
            <a:extLst>
              <a:ext uri="{FF2B5EF4-FFF2-40B4-BE49-F238E27FC236}">
                <a16:creationId xmlns:a16="http://schemas.microsoft.com/office/drawing/2014/main" id="{89D99588-84FA-775E-AEF8-2B1AC6D26C9A}"/>
              </a:ext>
            </a:extLst>
          </p:cNvPr>
          <p:cNvSpPr txBox="1"/>
          <p:nvPr/>
        </p:nvSpPr>
        <p:spPr>
          <a:xfrm>
            <a:off x="8146319" y="892334"/>
            <a:ext cx="3027872" cy="1477328"/>
          </a:xfrm>
          <a:prstGeom prst="rect">
            <a:avLst/>
          </a:prstGeom>
          <a:noFill/>
        </p:spPr>
        <p:txBody>
          <a:bodyPr wrap="square" rtlCol="0">
            <a:spAutoFit/>
          </a:bodyPr>
          <a:lstStyle/>
          <a:p>
            <a:r>
              <a:rPr lang="en-GB"/>
              <a:t>Over a third (36%) of trans people studying in university have experienced negative comments or behaviour in the past year from staff</a:t>
            </a:r>
          </a:p>
        </p:txBody>
      </p:sp>
      <p:sp>
        <p:nvSpPr>
          <p:cNvPr id="4" name="TextBox 3">
            <a:extLst>
              <a:ext uri="{FF2B5EF4-FFF2-40B4-BE49-F238E27FC236}">
                <a16:creationId xmlns:a16="http://schemas.microsoft.com/office/drawing/2014/main" id="{7D7A8F93-4396-E191-4F0D-5DDBE964D8AC}"/>
              </a:ext>
            </a:extLst>
          </p:cNvPr>
          <p:cNvSpPr txBox="1"/>
          <p:nvPr/>
        </p:nvSpPr>
        <p:spPr>
          <a:xfrm>
            <a:off x="8101695" y="4822349"/>
            <a:ext cx="3117119" cy="1477328"/>
          </a:xfrm>
          <a:prstGeom prst="rect">
            <a:avLst/>
          </a:prstGeom>
          <a:noFill/>
        </p:spPr>
        <p:txBody>
          <a:bodyPr wrap="square" rtlCol="0">
            <a:spAutoFit/>
          </a:bodyPr>
          <a:lstStyle/>
          <a:p>
            <a:r>
              <a:rPr lang="en-GB"/>
              <a:t>Two in five (40%) trans people change the way they dress out of fear that they will be harassed or discriminated against</a:t>
            </a:r>
          </a:p>
        </p:txBody>
      </p:sp>
      <p:sp>
        <p:nvSpPr>
          <p:cNvPr id="9" name="TextBox 8">
            <a:extLst>
              <a:ext uri="{FF2B5EF4-FFF2-40B4-BE49-F238E27FC236}">
                <a16:creationId xmlns:a16="http://schemas.microsoft.com/office/drawing/2014/main" id="{1E3259DA-75F0-B806-8C43-4933552F7244}"/>
              </a:ext>
            </a:extLst>
          </p:cNvPr>
          <p:cNvSpPr txBox="1"/>
          <p:nvPr/>
        </p:nvSpPr>
        <p:spPr>
          <a:xfrm>
            <a:off x="814705" y="4957743"/>
            <a:ext cx="3335727" cy="923330"/>
          </a:xfrm>
          <a:prstGeom prst="rect">
            <a:avLst/>
          </a:prstGeom>
          <a:noFill/>
        </p:spPr>
        <p:txBody>
          <a:bodyPr wrap="square" rtlCol="0">
            <a:spAutoFit/>
          </a:bodyPr>
          <a:lstStyle/>
          <a:p>
            <a:r>
              <a:rPr lang="en-GB"/>
              <a:t>Almost half (48%) of trans people don’t feel comfortable using toilets out in public</a:t>
            </a:r>
          </a:p>
        </p:txBody>
      </p:sp>
      <p:sp>
        <p:nvSpPr>
          <p:cNvPr id="12" name="TextBox 11">
            <a:extLst>
              <a:ext uri="{FF2B5EF4-FFF2-40B4-BE49-F238E27FC236}">
                <a16:creationId xmlns:a16="http://schemas.microsoft.com/office/drawing/2014/main" id="{7A60A5F9-CA8A-FF36-FBB9-EC3963012DAA}"/>
              </a:ext>
            </a:extLst>
          </p:cNvPr>
          <p:cNvSpPr txBox="1"/>
          <p:nvPr/>
        </p:nvSpPr>
        <p:spPr>
          <a:xfrm>
            <a:off x="5562303" y="4872411"/>
            <a:ext cx="1897812" cy="369332"/>
          </a:xfrm>
          <a:prstGeom prst="rect">
            <a:avLst/>
          </a:prstGeom>
          <a:noFill/>
        </p:spPr>
        <p:txBody>
          <a:bodyPr wrap="square" rtlCol="0">
            <a:spAutoFit/>
          </a:bodyPr>
          <a:lstStyle/>
          <a:p>
            <a:r>
              <a:rPr lang="en-GB"/>
              <a:t>(Stonewall, 2018)</a:t>
            </a:r>
          </a:p>
        </p:txBody>
      </p:sp>
    </p:spTree>
    <p:extLst>
      <p:ext uri="{BB962C8B-B14F-4D97-AF65-F5344CB8AC3E}">
        <p14:creationId xmlns:p14="http://schemas.microsoft.com/office/powerpoint/2010/main" val="2982152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2E0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4C9E-A2D3-BC17-3DFC-C0829F9A143B}"/>
              </a:ext>
            </a:extLst>
          </p:cNvPr>
          <p:cNvSpPr>
            <a:spLocks noGrp="1"/>
          </p:cNvSpPr>
          <p:nvPr>
            <p:ph type="title"/>
          </p:nvPr>
        </p:nvSpPr>
        <p:spPr>
          <a:xfrm>
            <a:off x="242977" y="252982"/>
            <a:ext cx="6796177" cy="1325563"/>
          </a:xfrm>
        </p:spPr>
        <p:txBody>
          <a:bodyPr>
            <a:normAutofit fontScale="90000"/>
          </a:bodyPr>
          <a:lstStyle/>
          <a:p>
            <a:r>
              <a:rPr lang="en-GB" u="sng"/>
              <a:t>Discriminatory Views Towards Transgender People: Why?</a:t>
            </a:r>
          </a:p>
        </p:txBody>
      </p:sp>
      <p:sp>
        <p:nvSpPr>
          <p:cNvPr id="3" name="Content Placeholder 2">
            <a:extLst>
              <a:ext uri="{FF2B5EF4-FFF2-40B4-BE49-F238E27FC236}">
                <a16:creationId xmlns:a16="http://schemas.microsoft.com/office/drawing/2014/main" id="{D0875998-D7D5-B6E5-5FFB-62B143ADFEEA}"/>
              </a:ext>
            </a:extLst>
          </p:cNvPr>
          <p:cNvSpPr>
            <a:spLocks noGrp="1"/>
          </p:cNvSpPr>
          <p:nvPr>
            <p:ph idx="1"/>
          </p:nvPr>
        </p:nvSpPr>
        <p:spPr>
          <a:xfrm>
            <a:off x="242977" y="1997063"/>
            <a:ext cx="10515600" cy="4351338"/>
          </a:xfrm>
        </p:spPr>
        <p:txBody>
          <a:bodyPr vert="horz" lIns="91440" tIns="45720" rIns="91440" bIns="45720" rtlCol="0" anchor="t">
            <a:normAutofit lnSpcReduction="10000"/>
          </a:bodyPr>
          <a:lstStyle/>
          <a:p>
            <a:r>
              <a:rPr lang="en-GB" b="1" i="1"/>
              <a:t>Authoritarianism</a:t>
            </a:r>
            <a:r>
              <a:rPr lang="en-GB"/>
              <a:t>: More likely to reject people who they perceive to be acting outside the constraints of traditional social values and norms.</a:t>
            </a:r>
          </a:p>
          <a:p>
            <a:r>
              <a:rPr lang="en-GB" b="1" i="1"/>
              <a:t>Political Conservatism</a:t>
            </a:r>
            <a:r>
              <a:rPr lang="en-GB"/>
              <a:t>: Intolerance to scenarios that are ambiguous.</a:t>
            </a:r>
          </a:p>
          <a:p>
            <a:r>
              <a:rPr lang="en-GB" b="1" i="1"/>
              <a:t>Religiosity</a:t>
            </a:r>
            <a:r>
              <a:rPr lang="en-GB"/>
              <a:t>: In many cases, ‘condemnation’ </a:t>
            </a:r>
            <a:r>
              <a:rPr lang="en-GB" sz="1800"/>
              <a:t>(p.741) </a:t>
            </a:r>
            <a:r>
              <a:rPr lang="en-GB"/>
              <a:t>of same-sex behaviour and the concept of gender roles is still extremely common. </a:t>
            </a:r>
          </a:p>
          <a:p>
            <a:r>
              <a:rPr lang="en-GB"/>
              <a:t>A lack of contact between sexual minorities.</a:t>
            </a:r>
          </a:p>
          <a:p>
            <a:endParaRPr lang="en-GB"/>
          </a:p>
          <a:p>
            <a:r>
              <a:rPr lang="en-GB"/>
              <a:t>The portrayal of transgender people in the media and a lack of knowledge on trans issues from those who report on it. </a:t>
            </a:r>
            <a:endParaRPr lang="en-GB">
              <a:ea typeface="Calibri"/>
              <a:cs typeface="Calibri"/>
            </a:endParaRPr>
          </a:p>
        </p:txBody>
      </p:sp>
      <p:sp>
        <p:nvSpPr>
          <p:cNvPr id="4" name="TextBox 3">
            <a:extLst>
              <a:ext uri="{FF2B5EF4-FFF2-40B4-BE49-F238E27FC236}">
                <a16:creationId xmlns:a16="http://schemas.microsoft.com/office/drawing/2014/main" id="{510F8433-F0EB-91BA-6496-15F1BC50E226}"/>
              </a:ext>
            </a:extLst>
          </p:cNvPr>
          <p:cNvSpPr txBox="1"/>
          <p:nvPr/>
        </p:nvSpPr>
        <p:spPr>
          <a:xfrm>
            <a:off x="7502681" y="4816766"/>
            <a:ext cx="3495040" cy="369332"/>
          </a:xfrm>
          <a:prstGeom prst="rect">
            <a:avLst/>
          </a:prstGeom>
          <a:noFill/>
        </p:spPr>
        <p:txBody>
          <a:bodyPr wrap="square" rtlCol="0">
            <a:spAutoFit/>
          </a:bodyPr>
          <a:lstStyle/>
          <a:p>
            <a:r>
              <a:rPr lang="en-GB"/>
              <a:t>(Norton and </a:t>
            </a:r>
            <a:r>
              <a:rPr lang="en-GB" err="1"/>
              <a:t>Herek</a:t>
            </a:r>
            <a:r>
              <a:rPr lang="en-GB"/>
              <a:t>, 2013,)</a:t>
            </a:r>
          </a:p>
        </p:txBody>
      </p:sp>
      <p:sp>
        <p:nvSpPr>
          <p:cNvPr id="5" name="TextBox 4">
            <a:extLst>
              <a:ext uri="{FF2B5EF4-FFF2-40B4-BE49-F238E27FC236}">
                <a16:creationId xmlns:a16="http://schemas.microsoft.com/office/drawing/2014/main" id="{F2B33FA7-29DD-9983-EC00-866B0499B737}"/>
              </a:ext>
            </a:extLst>
          </p:cNvPr>
          <p:cNvSpPr txBox="1"/>
          <p:nvPr/>
        </p:nvSpPr>
        <p:spPr>
          <a:xfrm>
            <a:off x="8164347" y="6213592"/>
            <a:ext cx="2178170" cy="646331"/>
          </a:xfrm>
          <a:prstGeom prst="rect">
            <a:avLst/>
          </a:prstGeom>
          <a:noFill/>
        </p:spPr>
        <p:txBody>
          <a:bodyPr wrap="square" rtlCol="0">
            <a:spAutoFit/>
          </a:bodyPr>
          <a:lstStyle/>
          <a:p>
            <a:r>
              <a:rPr lang="en-GB" sz="1800"/>
              <a:t>(</a:t>
            </a:r>
            <a:r>
              <a:rPr lang="en-GB" sz="1800" err="1"/>
              <a:t>Gwenffrewi</a:t>
            </a:r>
            <a:r>
              <a:rPr lang="en-GB" sz="1800"/>
              <a:t>, 2021)</a:t>
            </a:r>
          </a:p>
          <a:p>
            <a:endParaRPr lang="en-GB"/>
          </a:p>
        </p:txBody>
      </p:sp>
    </p:spTree>
    <p:extLst>
      <p:ext uri="{BB962C8B-B14F-4D97-AF65-F5344CB8AC3E}">
        <p14:creationId xmlns:p14="http://schemas.microsoft.com/office/powerpoint/2010/main" val="249159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156A6-CBFF-74F5-8F19-43DAF81FBBD4}"/>
              </a:ext>
            </a:extLst>
          </p:cNvPr>
          <p:cNvSpPr>
            <a:spLocks noGrp="1"/>
          </p:cNvSpPr>
          <p:nvPr>
            <p:ph type="title"/>
          </p:nvPr>
        </p:nvSpPr>
        <p:spPr>
          <a:xfrm>
            <a:off x="259080" y="18255"/>
            <a:ext cx="3398520" cy="1325563"/>
          </a:xfrm>
        </p:spPr>
        <p:txBody>
          <a:bodyPr/>
          <a:lstStyle/>
          <a:p>
            <a:r>
              <a:rPr lang="en-GB" u="sng"/>
              <a:t>Reference List</a:t>
            </a:r>
          </a:p>
        </p:txBody>
      </p:sp>
      <p:sp>
        <p:nvSpPr>
          <p:cNvPr id="3" name="Content Placeholder 2">
            <a:extLst>
              <a:ext uri="{FF2B5EF4-FFF2-40B4-BE49-F238E27FC236}">
                <a16:creationId xmlns:a16="http://schemas.microsoft.com/office/drawing/2014/main" id="{48D24450-F2F5-7FA3-DE4F-BFE1A70B0708}"/>
              </a:ext>
            </a:extLst>
          </p:cNvPr>
          <p:cNvSpPr>
            <a:spLocks noGrp="1"/>
          </p:cNvSpPr>
          <p:nvPr>
            <p:ph idx="1"/>
          </p:nvPr>
        </p:nvSpPr>
        <p:spPr>
          <a:xfrm>
            <a:off x="330200" y="1253331"/>
            <a:ext cx="10515600" cy="4351338"/>
          </a:xfrm>
        </p:spPr>
        <p:txBody>
          <a:bodyPr vert="horz" lIns="91440" tIns="45720" rIns="91440" bIns="45720" rtlCol="0" anchor="t">
            <a:normAutofit/>
          </a:bodyPr>
          <a:lstStyle/>
          <a:p>
            <a:pPr>
              <a:buNone/>
            </a:pPr>
            <a:r>
              <a:rPr lang="en-GB" sz="1800" dirty="0" err="1">
                <a:solidFill>
                  <a:srgbClr val="3A3A3A"/>
                </a:solidFill>
                <a:ea typeface="+mn-lt"/>
                <a:cs typeface="+mn-lt"/>
              </a:rPr>
              <a:t>Gwenffrewi,G</a:t>
            </a:r>
            <a:r>
              <a:rPr lang="en-GB" sz="1800" dirty="0">
                <a:solidFill>
                  <a:srgbClr val="3A3A3A"/>
                </a:solidFill>
                <a:ea typeface="+mn-lt"/>
                <a:cs typeface="+mn-lt"/>
              </a:rPr>
              <a:t>. (2021)</a:t>
            </a:r>
            <a:r>
              <a:rPr lang="en-GB" sz="1800" dirty="0">
                <a:solidFill>
                  <a:srgbClr val="3A3A3A"/>
                </a:solidFill>
                <a:cs typeface="Calibri"/>
              </a:rPr>
              <a:t> ‘</a:t>
            </a:r>
            <a:r>
              <a:rPr lang="en-GB" sz="1800" i="1" dirty="0">
                <a:solidFill>
                  <a:srgbClr val="3A3A3A"/>
                </a:solidFill>
                <a:ea typeface="+mn-lt"/>
                <a:cs typeface="+mn-lt"/>
              </a:rPr>
              <a:t>T</a:t>
            </a:r>
            <a:r>
              <a:rPr lang="en-GB" sz="1800" i="1" dirty="0">
                <a:solidFill>
                  <a:srgbClr val="000000"/>
                </a:solidFill>
                <a:cs typeface="Calibri"/>
              </a:rPr>
              <a:t>he Stoning of Stonewall During the New Trans Panic'. </a:t>
            </a:r>
            <a:r>
              <a:rPr lang="en-GB" sz="1800" dirty="0">
                <a:solidFill>
                  <a:srgbClr val="000000"/>
                </a:solidFill>
                <a:cs typeface="Calibri"/>
              </a:rPr>
              <a:t>London: University and College Union. </a:t>
            </a:r>
            <a:r>
              <a:rPr lang="en-GB" sz="1800" dirty="0">
                <a:ea typeface="+mn-lt"/>
                <a:cs typeface="+mn-lt"/>
              </a:rPr>
              <a:t>Available at: </a:t>
            </a:r>
            <a:r>
              <a:rPr lang="en-GB" sz="1800" dirty="0">
                <a:solidFill>
                  <a:srgbClr val="0563C1"/>
                </a:solidFill>
                <a:cs typeface="Calibri"/>
                <a:hlinkClick r:id="rId2"/>
              </a:rPr>
              <a:t>Layout 1 (ucu.org.u (k)</a:t>
            </a:r>
            <a:r>
              <a:rPr lang="en-GB" sz="1800" dirty="0">
                <a:solidFill>
                  <a:srgbClr val="000000"/>
                </a:solidFill>
                <a:cs typeface="Calibri"/>
              </a:rPr>
              <a:t> (Accessed: 22 May 2023).  </a:t>
            </a:r>
            <a:endParaRPr lang="en-US" dirty="0"/>
          </a:p>
          <a:p>
            <a:pPr>
              <a:buNone/>
            </a:pPr>
            <a:r>
              <a:rPr lang="en-GB" sz="1800" dirty="0">
                <a:solidFill>
                  <a:srgbClr val="000000"/>
                </a:solidFill>
                <a:cs typeface="Calibri"/>
              </a:rPr>
              <a:t>National Center for Transgender Equality (2023</a:t>
            </a:r>
            <a:r>
              <a:rPr lang="en-GB" sz="1800" i="1" dirty="0">
                <a:ea typeface="+mn-lt"/>
                <a:cs typeface="+mn-lt"/>
              </a:rPr>
              <a:t>) ‘Understanding Transgender People: The Basics’. </a:t>
            </a:r>
            <a:r>
              <a:rPr lang="en-GB" sz="1800" dirty="0">
                <a:ea typeface="+mn-lt"/>
                <a:cs typeface="+mn-lt"/>
              </a:rPr>
              <a:t>Available at: </a:t>
            </a:r>
            <a:r>
              <a:rPr lang="en-GB" sz="1800" dirty="0">
                <a:solidFill>
                  <a:srgbClr val="0563C1"/>
                </a:solidFill>
                <a:cs typeface="Calibri"/>
                <a:hlinkClick r:id="rId3"/>
              </a:rPr>
              <a:t>Understanding Transgender People: The Basics | National Center for Transgender Equality (transequality.org)</a:t>
            </a:r>
            <a:r>
              <a:rPr lang="en-GB" sz="1800" dirty="0">
                <a:solidFill>
                  <a:srgbClr val="000000"/>
                </a:solidFill>
                <a:cs typeface="Calibri"/>
              </a:rPr>
              <a:t> </a:t>
            </a:r>
            <a:r>
              <a:rPr lang="en-GB" sz="1800" dirty="0">
                <a:ea typeface="+mn-lt"/>
                <a:cs typeface="+mn-lt"/>
              </a:rPr>
              <a:t>(Accessed: 10 May 2023).</a:t>
            </a:r>
            <a:r>
              <a:rPr lang="en-GB" sz="1800" dirty="0">
                <a:solidFill>
                  <a:srgbClr val="000000"/>
                </a:solidFill>
                <a:cs typeface="Calibri"/>
              </a:rPr>
              <a:t> </a:t>
            </a:r>
            <a:endParaRPr lang="en-GB" dirty="0"/>
          </a:p>
          <a:p>
            <a:pPr>
              <a:buNone/>
            </a:pPr>
            <a:r>
              <a:rPr lang="en-GB" sz="1800" dirty="0">
                <a:solidFill>
                  <a:srgbClr val="3A3A3A"/>
                </a:solidFill>
                <a:ea typeface="+mn-lt"/>
                <a:cs typeface="+mn-lt"/>
              </a:rPr>
              <a:t>Norton, A.T. and Herek, G.M. (2013) ‘Heterosexuals’ Attitudes Toward Transgender People: Findings from a National Probability Sample of U.S. Adults’, </a:t>
            </a:r>
            <a:r>
              <a:rPr lang="en-GB" sz="1800" i="1" dirty="0">
                <a:solidFill>
                  <a:srgbClr val="3A3A3A"/>
                </a:solidFill>
                <a:ea typeface="+mn-lt"/>
                <a:cs typeface="+mn-lt"/>
              </a:rPr>
              <a:t>Sex roles.</a:t>
            </a:r>
            <a:r>
              <a:rPr lang="en-GB" sz="1800" dirty="0">
                <a:solidFill>
                  <a:srgbClr val="3A3A3A"/>
                </a:solidFill>
                <a:ea typeface="+mn-lt"/>
                <a:cs typeface="+mn-lt"/>
              </a:rPr>
              <a:t>, 68(11-12), pp. 738–753. Available at: </a:t>
            </a:r>
            <a:r>
              <a:rPr lang="en-GB" sz="1800" dirty="0">
                <a:solidFill>
                  <a:srgbClr val="3A3A3A"/>
                </a:solidFill>
                <a:latin typeface="Segoe UI"/>
                <a:cs typeface="Segoe UI"/>
                <a:hlinkClick r:id="rId4"/>
              </a:rPr>
              <a:t>https://doi.org/10.1007/s11199-011-0110-6</a:t>
            </a:r>
            <a:r>
              <a:rPr lang="en-GB" sz="1800" dirty="0">
                <a:solidFill>
                  <a:srgbClr val="3A3A3A"/>
                </a:solidFill>
                <a:ea typeface="+mn-lt"/>
                <a:cs typeface="+mn-lt"/>
              </a:rPr>
              <a:t> (Accessed: 13 May 2023).</a:t>
            </a:r>
            <a:r>
              <a:rPr lang="en-US" sz="1800" dirty="0">
                <a:solidFill>
                  <a:srgbClr val="3A3A3A"/>
                </a:solidFill>
                <a:latin typeface="Arial"/>
                <a:cs typeface="Arial"/>
              </a:rPr>
              <a:t> </a:t>
            </a:r>
            <a:endParaRPr lang="en-GB" dirty="0"/>
          </a:p>
          <a:p>
            <a:pPr>
              <a:buNone/>
            </a:pPr>
            <a:r>
              <a:rPr lang="en-GB" sz="1800" dirty="0">
                <a:solidFill>
                  <a:srgbClr val="000000"/>
                </a:solidFill>
                <a:cs typeface="Calibri"/>
              </a:rPr>
              <a:t>Stonewall (2018) ‘</a:t>
            </a:r>
            <a:r>
              <a:rPr lang="en-GB" sz="1800" i="1" dirty="0">
                <a:solidFill>
                  <a:srgbClr val="3A3A3A"/>
                </a:solidFill>
                <a:ea typeface="+mn-lt"/>
                <a:cs typeface="+mn-lt"/>
              </a:rPr>
              <a:t>LGBT in Britain: Trans Report’. </a:t>
            </a:r>
            <a:r>
              <a:rPr lang="en-GB" sz="1800" dirty="0">
                <a:solidFill>
                  <a:srgbClr val="3A3A3A"/>
                </a:solidFill>
                <a:ea typeface="+mn-lt"/>
                <a:cs typeface="+mn-lt"/>
              </a:rPr>
              <a:t>London: Stonewall. Available at: </a:t>
            </a:r>
            <a:r>
              <a:rPr lang="en-GB" sz="1800" dirty="0">
                <a:solidFill>
                  <a:srgbClr val="0563C1"/>
                </a:solidFill>
                <a:cs typeface="Calibri"/>
                <a:hlinkClick r:id="rId5"/>
              </a:rPr>
              <a:t>lgbt_in_britain_-_trans_report_final.pdf (stonewall.org.u.k)</a:t>
            </a:r>
            <a:r>
              <a:rPr lang="en-GB" sz="1800" dirty="0">
                <a:solidFill>
                  <a:srgbClr val="000000"/>
                </a:solidFill>
                <a:cs typeface="Calibri"/>
              </a:rPr>
              <a:t> (Accessed: 13 May 2023).</a:t>
            </a:r>
            <a:endParaRPr lang="en-US" sz="1800" dirty="0">
              <a:cs typeface="Calibri"/>
            </a:endParaRPr>
          </a:p>
          <a:p>
            <a:pPr marL="0" indent="0">
              <a:buNone/>
            </a:pPr>
            <a:endParaRPr lang="en-GB" sz="1800" b="0">
              <a:solidFill>
                <a:srgbClr val="000000"/>
              </a:solidFill>
              <a:effectLst/>
              <a:cs typeface="Calibri"/>
            </a:endParaRPr>
          </a:p>
        </p:txBody>
      </p:sp>
    </p:spTree>
    <p:extLst>
      <p:ext uri="{BB962C8B-B14F-4D97-AF65-F5344CB8AC3E}">
        <p14:creationId xmlns:p14="http://schemas.microsoft.com/office/powerpoint/2010/main" val="1893497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45F48A-125D-7E33-889A-B9525D354A48}"/>
              </a:ext>
            </a:extLst>
          </p:cNvPr>
          <p:cNvSpPr>
            <a:spLocks noGrp="1"/>
          </p:cNvSpPr>
          <p:nvPr>
            <p:ph type="title"/>
          </p:nvPr>
        </p:nvSpPr>
        <p:spPr>
          <a:xfrm>
            <a:off x="686225" y="217714"/>
            <a:ext cx="11045102" cy="1793966"/>
          </a:xfrm>
        </p:spPr>
        <p:txBody>
          <a:bodyPr>
            <a:normAutofit/>
          </a:bodyPr>
          <a:lstStyle/>
          <a:p>
            <a:r>
              <a:rPr lang="en-GB" sz="4000">
                <a:latin typeface="Arial" panose="020B0604020202020204" pitchFamily="34" charset="0"/>
                <a:cs typeface="Arial" panose="020B0604020202020204" pitchFamily="34" charset="0"/>
              </a:rPr>
              <a:t>Transgender rights and Women's Sport Participation </a:t>
            </a: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4DBE9D0D-78CA-F62B-BB0D-87DFA44FA463}"/>
              </a:ext>
            </a:extLst>
          </p:cNvPr>
          <p:cNvSpPr>
            <a:spLocks noGrp="1"/>
          </p:cNvSpPr>
          <p:nvPr>
            <p:ph idx="1"/>
          </p:nvPr>
        </p:nvSpPr>
        <p:spPr>
          <a:xfrm>
            <a:off x="0" y="2491274"/>
            <a:ext cx="12192000" cy="4366726"/>
          </a:xfrm>
        </p:spPr>
        <p:txBody>
          <a:bodyPr>
            <a:normAutofit/>
          </a:bodyPr>
          <a:lstStyle/>
          <a:p>
            <a:r>
              <a:rPr lang="en-GB" sz="2200">
                <a:latin typeface="Arial" panose="020B0604020202020204" pitchFamily="34" charset="0"/>
                <a:cs typeface="Arial" panose="020B0604020202020204" pitchFamily="34" charset="0"/>
              </a:rPr>
              <a:t>‘The inclusion of transgender women in women's sport is one that has divided opinion both inside and outside of the sporting sphere’ (Roan &amp; </a:t>
            </a:r>
            <a:r>
              <a:rPr lang="en-GB" sz="2200" err="1">
                <a:latin typeface="Arial" panose="020B0604020202020204" pitchFamily="34" charset="0"/>
                <a:cs typeface="Arial" panose="020B0604020202020204" pitchFamily="34" charset="0"/>
              </a:rPr>
              <a:t>Falkingham</a:t>
            </a:r>
            <a:r>
              <a:rPr lang="en-GB" sz="2200">
                <a:latin typeface="Arial" panose="020B0604020202020204" pitchFamily="34" charset="0"/>
                <a:cs typeface="Arial" panose="020B0604020202020204" pitchFamily="34" charset="0"/>
              </a:rPr>
              <a:t>, 2022, no page number)</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For example, the Welsh Rugby Union have decided to only allow females who were recorded as female from birth to be able to compete in female contact rugby (</a:t>
            </a:r>
            <a:r>
              <a:rPr lang="en-GB" sz="2200" err="1">
                <a:latin typeface="Arial" panose="020B0604020202020204" pitchFamily="34" charset="0"/>
                <a:cs typeface="Arial" panose="020B0604020202020204" pitchFamily="34" charset="0"/>
              </a:rPr>
              <a:t>Rimmer</a:t>
            </a:r>
            <a:r>
              <a:rPr lang="en-GB" sz="2200">
                <a:latin typeface="Arial" panose="020B0604020202020204" pitchFamily="34" charset="0"/>
                <a:cs typeface="Arial" panose="020B0604020202020204" pitchFamily="34" charset="0"/>
              </a:rPr>
              <a:t>, 2022)</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Transgender females are perceived to have an unfair advantage in sport due to higher levels of testosterone (Jones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2017)</a:t>
            </a:r>
          </a:p>
        </p:txBody>
      </p:sp>
    </p:spTree>
    <p:extLst>
      <p:ext uri="{BB962C8B-B14F-4D97-AF65-F5344CB8AC3E}">
        <p14:creationId xmlns:p14="http://schemas.microsoft.com/office/powerpoint/2010/main" val="67829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2D3444-C3DC-2ED6-6D48-017FB67F539D}"/>
              </a:ext>
            </a:extLst>
          </p:cNvPr>
          <p:cNvSpPr>
            <a:spLocks noGrp="1"/>
          </p:cNvSpPr>
          <p:nvPr>
            <p:ph type="title"/>
          </p:nvPr>
        </p:nvSpPr>
        <p:spPr>
          <a:xfrm>
            <a:off x="686225" y="163286"/>
            <a:ext cx="11036383" cy="1848394"/>
          </a:xfrm>
        </p:spPr>
        <p:txBody>
          <a:bodyPr>
            <a:normAutofit/>
          </a:bodyPr>
          <a:lstStyle/>
          <a:p>
            <a:r>
              <a:rPr lang="en-GB" sz="4000">
                <a:latin typeface="Arial" panose="020B0604020202020204" pitchFamily="34" charset="0"/>
                <a:cs typeface="Arial" panose="020B0604020202020204" pitchFamily="34" charset="0"/>
              </a:rPr>
              <a:t>Transgender rights and Women's Sport Participation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CA51B52-E556-2A6A-4D2B-FC676B58FCE7}"/>
              </a:ext>
            </a:extLst>
          </p:cNvPr>
          <p:cNvSpPr>
            <a:spLocks noGrp="1"/>
          </p:cNvSpPr>
          <p:nvPr>
            <p:ph idx="1"/>
          </p:nvPr>
        </p:nvSpPr>
        <p:spPr>
          <a:xfrm>
            <a:off x="-1" y="2481942"/>
            <a:ext cx="12191999" cy="4376057"/>
          </a:xfrm>
        </p:spPr>
        <p:txBody>
          <a:bodyPr>
            <a:normAutofit/>
          </a:bodyPr>
          <a:lstStyle/>
          <a:p>
            <a:r>
              <a:rPr lang="en-GB" sz="2200">
                <a:latin typeface="Arial" panose="020B0604020202020204" pitchFamily="34" charset="0"/>
                <a:cs typeface="Arial" panose="020B0604020202020204" pitchFamily="34" charset="0"/>
              </a:rPr>
              <a:t>‘Trans women have disadvantages because their larger frames are now being powered by reduced muscle mass and reduced aerobic capacity’ (Harper, cited in Roan &amp; </a:t>
            </a:r>
            <a:r>
              <a:rPr lang="en-GB" sz="2200" err="1">
                <a:latin typeface="Arial" panose="020B0604020202020204" pitchFamily="34" charset="0"/>
                <a:cs typeface="Arial" panose="020B0604020202020204" pitchFamily="34" charset="0"/>
              </a:rPr>
              <a:t>Falkingham</a:t>
            </a:r>
            <a:r>
              <a:rPr lang="en-GB" sz="2200">
                <a:latin typeface="Arial" panose="020B0604020202020204" pitchFamily="34" charset="0"/>
                <a:cs typeface="Arial" panose="020B0604020202020204" pitchFamily="34" charset="0"/>
              </a:rPr>
              <a:t>, 2022) </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Not enough research is being undertaken in this problem (Jones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2017) </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The </a:t>
            </a:r>
            <a:r>
              <a:rPr lang="en-GB" sz="2200" i="1">
                <a:latin typeface="Arial" panose="020B0604020202020204" pitchFamily="34" charset="0"/>
                <a:cs typeface="Arial" panose="020B0604020202020204" pitchFamily="34" charset="0"/>
              </a:rPr>
              <a:t>Equality Act 2010 </a:t>
            </a:r>
            <a:r>
              <a:rPr lang="en-GB" sz="2200">
                <a:latin typeface="Arial" panose="020B0604020202020204" pitchFamily="34" charset="0"/>
                <a:cs typeface="Arial" panose="020B0604020202020204" pitchFamily="34" charset="0"/>
              </a:rPr>
              <a:t>has made gender reassignment a protected characteristic (</a:t>
            </a:r>
            <a:r>
              <a:rPr lang="en-GB" sz="2200" i="1">
                <a:latin typeface="Arial" panose="020B0604020202020204" pitchFamily="34" charset="0"/>
                <a:cs typeface="Arial" panose="020B0604020202020204" pitchFamily="34" charset="0"/>
              </a:rPr>
              <a:t>Equality Act 2010)</a:t>
            </a:r>
            <a:endParaRPr lang="en-GB" sz="2200">
              <a:latin typeface="Arial" panose="020B0604020202020204" pitchFamily="34" charset="0"/>
              <a:cs typeface="Arial" panose="020B0604020202020204" pitchFamily="34" charset="0"/>
            </a:endParaRPr>
          </a:p>
          <a:p>
            <a:endParaRPr lang="en-GB" sz="2200"/>
          </a:p>
          <a:p>
            <a:endParaRPr lang="en-GB" sz="2200"/>
          </a:p>
        </p:txBody>
      </p:sp>
    </p:spTree>
    <p:extLst>
      <p:ext uri="{BB962C8B-B14F-4D97-AF65-F5344CB8AC3E}">
        <p14:creationId xmlns:p14="http://schemas.microsoft.com/office/powerpoint/2010/main" val="1996696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843C8-764C-AD9B-0C76-A95309161B1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List </a:t>
            </a:r>
          </a:p>
        </p:txBody>
      </p:sp>
      <p:sp>
        <p:nvSpPr>
          <p:cNvPr id="3" name="Content Placeholder 2">
            <a:extLst>
              <a:ext uri="{FF2B5EF4-FFF2-40B4-BE49-F238E27FC236}">
                <a16:creationId xmlns:a16="http://schemas.microsoft.com/office/drawing/2014/main" id="{4EC0E9EE-0F21-B88A-DC31-796892C85046}"/>
              </a:ext>
            </a:extLst>
          </p:cNvPr>
          <p:cNvSpPr>
            <a:spLocks noGrp="1"/>
          </p:cNvSpPr>
          <p:nvPr>
            <p:ph idx="1"/>
          </p:nvPr>
        </p:nvSpPr>
        <p:spPr>
          <a:xfrm>
            <a:off x="0" y="1590741"/>
            <a:ext cx="12191995" cy="5333842"/>
          </a:xfrm>
        </p:spPr>
        <p:txBody>
          <a:bodyPr anchor="ctr">
            <a:normAutofit fontScale="92500" lnSpcReduction="20000"/>
          </a:bodyPr>
          <a:lstStyle/>
          <a:p>
            <a:endParaRPr lang="en-GB" sz="2000"/>
          </a:p>
          <a:p>
            <a:endParaRPr lang="en-GB" sz="2000"/>
          </a:p>
          <a:p>
            <a:r>
              <a:rPr lang="en-GB" sz="2000" i="1">
                <a:latin typeface="Arial" panose="020B0604020202020204" pitchFamily="34" charset="0"/>
                <a:cs typeface="Arial" panose="020B0604020202020204" pitchFamily="34" charset="0"/>
              </a:rPr>
              <a:t>Equality Act 2010</a:t>
            </a:r>
            <a:r>
              <a:rPr lang="en-GB" sz="2000">
                <a:latin typeface="Arial" panose="020B0604020202020204" pitchFamily="34" charset="0"/>
                <a:cs typeface="Arial" panose="020B0604020202020204" pitchFamily="34" charset="0"/>
              </a:rPr>
              <a:t>, c. 15. Available at: </a:t>
            </a:r>
            <a:r>
              <a:rPr lang="en-GB" sz="2100">
                <a:latin typeface="Arial" panose="020B0604020202020204" pitchFamily="34" charset="0"/>
                <a:cs typeface="Arial" panose="020B0604020202020204" pitchFamily="34" charset="0"/>
                <a:hlinkClick r:id="rId2"/>
              </a:rPr>
              <a:t>Equality Act 2010 (legislation.gov.uk)</a:t>
            </a:r>
            <a:r>
              <a:rPr lang="en-GB" sz="2100">
                <a:latin typeface="Arial" panose="020B0604020202020204" pitchFamily="34" charset="0"/>
                <a:cs typeface="Arial" panose="020B0604020202020204" pitchFamily="34" charset="0"/>
              </a:rPr>
              <a:t> (Accessed: 8</a:t>
            </a:r>
            <a:r>
              <a:rPr lang="en-GB" sz="2100" baseline="30000">
                <a:latin typeface="Arial" panose="020B0604020202020204" pitchFamily="34" charset="0"/>
                <a:cs typeface="Arial" panose="020B0604020202020204" pitchFamily="34" charset="0"/>
              </a:rPr>
              <a:t>th</a:t>
            </a:r>
            <a:r>
              <a:rPr lang="en-GB" sz="2100">
                <a:latin typeface="Arial" panose="020B0604020202020204" pitchFamily="34" charset="0"/>
                <a:cs typeface="Arial" panose="020B0604020202020204" pitchFamily="34" charset="0"/>
              </a:rPr>
              <a:t> May 2023) </a:t>
            </a:r>
            <a:endParaRPr lang="en-GB" sz="2100" i="1">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Harper, J. cited in Roan, D. &amp; </a:t>
            </a:r>
            <a:r>
              <a:rPr lang="en-GB" sz="2000" err="1">
                <a:latin typeface="Arial" panose="020B0604020202020204" pitchFamily="34" charset="0"/>
                <a:cs typeface="Arial" panose="020B0604020202020204" pitchFamily="34" charset="0"/>
              </a:rPr>
              <a:t>Falkingham</a:t>
            </a:r>
            <a:r>
              <a:rPr lang="en-GB" sz="2000">
                <a:latin typeface="Arial" panose="020B0604020202020204" pitchFamily="34" charset="0"/>
                <a:cs typeface="Arial" panose="020B0604020202020204" pitchFamily="34" charset="0"/>
              </a:rPr>
              <a:t>, K. (2022) ‘Transgender athletes: what do the scientists say?’, </a:t>
            </a:r>
            <a:r>
              <a:rPr lang="en-GB" sz="2000" i="1">
                <a:latin typeface="Arial" panose="020B0604020202020204" pitchFamily="34" charset="0"/>
                <a:cs typeface="Arial" panose="020B0604020202020204" pitchFamily="34" charset="0"/>
              </a:rPr>
              <a:t>BBC Sport.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3"/>
              </a:rPr>
              <a:t>Transgender athletes: What do the scientists say? - BBC Sport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Jones </a:t>
            </a:r>
            <a:r>
              <a:rPr lang="en-GB" sz="2000" i="1">
                <a:latin typeface="Arial" panose="020B0604020202020204" pitchFamily="34" charset="0"/>
                <a:cs typeface="Arial" panose="020B0604020202020204" pitchFamily="34" charset="0"/>
              </a:rPr>
              <a:t>et al. (</a:t>
            </a:r>
            <a:r>
              <a:rPr lang="en-GB" sz="2000">
                <a:latin typeface="Arial" panose="020B0604020202020204" pitchFamily="34" charset="0"/>
                <a:cs typeface="Arial" panose="020B0604020202020204" pitchFamily="34" charset="0"/>
              </a:rPr>
              <a:t>2017) ‘Sport and Transgender People: A Systematic Review of the Literature Related to Sport Participation and Competitive Sport Policies’, </a:t>
            </a:r>
            <a:r>
              <a:rPr lang="en-GB" sz="2000" i="1">
                <a:latin typeface="Arial" panose="020B0604020202020204" pitchFamily="34" charset="0"/>
                <a:cs typeface="Arial" panose="020B0604020202020204" pitchFamily="34" charset="0"/>
              </a:rPr>
              <a:t>Sports Medicine, </a:t>
            </a:r>
            <a:r>
              <a:rPr lang="en-GB" sz="2000">
                <a:latin typeface="Arial" panose="020B0604020202020204" pitchFamily="34" charset="0"/>
                <a:cs typeface="Arial" panose="020B0604020202020204" pitchFamily="34" charset="0"/>
              </a:rPr>
              <a:t>47(4), pp. 701-716. Available at: </a:t>
            </a:r>
            <a:r>
              <a:rPr lang="en-GB" sz="2000">
                <a:latin typeface="Arial" panose="020B0604020202020204" pitchFamily="34" charset="0"/>
                <a:cs typeface="Arial" panose="020B0604020202020204" pitchFamily="34" charset="0"/>
                <a:hlinkClick r:id="rId4"/>
              </a:rPr>
              <a:t>Sport and Transgender People: A Systematic Review of the Literature Relating to Sport Participation and Competitive Sport Policies – ProQuest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err="1">
                <a:latin typeface="Arial" panose="020B0604020202020204" pitchFamily="34" charset="0"/>
                <a:cs typeface="Arial" panose="020B0604020202020204" pitchFamily="34" charset="0"/>
              </a:rPr>
              <a:t>Rimmer</a:t>
            </a:r>
            <a:r>
              <a:rPr lang="en-GB" sz="2000">
                <a:latin typeface="Arial" panose="020B0604020202020204" pitchFamily="34" charset="0"/>
                <a:cs typeface="Arial" panose="020B0604020202020204" pitchFamily="34" charset="0"/>
              </a:rPr>
              <a:t>, S. (2022) ‘The Welsh Rugby Union has amended its gender policy with immediate effect, based on the best current and scientifical evidence and in line with World Rugby guidance’, </a:t>
            </a:r>
            <a:r>
              <a:rPr lang="en-GB" sz="2000" i="1">
                <a:latin typeface="Arial" panose="020B0604020202020204" pitchFamily="34" charset="0"/>
                <a:cs typeface="Arial" panose="020B0604020202020204" pitchFamily="34" charset="0"/>
              </a:rPr>
              <a:t>Welsh Rugby Union.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5"/>
              </a:rPr>
              <a:t>Welsh Rugby Union | Wales &amp; Regions | WRU updates gender participation policy</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Roan, D. &amp; </a:t>
            </a:r>
            <a:r>
              <a:rPr lang="en-GB" sz="2000" err="1">
                <a:latin typeface="Arial" panose="020B0604020202020204" pitchFamily="34" charset="0"/>
                <a:cs typeface="Arial" panose="020B0604020202020204" pitchFamily="34" charset="0"/>
              </a:rPr>
              <a:t>Falkingham</a:t>
            </a:r>
            <a:r>
              <a:rPr lang="en-GB" sz="2000">
                <a:latin typeface="Arial" panose="020B0604020202020204" pitchFamily="34" charset="0"/>
                <a:cs typeface="Arial" panose="020B0604020202020204" pitchFamily="34" charset="0"/>
              </a:rPr>
              <a:t>, K. (2022) ‘Transgender athletes: what do the scientists say?’, </a:t>
            </a:r>
            <a:r>
              <a:rPr lang="en-GB" sz="2000" i="1">
                <a:latin typeface="Arial" panose="020B0604020202020204" pitchFamily="34" charset="0"/>
                <a:cs typeface="Arial" panose="020B0604020202020204" pitchFamily="34" charset="0"/>
              </a:rPr>
              <a:t>BBC Sport.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3"/>
              </a:rPr>
              <a:t>Transgender athletes: What do the scientists say? - BBC Sport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p>
          <a:p>
            <a:endParaRPr lang="en-GB" sz="2000"/>
          </a:p>
          <a:p>
            <a:endParaRPr lang="en-GB" sz="2000"/>
          </a:p>
          <a:p>
            <a:endParaRPr lang="en-GB" sz="2000"/>
          </a:p>
        </p:txBody>
      </p:sp>
    </p:spTree>
    <p:extLst>
      <p:ext uri="{BB962C8B-B14F-4D97-AF65-F5344CB8AC3E}">
        <p14:creationId xmlns:p14="http://schemas.microsoft.com/office/powerpoint/2010/main" val="2731755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A8109-8A2F-E3BE-3A48-1F508C295599}"/>
              </a:ext>
            </a:extLst>
          </p:cNvPr>
          <p:cNvSpPr>
            <a:spLocks noGrp="1"/>
          </p:cNvSpPr>
          <p:nvPr>
            <p:ph type="title"/>
          </p:nvPr>
        </p:nvSpPr>
        <p:spPr>
          <a:xfrm>
            <a:off x="2019300" y="538956"/>
            <a:ext cx="8985250" cy="1118394"/>
          </a:xfrm>
        </p:spPr>
        <p:txBody>
          <a:bodyPr anchor="t">
            <a:noAutofit/>
          </a:bodyPr>
          <a:lstStyle/>
          <a:p>
            <a:r>
              <a:rPr lang="en-GB" sz="4000" i="1" u="sng">
                <a:latin typeface="Times New Roman"/>
                <a:ea typeface="Calibri Light"/>
                <a:cs typeface="Calibri Light"/>
              </a:rPr>
              <a:t>Why are transgender people ignored by modern medicine?</a:t>
            </a:r>
            <a:endParaRPr lang="en-GB" sz="4000" i="1" u="sng">
              <a:latin typeface="Times New Roman"/>
            </a:endParaRPr>
          </a:p>
        </p:txBody>
      </p:sp>
      <p:pic>
        <p:nvPicPr>
          <p:cNvPr id="5" name="Picture 4" descr="Desk with stethoscope and computer keyboard">
            <a:extLst>
              <a:ext uri="{FF2B5EF4-FFF2-40B4-BE49-F238E27FC236}">
                <a16:creationId xmlns:a16="http://schemas.microsoft.com/office/drawing/2014/main" id="{20AF1AC1-798A-47E8-6F24-DB2F1B9D3669}"/>
              </a:ext>
            </a:extLst>
          </p:cNvPr>
          <p:cNvPicPr>
            <a:picLocks noChangeAspect="1"/>
          </p:cNvPicPr>
          <p:nvPr/>
        </p:nvPicPr>
        <p:blipFill rotWithShape="1">
          <a:blip r:embed="rId2"/>
          <a:srcRect t="7865" b="7865"/>
          <a:stretch/>
        </p:blipFill>
        <p:spPr>
          <a:xfrm>
            <a:off x="568280" y="745794"/>
            <a:ext cx="1275187" cy="721990"/>
          </a:xfrm>
          <a:prstGeom prst="rect">
            <a:avLst/>
          </a:prstGeom>
        </p:spPr>
      </p:pic>
      <p:sp>
        <p:nvSpPr>
          <p:cNvPr id="3" name="Content Placeholder 2">
            <a:extLst>
              <a:ext uri="{FF2B5EF4-FFF2-40B4-BE49-F238E27FC236}">
                <a16:creationId xmlns:a16="http://schemas.microsoft.com/office/drawing/2014/main" id="{DDD4B982-DE17-C7EB-E47B-AFE0C611A834}"/>
              </a:ext>
            </a:extLst>
          </p:cNvPr>
          <p:cNvSpPr>
            <a:spLocks noGrp="1"/>
          </p:cNvSpPr>
          <p:nvPr>
            <p:ph idx="1"/>
          </p:nvPr>
        </p:nvSpPr>
        <p:spPr>
          <a:xfrm>
            <a:off x="891594" y="2030300"/>
            <a:ext cx="9994900" cy="4254501"/>
          </a:xfrm>
        </p:spPr>
        <p:txBody>
          <a:bodyPr vert="horz" lIns="91440" tIns="45720" rIns="91440" bIns="45720" rtlCol="0" anchor="t">
            <a:normAutofit lnSpcReduction="10000"/>
          </a:bodyPr>
          <a:lstStyle/>
          <a:p>
            <a:pPr marL="0" indent="0">
              <a:buNone/>
            </a:pPr>
            <a:r>
              <a:rPr lang="en-GB" sz="2400" u="sng">
                <a:ea typeface="Calibri"/>
                <a:cs typeface="Calibri"/>
              </a:rPr>
              <a:t>Statistics</a:t>
            </a:r>
            <a:endParaRPr lang="en-US" sz="2400" i="1">
              <a:ea typeface="Calibri"/>
              <a:cs typeface="Calibri"/>
            </a:endParaRPr>
          </a:p>
          <a:p>
            <a:pPr marL="0" indent="0">
              <a:buNone/>
            </a:pPr>
            <a:r>
              <a:rPr lang="en-US" sz="2400">
                <a:ea typeface="Calibri"/>
                <a:cs typeface="Calibri"/>
              </a:rPr>
              <a:t>-(LGBQ) respondents who had visited a doctor or health care provider in the year before the survey: 8% said that a doctor or other health care provider refused to see them because of their actual or perceived sexual orientation (CAP,2018,n.p.)</a:t>
            </a:r>
            <a:endParaRPr lang="en-GB" sz="2400">
              <a:ea typeface="Calibri"/>
              <a:cs typeface="Calibri"/>
            </a:endParaRPr>
          </a:p>
          <a:p>
            <a:pPr marL="0" indent="0">
              <a:buNone/>
            </a:pPr>
            <a:r>
              <a:rPr lang="en-US" sz="2400">
                <a:ea typeface="Calibri"/>
                <a:cs typeface="Calibri"/>
              </a:rPr>
              <a:t>-The 2015 U.S. Transgender Survey found that nearly 1 in 4 transgender people (23 percent) had avoided seeking needed health care in the past year due to fear of discrimination or mistreatment due to their gender identity (CAP,2018,n.p.) </a:t>
            </a:r>
          </a:p>
          <a:p>
            <a:pPr>
              <a:buNone/>
            </a:pPr>
            <a:r>
              <a:rPr lang="en-US" sz="2400">
                <a:ea typeface="Calibri"/>
                <a:cs typeface="Calibri"/>
              </a:rPr>
              <a:t>-US sample of 1093 transgender persons demonstrated a high prevalence of clinical depression (44.1%), anxiety (33.2%), and somatization (27.5%) (NIH,2016,p.2)</a:t>
            </a: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GB" sz="2000">
              <a:ea typeface="Calibri"/>
              <a:cs typeface="Calibri"/>
            </a:endParaRPr>
          </a:p>
          <a:p>
            <a:endParaRPr lang="en-GB" sz="2000">
              <a:ea typeface="Calibri"/>
              <a:cs typeface="Calibri"/>
            </a:endParaRPr>
          </a:p>
        </p:txBody>
      </p:sp>
    </p:spTree>
    <p:extLst>
      <p:ext uri="{BB962C8B-B14F-4D97-AF65-F5344CB8AC3E}">
        <p14:creationId xmlns:p14="http://schemas.microsoft.com/office/powerpoint/2010/main" val="167760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69517-B4B4-0197-2D4D-CB8D057B1308}"/>
              </a:ext>
            </a:extLst>
          </p:cNvPr>
          <p:cNvSpPr>
            <a:spLocks noGrp="1"/>
          </p:cNvSpPr>
          <p:nvPr>
            <p:ph type="title"/>
          </p:nvPr>
        </p:nvSpPr>
        <p:spPr>
          <a:xfrm>
            <a:off x="838200" y="365126"/>
            <a:ext cx="10515600" cy="1306440"/>
          </a:xfrm>
        </p:spPr>
        <p:txBody>
          <a:bodyPr>
            <a:normAutofit/>
          </a:bodyPr>
          <a:lstStyle/>
          <a:p>
            <a:r>
              <a:rPr lang="en-GB" sz="4000" u="sng">
                <a:latin typeface="Times New Roman"/>
                <a:ea typeface="Calibri Light"/>
                <a:cs typeface="Calibri Light"/>
              </a:rPr>
              <a:t>Medicine creating barriers</a:t>
            </a:r>
            <a:r>
              <a:rPr lang="en-GB" sz="4000">
                <a:ea typeface="Calibri Light"/>
                <a:cs typeface="Calibri Light"/>
              </a:rPr>
              <a:t> </a:t>
            </a:r>
          </a:p>
        </p:txBody>
      </p:sp>
      <p:sp>
        <p:nvSpPr>
          <p:cNvPr id="3" name="Content Placeholder 2">
            <a:extLst>
              <a:ext uri="{FF2B5EF4-FFF2-40B4-BE49-F238E27FC236}">
                <a16:creationId xmlns:a16="http://schemas.microsoft.com/office/drawing/2014/main" id="{98A56481-74F6-F7E3-CB08-1BE471BEF134}"/>
              </a:ext>
            </a:extLst>
          </p:cNvPr>
          <p:cNvSpPr>
            <a:spLocks noGrp="1"/>
          </p:cNvSpPr>
          <p:nvPr>
            <p:ph idx="1"/>
          </p:nvPr>
        </p:nvSpPr>
        <p:spPr>
          <a:xfrm>
            <a:off x="838200" y="1825625"/>
            <a:ext cx="6714066" cy="4301437"/>
          </a:xfrm>
        </p:spPr>
        <p:txBody>
          <a:bodyPr vert="horz" lIns="91440" tIns="45720" rIns="91440" bIns="45720" rtlCol="0" anchor="t">
            <a:normAutofit lnSpcReduction="10000"/>
          </a:bodyPr>
          <a:lstStyle/>
          <a:p>
            <a:r>
              <a:rPr lang="en-GB" sz="2000">
                <a:latin typeface="Times New Roman"/>
                <a:cs typeface="Times New Roman"/>
              </a:rPr>
              <a:t> For three years, Jesse Brace avoided getting care for their seizures after they experienced discrimination Brace’s experience in the ER  and the impact that health care discrimination had on their life  is something many trans people face and fear when they try to get care (NBC News,2021,n.p.)</a:t>
            </a:r>
            <a:endParaRPr lang="en-US" sz="2000">
              <a:latin typeface="Times New Roman"/>
              <a:cs typeface="Times New Roman"/>
            </a:endParaRPr>
          </a:p>
          <a:p>
            <a:r>
              <a:rPr lang="en-GB" sz="2000">
                <a:latin typeface="Times New Roman"/>
                <a:cs typeface="Times New Roman"/>
              </a:rPr>
              <a:t>'Structural stigma refers to the societal norms, environmental conditions, and institutional laws and practices that limit the resources' (Hatzenbuehler et al., 2010) </a:t>
            </a:r>
            <a:r>
              <a:rPr lang="en-GB" sz="2000">
                <a:latin typeface="Times New Roman"/>
                <a:ea typeface="Calibri"/>
                <a:cs typeface="Calibri"/>
              </a:rPr>
              <a:t>(NIH,2015,p.3)</a:t>
            </a:r>
          </a:p>
          <a:p>
            <a:r>
              <a:rPr lang="en-GB" sz="2000">
                <a:latin typeface="Times New Roman"/>
                <a:ea typeface="Calibri"/>
                <a:cs typeface="Times New Roman"/>
              </a:rPr>
              <a:t>Thirty-nine percent of respondents experienced serious psychological distress in the month before completing the survey (based on the Kessler 6 Psychological Distress Scale), compared with only 5% of the U.S. population (NIH,2015,p.1)</a:t>
            </a:r>
            <a:endParaRPr lang="en-GB" sz="2000">
              <a:ea typeface="Calibri"/>
              <a:cs typeface="Calibri"/>
            </a:endParaRPr>
          </a:p>
          <a:p>
            <a:endParaRPr lang="en-GB" sz="2000">
              <a:ea typeface="Calibri"/>
              <a:cs typeface="Calibri"/>
            </a:endParaRPr>
          </a:p>
        </p:txBody>
      </p:sp>
      <p:pic>
        <p:nvPicPr>
          <p:cNvPr id="5" name="Picture 4" descr="Chart, bar chart&#10;&#10;Description automatically generated">
            <a:extLst>
              <a:ext uri="{FF2B5EF4-FFF2-40B4-BE49-F238E27FC236}">
                <a16:creationId xmlns:a16="http://schemas.microsoft.com/office/drawing/2014/main" id="{CAA9F23C-979A-690B-D7D4-50FEBC8E2436}"/>
              </a:ext>
            </a:extLst>
          </p:cNvPr>
          <p:cNvPicPr>
            <a:picLocks noChangeAspect="1"/>
          </p:cNvPicPr>
          <p:nvPr/>
        </p:nvPicPr>
        <p:blipFill rotWithShape="1">
          <a:blip r:embed="rId2"/>
          <a:srcRect r="9770" b="5"/>
          <a:stretch/>
        </p:blipFill>
        <p:spPr>
          <a:xfrm>
            <a:off x="7989296" y="1843285"/>
            <a:ext cx="3364502" cy="3728611"/>
          </a:xfrm>
          <a:prstGeom prst="rect">
            <a:avLst/>
          </a:prstGeom>
        </p:spPr>
      </p:pic>
      <p:sp>
        <p:nvSpPr>
          <p:cNvPr id="4" name="TextBox 3">
            <a:extLst>
              <a:ext uri="{FF2B5EF4-FFF2-40B4-BE49-F238E27FC236}">
                <a16:creationId xmlns:a16="http://schemas.microsoft.com/office/drawing/2014/main" id="{00E19C2E-786B-A930-9959-00A799884D38}"/>
              </a:ext>
            </a:extLst>
          </p:cNvPr>
          <p:cNvSpPr txBox="1"/>
          <p:nvPr/>
        </p:nvSpPr>
        <p:spPr>
          <a:xfrm>
            <a:off x="9077201" y="5573980"/>
            <a:ext cx="26373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err="1">
                <a:cs typeface="Calibri"/>
              </a:rPr>
              <a:t>HIV.Gov</a:t>
            </a:r>
            <a:r>
              <a:rPr lang="en-GB">
                <a:cs typeface="Calibri"/>
              </a:rPr>
              <a:t>, 2018,n.p.)</a:t>
            </a:r>
            <a:endParaRPr lang="en-GB"/>
          </a:p>
        </p:txBody>
      </p:sp>
    </p:spTree>
    <p:extLst>
      <p:ext uri="{BB962C8B-B14F-4D97-AF65-F5344CB8AC3E}">
        <p14:creationId xmlns:p14="http://schemas.microsoft.com/office/powerpoint/2010/main" val="4168863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0C410-A40E-D330-4D3B-0FCCCA4A6482}"/>
              </a:ext>
            </a:extLst>
          </p:cNvPr>
          <p:cNvSpPr>
            <a:spLocks noGrp="1"/>
          </p:cNvSpPr>
          <p:nvPr>
            <p:ph type="title"/>
          </p:nvPr>
        </p:nvSpPr>
        <p:spPr>
          <a:xfrm>
            <a:off x="1156851" y="637762"/>
            <a:ext cx="9888496" cy="900131"/>
          </a:xfrm>
        </p:spPr>
        <p:txBody>
          <a:bodyPr anchor="t">
            <a:normAutofit/>
          </a:bodyPr>
          <a:lstStyle/>
          <a:p>
            <a:r>
              <a:rPr lang="en-GB" sz="4000" u="sng">
                <a:solidFill>
                  <a:schemeClr val="bg1"/>
                </a:solidFill>
                <a:cs typeface="Calibri Light"/>
              </a:rPr>
              <a:t>Reference list</a:t>
            </a:r>
            <a:r>
              <a:rPr lang="en-GB" sz="4000">
                <a:solidFill>
                  <a:schemeClr val="bg1"/>
                </a:solidFill>
                <a:cs typeface="Calibri Light"/>
              </a:rPr>
              <a:t> </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FF3A3-0601-AC62-C8F9-67DFAE62036C}"/>
              </a:ext>
            </a:extLst>
          </p:cNvPr>
          <p:cNvSpPr>
            <a:spLocks noGrp="1"/>
          </p:cNvSpPr>
          <p:nvPr>
            <p:ph idx="1"/>
          </p:nvPr>
        </p:nvSpPr>
        <p:spPr>
          <a:xfrm>
            <a:off x="296957" y="2120752"/>
            <a:ext cx="9880893" cy="3959619"/>
          </a:xfrm>
        </p:spPr>
        <p:txBody>
          <a:bodyPr vert="horz" lIns="91440" tIns="45720" rIns="91440" bIns="45720" rtlCol="0" anchor="t">
            <a:noAutofit/>
          </a:bodyPr>
          <a:lstStyle/>
          <a:p>
            <a:pPr marL="0" indent="0">
              <a:buNone/>
            </a:pPr>
            <a:r>
              <a:rPr lang="en-GB" sz="1400">
                <a:latin typeface="Times New Roman"/>
                <a:cs typeface="Times New Roman"/>
              </a:rPr>
              <a:t>Hana T, Butler K, Young LT, Zamora G, Lam JSH.</a:t>
            </a:r>
            <a:r>
              <a:rPr lang="en-GB" sz="1400" i="1">
                <a:latin typeface="Times New Roman"/>
                <a:cs typeface="Times New Roman"/>
              </a:rPr>
              <a:t> Transgender health in medical education</a:t>
            </a:r>
            <a:r>
              <a:rPr lang="en-GB" sz="1400">
                <a:latin typeface="Times New Roman"/>
                <a:cs typeface="Times New Roman"/>
              </a:rPr>
              <a:t>. Bull World Health Organ. 2021 Apr 1;99(4):296-303. Available at: </a:t>
            </a:r>
            <a:r>
              <a:rPr lang="en-GB" sz="1400">
                <a:cs typeface="Calibri"/>
                <a:hlinkClick r:id="rId2"/>
              </a:rPr>
              <a:t>https://www.ncbi.nlm.nih.gov/pmc/articles/PMC8085635/</a:t>
            </a:r>
            <a:r>
              <a:rPr lang="en-GB" sz="1400">
                <a:cs typeface="Calibri"/>
              </a:rPr>
              <a:t> accessed (15/05/23)</a:t>
            </a:r>
            <a:endParaRPr lang="en-US" sz="1400">
              <a:ea typeface="Calibri"/>
              <a:cs typeface="Calibri"/>
            </a:endParaRPr>
          </a:p>
          <a:p>
            <a:pPr marL="0" indent="0">
              <a:buNone/>
            </a:pPr>
            <a:r>
              <a:rPr lang="en-GB" sz="1400">
                <a:cs typeface="Calibri"/>
              </a:rPr>
              <a:t>Rooney, C &amp; Ahmed, </a:t>
            </a:r>
            <a:r>
              <a:rPr lang="en-GB" sz="1400" err="1">
                <a:cs typeface="Calibri"/>
              </a:rPr>
              <a:t>Mirza,S</a:t>
            </a:r>
            <a:r>
              <a:rPr lang="en-GB" sz="1400">
                <a:cs typeface="Calibri"/>
              </a:rPr>
              <a:t> (2018) </a:t>
            </a:r>
            <a:r>
              <a:rPr lang="en-GB" sz="1400" i="1"/>
              <a:t>Discrimination Prevents LGBTQ People From Accessing Health Care</a:t>
            </a:r>
            <a:r>
              <a:rPr lang="en-GB" sz="1400"/>
              <a:t>. Available at: </a:t>
            </a:r>
            <a:r>
              <a:rPr lang="en-GB" sz="1400">
                <a:ea typeface="+mn-lt"/>
                <a:cs typeface="+mn-lt"/>
                <a:hlinkClick r:id="rId3"/>
              </a:rPr>
              <a:t>https://www.americanprogress.org/article/discrimination-prevents-lgbtq-people-accessing-health-care/</a:t>
            </a:r>
            <a:r>
              <a:rPr lang="en-GB" sz="1400">
                <a:ea typeface="+mn-lt"/>
                <a:cs typeface="+mn-lt"/>
              </a:rPr>
              <a:t> accessed (15/05/23)</a:t>
            </a:r>
            <a:endParaRPr lang="en-GB" sz="1400">
              <a:ea typeface="Calibri"/>
              <a:cs typeface="Calibri"/>
            </a:endParaRPr>
          </a:p>
          <a:p>
            <a:pPr marL="0" indent="0">
              <a:buNone/>
            </a:pPr>
            <a:r>
              <a:rPr lang="en-GB" sz="1400">
                <a:latin typeface="Times New Roman"/>
                <a:ea typeface="Roboto"/>
                <a:cs typeface="Roboto"/>
              </a:rPr>
              <a:t>Safer JD, Coleman E, Feldman J, Garofalo R, Hembree W, Radix A, </a:t>
            </a:r>
            <a:r>
              <a:rPr lang="en-GB" sz="1400" err="1">
                <a:latin typeface="Times New Roman"/>
                <a:ea typeface="Roboto"/>
                <a:cs typeface="Roboto"/>
              </a:rPr>
              <a:t>Sevelius</a:t>
            </a:r>
            <a:r>
              <a:rPr lang="en-GB" sz="1400">
                <a:latin typeface="Times New Roman"/>
                <a:ea typeface="Roboto"/>
                <a:cs typeface="Roboto"/>
              </a:rPr>
              <a:t> J. </a:t>
            </a:r>
            <a:r>
              <a:rPr lang="en-GB" sz="1400" i="1">
                <a:latin typeface="Times New Roman"/>
                <a:ea typeface="Roboto"/>
                <a:cs typeface="Roboto"/>
              </a:rPr>
              <a:t>Barriers to healthcare for transgender individuals</a:t>
            </a:r>
            <a:r>
              <a:rPr lang="en-GB" sz="1400">
                <a:latin typeface="Times New Roman"/>
                <a:ea typeface="Roboto"/>
                <a:cs typeface="Roboto"/>
              </a:rPr>
              <a:t>. </a:t>
            </a:r>
            <a:r>
              <a:rPr lang="en-GB" sz="1400" err="1">
                <a:latin typeface="Times New Roman"/>
                <a:ea typeface="Roboto"/>
                <a:cs typeface="Roboto"/>
              </a:rPr>
              <a:t>Curr</a:t>
            </a:r>
            <a:r>
              <a:rPr lang="en-GB" sz="1400">
                <a:latin typeface="Times New Roman"/>
                <a:ea typeface="Roboto"/>
                <a:cs typeface="Roboto"/>
              </a:rPr>
              <a:t> </a:t>
            </a:r>
            <a:r>
              <a:rPr lang="en-GB" sz="1400" err="1">
                <a:latin typeface="Times New Roman"/>
                <a:ea typeface="Roboto"/>
                <a:cs typeface="Roboto"/>
              </a:rPr>
              <a:t>Opin</a:t>
            </a:r>
            <a:r>
              <a:rPr lang="en-GB" sz="1400">
                <a:latin typeface="Times New Roman"/>
                <a:ea typeface="Roboto"/>
                <a:cs typeface="Roboto"/>
              </a:rPr>
              <a:t> Endocrinol Diabetes </a:t>
            </a:r>
            <a:r>
              <a:rPr lang="en-GB" sz="1400" err="1">
                <a:latin typeface="Times New Roman"/>
                <a:ea typeface="Roboto"/>
                <a:cs typeface="Roboto"/>
              </a:rPr>
              <a:t>Obes</a:t>
            </a:r>
            <a:r>
              <a:rPr lang="en-GB" sz="1400">
                <a:latin typeface="Times New Roman"/>
                <a:ea typeface="Roboto"/>
                <a:cs typeface="Roboto"/>
              </a:rPr>
              <a:t>. 2016 Apr;23(2):168-71. Available at: </a:t>
            </a:r>
            <a:r>
              <a:rPr lang="en-GB" sz="1400">
                <a:ea typeface="+mn-lt"/>
                <a:cs typeface="+mn-lt"/>
                <a:hlinkClick r:id="rId4"/>
              </a:rPr>
              <a:t>https://www.ncbi.nlm.nih.gov/pmc/articles/PMC4802845/</a:t>
            </a:r>
            <a:r>
              <a:rPr lang="en-GB" sz="1400">
                <a:ea typeface="+mn-lt"/>
                <a:cs typeface="+mn-lt"/>
              </a:rPr>
              <a:t> accessed (15/05/23)</a:t>
            </a:r>
            <a:endParaRPr lang="en-GB" sz="1400">
              <a:latin typeface="Times New Roman"/>
              <a:cs typeface="Times New Roman"/>
            </a:endParaRPr>
          </a:p>
          <a:p>
            <a:pPr marL="0" indent="0">
              <a:buNone/>
            </a:pPr>
            <a:r>
              <a:rPr lang="en-GB" sz="1400">
                <a:latin typeface="Times New Roman"/>
                <a:ea typeface="Roboto"/>
                <a:cs typeface="Roboto"/>
              </a:rPr>
              <a:t>White </a:t>
            </a:r>
            <a:r>
              <a:rPr lang="en-GB" sz="1400" err="1">
                <a:latin typeface="Times New Roman"/>
                <a:ea typeface="Roboto"/>
                <a:cs typeface="Roboto"/>
              </a:rPr>
              <a:t>Hughto</a:t>
            </a:r>
            <a:r>
              <a:rPr lang="en-GB" sz="1400">
                <a:latin typeface="Times New Roman"/>
                <a:ea typeface="Roboto"/>
                <a:cs typeface="Roboto"/>
              </a:rPr>
              <a:t> JM, Reisner SL, </a:t>
            </a:r>
            <a:r>
              <a:rPr lang="en-GB" sz="1400" err="1">
                <a:latin typeface="Times New Roman"/>
                <a:ea typeface="Roboto"/>
                <a:cs typeface="Roboto"/>
              </a:rPr>
              <a:t>Pachankis</a:t>
            </a:r>
            <a:r>
              <a:rPr lang="en-GB" sz="1400">
                <a:latin typeface="Times New Roman"/>
                <a:ea typeface="Roboto"/>
                <a:cs typeface="Roboto"/>
              </a:rPr>
              <a:t> JE. Transgender stigma and health: </a:t>
            </a:r>
            <a:r>
              <a:rPr lang="en-GB" sz="1400" i="1">
                <a:latin typeface="Times New Roman"/>
                <a:ea typeface="Roboto"/>
                <a:cs typeface="Roboto"/>
              </a:rPr>
              <a:t>A critical review of stigma determinants, mechanisms, and interventions. Soc Sci Med</a:t>
            </a:r>
            <a:r>
              <a:rPr lang="en-GB" sz="1400">
                <a:latin typeface="Times New Roman"/>
                <a:ea typeface="Roboto"/>
                <a:cs typeface="Roboto"/>
              </a:rPr>
              <a:t>. 2015 Dec;147:222-31. Available at: </a:t>
            </a:r>
            <a:r>
              <a:rPr lang="en-GB" sz="1400">
                <a:latin typeface="Times New Roman"/>
                <a:ea typeface="+mn-lt"/>
                <a:cs typeface="+mn-lt"/>
                <a:hlinkClick r:id="rId5"/>
              </a:rPr>
              <a:t>https://www.ncbi.nlm.nih.gov/pmc/articles/PMC4689648/</a:t>
            </a:r>
            <a:r>
              <a:rPr lang="en-GB" sz="1400">
                <a:latin typeface="Times New Roman"/>
                <a:ea typeface="+mn-lt"/>
                <a:cs typeface="+mn-lt"/>
              </a:rPr>
              <a:t> accessed (15/05/23)</a:t>
            </a:r>
            <a:endParaRPr lang="en-GB" sz="1400">
              <a:latin typeface="Times New Roman"/>
              <a:cs typeface="Times New Roman"/>
            </a:endParaRPr>
          </a:p>
          <a:p>
            <a:pPr marL="0" indent="0">
              <a:buNone/>
            </a:pPr>
            <a:r>
              <a:rPr lang="en-GB" sz="1400" err="1">
                <a:latin typeface="Calibri"/>
                <a:cs typeface="Calibri"/>
              </a:rPr>
              <a:t>Yuburca,J</a:t>
            </a:r>
            <a:r>
              <a:rPr lang="en-GB" sz="1400">
                <a:latin typeface="Calibri"/>
                <a:cs typeface="Calibri"/>
              </a:rPr>
              <a:t> (2021) </a:t>
            </a:r>
            <a:r>
              <a:rPr lang="en-GB" sz="1400" i="1">
                <a:latin typeface="Times New Roman"/>
                <a:cs typeface="Times New Roman"/>
              </a:rPr>
              <a:t>Nearly half of trans people have been mistreated by medical providers, report finds</a:t>
            </a:r>
            <a:r>
              <a:rPr lang="en-GB" sz="1400">
                <a:latin typeface="Times New Roman"/>
                <a:cs typeface="Times New Roman"/>
              </a:rPr>
              <a:t>. Available at: </a:t>
            </a:r>
            <a:r>
              <a:rPr lang="en-GB" sz="1400">
                <a:ea typeface="+mn-lt"/>
                <a:cs typeface="+mn-lt"/>
                <a:hlinkClick r:id="rId6"/>
              </a:rPr>
              <a:t>https://www.nbcnews.com/nbc-out/out-health-and-wellness/nearly-half-trans-people-mistreated-medical-providers-report-finds-rcna1695</a:t>
            </a:r>
            <a:r>
              <a:rPr lang="en-GB" sz="1400">
                <a:ea typeface="+mn-lt"/>
                <a:cs typeface="+mn-lt"/>
              </a:rPr>
              <a:t> accessed (15.05/23)</a:t>
            </a:r>
          </a:p>
          <a:p>
            <a:pPr marL="0" indent="0">
              <a:buNone/>
            </a:pPr>
            <a:r>
              <a:rPr lang="en-GB" sz="1400">
                <a:latin typeface="Times New Roman"/>
                <a:cs typeface="Times New Roman"/>
              </a:rPr>
              <a:t>White </a:t>
            </a:r>
            <a:r>
              <a:rPr lang="en-GB" sz="1400" err="1">
                <a:latin typeface="Times New Roman"/>
                <a:cs typeface="Times New Roman"/>
              </a:rPr>
              <a:t>Hughto</a:t>
            </a:r>
            <a:r>
              <a:rPr lang="en-GB" sz="1400">
                <a:latin typeface="Times New Roman"/>
                <a:cs typeface="Times New Roman"/>
              </a:rPr>
              <a:t> JM, Reisner SL, </a:t>
            </a:r>
            <a:r>
              <a:rPr lang="en-GB" sz="1400" err="1">
                <a:latin typeface="Times New Roman"/>
                <a:cs typeface="Times New Roman"/>
              </a:rPr>
              <a:t>Pachankis</a:t>
            </a:r>
            <a:r>
              <a:rPr lang="en-GB" sz="1400">
                <a:latin typeface="Times New Roman"/>
                <a:cs typeface="Times New Roman"/>
              </a:rPr>
              <a:t> JE (2015) </a:t>
            </a:r>
            <a:r>
              <a:rPr lang="en-GB" sz="1400" i="1">
                <a:latin typeface="Times New Roman"/>
                <a:cs typeface="Times New Roman"/>
              </a:rPr>
              <a:t>Transgender stigma and health: A critical review of stigma determinants, mechanisms, and interventions. Soc Sci Med. </a:t>
            </a:r>
            <a:r>
              <a:rPr lang="en-GB" sz="1400">
                <a:latin typeface="Times New Roman"/>
                <a:cs typeface="Times New Roman"/>
              </a:rPr>
              <a:t>Available at: </a:t>
            </a:r>
            <a:r>
              <a:rPr lang="en-GB" sz="1400" u="sng">
                <a:latin typeface="Times New Roman"/>
                <a:cs typeface="Times New Roman"/>
                <a:hlinkClick r:id="rId5"/>
              </a:rPr>
              <a:t>https://www.ncbi.nlm.nih.gov/pmc/articles/PMC4689648/</a:t>
            </a:r>
            <a:r>
              <a:rPr lang="en-GB" sz="1400">
                <a:latin typeface="Times New Roman"/>
                <a:cs typeface="Times New Roman"/>
              </a:rPr>
              <a:t> accessed (15/05/23)</a:t>
            </a:r>
          </a:p>
          <a:p>
            <a:pPr marL="0" indent="0">
              <a:buNone/>
            </a:pPr>
            <a:r>
              <a:rPr lang="en-GB" sz="1400" err="1">
                <a:latin typeface="Times New Roman"/>
                <a:ea typeface="+mn-lt"/>
                <a:cs typeface="Times New Roman"/>
              </a:rPr>
              <a:t>Wolitski</a:t>
            </a:r>
            <a:r>
              <a:rPr lang="en-GB" sz="1400">
                <a:latin typeface="Times New Roman"/>
                <a:ea typeface="+mn-lt"/>
                <a:cs typeface="Times New Roman"/>
              </a:rPr>
              <a:t>, Richard &amp; Gonzales, Selena (2018)</a:t>
            </a:r>
            <a:r>
              <a:rPr lang="en-GB" sz="1600" i="1">
                <a:latin typeface="Times New Roman"/>
                <a:ea typeface="+mn-lt"/>
                <a:cs typeface="Times New Roman"/>
              </a:rPr>
              <a:t> </a:t>
            </a:r>
            <a:r>
              <a:rPr lang="en-GB" sz="1600" i="1">
                <a:latin typeface="Times New Roman"/>
                <a:cs typeface="Times New Roman"/>
              </a:rPr>
              <a:t>Viral Suppression among Transgender Women Is Improving, But Results Are Still Below the National Average. Available at: </a:t>
            </a:r>
            <a:r>
              <a:rPr lang="en-GB" sz="1600">
                <a:ea typeface="+mn-lt"/>
                <a:cs typeface="+mn-lt"/>
                <a:hlinkClick r:id="rId7"/>
              </a:rPr>
              <a:t>https://www.hiv.gov/blog/viral-suppression-among-transgender-women-improving-results-are-still-below-national-average/</a:t>
            </a:r>
            <a:r>
              <a:rPr lang="en-GB" sz="1600">
                <a:ea typeface="+mn-lt"/>
                <a:cs typeface="+mn-lt"/>
              </a:rPr>
              <a:t> accessed (25/05/23)</a:t>
            </a:r>
            <a:endParaRPr lang="en-GB" sz="1600" i="1">
              <a:latin typeface="Times New Roman"/>
              <a:ea typeface="+mn-lt"/>
              <a:cs typeface="Times New Roman"/>
            </a:endParaRPr>
          </a:p>
          <a:p>
            <a:pPr marL="0" indent="0">
              <a:buNone/>
            </a:pPr>
            <a:endParaRPr lang="en-GB" sz="1400">
              <a:latin typeface="Times New Roman"/>
              <a:ea typeface="+mn-lt"/>
              <a:cs typeface="Times New Roman"/>
            </a:endParaRPr>
          </a:p>
          <a:p>
            <a:pPr marL="0" indent="0">
              <a:buNone/>
            </a:pPr>
            <a:endParaRPr lang="en-GB" sz="2000">
              <a:latin typeface="Times New Roman"/>
              <a:ea typeface="+mn-lt"/>
              <a:cs typeface="+mn-lt"/>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Calibri"/>
              <a:cs typeface="Calibri"/>
            </a:endParaRPr>
          </a:p>
          <a:p>
            <a:pPr marL="0" indent="0">
              <a:buNone/>
            </a:pPr>
            <a:endParaRPr lang="en-GB" sz="1100">
              <a:latin typeface="Times New Roman"/>
              <a:cs typeface="Calibri"/>
            </a:endParaRPr>
          </a:p>
          <a:p>
            <a:pPr marL="0" indent="0">
              <a:buNone/>
            </a:pPr>
            <a:endParaRPr lang="en-GB" sz="1100">
              <a:cs typeface="Calibri"/>
            </a:endParaRPr>
          </a:p>
        </p:txBody>
      </p:sp>
    </p:spTree>
    <p:extLst>
      <p:ext uri="{BB962C8B-B14F-4D97-AF65-F5344CB8AC3E}">
        <p14:creationId xmlns:p14="http://schemas.microsoft.com/office/powerpoint/2010/main" val="212131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81206071-760B-830E-A1E6-E5D0FB44916C}"/>
              </a:ext>
            </a:extLst>
          </p:cNvPr>
          <p:cNvPicPr>
            <a:picLocks noChangeAspect="1"/>
          </p:cNvPicPr>
          <p:nvPr/>
        </p:nvPicPr>
        <p:blipFill rotWithShape="1">
          <a:blip r:embed="rId2"/>
          <a:srcRect t="4703" b="11027"/>
          <a:stretch/>
        </p:blipFill>
        <p:spPr>
          <a:xfrm>
            <a:off x="0" y="0"/>
            <a:ext cx="12192001" cy="6858000"/>
          </a:xfrm>
          <a:prstGeom prst="rect">
            <a:avLst/>
          </a:prstGeom>
          <a:noFill/>
        </p:spPr>
      </p:pic>
      <p:sp>
        <p:nvSpPr>
          <p:cNvPr id="18" name="Title 1">
            <a:extLst>
              <a:ext uri="{FF2B5EF4-FFF2-40B4-BE49-F238E27FC236}">
                <a16:creationId xmlns:a16="http://schemas.microsoft.com/office/drawing/2014/main" id="{57501A3B-E38A-F16D-08CE-5156A8377377}"/>
              </a:ext>
            </a:extLst>
          </p:cNvPr>
          <p:cNvSpPr>
            <a:spLocks noGrp="1"/>
          </p:cNvSpPr>
          <p:nvPr>
            <p:ph type="ctrTitle" idx="4294967295"/>
          </p:nvPr>
        </p:nvSpPr>
        <p:spPr>
          <a:xfrm>
            <a:off x="0" y="0"/>
            <a:ext cx="12192000" cy="6858000"/>
          </a:xfrm>
          <a:noFill/>
        </p:spPr>
        <p:txBody>
          <a:bodyPr anchor="ctr">
            <a:normAutofit fontScale="90000"/>
          </a:bodyPr>
          <a:lstStyle/>
          <a:p>
            <a:pPr algn="ctr"/>
            <a:r>
              <a:rPr lang="en-US" sz="2000" dirty="0">
                <a:effectLst>
                  <a:outerShdw blurRad="38100" dist="38100" dir="2700000" algn="tl">
                    <a:srgbClr val="000000">
                      <a:alpha val="43137"/>
                    </a:srgbClr>
                  </a:outerShdw>
                </a:effectLst>
                <a:latin typeface="Times New Roman"/>
                <a:cs typeface="Times New Roman"/>
              </a:rPr>
              <a:t>Transgender rights. Transitioning and mental health.</a:t>
            </a:r>
            <a:b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300" b="1" u="sng" dirty="0">
                <a:effectLst>
                  <a:outerShdw blurRad="38100" dist="38100" dir="2700000" algn="tl">
                    <a:srgbClr val="000000">
                      <a:alpha val="43137"/>
                    </a:srgbClr>
                  </a:outerShdw>
                </a:effectLst>
                <a:latin typeface="Times New Roman"/>
                <a:cs typeface="Times New Roman"/>
              </a:rPr>
              <a:t>Mental Health Support:</a:t>
            </a:r>
            <a:br>
              <a:rPr lang="en-US" sz="13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despite legislation it is increasingly hard to be seen when needed.</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Attitudes of staff, denial of services and delays in treatment all exacerbate the declining Mental health of people during transition.</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latin typeface="Times New Roman"/>
                <a:cs typeface="Times New Roman"/>
              </a:rPr>
              <a:t>(E</a:t>
            </a:r>
            <a:r>
              <a:rPr lang="en-US" sz="1800" cap="none" dirty="0">
                <a:latin typeface="Times New Roman"/>
                <a:cs typeface="Times New Roman"/>
              </a:rPr>
              <a:t>llis</a:t>
            </a:r>
            <a:r>
              <a:rPr lang="en-US" sz="1800" dirty="0">
                <a:latin typeface="Times New Roman"/>
                <a:cs typeface="Times New Roman"/>
              </a:rPr>
              <a:t>, J, s. </a:t>
            </a:r>
            <a:r>
              <a:rPr lang="en-US" sz="1800" i="1" cap="none" dirty="0">
                <a:latin typeface="Times New Roman"/>
                <a:cs typeface="Times New Roman"/>
              </a:rPr>
              <a:t>et al </a:t>
            </a:r>
            <a:r>
              <a:rPr lang="en-US" sz="1800" dirty="0">
                <a:latin typeface="Times New Roman"/>
                <a:cs typeface="Times New Roman"/>
              </a:rPr>
              <a:t>2014)</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Changes suggested to community health agents processes and their key areas of coverage.</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(C</a:t>
            </a:r>
            <a:r>
              <a:rPr lang="en-US" sz="1800" cap="none" dirty="0">
                <a:latin typeface="Times New Roman"/>
                <a:cs typeface="Times New Roman"/>
              </a:rPr>
              <a:t>havez</a:t>
            </a:r>
            <a:r>
              <a:rPr lang="en-US" sz="1800" dirty="0">
                <a:effectLst>
                  <a:outerShdw blurRad="38100" dist="38100" dir="2700000" algn="tl">
                    <a:srgbClr val="000000">
                      <a:alpha val="43137"/>
                    </a:srgbClr>
                  </a:outerShdw>
                </a:effectLst>
                <a:latin typeface="Times New Roman"/>
                <a:cs typeface="Times New Roman"/>
              </a:rPr>
              <a:t>-</a:t>
            </a:r>
            <a:r>
              <a:rPr lang="en-US" sz="1800" dirty="0" err="1">
                <a:effectLst>
                  <a:outerShdw blurRad="38100" dist="38100" dir="2700000" algn="tl">
                    <a:srgbClr val="000000">
                      <a:alpha val="43137"/>
                    </a:srgbClr>
                  </a:outerShdw>
                </a:effectLst>
                <a:latin typeface="Times New Roman"/>
                <a:cs typeface="Times New Roman"/>
              </a:rPr>
              <a:t>k</a:t>
            </a:r>
            <a:r>
              <a:rPr lang="en-US" sz="1800" cap="none" dirty="0" err="1">
                <a:latin typeface="Times New Roman"/>
                <a:cs typeface="Times New Roman"/>
              </a:rPr>
              <a:t>orell</a:t>
            </a:r>
            <a:r>
              <a:rPr lang="en-US" sz="1800" dirty="0">
                <a:effectLst>
                  <a:outerShdw blurRad="38100" dist="38100" dir="2700000" algn="tl">
                    <a:srgbClr val="000000">
                      <a:alpha val="43137"/>
                    </a:srgbClr>
                  </a:outerShdw>
                </a:effectLst>
                <a:latin typeface="Times New Roman"/>
                <a:cs typeface="Times New Roman"/>
              </a:rPr>
              <a:t>, s., J</a:t>
            </a:r>
            <a:r>
              <a:rPr lang="en-US" sz="1800" cap="none" dirty="0">
                <a:effectLst>
                  <a:outerShdw blurRad="38100" dist="38100" dir="2700000" algn="tl">
                    <a:srgbClr val="000000">
                      <a:alpha val="43137"/>
                    </a:srgbClr>
                  </a:outerShdw>
                </a:effectLst>
                <a:latin typeface="Times New Roman"/>
                <a:cs typeface="Times New Roman"/>
              </a:rPr>
              <a:t>ohnson</a:t>
            </a:r>
            <a:r>
              <a:rPr lang="en-US" sz="1800" dirty="0">
                <a:effectLst>
                  <a:outerShdw blurRad="38100" dist="38100" dir="2700000" algn="tl">
                    <a:srgbClr val="000000">
                      <a:alpha val="43137"/>
                    </a:srgbClr>
                  </a:outerShdw>
                </a:effectLst>
                <a:latin typeface="Times New Roman"/>
                <a:cs typeface="Times New Roman"/>
              </a:rPr>
              <a:t>, T, L. 2010)</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Through deep study of literature across multiple areas it has been seen that challenges exist as hard barriers across much of the mental health care sector</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t>
            </a:r>
            <a:r>
              <a:rPr lang="en-US" sz="1800" dirty="0" err="1">
                <a:effectLst>
                  <a:outerShdw blurRad="38100" dist="38100" dir="2700000" algn="tl">
                    <a:srgbClr val="000000">
                      <a:alpha val="43137"/>
                    </a:srgbClr>
                  </a:outerShdw>
                </a:effectLst>
                <a:latin typeface="Times New Roman"/>
                <a:cs typeface="Times New Roman"/>
              </a:rPr>
              <a:t>M</a:t>
            </a:r>
            <a:r>
              <a:rPr lang="en-US" sz="1800" cap="none" dirty="0" err="1">
                <a:latin typeface="Times New Roman"/>
                <a:cs typeface="Times New Roman"/>
              </a:rPr>
              <a:t>c</a:t>
            </a:r>
            <a:r>
              <a:rPr lang="en-US" sz="1800" dirty="0" err="1">
                <a:effectLst>
                  <a:outerShdw blurRad="38100" dist="38100" dir="2700000" algn="tl">
                    <a:srgbClr val="000000">
                      <a:alpha val="43137"/>
                    </a:srgbClr>
                  </a:outerShdw>
                </a:effectLst>
                <a:latin typeface="Times New Roman"/>
                <a:cs typeface="Times New Roman"/>
              </a:rPr>
              <a:t>C</a:t>
            </a:r>
            <a:r>
              <a:rPr lang="en-US" sz="1800" cap="none" dirty="0" err="1">
                <a:latin typeface="Times New Roman"/>
                <a:cs typeface="Times New Roman"/>
              </a:rPr>
              <a:t>ann</a:t>
            </a:r>
            <a:r>
              <a:rPr lang="en-US" sz="1800" dirty="0" err="1">
                <a:effectLst>
                  <a:outerShdw blurRad="38100" dist="38100" dir="2700000" algn="tl">
                    <a:srgbClr val="000000">
                      <a:alpha val="43137"/>
                    </a:srgbClr>
                  </a:outerShdw>
                </a:effectLst>
                <a:latin typeface="Times New Roman"/>
                <a:cs typeface="Times New Roman"/>
              </a:rPr>
              <a:t>,E</a:t>
            </a:r>
            <a:r>
              <a:rPr lang="en-US" sz="1800" dirty="0">
                <a:effectLst>
                  <a:outerShdw blurRad="38100" dist="38100" dir="2700000" algn="tl">
                    <a:srgbClr val="000000">
                      <a:alpha val="43137"/>
                    </a:srgbClr>
                  </a:outerShdw>
                </a:effectLst>
                <a:latin typeface="Times New Roman"/>
                <a:cs typeface="Times New Roman"/>
              </a:rPr>
              <a:t>.</a:t>
            </a:r>
            <a:r>
              <a:rPr lang="en-US" sz="1800" cap="none" dirty="0">
                <a:latin typeface="Times New Roman"/>
                <a:cs typeface="Times New Roman"/>
              </a:rPr>
              <a:t> </a:t>
            </a:r>
            <a:r>
              <a:rPr lang="en-US" sz="1800" i="1" cap="none" dirty="0">
                <a:latin typeface="Times New Roman"/>
                <a:cs typeface="Times New Roman"/>
              </a:rPr>
              <a:t>et al </a:t>
            </a:r>
            <a:r>
              <a:rPr lang="en-US" sz="1800" dirty="0">
                <a:effectLst>
                  <a:outerShdw blurRad="38100" dist="38100" dir="2700000" algn="tl">
                    <a:srgbClr val="000000">
                      <a:alpha val="43137"/>
                    </a:srgbClr>
                  </a:outerShdw>
                </a:effectLst>
                <a:latin typeface="Times New Roman"/>
                <a:cs typeface="Times New Roman"/>
              </a:rPr>
              <a:t>2016)</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Average G.I.C(Gender identity Clinic) waiting times in England are in excess of five years in arrears.</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(G</a:t>
            </a:r>
            <a:r>
              <a:rPr lang="en-US" sz="1800" cap="none" dirty="0">
                <a:latin typeface="Times New Roman"/>
                <a:cs typeface="Times New Roman"/>
              </a:rPr>
              <a:t>ender </a:t>
            </a:r>
            <a:r>
              <a:rPr lang="en-US" sz="1800" dirty="0">
                <a:effectLst>
                  <a:outerShdw blurRad="38100" dist="38100" dir="2700000" algn="tl">
                    <a:srgbClr val="000000">
                      <a:alpha val="43137"/>
                    </a:srgbClr>
                  </a:outerShdw>
                </a:effectLst>
                <a:latin typeface="Times New Roman"/>
                <a:cs typeface="Times New Roman"/>
              </a:rPr>
              <a:t>I</a:t>
            </a:r>
            <a:r>
              <a:rPr lang="en-US" sz="1800" cap="none" dirty="0">
                <a:latin typeface="Times New Roman"/>
                <a:cs typeface="Times New Roman"/>
              </a:rPr>
              <a:t>dentity </a:t>
            </a:r>
            <a:r>
              <a:rPr lang="en-US" sz="1800" dirty="0">
                <a:effectLst>
                  <a:outerShdw blurRad="38100" dist="38100" dir="2700000" algn="tl">
                    <a:srgbClr val="000000">
                      <a:alpha val="43137"/>
                    </a:srgbClr>
                  </a:outerShdw>
                </a:effectLst>
                <a:latin typeface="Times New Roman"/>
                <a:cs typeface="Times New Roman"/>
              </a:rPr>
              <a:t>C</a:t>
            </a:r>
            <a:r>
              <a:rPr lang="en-US" sz="1800" cap="none" dirty="0">
                <a:latin typeface="Times New Roman"/>
                <a:cs typeface="Times New Roman"/>
              </a:rPr>
              <a:t>linic</a:t>
            </a:r>
            <a:r>
              <a:rPr lang="en-US" sz="1800" dirty="0">
                <a:effectLst>
                  <a:outerShdw blurRad="38100" dist="38100" dir="2700000" algn="tl">
                    <a:srgbClr val="000000">
                      <a:alpha val="43137"/>
                    </a:srgbClr>
                  </a:outerShdw>
                </a:effectLst>
                <a:latin typeface="Times New Roman"/>
                <a:cs typeface="Times New Roman"/>
              </a:rPr>
              <a:t> N/D)</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6333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81206071-760B-830E-A1E6-E5D0FB44916C}"/>
              </a:ext>
            </a:extLst>
          </p:cNvPr>
          <p:cNvPicPr>
            <a:picLocks noChangeAspect="1"/>
          </p:cNvPicPr>
          <p:nvPr/>
        </p:nvPicPr>
        <p:blipFill rotWithShape="1">
          <a:blip r:embed="rId2"/>
          <a:srcRect t="4703" b="11027"/>
          <a:stretch/>
        </p:blipFill>
        <p:spPr>
          <a:xfrm>
            <a:off x="0" y="0"/>
            <a:ext cx="12192001" cy="6858000"/>
          </a:xfrm>
          <a:prstGeom prst="rect">
            <a:avLst/>
          </a:prstGeom>
          <a:noFill/>
        </p:spPr>
      </p:pic>
      <p:sp>
        <p:nvSpPr>
          <p:cNvPr id="18" name="Title 1">
            <a:extLst>
              <a:ext uri="{FF2B5EF4-FFF2-40B4-BE49-F238E27FC236}">
                <a16:creationId xmlns:a16="http://schemas.microsoft.com/office/drawing/2014/main" id="{57501A3B-E38A-F16D-08CE-5156A8377377}"/>
              </a:ext>
            </a:extLst>
          </p:cNvPr>
          <p:cNvSpPr>
            <a:spLocks noGrp="1"/>
          </p:cNvSpPr>
          <p:nvPr>
            <p:ph type="ctrTitle" idx="4294967295"/>
          </p:nvPr>
        </p:nvSpPr>
        <p:spPr>
          <a:xfrm>
            <a:off x="0" y="0"/>
            <a:ext cx="12192000" cy="6858000"/>
          </a:xfrm>
          <a:noFill/>
        </p:spPr>
        <p:txBody>
          <a:bodyPr anchor="ctr">
            <a:normAutofit/>
          </a:bodyPr>
          <a:lstStyle/>
          <a:p>
            <a:pPr algn="ctr"/>
            <a:r>
              <a:rPr lang="en-GB" sz="1600" dirty="0">
                <a:latin typeface="Times New Roman" panose="02020603050405020304" pitchFamily="18" charset="0"/>
                <a:cs typeface="Times New Roman" panose="02020603050405020304" pitchFamily="18" charset="0"/>
              </a:rPr>
              <a:t>appointments in Wales are far more positive with times only extending to January 2022 and initial waits for appointments of fourteen months.</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(G</a:t>
            </a:r>
            <a:r>
              <a:rPr lang="en-GB" sz="1800" cap="none" dirty="0">
                <a:latin typeface="Times New Roman" panose="02020603050405020304" pitchFamily="18" charset="0"/>
                <a:cs typeface="Times New Roman" panose="02020603050405020304" pitchFamily="18" charset="0"/>
              </a:rPr>
              <a:t>ender</a:t>
            </a:r>
            <a:r>
              <a:rPr lang="en-GB" sz="1800" dirty="0">
                <a:latin typeface="Times New Roman" panose="02020603050405020304" pitchFamily="18" charset="0"/>
                <a:cs typeface="Times New Roman" panose="02020603050405020304" pitchFamily="18" charset="0"/>
              </a:rPr>
              <a:t> W</a:t>
            </a:r>
            <a:r>
              <a:rPr lang="en-GB" sz="1800" cap="none" dirty="0">
                <a:latin typeface="Times New Roman" panose="02020603050405020304" pitchFamily="18" charset="0"/>
                <a:cs typeface="Times New Roman" panose="02020603050405020304" pitchFamily="18" charset="0"/>
              </a:rPr>
              <a:t>ales</a:t>
            </a:r>
            <a:r>
              <a:rPr lang="en-GB" sz="1800" dirty="0">
                <a:latin typeface="Times New Roman" panose="02020603050405020304" pitchFamily="18" charset="0"/>
                <a:cs typeface="Times New Roman" panose="02020603050405020304" pitchFamily="18" charset="0"/>
              </a:rPr>
              <a:t> 2023)</a:t>
            </a:r>
            <a:br>
              <a:rPr lang="en-GB" sz="1800" dirty="0">
                <a:latin typeface="Times New Roman" panose="02020603050405020304" pitchFamily="18" charset="0"/>
                <a:cs typeface="Times New Roman" panose="02020603050405020304" pitchFamily="18" charset="0"/>
              </a:rPr>
            </a:br>
            <a: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Rates of attempted suicide and self harm:</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as of 2017</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92% of trans young people have thought about taking their own life.</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t>(</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a:t>
            </a:r>
            <a:r>
              <a:rPr kumimoji="0" lang="en-GB" sz="1600" b="0" i="0" u="none" strike="noStrike" kern="1200" cap="none"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ermaids </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W</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ritten</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 e</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vidence 2021)</a:t>
            </a:r>
            <a:b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b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84% of trans young people have self-harmed.</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t>(</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a:t>
            </a:r>
            <a:r>
              <a:rPr kumimoji="0" lang="en-GB" sz="1600" b="0" i="0" u="none" strike="noStrike" kern="1200" cap="none"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ermaids </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W</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ritten</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 e</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vidence 2021)</a:t>
            </a:r>
            <a:b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br>
            <a:b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45% of trans young people have tried to take their own life.</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GB" sz="1600" dirty="0">
                <a:latin typeface="Times New Roman" panose="02020603050405020304" pitchFamily="18" charset="0"/>
                <a:cs typeface="Times New Roman" panose="02020603050405020304" pitchFamily="18" charset="0"/>
              </a:rPr>
              <a:t>M</a:t>
            </a:r>
            <a:r>
              <a:rPr lang="en-GB" sz="1600" cap="none" dirty="0">
                <a:latin typeface="Times New Roman" panose="02020603050405020304" pitchFamily="18" charset="0"/>
                <a:cs typeface="Times New Roman" panose="02020603050405020304" pitchFamily="18" charset="0"/>
              </a:rPr>
              <a:t>ermaids </a:t>
            </a:r>
            <a:r>
              <a:rPr lang="en-GB" sz="1600" dirty="0">
                <a:latin typeface="Times New Roman" panose="02020603050405020304" pitchFamily="18" charset="0"/>
                <a:cs typeface="Times New Roman" panose="02020603050405020304" pitchFamily="18" charset="0"/>
              </a:rPr>
              <a:t>W</a:t>
            </a:r>
            <a:r>
              <a:rPr lang="en-GB" sz="1400" dirty="0">
                <a:latin typeface="Times New Roman" panose="02020603050405020304" pitchFamily="18" charset="0"/>
                <a:cs typeface="Times New Roman" panose="02020603050405020304" pitchFamily="18" charset="0"/>
              </a:rPr>
              <a:t>ritten</a:t>
            </a:r>
            <a:r>
              <a:rPr lang="en-GB" sz="1600" dirty="0">
                <a:latin typeface="Times New Roman" panose="02020603050405020304" pitchFamily="18" charset="0"/>
                <a:cs typeface="Times New Roman" panose="02020603050405020304" pitchFamily="18" charset="0"/>
              </a:rPr>
              <a:t> e</a:t>
            </a:r>
            <a:r>
              <a:rPr lang="en-GB" sz="1400" dirty="0">
                <a:latin typeface="Times New Roman" panose="02020603050405020304" pitchFamily="18" charset="0"/>
                <a:cs typeface="Times New Roman" panose="02020603050405020304" pitchFamily="18" charset="0"/>
              </a:rPr>
              <a:t>vidence 2021)</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As of 2020</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The latest statistics have yet to be formally published and are available only on request from mortality@ons.gov.uk. </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503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20" y="152"/>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4E48DBE-BBF6-9C3D-EAD6-CDB628A2F8C7}"/>
              </a:ext>
            </a:extLst>
          </p:cNvPr>
          <p:cNvSpPr txBox="1"/>
          <p:nvPr/>
        </p:nvSpPr>
        <p:spPr>
          <a:xfrm>
            <a:off x="2981813" y="446226"/>
            <a:ext cx="9703836" cy="584775"/>
          </a:xfrm>
          <a:prstGeom prst="rect">
            <a:avLst/>
          </a:prstGeom>
          <a:noFill/>
        </p:spPr>
        <p:txBody>
          <a:bodyPr wrap="square" lIns="91440" tIns="45720" rIns="91440" bIns="45720" rtlCol="0" anchor="t">
            <a:spAutoFit/>
          </a:bodyPr>
          <a:lstStyle/>
          <a:p>
            <a:pPr algn="ctr"/>
            <a:r>
              <a:rPr lang="en-GB" sz="3200">
                <a:solidFill>
                  <a:schemeClr val="bg1"/>
                </a:solidFill>
                <a:highlight>
                  <a:srgbClr val="000000"/>
                </a:highlight>
                <a:latin typeface="Arial Black"/>
              </a:rPr>
              <a:t>  </a:t>
            </a:r>
            <a:endParaRPr lang="en-GB" sz="3200">
              <a:solidFill>
                <a:schemeClr val="bg1"/>
              </a:solidFill>
              <a:highlight>
                <a:srgbClr val="000000"/>
              </a:highlight>
              <a:latin typeface="Arial Black" panose="020B0A04020102020204" pitchFamily="34" charset="0"/>
            </a:endParaRPr>
          </a:p>
        </p:txBody>
      </p:sp>
      <p:pic>
        <p:nvPicPr>
          <p:cNvPr id="1026" name="Picture 2" descr="Union Flag | Atrafloor">
            <a:extLst>
              <a:ext uri="{FF2B5EF4-FFF2-40B4-BE49-F238E27FC236}">
                <a16:creationId xmlns:a16="http://schemas.microsoft.com/office/drawing/2014/main" id="{48F427B3-896E-B324-B028-0D4AE34A1E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1641"/>
            <a:ext cx="2799184" cy="18626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3E62713-351B-C6F8-3CC9-712283413C2B}"/>
              </a:ext>
            </a:extLst>
          </p:cNvPr>
          <p:cNvSpPr txBox="1"/>
          <p:nvPr/>
        </p:nvSpPr>
        <p:spPr>
          <a:xfrm>
            <a:off x="663594" y="1885797"/>
            <a:ext cx="2799184" cy="584775"/>
          </a:xfrm>
          <a:prstGeom prst="rect">
            <a:avLst/>
          </a:prstGeom>
          <a:noFill/>
        </p:spPr>
        <p:txBody>
          <a:bodyPr wrap="square" rtlCol="0">
            <a:spAutoFit/>
          </a:bodyPr>
          <a:lstStyle/>
          <a:p>
            <a:r>
              <a:rPr lang="en-GB" sz="1600" i="1">
                <a:solidFill>
                  <a:schemeClr val="bg1"/>
                </a:solidFill>
                <a:highlight>
                  <a:srgbClr val="000000"/>
                </a:highlight>
                <a:latin typeface="Arial Black" panose="020B0A04020102020204" pitchFamily="34" charset="0"/>
              </a:rPr>
              <a:t>(Teesside Images, 2020).</a:t>
            </a:r>
          </a:p>
        </p:txBody>
      </p:sp>
      <p:sp>
        <p:nvSpPr>
          <p:cNvPr id="2" name="TextBox 1">
            <a:extLst>
              <a:ext uri="{FF2B5EF4-FFF2-40B4-BE49-F238E27FC236}">
                <a16:creationId xmlns:a16="http://schemas.microsoft.com/office/drawing/2014/main" id="{0EF1A6CF-0ACA-C1C2-E52D-ABDED3081E93}"/>
              </a:ext>
            </a:extLst>
          </p:cNvPr>
          <p:cNvSpPr txBox="1"/>
          <p:nvPr/>
        </p:nvSpPr>
        <p:spPr>
          <a:xfrm>
            <a:off x="5244935" y="1472045"/>
            <a:ext cx="65561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FFFFFF"/>
              </a:solidFill>
              <a:highlight>
                <a:srgbClr val="000000"/>
              </a:highlight>
              <a:latin typeface="Arial Black"/>
            </a:endParaRPr>
          </a:p>
          <a:p>
            <a:pPr marL="285750" indent="-285750">
              <a:buFont typeface="Wingdings"/>
              <a:buChar char="§"/>
            </a:pPr>
            <a:endParaRPr lang="en-GB"/>
          </a:p>
        </p:txBody>
      </p:sp>
      <p:sp>
        <p:nvSpPr>
          <p:cNvPr id="9" name="TextBox 8">
            <a:extLst>
              <a:ext uri="{FF2B5EF4-FFF2-40B4-BE49-F238E27FC236}">
                <a16:creationId xmlns:a16="http://schemas.microsoft.com/office/drawing/2014/main" id="{9905370E-A3FA-B4D4-760A-B6DEC15C345A}"/>
              </a:ext>
            </a:extLst>
          </p:cNvPr>
          <p:cNvSpPr txBox="1"/>
          <p:nvPr/>
        </p:nvSpPr>
        <p:spPr>
          <a:xfrm>
            <a:off x="5008616" y="154761"/>
            <a:ext cx="7293429" cy="3927229"/>
          </a:xfrm>
          <a:prstGeom prst="rect">
            <a:avLst/>
          </a:prstGeom>
          <a:noFill/>
        </p:spPr>
        <p:txBody>
          <a:bodyPr wrap="square" rtlCol="0">
            <a:spAutoFit/>
          </a:bodyPr>
          <a:lstStyle/>
          <a:p>
            <a:pPr>
              <a:lnSpc>
                <a:spcPct val="150000"/>
              </a:lnSpc>
            </a:pPr>
            <a:r>
              <a:rPr lang="en-GB" sz="2400">
                <a:solidFill>
                  <a:schemeClr val="bg1"/>
                </a:solidFill>
                <a:highlight>
                  <a:srgbClr val="000000"/>
                </a:highlight>
                <a:latin typeface="Arial Black" panose="020B0A04020102020204" pitchFamily="34" charset="0"/>
              </a:rPr>
              <a:t>State Politics:</a:t>
            </a:r>
          </a:p>
          <a:p>
            <a:pPr>
              <a:lnSpc>
                <a:spcPct val="150000"/>
              </a:lnSpc>
            </a:pPr>
            <a:endParaRPr lang="en-GB">
              <a:solidFill>
                <a:schemeClr val="bg1"/>
              </a:solidFill>
              <a:highlight>
                <a:srgbClr val="000000"/>
              </a:highlight>
              <a:latin typeface="Arial Black" panose="020B0A04020102020204" pitchFamily="34" charset="0"/>
            </a:endParaRPr>
          </a:p>
          <a:p>
            <a:pPr marL="285750" indent="-285750">
              <a:lnSpc>
                <a:spcPct val="150000"/>
              </a:lnSpc>
              <a:buFont typeface="Wingdings" panose="05000000000000000000" pitchFamily="2" charset="2"/>
              <a:buChar char="§"/>
            </a:pPr>
            <a:r>
              <a:rPr lang="en-GB">
                <a:solidFill>
                  <a:schemeClr val="bg1"/>
                </a:solidFill>
                <a:highlight>
                  <a:srgbClr val="000000"/>
                </a:highlight>
                <a:latin typeface="Arial Black" panose="020B0A04020102020204" pitchFamily="34" charset="0"/>
              </a:rPr>
              <a:t>The UK government’s ban on conversion therapy is only fully applicable to England &amp; Wales </a:t>
            </a:r>
          </a:p>
          <a:p>
            <a:pPr marL="285750" indent="-285750">
              <a:lnSpc>
                <a:spcPct val="150000"/>
              </a:lnSpc>
              <a:buFont typeface="Wingdings" panose="05000000000000000000" pitchFamily="2" charset="2"/>
              <a:buChar char="§"/>
            </a:pPr>
            <a:r>
              <a:rPr lang="en-GB">
                <a:solidFill>
                  <a:schemeClr val="bg1"/>
                </a:solidFill>
                <a:highlight>
                  <a:srgbClr val="000000"/>
                </a:highlight>
                <a:latin typeface="Arial Black" panose="020B0A04020102020204" pitchFamily="34" charset="0"/>
              </a:rPr>
              <a:t>Amendments to the ban had to be made as it originally did not include transgender individuals, the government stating </a:t>
            </a:r>
            <a:r>
              <a:rPr lang="en-GB" i="1">
                <a:solidFill>
                  <a:schemeClr val="bg1"/>
                </a:solidFill>
                <a:highlight>
                  <a:srgbClr val="000000"/>
                </a:highlight>
                <a:latin typeface="Arial Black" panose="020B0A04020102020204" pitchFamily="34" charset="0"/>
              </a:rPr>
              <a:t>‘</a:t>
            </a:r>
            <a:r>
              <a:rPr lang="en-GB" b="0" i="1">
                <a:solidFill>
                  <a:schemeClr val="bg1"/>
                </a:solidFill>
                <a:effectLst/>
                <a:highlight>
                  <a:srgbClr val="000000"/>
                </a:highlight>
                <a:latin typeface="Arial Black" panose="020B0A04020102020204" pitchFamily="34" charset="0"/>
              </a:rPr>
              <a:t>banning conversion therapy practices related to gender identity was complex’. BBC News (2023).</a:t>
            </a:r>
            <a:endParaRPr lang="en-GB" i="1">
              <a:solidFill>
                <a:schemeClr val="bg1"/>
              </a:solidFill>
              <a:highlight>
                <a:srgbClr val="000000"/>
              </a:highlight>
              <a:latin typeface="Arial Black" panose="020B0A04020102020204" pitchFamily="34" charset="0"/>
            </a:endParaRPr>
          </a:p>
        </p:txBody>
      </p:sp>
      <p:pic>
        <p:nvPicPr>
          <p:cNvPr id="11" name="Picture 10">
            <a:extLst>
              <a:ext uri="{FF2B5EF4-FFF2-40B4-BE49-F238E27FC236}">
                <a16:creationId xmlns:a16="http://schemas.microsoft.com/office/drawing/2014/main" id="{8363E88A-6857-CBFC-41D3-D5405CB44A20}"/>
              </a:ext>
            </a:extLst>
          </p:cNvPr>
          <p:cNvPicPr>
            <a:picLocks noChangeAspect="1"/>
          </p:cNvPicPr>
          <p:nvPr/>
        </p:nvPicPr>
        <p:blipFill>
          <a:blip r:embed="rId4"/>
          <a:stretch>
            <a:fillRect/>
          </a:stretch>
        </p:blipFill>
        <p:spPr>
          <a:xfrm>
            <a:off x="0" y="2517227"/>
            <a:ext cx="5287261" cy="2854546"/>
          </a:xfrm>
          <a:prstGeom prst="rect">
            <a:avLst/>
          </a:prstGeom>
        </p:spPr>
      </p:pic>
      <p:sp>
        <p:nvSpPr>
          <p:cNvPr id="12" name="TextBox 11">
            <a:extLst>
              <a:ext uri="{FF2B5EF4-FFF2-40B4-BE49-F238E27FC236}">
                <a16:creationId xmlns:a16="http://schemas.microsoft.com/office/drawing/2014/main" id="{C5ABB368-E545-FD49-D5C4-E8C395336FED}"/>
              </a:ext>
            </a:extLst>
          </p:cNvPr>
          <p:cNvSpPr txBox="1"/>
          <p:nvPr/>
        </p:nvSpPr>
        <p:spPr>
          <a:xfrm>
            <a:off x="2889731" y="5359947"/>
            <a:ext cx="2625244" cy="369332"/>
          </a:xfrm>
          <a:prstGeom prst="rect">
            <a:avLst/>
          </a:prstGeom>
          <a:noFill/>
        </p:spPr>
        <p:txBody>
          <a:bodyPr wrap="square" rtlCol="0">
            <a:spAutoFit/>
          </a:bodyPr>
          <a:lstStyle/>
          <a:p>
            <a:r>
              <a:rPr lang="en-GB" i="1">
                <a:solidFill>
                  <a:schemeClr val="bg1"/>
                </a:solidFill>
                <a:highlight>
                  <a:srgbClr val="000000"/>
                </a:highlight>
                <a:latin typeface="Arial Black" panose="020B0A04020102020204" pitchFamily="34" charset="0"/>
              </a:rPr>
              <a:t>(BBC News, 2023). </a:t>
            </a:r>
          </a:p>
        </p:txBody>
      </p:sp>
      <p:sp>
        <p:nvSpPr>
          <p:cNvPr id="16" name="Arrow: Curved Down 15">
            <a:extLst>
              <a:ext uri="{FF2B5EF4-FFF2-40B4-BE49-F238E27FC236}">
                <a16:creationId xmlns:a16="http://schemas.microsoft.com/office/drawing/2014/main" id="{20B7044D-9191-FAB3-48B3-A6A186248F4C}"/>
              </a:ext>
            </a:extLst>
          </p:cNvPr>
          <p:cNvSpPr/>
          <p:nvPr/>
        </p:nvSpPr>
        <p:spPr>
          <a:xfrm>
            <a:off x="5118599" y="4092240"/>
            <a:ext cx="1685925" cy="694672"/>
          </a:xfrm>
          <a:prstGeom prst="curved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8D08B395-AC19-46BA-6EAD-065FD8E7102E}"/>
              </a:ext>
            </a:extLst>
          </p:cNvPr>
          <p:cNvSpPr txBox="1"/>
          <p:nvPr/>
        </p:nvSpPr>
        <p:spPr>
          <a:xfrm>
            <a:off x="5358698" y="4757320"/>
            <a:ext cx="6761864" cy="1711238"/>
          </a:xfrm>
          <a:prstGeom prst="rect">
            <a:avLst/>
          </a:prstGeom>
          <a:noFill/>
        </p:spPr>
        <p:txBody>
          <a:bodyPr wrap="square" rtlCol="0">
            <a:spAutoFit/>
          </a:bodyPr>
          <a:lstStyle/>
          <a:p>
            <a:pPr>
              <a:lnSpc>
                <a:spcPct val="150000"/>
              </a:lnSpc>
            </a:pPr>
            <a:r>
              <a:rPr lang="en-GB">
                <a:solidFill>
                  <a:schemeClr val="bg1"/>
                </a:solidFill>
                <a:highlight>
                  <a:srgbClr val="000000"/>
                </a:highlight>
                <a:latin typeface="Arial Black" panose="020B0A04020102020204" pitchFamily="34" charset="0"/>
              </a:rPr>
              <a:t>Not all legislation in the UK applies to all states of the UK. It is through loopholes within the law that the government’s ‘blanket’ approach to transgender rights burrows further into our justice system</a:t>
            </a:r>
          </a:p>
        </p:txBody>
      </p:sp>
    </p:spTree>
    <p:extLst>
      <p:ext uri="{BB962C8B-B14F-4D97-AF65-F5344CB8AC3E}">
        <p14:creationId xmlns:p14="http://schemas.microsoft.com/office/powerpoint/2010/main" val="439195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38100" y="0"/>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History of Flag Day | The Lakeside Collection">
            <a:extLst>
              <a:ext uri="{FF2B5EF4-FFF2-40B4-BE49-F238E27FC236}">
                <a16:creationId xmlns:a16="http://schemas.microsoft.com/office/drawing/2014/main" id="{5ACBF505-3E7E-2BEC-5D7F-905ECBD09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 y="0"/>
            <a:ext cx="2856618" cy="1905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7EEF9C4-D1E6-4DC2-43C4-57673F14C618}"/>
              </a:ext>
            </a:extLst>
          </p:cNvPr>
          <p:cNvSpPr txBox="1"/>
          <p:nvPr/>
        </p:nvSpPr>
        <p:spPr>
          <a:xfrm>
            <a:off x="726449" y="1905000"/>
            <a:ext cx="2486025" cy="584775"/>
          </a:xfrm>
          <a:prstGeom prst="rect">
            <a:avLst/>
          </a:prstGeom>
          <a:noFill/>
        </p:spPr>
        <p:txBody>
          <a:bodyPr wrap="square" rtlCol="0">
            <a:spAutoFit/>
          </a:bodyPr>
          <a:lstStyle/>
          <a:p>
            <a:r>
              <a:rPr lang="en-GB" sz="1600" i="1">
                <a:solidFill>
                  <a:schemeClr val="bg1"/>
                </a:solidFill>
                <a:highlight>
                  <a:srgbClr val="000000"/>
                </a:highlight>
                <a:latin typeface="Arial Black" panose="020B0A04020102020204" pitchFamily="34" charset="0"/>
              </a:rPr>
              <a:t>(Lakeside Images, 2015).</a:t>
            </a:r>
          </a:p>
        </p:txBody>
      </p:sp>
      <p:pic>
        <p:nvPicPr>
          <p:cNvPr id="6" name="Picture 5">
            <a:extLst>
              <a:ext uri="{FF2B5EF4-FFF2-40B4-BE49-F238E27FC236}">
                <a16:creationId xmlns:a16="http://schemas.microsoft.com/office/drawing/2014/main" id="{599B6CAF-C02B-1FA0-C64D-1EC315689FAB}"/>
              </a:ext>
            </a:extLst>
          </p:cNvPr>
          <p:cNvPicPr>
            <a:picLocks noChangeAspect="1"/>
          </p:cNvPicPr>
          <p:nvPr/>
        </p:nvPicPr>
        <p:blipFill>
          <a:blip r:embed="rId4"/>
          <a:stretch>
            <a:fillRect/>
          </a:stretch>
        </p:blipFill>
        <p:spPr>
          <a:xfrm>
            <a:off x="145333" y="5085297"/>
            <a:ext cx="8802022" cy="1219200"/>
          </a:xfrm>
          <a:prstGeom prst="rect">
            <a:avLst/>
          </a:prstGeom>
        </p:spPr>
      </p:pic>
      <p:sp>
        <p:nvSpPr>
          <p:cNvPr id="7" name="TextBox 6">
            <a:extLst>
              <a:ext uri="{FF2B5EF4-FFF2-40B4-BE49-F238E27FC236}">
                <a16:creationId xmlns:a16="http://schemas.microsoft.com/office/drawing/2014/main" id="{EF63E5C1-E82D-B401-DB88-047237055300}"/>
              </a:ext>
            </a:extLst>
          </p:cNvPr>
          <p:cNvSpPr txBox="1"/>
          <p:nvPr/>
        </p:nvSpPr>
        <p:spPr>
          <a:xfrm>
            <a:off x="4748982" y="98323"/>
            <a:ext cx="7177548" cy="4619726"/>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With the influence of individual political values, transgender rights continue to be impacted and restricted </a:t>
            </a:r>
          </a:p>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Transgender rights can vary between the states of America and yet the idea that the Whitehouse can enforce its laws across the country is displayed within the media </a:t>
            </a:r>
          </a:p>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States such as California differ in law/legislation when compared to states such as Florida, California is commonly known for its acceptance of transgender people  </a:t>
            </a:r>
          </a:p>
        </p:txBody>
      </p:sp>
      <p:sp>
        <p:nvSpPr>
          <p:cNvPr id="9" name="TextBox 8">
            <a:extLst>
              <a:ext uri="{FF2B5EF4-FFF2-40B4-BE49-F238E27FC236}">
                <a16:creationId xmlns:a16="http://schemas.microsoft.com/office/drawing/2014/main" id="{7B75F0C6-DE49-E9F2-2A91-A109740CBE58}"/>
              </a:ext>
            </a:extLst>
          </p:cNvPr>
          <p:cNvSpPr txBox="1"/>
          <p:nvPr/>
        </p:nvSpPr>
        <p:spPr>
          <a:xfrm>
            <a:off x="6533535" y="6304497"/>
            <a:ext cx="2769198" cy="338554"/>
          </a:xfrm>
          <a:prstGeom prst="rect">
            <a:avLst/>
          </a:prstGeom>
          <a:noFill/>
        </p:spPr>
        <p:txBody>
          <a:bodyPr wrap="square" rtlCol="0">
            <a:spAutoFit/>
          </a:bodyPr>
          <a:lstStyle/>
          <a:p>
            <a:r>
              <a:rPr lang="en-GB" sz="1600" i="1">
                <a:solidFill>
                  <a:schemeClr val="bg2"/>
                </a:solidFill>
                <a:highlight>
                  <a:srgbClr val="000000"/>
                </a:highlight>
                <a:latin typeface="Arial Black" panose="020B0A04020102020204" pitchFamily="34" charset="0"/>
              </a:rPr>
              <a:t>(Rolling Stone, 2023)</a:t>
            </a:r>
          </a:p>
        </p:txBody>
      </p:sp>
    </p:spTree>
    <p:extLst>
      <p:ext uri="{BB962C8B-B14F-4D97-AF65-F5344CB8AC3E}">
        <p14:creationId xmlns:p14="http://schemas.microsoft.com/office/powerpoint/2010/main" val="2845908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20" y="152"/>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A0D6F2E-7F25-AF4A-20CF-F40E370A2043}"/>
              </a:ext>
            </a:extLst>
          </p:cNvPr>
          <p:cNvSpPr txBox="1"/>
          <p:nvPr/>
        </p:nvSpPr>
        <p:spPr>
          <a:xfrm>
            <a:off x="1969462" y="418234"/>
            <a:ext cx="7996334" cy="584775"/>
          </a:xfrm>
          <a:prstGeom prst="rect">
            <a:avLst/>
          </a:prstGeom>
          <a:noFill/>
        </p:spPr>
        <p:txBody>
          <a:bodyPr wrap="square" rtlCol="0">
            <a:spAutoFit/>
          </a:bodyPr>
          <a:lstStyle/>
          <a:p>
            <a:pPr algn="ctr"/>
            <a:r>
              <a:rPr lang="en-GB" sz="3200">
                <a:solidFill>
                  <a:schemeClr val="bg1"/>
                </a:solidFill>
                <a:highlight>
                  <a:srgbClr val="000000"/>
                </a:highlight>
                <a:latin typeface="Arial Black" panose="020B0A04020102020204" pitchFamily="34" charset="0"/>
              </a:rPr>
              <a:t>Reference List </a:t>
            </a:r>
          </a:p>
        </p:txBody>
      </p:sp>
      <p:sp>
        <p:nvSpPr>
          <p:cNvPr id="6" name="TextBox 5">
            <a:extLst>
              <a:ext uri="{FF2B5EF4-FFF2-40B4-BE49-F238E27FC236}">
                <a16:creationId xmlns:a16="http://schemas.microsoft.com/office/drawing/2014/main" id="{C81D4364-0D9D-74BA-5A2A-62E01A986C92}"/>
              </a:ext>
            </a:extLst>
          </p:cNvPr>
          <p:cNvSpPr txBox="1"/>
          <p:nvPr/>
        </p:nvSpPr>
        <p:spPr>
          <a:xfrm>
            <a:off x="121298" y="1058994"/>
            <a:ext cx="11868539" cy="4801314"/>
          </a:xfrm>
          <a:prstGeom prst="rect">
            <a:avLst/>
          </a:prstGeom>
          <a:noFill/>
        </p:spPr>
        <p:txBody>
          <a:bodyPr wrap="square" rtlCol="0">
            <a:spAutoFit/>
          </a:bodyPr>
          <a:lstStyle/>
          <a:p>
            <a:r>
              <a:rPr lang="en-GB" i="1">
                <a:solidFill>
                  <a:schemeClr val="bg1"/>
                </a:solidFill>
                <a:highlight>
                  <a:srgbClr val="000000"/>
                </a:highlight>
                <a:latin typeface="Arial Black" panose="020B0A04020102020204" pitchFamily="34" charset="0"/>
              </a:rPr>
              <a:t>Teesside Images (2020) Why The Union Flag Will Fly Regardless On Teesside On Prince Andrew’s [Online]. Available at: </a:t>
            </a:r>
            <a:r>
              <a:rPr lang="en-GB" i="1">
                <a:solidFill>
                  <a:schemeClr val="accent1"/>
                </a:solidFill>
                <a:highlight>
                  <a:srgbClr val="000000"/>
                </a:highlight>
                <a:latin typeface="Arial Black" panose="020B0A04020102020204" pitchFamily="34" charset="0"/>
                <a:hlinkClick r:id="rId3">
                  <a:extLst>
                    <a:ext uri="{A12FA001-AC4F-418D-AE19-62706E023703}">
                      <ahyp:hlinkClr xmlns:ahyp="http://schemas.microsoft.com/office/drawing/2018/hyperlinkcolor" val="tx"/>
                    </a:ext>
                  </a:extLst>
                </a:hlinkClick>
              </a:rPr>
              <a:t>https://www.gazettelive.co.uk/news/teesside-news/union-flag-fly-regardless-teesside-17724506</a:t>
            </a:r>
            <a:r>
              <a:rPr lang="en-GB" i="1">
                <a:solidFill>
                  <a:schemeClr val="accent1"/>
                </a:solidFill>
                <a:highlight>
                  <a:srgbClr val="000000"/>
                </a:highlight>
                <a:latin typeface="Arial Black" panose="020B0A04020102020204" pitchFamily="34" charset="0"/>
              </a:rPr>
              <a:t> </a:t>
            </a:r>
          </a:p>
          <a:p>
            <a:endParaRPr lang="en-GB" i="1">
              <a:solidFill>
                <a:schemeClr val="accent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BBC News (2023) What is Happening Elsewhere in The UK? [Online]. Available at: </a:t>
            </a:r>
            <a:r>
              <a:rPr lang="en-GB" i="1">
                <a:solidFill>
                  <a:schemeClr val="accent1"/>
                </a:solidFill>
                <a:highlight>
                  <a:srgbClr val="000000"/>
                </a:highlight>
                <a:latin typeface="Arial Black" panose="020B0A04020102020204" pitchFamily="34" charset="0"/>
                <a:hlinkClick r:id="rId4">
                  <a:extLst>
                    <a:ext uri="{A12FA001-AC4F-418D-AE19-62706E023703}">
                      <ahyp:hlinkClr xmlns:ahyp="http://schemas.microsoft.com/office/drawing/2018/hyperlinkcolor" val="tx"/>
                    </a:ext>
                  </a:extLst>
                </a:hlinkClick>
              </a:rPr>
              <a:t>What is conversion therapy and when will it be banned? - BBC News</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a:t>
            </a:r>
          </a:p>
          <a:p>
            <a:endParaRPr lang="en-GB" i="1">
              <a:solidFill>
                <a:schemeClr val="accent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BBC News (2023) What is Conversion Therapy and When Will It Be Banned? Available at: </a:t>
            </a:r>
            <a:r>
              <a:rPr lang="en-GB" i="1">
                <a:solidFill>
                  <a:schemeClr val="accent1"/>
                </a:solidFill>
                <a:highlight>
                  <a:srgbClr val="000000"/>
                </a:highlight>
                <a:latin typeface="Arial Black" panose="020B0A04020102020204" pitchFamily="34" charset="0"/>
                <a:hlinkClick r:id="rId4">
                  <a:extLst>
                    <a:ext uri="{A12FA001-AC4F-418D-AE19-62706E023703}">
                      <ahyp:hlinkClr xmlns:ahyp="http://schemas.microsoft.com/office/drawing/2018/hyperlinkcolor" val="tx"/>
                    </a:ext>
                  </a:extLst>
                </a:hlinkClick>
              </a:rPr>
              <a:t>What is conversion therapy and when will it be banned? - BBC News</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 </a:t>
            </a:r>
          </a:p>
          <a:p>
            <a:endParaRPr lang="en-GB">
              <a:solidFill>
                <a:schemeClr val="bg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Lakeside Images (2015) History of Flag Day [Online]. Available at: </a:t>
            </a:r>
            <a:r>
              <a:rPr lang="en-GB" i="1">
                <a:solidFill>
                  <a:schemeClr val="accent1"/>
                </a:solidFill>
                <a:highlight>
                  <a:srgbClr val="000000"/>
                </a:highlight>
                <a:latin typeface="Arial Black" panose="020B0A04020102020204" pitchFamily="34" charset="0"/>
                <a:hlinkClick r:id="rId5">
                  <a:extLst>
                    <a:ext uri="{A12FA001-AC4F-418D-AE19-62706E023703}">
                      <ahyp:hlinkClr xmlns:ahyp="http://schemas.microsoft.com/office/drawing/2018/hyperlinkcolor" val="tx"/>
                    </a:ext>
                  </a:extLst>
                </a:hlinkClick>
              </a:rPr>
              <a:t>https://blog.lakeside.com/2014/06/09/history-flag-day/</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a:t>
            </a:r>
          </a:p>
          <a:p>
            <a:endParaRPr lang="en-GB" i="1">
              <a:solidFill>
                <a:schemeClr val="bg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Rolling Stone (2023) </a:t>
            </a:r>
            <a:r>
              <a:rPr lang="en-GB" b="1" i="1">
                <a:solidFill>
                  <a:schemeClr val="bg2"/>
                </a:solidFill>
                <a:effectLst/>
                <a:highlight>
                  <a:srgbClr val="000000"/>
                </a:highlight>
                <a:latin typeface="Arial Black" panose="020B0A04020102020204" pitchFamily="34" charset="0"/>
              </a:rPr>
              <a:t>Ron DeSantis Just Took Two Big Steps to Make Trans Lives Illegal</a:t>
            </a:r>
          </a:p>
          <a:p>
            <a:r>
              <a:rPr lang="en-GB" i="1">
                <a:solidFill>
                  <a:schemeClr val="bg1"/>
                </a:solidFill>
                <a:highlight>
                  <a:srgbClr val="000000"/>
                </a:highlight>
                <a:latin typeface="Arial Black" panose="020B0A04020102020204" pitchFamily="34" charset="0"/>
              </a:rPr>
              <a:t>[Online]. Available at: </a:t>
            </a:r>
            <a:r>
              <a:rPr lang="en-GB" i="1">
                <a:solidFill>
                  <a:schemeClr val="accent1"/>
                </a:solidFill>
                <a:highlight>
                  <a:srgbClr val="000000"/>
                </a:highlight>
                <a:latin typeface="Arial Black" panose="020B0A04020102020204" pitchFamily="34" charset="0"/>
                <a:hlinkClick r:id="rId6">
                  <a:extLst>
                    <a:ext uri="{A12FA001-AC4F-418D-AE19-62706E023703}">
                      <ahyp:hlinkClr xmlns:ahyp="http://schemas.microsoft.com/office/drawing/2018/hyperlinkcolor" val="tx"/>
                    </a:ext>
                  </a:extLst>
                </a:hlinkClick>
              </a:rPr>
              <a:t>Ron DeSantis Is On His Way to Making Trans Lives Illegal – Rolling Stone</a:t>
            </a:r>
            <a:endParaRPr lang="en-GB" i="1">
              <a:solidFill>
                <a:schemeClr val="accent1"/>
              </a:solidFill>
              <a:highlight>
                <a:srgbClr val="000000"/>
              </a:highlight>
              <a:latin typeface="Arial Black" panose="020B0A04020102020204" pitchFamily="34" charset="0"/>
            </a:endParaRPr>
          </a:p>
        </p:txBody>
      </p:sp>
    </p:spTree>
    <p:extLst>
      <p:ext uri="{BB962C8B-B14F-4D97-AF65-F5344CB8AC3E}">
        <p14:creationId xmlns:p14="http://schemas.microsoft.com/office/powerpoint/2010/main" val="956335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PoiseVTI">
  <a:themeElements>
    <a:clrScheme name="AnalogousFromLightSeedRightStep">
      <a:dk1>
        <a:srgbClr val="000000"/>
      </a:dk1>
      <a:lt1>
        <a:srgbClr val="FFFFFF"/>
      </a:lt1>
      <a:dk2>
        <a:srgbClr val="243341"/>
      </a:dk2>
      <a:lt2>
        <a:srgbClr val="E8E2E7"/>
      </a:lt2>
      <a:accent1>
        <a:srgbClr val="7DAD88"/>
      </a:accent1>
      <a:accent2>
        <a:srgbClr val="6FAC96"/>
      </a:accent2>
      <a:accent3>
        <a:srgbClr val="7DA9AC"/>
      </a:accent3>
      <a:accent4>
        <a:srgbClr val="7B9EBE"/>
      </a:accent4>
      <a:accent5>
        <a:srgbClr val="9399CA"/>
      </a:accent5>
      <a:accent6>
        <a:srgbClr val="8F7BBE"/>
      </a:accent6>
      <a:hlink>
        <a:srgbClr val="AE699F"/>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2</Notes>
  <HiddenSlides>0</HiddenSlides>
  <ScaleCrop>false</ScaleCrop>
  <HeadingPairs>
    <vt:vector size="4" baseType="variant">
      <vt:variant>
        <vt:lpstr>Theme</vt:lpstr>
      </vt:variant>
      <vt:variant>
        <vt:i4>5</vt:i4>
      </vt:variant>
      <vt:variant>
        <vt:lpstr>Slide Titles</vt:lpstr>
      </vt:variant>
      <vt:variant>
        <vt:i4>16</vt:i4>
      </vt:variant>
    </vt:vector>
  </HeadingPairs>
  <TitlesOfParts>
    <vt:vector size="21" baseType="lpstr">
      <vt:lpstr>Office Theme</vt:lpstr>
      <vt:lpstr>Office Theme</vt:lpstr>
      <vt:lpstr>PoiseVTI</vt:lpstr>
      <vt:lpstr>office theme</vt:lpstr>
      <vt:lpstr>DashVTI</vt:lpstr>
      <vt:lpstr>PowerPoint Presentation</vt:lpstr>
      <vt:lpstr>Attitudes Towards Transgender People </vt:lpstr>
      <vt:lpstr>  Attitudes towards Transgender People: Statistics</vt:lpstr>
      <vt:lpstr>Discriminatory Views Towards Transgender People: Why?</vt:lpstr>
      <vt:lpstr>Reference List</vt:lpstr>
      <vt:lpstr>Transgender rights and Women's Sport Participation </vt:lpstr>
      <vt:lpstr>Transgender rights and Women's Sport Participation </vt:lpstr>
      <vt:lpstr>Reference List </vt:lpstr>
      <vt:lpstr>Why are transgender people ignored by modern medicine?</vt:lpstr>
      <vt:lpstr>Medicine creating barriers </vt:lpstr>
      <vt:lpstr>Reference list </vt:lpstr>
      <vt:lpstr>Transgender rights. Transitioning and mental health.  Mental Health Support:  despite legislation it is increasingly hard to be seen when needed.  Attitudes of staff, denial of services and delays in treatment all exacerbate the declining Mental health of people during transition. (Ellis, J, s. et al 2014)  Changes suggested to community health agents processes and their key areas of coverage. (Chavez-korell, s., Johnson, T, L. 2010)  Through deep study of literature across multiple areas it has been seen that challenges exist as hard barriers across much of the mental health care sector (McCann,E. et al 2016)  Average G.I.C(Gender identity Clinic) waiting times in England are in excess of five years in arrears. (Gender Identity Clinic N/D)  </vt:lpstr>
      <vt:lpstr>appointments in Wales are far more positive with times only extending to January 2022 and initial waits for appointments of fourteen months. (Gender Wales 2023) Rates of attempted suicide and self harm:  as of 2017 92% of trans young people have thought about taking their own life. (Mermaids Written evidence 2021)  84% of trans young people have self-harmed. (Mermaids Written evidence 2021)  45% of trans young people have tried to take their own life. (Mermaids Written evidence 2021)  As of 2020 The latest statistics have yet to be formally published and are available only on request from mortality@ons.gov.uk.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Martha Lee</dc:creator>
  <cp:revision>26</cp:revision>
  <dcterms:created xsi:type="dcterms:W3CDTF">2023-05-10T09:38:26Z</dcterms:created>
  <dcterms:modified xsi:type="dcterms:W3CDTF">2023-05-29T17:29:27Z</dcterms:modified>
</cp:coreProperties>
</file>