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trictFirstAndLastChars="0" saveSubsetFonts="1">
  <p:sldMasterIdLst>
    <p:sldMasterId id="2147483727" r:id="rId1"/>
  </p:sldMasterIdLst>
  <p:notesMasterIdLst>
    <p:notesMasterId r:id="rId32"/>
  </p:notesMasterIdLst>
  <p:handoutMasterIdLst>
    <p:handoutMasterId r:id="rId33"/>
  </p:handoutMasterIdLst>
  <p:sldIdLst>
    <p:sldId id="397" r:id="rId2"/>
    <p:sldId id="398" r:id="rId3"/>
    <p:sldId id="421" r:id="rId4"/>
    <p:sldId id="422" r:id="rId5"/>
    <p:sldId id="423" r:id="rId6"/>
    <p:sldId id="424" r:id="rId7"/>
    <p:sldId id="425" r:id="rId8"/>
    <p:sldId id="426" r:id="rId9"/>
    <p:sldId id="399" r:id="rId10"/>
    <p:sldId id="400" r:id="rId11"/>
    <p:sldId id="401" r:id="rId12"/>
    <p:sldId id="402" r:id="rId13"/>
    <p:sldId id="403" r:id="rId14"/>
    <p:sldId id="404" r:id="rId15"/>
    <p:sldId id="405" r:id="rId16"/>
    <p:sldId id="406" r:id="rId17"/>
    <p:sldId id="407" r:id="rId18"/>
    <p:sldId id="408" r:id="rId19"/>
    <p:sldId id="409" r:id="rId20"/>
    <p:sldId id="410" r:id="rId21"/>
    <p:sldId id="411" r:id="rId22"/>
    <p:sldId id="412" r:id="rId23"/>
    <p:sldId id="413" r:id="rId24"/>
    <p:sldId id="414" r:id="rId25"/>
    <p:sldId id="415" r:id="rId26"/>
    <p:sldId id="416" r:id="rId27"/>
    <p:sldId id="417" r:id="rId28"/>
    <p:sldId id="418" r:id="rId29"/>
    <p:sldId id="419" r:id="rId30"/>
    <p:sldId id="427" r:id="rId31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FFFF00"/>
    <a:srgbClr val="FF00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60" autoAdjust="0"/>
  </p:normalViewPr>
  <p:slideViewPr>
    <p:cSldViewPr>
      <p:cViewPr varScale="1">
        <p:scale>
          <a:sx n="69" d="100"/>
          <a:sy n="69" d="100"/>
        </p:scale>
        <p:origin x="-1416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1248"/>
    </p:cViewPr>
  </p:sorterViewPr>
  <p:notesViewPr>
    <p:cSldViewPr>
      <p:cViewPr varScale="1">
        <p:scale>
          <a:sx n="55" d="100"/>
          <a:sy n="55" d="100"/>
        </p:scale>
        <p:origin x="-2904" y="-10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Times New Roman" pitchFamily="18" charset="0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3971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Times New Roman" pitchFamily="18" charset="0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3972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Times New Roman" pitchFamily="18" charset="0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3973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Times New Roman" pitchFamily="18" charset="0"/>
                <a:cs typeface="Arial" charset="0"/>
              </a:defRPr>
            </a:lvl1pPr>
          </a:lstStyle>
          <a:p>
            <a:pPr>
              <a:defRPr/>
            </a:pPr>
            <a:fld id="{E2EA46D2-E619-4436-964A-B6EDC27B5E4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 New Roman" pitchFamily="18" charset="0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 New Roman" pitchFamily="18" charset="0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482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125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 smtClean="0"/>
              <a:t>Click to edit Master text styles</a:t>
            </a:r>
          </a:p>
          <a:p>
            <a:pPr lvl="1"/>
            <a:r>
              <a:rPr lang="en-GB" noProof="0" smtClean="0"/>
              <a:t>Second level</a:t>
            </a:r>
          </a:p>
          <a:p>
            <a:pPr lvl="2"/>
            <a:r>
              <a:rPr lang="en-GB" noProof="0" smtClean="0"/>
              <a:t>Third level</a:t>
            </a:r>
          </a:p>
          <a:p>
            <a:pPr lvl="3"/>
            <a:r>
              <a:rPr lang="en-GB" noProof="0" smtClean="0"/>
              <a:t>Fourth level</a:t>
            </a:r>
          </a:p>
          <a:p>
            <a:pPr lvl="4"/>
            <a:r>
              <a:rPr lang="en-GB" noProof="0" smtClean="0"/>
              <a:t>Fifth level</a:t>
            </a:r>
          </a:p>
        </p:txBody>
      </p:sp>
      <p:sp>
        <p:nvSpPr>
          <p:cNvPr id="5126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 New Roman" pitchFamily="18" charset="0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12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 New Roman" pitchFamily="18" charset="0"/>
                <a:cs typeface="Arial" charset="0"/>
              </a:defRPr>
            </a:lvl1pPr>
          </a:lstStyle>
          <a:p>
            <a:pPr>
              <a:defRPr/>
            </a:pPr>
            <a:fld id="{807C2B0E-2EDA-4DC5-89AA-0877346F1F1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Arial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Arial" charset="0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Arial" charset="0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Arial" charset="0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AF889A9-66FE-4213-95FC-CE8DD417CEA7}" type="slidenum">
              <a:rPr lang="en-US" altLang="zh-CN" smtClean="0">
                <a:cs typeface="Arial" pitchFamily="34" charset="0"/>
              </a:rPr>
              <a:pPr/>
              <a:t>1</a:t>
            </a:fld>
            <a:endParaRPr lang="en-US" altLang="zh-CN" smtClean="0">
              <a:cs typeface="Arial" pitchFamily="34" charset="0"/>
            </a:endParaRPr>
          </a:p>
        </p:txBody>
      </p:sp>
      <p:sp>
        <p:nvSpPr>
          <p:cNvPr id="358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58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 smtClean="0">
              <a:cs typeface="Arial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5" descr=":::::::Desktop:In progress desktop:TRINITY SAINT DAVID:logo:TSD_logo2010.jpg"/>
          <p:cNvPicPr>
            <a:picLocks noChangeAspect="1" noChangeArrowheads="1"/>
          </p:cNvPicPr>
          <p:nvPr userDrawn="1"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4213" y="836613"/>
            <a:ext cx="3167062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endParaRPr lang="en-GB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>
          <a:xfrm>
            <a:off x="5148263" y="5949950"/>
            <a:ext cx="3538537" cy="771525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itchFamily="34" charset="0"/>
                <a:cs typeface="Arial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5" descr=":::::::Desktop:In progress desktop:TRINITY SAINT DAVID:logo:TSD_logo2010.jpg"/>
          <p:cNvPicPr>
            <a:picLocks noChangeAspect="1" noChangeArrowheads="1"/>
          </p:cNvPicPr>
          <p:nvPr userDrawn="1"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8313" y="6021388"/>
            <a:ext cx="216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4277072"/>
          </a:xfrm>
        </p:spPr>
        <p:txBody>
          <a:bodyPr/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GB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  <a:endParaRPr lang="en-GB" smtClean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021388"/>
            <a:ext cx="5551488" cy="70008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pPr>
              <a:defRPr/>
            </a:pPr>
            <a:r>
              <a:rPr lang="en-US" altLang="en-US"/>
              <a:t>Know about Social Entrepreneurship</a:t>
            </a:r>
            <a:endParaRPr lang="en-US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3" r:id="rId1"/>
    <p:sldLayoutId id="2147483754" r:id="rId2"/>
  </p:sldLayoutIdLst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50825" y="2997200"/>
            <a:ext cx="8283575" cy="1295400"/>
          </a:xfrm>
        </p:spPr>
        <p:txBody>
          <a:bodyPr/>
          <a:lstStyle/>
          <a:p>
            <a:pPr eaLnBrk="1" hangingPunct="1"/>
            <a:r>
              <a:rPr lang="en-US" altLang="zh-CN" sz="4000" b="1" smtClean="0">
                <a:solidFill>
                  <a:srgbClr val="FF3300"/>
                </a:solidFill>
              </a:rPr>
              <a:t>      </a:t>
            </a:r>
            <a:r>
              <a:rPr lang="en-US" altLang="zh-CN" sz="4000" b="1" smtClean="0"/>
              <a:t>Social Enterprise Policy in UK</a:t>
            </a:r>
          </a:p>
        </p:txBody>
      </p:sp>
      <p:sp>
        <p:nvSpPr>
          <p:cNvPr id="19661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03350" y="4941888"/>
            <a:ext cx="7200900" cy="1366837"/>
          </a:xfrm>
        </p:spPr>
        <p:txBody>
          <a:bodyPr/>
          <a:lstStyle/>
          <a:p>
            <a:pPr algn="r" eaLnBrk="1" fontAlgn="auto" hangingPunct="1">
              <a:spcAft>
                <a:spcPts val="0"/>
              </a:spcAft>
              <a:defRPr/>
            </a:pPr>
            <a:r>
              <a:rPr lang="en-GB" dirty="0" smtClean="0"/>
              <a:t>Dr Jill Venus</a:t>
            </a:r>
          </a:p>
          <a:p>
            <a:pPr algn="r" eaLnBrk="1" fontAlgn="auto" hangingPunct="1">
              <a:spcAft>
                <a:spcPts val="0"/>
              </a:spcAft>
              <a:defRPr/>
            </a:pPr>
            <a:r>
              <a:rPr lang="en-GB" dirty="0" smtClean="0"/>
              <a:t>University of Wales: Trinity Saint David</a:t>
            </a:r>
          </a:p>
        </p:txBody>
      </p:sp>
    </p:spTree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zh-CN" smtClean="0"/>
              <a:t>Outline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71550" y="1773238"/>
            <a:ext cx="7772400" cy="3746500"/>
          </a:xfrm>
        </p:spPr>
        <p:txBody>
          <a:bodyPr/>
          <a:lstStyle/>
          <a:p>
            <a:pPr marL="514350" indent="-514350" eaLnBrk="1" hangingPunct="1">
              <a:lnSpc>
                <a:spcPct val="90000"/>
              </a:lnSpc>
              <a:buFont typeface="Calibri" pitchFamily="34" charset="0"/>
              <a:buAutoNum type="arabicPeriod"/>
            </a:pPr>
            <a:r>
              <a:rPr lang="en-US" altLang="zh-CN" sz="2800" smtClean="0"/>
              <a:t>Why is social enterprise and social entrepreneurship important?</a:t>
            </a:r>
          </a:p>
          <a:p>
            <a:pPr marL="514350" indent="-514350" eaLnBrk="1" hangingPunct="1">
              <a:lnSpc>
                <a:spcPct val="90000"/>
              </a:lnSpc>
              <a:buFont typeface="Calibri" pitchFamily="34" charset="0"/>
              <a:buAutoNum type="arabicPeriod"/>
            </a:pPr>
            <a:r>
              <a:rPr lang="en-US" altLang="zh-CN" sz="2800" smtClean="0"/>
              <a:t>Key Facts about SEs in the UK</a:t>
            </a:r>
          </a:p>
          <a:p>
            <a:pPr marL="514350" indent="-514350" eaLnBrk="1" hangingPunct="1">
              <a:lnSpc>
                <a:spcPct val="90000"/>
              </a:lnSpc>
              <a:buFont typeface="Calibri" pitchFamily="34" charset="0"/>
              <a:buAutoNum type="arabicPeriod"/>
            </a:pPr>
            <a:r>
              <a:rPr lang="en-US" altLang="zh-CN" sz="2800" smtClean="0"/>
              <a:t>Involvement of UK Governments</a:t>
            </a:r>
          </a:p>
          <a:p>
            <a:pPr marL="514350" indent="-514350" eaLnBrk="1" hangingPunct="1">
              <a:lnSpc>
                <a:spcPct val="90000"/>
              </a:lnSpc>
              <a:buFont typeface="Calibri" pitchFamily="34" charset="0"/>
              <a:buAutoNum type="arabicPeriod"/>
            </a:pPr>
            <a:r>
              <a:rPr lang="en-US" altLang="zh-CN" sz="2800" smtClean="0"/>
              <a:t>History of SE Policy in the UK </a:t>
            </a:r>
          </a:p>
          <a:p>
            <a:pPr marL="514350" indent="-514350" eaLnBrk="1" hangingPunct="1">
              <a:lnSpc>
                <a:spcPct val="90000"/>
              </a:lnSpc>
              <a:buFont typeface="Calibri" pitchFamily="34" charset="0"/>
              <a:buAutoNum type="arabicPeriod"/>
            </a:pPr>
            <a:r>
              <a:rPr lang="en-US" altLang="zh-CN" sz="2800" smtClean="0"/>
              <a:t>Social entrepreneurship policy</a:t>
            </a:r>
          </a:p>
        </p:txBody>
      </p:sp>
    </p:spTree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323850" y="274638"/>
            <a:ext cx="8362950" cy="1143000"/>
          </a:xfrm>
        </p:spPr>
        <p:txBody>
          <a:bodyPr/>
          <a:lstStyle/>
          <a:p>
            <a:pPr algn="l" eaLnBrk="1" hangingPunct="1"/>
            <a:r>
              <a:rPr lang="en-US" altLang="zh-CN" sz="3600" b="1" smtClean="0"/>
              <a:t>Why is social entrepreneurship important?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>
          <a:xfrm>
            <a:off x="838200" y="1981200"/>
            <a:ext cx="7772400" cy="3319463"/>
          </a:xfrm>
        </p:spPr>
        <p:txBody>
          <a:bodyPr/>
          <a:lstStyle/>
          <a:p>
            <a:pPr eaLnBrk="1" hangingPunct="1"/>
            <a:r>
              <a:rPr lang="en-US" altLang="zh-CN" smtClean="0"/>
              <a:t>Current trends in the social sector</a:t>
            </a:r>
          </a:p>
          <a:p>
            <a:pPr eaLnBrk="1" hangingPunct="1"/>
            <a:endParaRPr lang="en-US" altLang="zh-CN" smtClean="0"/>
          </a:p>
          <a:p>
            <a:pPr eaLnBrk="1" hangingPunct="1"/>
            <a:r>
              <a:rPr lang="en-US" altLang="zh-CN" smtClean="0"/>
              <a:t>New Opportunities </a:t>
            </a:r>
          </a:p>
          <a:p>
            <a:pPr eaLnBrk="1" hangingPunct="1"/>
            <a:endParaRPr lang="en-US" altLang="zh-CN" smtClean="0"/>
          </a:p>
          <a:p>
            <a:pPr eaLnBrk="1" hangingPunct="1"/>
            <a:r>
              <a:rPr lang="en-US" altLang="zh-CN" smtClean="0"/>
              <a:t>New Challenges </a:t>
            </a:r>
          </a:p>
        </p:txBody>
      </p:sp>
    </p:spTree>
  </p:cSld>
  <p:clrMapOvr>
    <a:masterClrMapping/>
  </p:clrMapOvr>
  <p:transition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en-US" altLang="zh-CN" sz="4000" b="1" smtClean="0">
                <a:ea typeface="幼圆"/>
                <a:cs typeface="幼圆"/>
              </a:rPr>
              <a:t>Current trends in the social sector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idx="1"/>
          </p:nvPr>
        </p:nvSpPr>
        <p:spPr>
          <a:xfrm>
            <a:off x="323850" y="1412875"/>
            <a:ext cx="8286750" cy="4824413"/>
          </a:xfrm>
        </p:spPr>
        <p:txBody>
          <a:bodyPr rtlCol="0">
            <a:normAutofit lnSpcReduction="10000"/>
          </a:bodyPr>
          <a:lstStyle/>
          <a:p>
            <a:pPr eaLnBrk="1" fontAlgn="auto" hangingPunct="1">
              <a:spcAft>
                <a:spcPts val="0"/>
              </a:spcAft>
              <a:buFont typeface="Arial" charset="0"/>
              <a:buChar char="•"/>
              <a:defRPr/>
            </a:pPr>
            <a:r>
              <a:rPr lang="en-US" altLang="zh-CN" sz="2200" smtClean="0"/>
              <a:t>Heightened concerns about the effectiveness of traditional governmental and charitable approaches to meeting social needs;</a:t>
            </a:r>
          </a:p>
          <a:p>
            <a:pPr eaLnBrk="1" fontAlgn="auto" hangingPunct="1">
              <a:spcAft>
                <a:spcPts val="0"/>
              </a:spcAft>
              <a:buFont typeface="Arial" charset="0"/>
              <a:buChar char="•"/>
              <a:defRPr/>
            </a:pPr>
            <a:r>
              <a:rPr lang="en-US" altLang="zh-CN" sz="2200" smtClean="0"/>
              <a:t>A search for more innovative solutions that lead to sustainable improvement</a:t>
            </a:r>
          </a:p>
          <a:p>
            <a:pPr eaLnBrk="1" fontAlgn="auto" hangingPunct="1">
              <a:spcAft>
                <a:spcPts val="0"/>
              </a:spcAft>
              <a:buFont typeface="Arial" charset="0"/>
              <a:buChar char="•"/>
              <a:defRPr/>
            </a:pPr>
            <a:r>
              <a:rPr lang="en-US" altLang="zh-CN" sz="2200" smtClean="0"/>
              <a:t>An increased openness to experimentation with market-based approaches and businesslike methods in the social sector.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Arial" charset="0"/>
              <a:buChar char="•"/>
              <a:defRPr/>
            </a:pPr>
            <a:r>
              <a:rPr lang="en-US" altLang="zh-CN" sz="2200" smtClean="0"/>
              <a:t>A growing shift towards the privatization of public services, leading to government contracting with both for-profit and nonprofit providers.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Arial" charset="0"/>
              <a:buChar char="•"/>
              <a:defRPr/>
            </a:pPr>
            <a:r>
              <a:rPr lang="en-US" altLang="zh-CN" sz="2200" smtClean="0"/>
              <a:t>A parallel shift toward outcomes-based (rather than needs-based) approaches to funding on the part of both private philanthropies and government agencies.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Arial" charset="0"/>
              <a:buChar char="•"/>
              <a:defRPr/>
            </a:pPr>
            <a:r>
              <a:rPr lang="en-US" altLang="zh-CN" sz="2200" smtClean="0"/>
              <a:t>A new, more engaged and strategic approach to corporate involvement in social and community issues. </a:t>
            </a:r>
          </a:p>
          <a:p>
            <a:pPr eaLnBrk="1" fontAlgn="auto" hangingPunct="1">
              <a:spcAft>
                <a:spcPts val="0"/>
              </a:spcAft>
              <a:buFont typeface="Arial" charset="0"/>
              <a:buChar char="•"/>
              <a:defRPr/>
            </a:pPr>
            <a:endParaRPr lang="en-US" altLang="zh-CN" sz="2800" smtClean="0"/>
          </a:p>
        </p:txBody>
      </p:sp>
    </p:spTree>
  </p:cSld>
  <p:clrMapOvr>
    <a:masterClrMapping/>
  </p:clrMapOvr>
  <p:transition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en-US" altLang="zh-CN" smtClean="0">
              <a:ea typeface="幼圆"/>
              <a:cs typeface="幼圆"/>
            </a:endParaRPr>
          </a:p>
        </p:txBody>
      </p:sp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4276725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en-US" altLang="zh-CN" sz="2800" smtClean="0"/>
              <a:t>Aa a result, social entrepreneurs are shifting the emphasis from charitable relief to new, more systematic ways of improving social conditions. </a:t>
            </a:r>
          </a:p>
          <a:p>
            <a:pPr eaLnBrk="1" hangingPunct="1"/>
            <a:r>
              <a:rPr lang="en-US" altLang="zh-CN" sz="2800" smtClean="0"/>
              <a:t>Reducing the need for charitable assistance rather than simply meeting the need</a:t>
            </a:r>
          </a:p>
          <a:p>
            <a:pPr eaLnBrk="1" hangingPunct="1"/>
            <a:r>
              <a:rPr lang="en-US" altLang="zh-CN" sz="2800" smtClean="0"/>
              <a:t>Engaging people in and allowing then to take some responsibility for improving their own lives.</a:t>
            </a:r>
          </a:p>
        </p:txBody>
      </p:sp>
    </p:spTree>
  </p:cSld>
  <p:clrMapOvr>
    <a:masterClrMapping/>
  </p:clrMapOvr>
  <p:transition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en-GB" sz="3600" b="1" smtClean="0"/>
              <a:t>Social Enterprise</a:t>
            </a:r>
          </a:p>
        </p:txBody>
      </p:sp>
      <p:sp>
        <p:nvSpPr>
          <p:cNvPr id="9219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276725"/>
          </a:xfrm>
        </p:spPr>
        <p:txBody>
          <a:bodyPr/>
          <a:lstStyle/>
          <a:p>
            <a:pPr eaLnBrk="1" hangingPunct="1"/>
            <a:r>
              <a:rPr lang="en-GB" smtClean="0"/>
              <a:t>Business with a social purpose or objective</a:t>
            </a:r>
          </a:p>
          <a:p>
            <a:pPr eaLnBrk="1" hangingPunct="1"/>
            <a:r>
              <a:rPr lang="en-GB" smtClean="0"/>
              <a:t>Not generating profits for owner or shareholders</a:t>
            </a:r>
          </a:p>
          <a:p>
            <a:pPr eaLnBrk="1" hangingPunct="1"/>
            <a:endParaRPr lang="en-GB" smtClean="0"/>
          </a:p>
          <a:p>
            <a:pPr eaLnBrk="1" hangingPunct="1">
              <a:buFont typeface="Wingdings 2" pitchFamily="18" charset="2"/>
              <a:buNone/>
            </a:pPr>
            <a:r>
              <a:rPr lang="en-GB" smtClean="0"/>
              <a:t>WHY are Social Enterprises so important NOW?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en-US" altLang="zh-CN" sz="3600" b="1" smtClean="0"/>
              <a:t>More people in need 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4276725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Font typeface="Wingdings 2" pitchFamily="18" charset="2"/>
              <a:buNone/>
            </a:pPr>
            <a:r>
              <a:rPr lang="en-US" altLang="zh-CN" sz="2800" smtClean="0"/>
              <a:t>For example -  </a:t>
            </a:r>
          </a:p>
          <a:p>
            <a:pPr eaLnBrk="1" hangingPunct="1">
              <a:lnSpc>
                <a:spcPct val="80000"/>
              </a:lnSpc>
            </a:pPr>
            <a:endParaRPr lang="en-US" altLang="zh-CN" sz="2800" smtClean="0"/>
          </a:p>
          <a:p>
            <a:pPr eaLnBrk="1" hangingPunct="1">
              <a:lnSpc>
                <a:spcPct val="80000"/>
              </a:lnSpc>
            </a:pPr>
            <a:r>
              <a:rPr lang="en-US" altLang="zh-CN" sz="2800" smtClean="0"/>
              <a:t>One in seven people live below the poverty line (including one in five children).</a:t>
            </a:r>
          </a:p>
          <a:p>
            <a:pPr eaLnBrk="1" hangingPunct="1">
              <a:lnSpc>
                <a:spcPct val="80000"/>
              </a:lnSpc>
            </a:pPr>
            <a:r>
              <a:rPr lang="en-US" altLang="zh-CN" sz="2800" smtClean="0"/>
              <a:t> Eighteen per cent of adults have full-time jobs and are still among the “working poor”.</a:t>
            </a:r>
          </a:p>
          <a:p>
            <a:pPr eaLnBrk="1" hangingPunct="1">
              <a:lnSpc>
                <a:spcPct val="80000"/>
              </a:lnSpc>
            </a:pPr>
            <a:r>
              <a:rPr lang="en-US" altLang="zh-CN" sz="2800" smtClean="0"/>
              <a:t>Emerging needs: AIDS, people who are homeless, babies of drug users, spousal abuse.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sz="4000" b="1" smtClean="0"/>
              <a:t>The individual perspective</a:t>
            </a:r>
            <a:endParaRPr lang="en-US" sz="4000" b="1" smtClean="0"/>
          </a:p>
        </p:txBody>
      </p:sp>
      <p:sp>
        <p:nvSpPr>
          <p:cNvPr id="11267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276725"/>
          </a:xfrm>
        </p:spPr>
        <p:txBody>
          <a:bodyPr/>
          <a:lstStyle/>
          <a:p>
            <a:r>
              <a:rPr lang="en-GB" smtClean="0"/>
              <a:t>Importance of social engagement by individuals in society</a:t>
            </a:r>
          </a:p>
          <a:p>
            <a:r>
              <a:rPr lang="en-GB" smtClean="0"/>
              <a:t>Individuals and groups of individuals can help to find solutions in society</a:t>
            </a:r>
          </a:p>
          <a:p>
            <a:r>
              <a:rPr lang="en-GB" smtClean="0"/>
              <a:t>Individuals can gain from their involvement in social enterprise and social entrepreneurship</a:t>
            </a:r>
            <a:endParaRPr lang="en-US" smtClean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en-US" altLang="zh-CN" sz="4000" b="1" smtClean="0"/>
              <a:t>Key facts </a:t>
            </a:r>
            <a:r>
              <a:rPr lang="en-US" altLang="zh-CN" sz="4000" b="1" smtClean="0">
                <a:latin typeface="Arial" pitchFamily="34" charset="0"/>
              </a:rPr>
              <a:t>–</a:t>
            </a:r>
            <a:r>
              <a:rPr lang="en-US" altLang="zh-CN" sz="4000" b="1" smtClean="0"/>
              <a:t> SE Sector in the UK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38200" y="1981200"/>
            <a:ext cx="7772400" cy="3608388"/>
          </a:xfrm>
        </p:spPr>
        <p:txBody>
          <a:bodyPr/>
          <a:lstStyle/>
          <a:p>
            <a:pPr eaLnBrk="1" hangingPunct="1"/>
            <a:r>
              <a:rPr lang="en-US" altLang="zh-CN" sz="2800" smtClean="0"/>
              <a:t>At least 55,000 social enterprises in the UK*</a:t>
            </a:r>
          </a:p>
          <a:p>
            <a:pPr eaLnBrk="1" hangingPunct="1"/>
            <a:r>
              <a:rPr lang="en-US" altLang="zh-CN" sz="2800" smtClean="0">
                <a:latin typeface="Arial" pitchFamily="34" charset="0"/>
              </a:rPr>
              <a:t>£</a:t>
            </a:r>
            <a:r>
              <a:rPr lang="en-US" altLang="zh-CN" sz="2800" smtClean="0"/>
              <a:t>8.4bn (</a:t>
            </a:r>
            <a:r>
              <a:rPr lang="en-US" altLang="zh-CN" sz="2800" smtClean="0">
                <a:latin typeface="Arial" pitchFamily="34" charset="0"/>
              </a:rPr>
              <a:t>€</a:t>
            </a:r>
            <a:r>
              <a:rPr lang="en-US" altLang="zh-CN" sz="2800" smtClean="0"/>
              <a:t>9.4bn) contribution to the UK</a:t>
            </a:r>
            <a:r>
              <a:rPr lang="en-US" altLang="zh-CN" sz="2800" smtClean="0">
                <a:latin typeface="Arial" pitchFamily="34" charset="0"/>
              </a:rPr>
              <a:t>’</a:t>
            </a:r>
            <a:r>
              <a:rPr lang="en-US" altLang="zh-CN" sz="2800" smtClean="0"/>
              <a:t>s GDP*</a:t>
            </a:r>
          </a:p>
          <a:p>
            <a:pPr eaLnBrk="1" hangingPunct="1"/>
            <a:r>
              <a:rPr lang="en-US" altLang="zh-CN" sz="2800" smtClean="0"/>
              <a:t>650,000 employees*</a:t>
            </a:r>
          </a:p>
          <a:p>
            <a:pPr eaLnBrk="1" hangingPunct="1"/>
            <a:endParaRPr lang="en-US" altLang="zh-CN" sz="2800" smtClean="0"/>
          </a:p>
          <a:p>
            <a:pPr eaLnBrk="1" hangingPunct="1">
              <a:buFont typeface="Arial" pitchFamily="34" charset="0"/>
              <a:buNone/>
            </a:pPr>
            <a:r>
              <a:rPr lang="en-US" altLang="zh-CN" sz="2800" smtClean="0"/>
              <a:t>Including</a:t>
            </a:r>
          </a:p>
          <a:p>
            <a:pPr eaLnBrk="1" hangingPunct="1"/>
            <a:r>
              <a:rPr lang="en-US" altLang="zh-CN" sz="2800" smtClean="0"/>
              <a:t>4,735 Co-operative enterprises</a:t>
            </a:r>
          </a:p>
          <a:p>
            <a:pPr eaLnBrk="1" hangingPunct="1"/>
            <a:r>
              <a:rPr lang="en-US" altLang="zh-CN" sz="2800" smtClean="0"/>
              <a:t>2,500 Community Interest Companies</a:t>
            </a:r>
          </a:p>
        </p:txBody>
      </p:sp>
    </p:spTree>
  </p:cSld>
  <p:clrMapOvr>
    <a:masterClrMapping/>
  </p:clrMapOvr>
  <p:transition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en-US" altLang="zh-CN" b="1" smtClean="0"/>
              <a:t>UK Office of the Third Sector</a:t>
            </a:r>
          </a:p>
        </p:txBody>
      </p:sp>
      <p:sp>
        <p:nvSpPr>
          <p:cNvPr id="13315" name="Rectangle 6"/>
          <p:cNvSpPr>
            <a:spLocks noChangeArrowheads="1"/>
          </p:cNvSpPr>
          <p:nvPr/>
        </p:nvSpPr>
        <p:spPr bwMode="auto">
          <a:xfrm>
            <a:off x="785813" y="1857375"/>
            <a:ext cx="7572375" cy="3724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altLang="zh-CN" sz="3600" b="1"/>
              <a:t>Indicates the importance of social enterprise </a:t>
            </a:r>
            <a:endParaRPr lang="en-US" altLang="zh-CN" sz="3600" b="1"/>
          </a:p>
          <a:p>
            <a:endParaRPr lang="en-US" altLang="zh-CN" sz="3600"/>
          </a:p>
          <a:p>
            <a:pPr>
              <a:buFont typeface="Arial" pitchFamily="34" charset="0"/>
              <a:buChar char="•"/>
            </a:pPr>
            <a:r>
              <a:rPr lang="en-US" altLang="zh-CN" sz="3200"/>
              <a:t>Dedicated Minister</a:t>
            </a:r>
          </a:p>
          <a:p>
            <a:pPr>
              <a:buFont typeface="Arial" pitchFamily="34" charset="0"/>
              <a:buChar char="•"/>
            </a:pPr>
            <a:r>
              <a:rPr lang="en-US" altLang="zh-CN" sz="3200"/>
              <a:t>Situated in the Cabinet Office</a:t>
            </a:r>
          </a:p>
          <a:p>
            <a:pPr>
              <a:buFont typeface="Arial" pitchFamily="34" charset="0"/>
              <a:buChar char="•"/>
            </a:pPr>
            <a:r>
              <a:rPr lang="en-US" altLang="zh-CN" sz="3200"/>
              <a:t>57 people</a:t>
            </a:r>
          </a:p>
          <a:p>
            <a:pPr>
              <a:buFont typeface="Arial" pitchFamily="34" charset="0"/>
              <a:buChar char="•"/>
            </a:pPr>
            <a:r>
              <a:rPr lang="en-US" altLang="zh-CN" sz="3200"/>
              <a:t>£515m (€580m) 2008–11</a:t>
            </a:r>
          </a:p>
        </p:txBody>
      </p:sp>
    </p:spTree>
  </p:cSld>
  <p:clrMapOvr>
    <a:masterClrMapping/>
  </p:clrMapOvr>
  <p:transition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en-GB" altLang="zh-CN" sz="4000" b="1" smtClean="0"/>
              <a:t>UK Government involvement</a:t>
            </a:r>
            <a:endParaRPr lang="en-US" altLang="zh-CN" sz="4000" b="1" smtClean="0"/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4276725"/>
          </a:xfrm>
        </p:spPr>
        <p:txBody>
          <a:bodyPr/>
          <a:lstStyle/>
          <a:p>
            <a:pPr eaLnBrk="1" hangingPunct="1"/>
            <a:r>
              <a:rPr lang="en-US" altLang="zh-CN" smtClean="0"/>
              <a:t>Vision</a:t>
            </a:r>
          </a:p>
          <a:p>
            <a:pPr eaLnBrk="1" hangingPunct="1"/>
            <a:endParaRPr lang="en-US" altLang="zh-CN" smtClean="0"/>
          </a:p>
          <a:p>
            <a:pPr eaLnBrk="1" hangingPunct="1"/>
            <a:r>
              <a:rPr lang="en-US" altLang="zh-CN" smtClean="0"/>
              <a:t>Interest</a:t>
            </a:r>
          </a:p>
          <a:p>
            <a:pPr eaLnBrk="1" hangingPunct="1"/>
            <a:endParaRPr lang="en-US" altLang="zh-CN" smtClean="0"/>
          </a:p>
          <a:p>
            <a:pPr eaLnBrk="1" hangingPunct="1"/>
            <a:r>
              <a:rPr lang="en-US" altLang="zh-CN" smtClean="0"/>
              <a:t>Challenge</a:t>
            </a:r>
          </a:p>
        </p:txBody>
      </p:sp>
    </p:spTree>
  </p:cSld>
  <p:clrMapOvr>
    <a:masterClrMapping/>
  </p:clrMapOvr>
  <p:transition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en-US" altLang="zh-CN" sz="4000" b="1" smtClean="0"/>
              <a:t>Government vision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750" y="1981200"/>
            <a:ext cx="8280400" cy="3608388"/>
          </a:xfrm>
        </p:spPr>
        <p:txBody>
          <a:bodyPr/>
          <a:lstStyle/>
          <a:p>
            <a:pPr eaLnBrk="1" hangingPunct="1"/>
            <a:r>
              <a:rPr lang="en-US" altLang="zh-CN" smtClean="0"/>
              <a:t>Dynamic and sustainable social enterprise will</a:t>
            </a:r>
          </a:p>
          <a:p>
            <a:pPr eaLnBrk="1" hangingPunct="1">
              <a:buFontTx/>
              <a:buNone/>
            </a:pPr>
            <a:r>
              <a:rPr lang="en-US" altLang="zh-CN" smtClean="0"/>
              <a:t>strengthen an inclusive and growing Economy</a:t>
            </a:r>
          </a:p>
          <a:p>
            <a:pPr eaLnBrk="1" hangingPunct="1"/>
            <a:r>
              <a:rPr lang="en-US" altLang="zh-CN" smtClean="0"/>
              <a:t>Existing social enterprises able to develop and grow</a:t>
            </a:r>
          </a:p>
          <a:p>
            <a:pPr eaLnBrk="1" hangingPunct="1"/>
            <a:r>
              <a:rPr lang="en-US" altLang="zh-CN" smtClean="0"/>
              <a:t> More social enterprises in all sectors and in all areas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227" name="AutoShape 3"/>
          <p:cNvSpPr>
            <a:spLocks noGrp="1" noChangeArrowheads="1"/>
          </p:cNvSpPr>
          <p:nvPr>
            <p:ph type="body" idx="1"/>
          </p:nvPr>
        </p:nvSpPr>
        <p:spPr>
          <a:xfrm>
            <a:off x="107950" y="1214438"/>
            <a:ext cx="4035425" cy="990600"/>
          </a:xfrm>
          <a:prstGeom prst="chevron">
            <a:avLst>
              <a:gd name="adj" fmla="val 129614"/>
            </a:avLst>
          </a:prstGeom>
          <a:solidFill>
            <a:schemeClr val="tx2"/>
          </a:solidFill>
          <a:ln>
            <a:solidFill>
              <a:srgbClr val="FF3300"/>
            </a:solidFill>
            <a:headEnd type="none" w="med" len="med"/>
            <a:tailEnd type="none" w="med" len="med"/>
          </a:ln>
        </p:spPr>
        <p:txBody>
          <a:bodyPr/>
          <a:lstStyle/>
          <a:p>
            <a:pPr marL="72000" indent="-72000" eaLnBrk="1" hangingPunct="1">
              <a:lnSpc>
                <a:spcPct val="80000"/>
              </a:lnSpc>
              <a:buFont typeface="Arial" charset="0"/>
              <a:buNone/>
              <a:defRPr/>
            </a:pPr>
            <a:r>
              <a:rPr lang="en-US" altLang="zh-CN" sz="1600" b="1" dirty="0">
                <a:solidFill>
                  <a:schemeClr val="bg2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Better  Regulation </a:t>
            </a:r>
            <a:r>
              <a:rPr lang="en-US" altLang="zh-CN" sz="2000" b="1" dirty="0">
                <a:solidFill>
                  <a:schemeClr val="bg2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and</a:t>
            </a:r>
            <a:r>
              <a:rPr lang="en-US" altLang="zh-CN" sz="2000" dirty="0">
                <a:solidFill>
                  <a:schemeClr val="bg2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 </a:t>
            </a:r>
            <a:r>
              <a:rPr lang="en-US" altLang="zh-CN" sz="2000" b="1" dirty="0">
                <a:solidFill>
                  <a:schemeClr val="bg2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policy</a:t>
            </a:r>
          </a:p>
        </p:txBody>
      </p:sp>
      <p:sp>
        <p:nvSpPr>
          <p:cNvPr id="308228" name="AutoShape 4"/>
          <p:cNvSpPr>
            <a:spLocks noChangeArrowheads="1"/>
          </p:cNvSpPr>
          <p:nvPr/>
        </p:nvSpPr>
        <p:spPr bwMode="auto">
          <a:xfrm>
            <a:off x="0" y="2492375"/>
            <a:ext cx="4176713" cy="1223963"/>
          </a:xfrm>
          <a:prstGeom prst="chevron">
            <a:avLst>
              <a:gd name="adj" fmla="val 85311"/>
            </a:avLst>
          </a:prstGeom>
          <a:solidFill>
            <a:schemeClr val="tx2"/>
          </a:solidFill>
          <a:ln w="9525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lIns="92075" tIns="46038" rIns="92075" bIns="46038"/>
          <a:lstStyle/>
          <a:p>
            <a:pPr marL="72000" indent="-72000">
              <a:lnSpc>
                <a:spcPct val="80000"/>
              </a:lnSpc>
              <a:spcBef>
                <a:spcPct val="20000"/>
              </a:spcBef>
              <a:buClr>
                <a:schemeClr val="tx2"/>
              </a:buClr>
              <a:buFontTx/>
              <a:buChar char="•"/>
              <a:defRPr/>
            </a:pPr>
            <a:r>
              <a:rPr lang="en-US" altLang="zh-CN" sz="1600" b="1" dirty="0">
                <a:solidFill>
                  <a:schemeClr val="bg2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More enterprise in </a:t>
            </a:r>
            <a:r>
              <a:rPr lang="en-US" altLang="zh-CN" sz="1600" b="1" dirty="0" err="1">
                <a:solidFill>
                  <a:schemeClr val="bg2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disadvanted</a:t>
            </a:r>
            <a:r>
              <a:rPr lang="en-US" altLang="zh-CN" sz="1600" b="1" dirty="0">
                <a:solidFill>
                  <a:schemeClr val="bg2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 communities and underrepresented groups</a:t>
            </a:r>
          </a:p>
        </p:txBody>
      </p:sp>
      <p:sp>
        <p:nvSpPr>
          <p:cNvPr id="308229" name="AutoShape 5"/>
          <p:cNvSpPr>
            <a:spLocks noChangeArrowheads="1"/>
          </p:cNvSpPr>
          <p:nvPr/>
        </p:nvSpPr>
        <p:spPr bwMode="auto">
          <a:xfrm>
            <a:off x="-285750" y="3929063"/>
            <a:ext cx="3965575" cy="857250"/>
          </a:xfrm>
          <a:prstGeom prst="chevron">
            <a:avLst>
              <a:gd name="adj" fmla="val 181840"/>
            </a:avLst>
          </a:prstGeom>
          <a:solidFill>
            <a:schemeClr val="tx2"/>
          </a:solidFill>
          <a:ln w="9525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lIns="92075" tIns="46038" rIns="92075" bIns="46038"/>
          <a:lstStyle/>
          <a:p>
            <a:pPr marL="72000" indent="-72000">
              <a:lnSpc>
                <a:spcPct val="80000"/>
              </a:lnSpc>
              <a:spcBef>
                <a:spcPct val="20000"/>
              </a:spcBef>
              <a:buClr>
                <a:schemeClr val="tx2"/>
              </a:buClr>
              <a:defRPr/>
            </a:pPr>
            <a:r>
              <a:rPr lang="en-US" altLang="zh-CN" sz="1600" b="1" dirty="0">
                <a:solidFill>
                  <a:schemeClr val="bg2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Building an enterprise </a:t>
            </a:r>
            <a:r>
              <a:rPr lang="en-US" altLang="zh-CN" sz="2000" b="1" dirty="0">
                <a:solidFill>
                  <a:schemeClr val="bg2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culture</a:t>
            </a:r>
          </a:p>
        </p:txBody>
      </p:sp>
      <p:sp>
        <p:nvSpPr>
          <p:cNvPr id="308230" name="AutoShape 6"/>
          <p:cNvSpPr>
            <a:spLocks noChangeArrowheads="1"/>
          </p:cNvSpPr>
          <p:nvPr/>
        </p:nvSpPr>
        <p:spPr bwMode="auto">
          <a:xfrm>
            <a:off x="-36513" y="5849938"/>
            <a:ext cx="4179888" cy="963612"/>
          </a:xfrm>
          <a:prstGeom prst="chevron">
            <a:avLst>
              <a:gd name="adj" fmla="val 97158"/>
            </a:avLst>
          </a:prstGeom>
          <a:solidFill>
            <a:schemeClr val="tx2"/>
          </a:solidFill>
          <a:ln w="9525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lIns="92075" tIns="46038" rIns="92075" bIns="46038"/>
          <a:lstStyle/>
          <a:p>
            <a:pPr>
              <a:lnSpc>
                <a:spcPct val="80000"/>
              </a:lnSpc>
              <a:spcBef>
                <a:spcPct val="20000"/>
              </a:spcBef>
              <a:buClr>
                <a:schemeClr val="tx2"/>
              </a:buClr>
              <a:buFontTx/>
              <a:buChar char="•"/>
              <a:defRPr/>
            </a:pPr>
            <a:r>
              <a:rPr lang="en-US" altLang="zh-CN" sz="1600" b="1" dirty="0">
                <a:solidFill>
                  <a:schemeClr val="bg2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Improving small business experience of Government services</a:t>
            </a:r>
          </a:p>
        </p:txBody>
      </p:sp>
      <p:sp>
        <p:nvSpPr>
          <p:cNvPr id="308231" name="AutoShape 7"/>
          <p:cNvSpPr>
            <a:spLocks noChangeArrowheads="1"/>
          </p:cNvSpPr>
          <p:nvPr/>
        </p:nvSpPr>
        <p:spPr bwMode="auto">
          <a:xfrm>
            <a:off x="0" y="4941888"/>
            <a:ext cx="4071938" cy="576262"/>
          </a:xfrm>
          <a:prstGeom prst="chevron">
            <a:avLst>
              <a:gd name="adj" fmla="val 149931"/>
            </a:avLst>
          </a:prstGeom>
          <a:solidFill>
            <a:schemeClr val="tx2"/>
          </a:solidFill>
          <a:ln w="9525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lIns="92075" tIns="46038" rIns="92075" bIns="46038"/>
          <a:lstStyle/>
          <a:p>
            <a:pPr>
              <a:lnSpc>
                <a:spcPct val="80000"/>
              </a:lnSpc>
              <a:spcBef>
                <a:spcPct val="20000"/>
              </a:spcBef>
              <a:buClr>
                <a:schemeClr val="tx2"/>
              </a:buClr>
              <a:buFontTx/>
              <a:buChar char="•"/>
              <a:defRPr/>
            </a:pPr>
            <a:r>
              <a:rPr lang="en-US" altLang="zh-CN" sz="1600" b="1" dirty="0">
                <a:solidFill>
                  <a:schemeClr val="bg2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Improving access to finance</a:t>
            </a:r>
          </a:p>
        </p:txBody>
      </p:sp>
      <p:sp>
        <p:nvSpPr>
          <p:cNvPr id="308232" name="AutoShape 8"/>
          <p:cNvSpPr>
            <a:spLocks noChangeArrowheads="1"/>
          </p:cNvSpPr>
          <p:nvPr/>
        </p:nvSpPr>
        <p:spPr bwMode="auto">
          <a:xfrm>
            <a:off x="5435600" y="3717925"/>
            <a:ext cx="2376488" cy="1295400"/>
          </a:xfrm>
          <a:prstGeom prst="chevron">
            <a:avLst>
              <a:gd name="adj" fmla="val 45864"/>
            </a:avLst>
          </a:prstGeom>
          <a:solidFill>
            <a:schemeClr val="tx2"/>
          </a:solidFill>
          <a:ln w="9525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lIns="92075" tIns="46038" rIns="92075" bIns="46038"/>
          <a:lstStyle/>
          <a:p>
            <a:pPr>
              <a:lnSpc>
                <a:spcPct val="80000"/>
              </a:lnSpc>
              <a:spcBef>
                <a:spcPct val="20000"/>
              </a:spcBef>
              <a:buClr>
                <a:schemeClr val="tx2"/>
              </a:buClr>
              <a:buFontTx/>
              <a:buChar char="•"/>
              <a:defRPr/>
            </a:pPr>
            <a:r>
              <a:rPr lang="en-US" altLang="zh-CN" sz="1600" b="1" dirty="0">
                <a:solidFill>
                  <a:schemeClr val="bg2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Building the capability for small business growth</a:t>
            </a:r>
          </a:p>
        </p:txBody>
      </p:sp>
      <p:sp>
        <p:nvSpPr>
          <p:cNvPr id="308233" name="AutoShape 9"/>
          <p:cNvSpPr>
            <a:spLocks noChangeArrowheads="1"/>
          </p:cNvSpPr>
          <p:nvPr/>
        </p:nvSpPr>
        <p:spPr bwMode="auto">
          <a:xfrm>
            <a:off x="3000375" y="3857625"/>
            <a:ext cx="2795588" cy="939800"/>
          </a:xfrm>
          <a:prstGeom prst="chevron">
            <a:avLst>
              <a:gd name="adj" fmla="val 82434"/>
            </a:avLst>
          </a:prstGeom>
          <a:solidFill>
            <a:schemeClr val="tx2"/>
          </a:solidFill>
          <a:ln w="9525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lIns="92075" tIns="46038" rIns="92075" bIns="46038"/>
          <a:lstStyle/>
          <a:p>
            <a:pPr marL="72000" indent="-72000">
              <a:lnSpc>
                <a:spcPct val="80000"/>
              </a:lnSpc>
              <a:spcBef>
                <a:spcPct val="20000"/>
              </a:spcBef>
              <a:buClr>
                <a:schemeClr val="tx2"/>
              </a:buClr>
              <a:defRPr/>
            </a:pPr>
            <a:r>
              <a:rPr lang="en-US" altLang="zh-CN" sz="1600" b="1" dirty="0">
                <a:solidFill>
                  <a:schemeClr val="bg2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More dynamic start up market</a:t>
            </a:r>
          </a:p>
        </p:txBody>
      </p:sp>
      <p:sp>
        <p:nvSpPr>
          <p:cNvPr id="16393" name="Rectangle 10"/>
          <p:cNvSpPr>
            <a:spLocks noChangeArrowheads="1"/>
          </p:cNvSpPr>
          <p:nvPr/>
        </p:nvSpPr>
        <p:spPr bwMode="auto">
          <a:xfrm>
            <a:off x="7524750" y="765175"/>
            <a:ext cx="1619250" cy="60928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6394" name="Text Box 11"/>
          <p:cNvSpPr txBox="1">
            <a:spLocks noChangeArrowheads="1"/>
          </p:cNvSpPr>
          <p:nvPr/>
        </p:nvSpPr>
        <p:spPr bwMode="auto">
          <a:xfrm>
            <a:off x="7524750" y="1125538"/>
            <a:ext cx="1619250" cy="1570037"/>
          </a:xfrm>
          <a:prstGeom prst="rect">
            <a:avLst/>
          </a:prstGeom>
          <a:noFill/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zh-CN" sz="1600" b="1"/>
              <a:t>Increased  productivity across the total small business market</a:t>
            </a:r>
          </a:p>
        </p:txBody>
      </p:sp>
      <p:sp>
        <p:nvSpPr>
          <p:cNvPr id="16395" name="Text Box 12"/>
          <p:cNvSpPr txBox="1">
            <a:spLocks noChangeArrowheads="1"/>
          </p:cNvSpPr>
          <p:nvPr/>
        </p:nvSpPr>
        <p:spPr bwMode="auto">
          <a:xfrm>
            <a:off x="7524750" y="4318000"/>
            <a:ext cx="1619250" cy="1816100"/>
          </a:xfrm>
          <a:prstGeom prst="rect">
            <a:avLst/>
          </a:prstGeom>
          <a:noFill/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zh-CN" sz="1600" b="1"/>
              <a:t>Maximise opportunities for employment in small firms or through self-employment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214313" y="274638"/>
            <a:ext cx="8472487" cy="1143000"/>
          </a:xfrm>
        </p:spPr>
        <p:txBody>
          <a:bodyPr/>
          <a:lstStyle/>
          <a:p>
            <a:pPr eaLnBrk="1" hangingPunct="1"/>
            <a:r>
              <a:rPr lang="en-US" altLang="zh-CN" sz="3600" b="1" smtClean="0"/>
              <a:t>Why is the UK Government is interested?</a:t>
            </a:r>
            <a:endParaRPr lang="en-US" altLang="zh-CN" sz="4000" b="1" smtClean="0"/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288" y="1571625"/>
            <a:ext cx="8532812" cy="4524375"/>
          </a:xfrm>
        </p:spPr>
        <p:txBody>
          <a:bodyPr/>
          <a:lstStyle/>
          <a:p>
            <a:pPr eaLnBrk="1" hangingPunct="1"/>
            <a:r>
              <a:rPr lang="en-US" altLang="zh-CN" smtClean="0"/>
              <a:t>Tackling social and environmental challenges</a:t>
            </a:r>
          </a:p>
          <a:p>
            <a:pPr eaLnBrk="1" hangingPunct="1">
              <a:buFontTx/>
              <a:buNone/>
            </a:pPr>
            <a:endParaRPr lang="en-US" altLang="zh-CN" smtClean="0"/>
          </a:p>
          <a:p>
            <a:pPr eaLnBrk="1" hangingPunct="1"/>
            <a:r>
              <a:rPr lang="en-US" altLang="zh-CN" smtClean="0"/>
              <a:t> Increasing levels of enterprise</a:t>
            </a:r>
          </a:p>
          <a:p>
            <a:pPr eaLnBrk="1" hangingPunct="1"/>
            <a:endParaRPr lang="en-US" altLang="zh-CN" smtClean="0"/>
          </a:p>
          <a:p>
            <a:pPr eaLnBrk="1" hangingPunct="1"/>
            <a:r>
              <a:rPr lang="en-US" altLang="zh-CN" smtClean="0"/>
              <a:t> Ethical markets</a:t>
            </a:r>
          </a:p>
          <a:p>
            <a:pPr eaLnBrk="1" hangingPunct="1">
              <a:buFontTx/>
              <a:buNone/>
            </a:pPr>
            <a:endParaRPr lang="en-US" altLang="zh-CN" smtClean="0"/>
          </a:p>
          <a:p>
            <a:pPr eaLnBrk="1" hangingPunct="1"/>
            <a:r>
              <a:rPr lang="en-US" altLang="zh-CN" smtClean="0"/>
              <a:t>Public service reform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en-US" altLang="zh-CN" b="1" smtClean="0"/>
              <a:t>The challenges</a:t>
            </a:r>
            <a:r>
              <a:rPr lang="en-US" altLang="zh-CN" b="1" smtClean="0">
                <a:latin typeface="Arial" pitchFamily="34" charset="0"/>
              </a:rPr>
              <a:t>…</a:t>
            </a:r>
            <a:endParaRPr lang="en-US" altLang="zh-CN" b="1" smtClean="0"/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4276725"/>
          </a:xfrm>
        </p:spPr>
        <p:txBody>
          <a:bodyPr/>
          <a:lstStyle/>
          <a:p>
            <a:pPr eaLnBrk="1" hangingPunct="1"/>
            <a:r>
              <a:rPr lang="en-US" altLang="zh-CN" smtClean="0"/>
              <a:t>Awareness and understanding of social enterprise</a:t>
            </a:r>
          </a:p>
          <a:p>
            <a:pPr eaLnBrk="1" hangingPunct="1"/>
            <a:r>
              <a:rPr lang="en-US" altLang="zh-CN" smtClean="0"/>
              <a:t> Building the evidence base: facts and figures</a:t>
            </a:r>
          </a:p>
          <a:p>
            <a:pPr eaLnBrk="1" hangingPunct="1"/>
            <a:r>
              <a:rPr lang="en-US" altLang="zh-CN" smtClean="0"/>
              <a:t>Accessing the right information and advice</a:t>
            </a:r>
          </a:p>
          <a:p>
            <a:pPr eaLnBrk="1" hangingPunct="1"/>
            <a:r>
              <a:rPr lang="en-US" altLang="zh-CN" smtClean="0"/>
              <a:t>Access to appropriate finance</a:t>
            </a:r>
          </a:p>
          <a:p>
            <a:pPr eaLnBrk="1" hangingPunct="1"/>
            <a:r>
              <a:rPr lang="en-US" altLang="zh-CN" smtClean="0"/>
              <a:t>Working with government</a:t>
            </a:r>
          </a:p>
        </p:txBody>
      </p:sp>
    </p:spTree>
  </p:cSld>
  <p:clrMapOvr>
    <a:masterClrMapping/>
  </p:clrMapOvr>
  <p:transition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en-US" altLang="zh-CN" b="1" smtClean="0"/>
              <a:t>History of SE Policy in the UK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4276725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en-US" altLang="zh-CN" sz="2800" b="1" smtClean="0">
                <a:latin typeface="Arial" pitchFamily="34" charset="0"/>
              </a:rPr>
              <a:t>“</a:t>
            </a:r>
            <a:r>
              <a:rPr lang="en-US" altLang="zh-CN" sz="2800" b="1" smtClean="0"/>
              <a:t>Creating an environment for social enterprise to thrive</a:t>
            </a:r>
            <a:r>
              <a:rPr lang="en-US" altLang="zh-CN" sz="2800" b="1" smtClean="0">
                <a:latin typeface="Arial" pitchFamily="34" charset="0"/>
              </a:rPr>
              <a:t>”</a:t>
            </a:r>
            <a:endParaRPr lang="en-US" altLang="zh-CN" sz="2800" b="1" smtClean="0"/>
          </a:p>
          <a:p>
            <a:pPr eaLnBrk="1" hangingPunct="1">
              <a:lnSpc>
                <a:spcPct val="90000"/>
              </a:lnSpc>
            </a:pPr>
            <a:r>
              <a:rPr lang="en-US" altLang="zh-CN" sz="2400" b="1" smtClean="0"/>
              <a:t>SE Unit (2001)</a:t>
            </a:r>
          </a:p>
          <a:p>
            <a:pPr eaLnBrk="1" hangingPunct="1">
              <a:lnSpc>
                <a:spcPct val="90000"/>
              </a:lnSpc>
            </a:pPr>
            <a:r>
              <a:rPr lang="en-US" altLang="zh-CN" sz="2400" b="1" smtClean="0"/>
              <a:t>Strategy(2002)</a:t>
            </a:r>
          </a:p>
          <a:p>
            <a:pPr eaLnBrk="1" hangingPunct="1">
              <a:lnSpc>
                <a:spcPct val="90000"/>
              </a:lnSpc>
            </a:pPr>
            <a:r>
              <a:rPr lang="en-US" altLang="zh-CN" sz="2400" b="1" smtClean="0"/>
              <a:t>Sector Body (2003)</a:t>
            </a:r>
          </a:p>
          <a:p>
            <a:pPr eaLnBrk="1" hangingPunct="1">
              <a:lnSpc>
                <a:spcPct val="90000"/>
              </a:lnSpc>
            </a:pPr>
            <a:r>
              <a:rPr lang="en-US" altLang="zh-CN" sz="2400" b="1" smtClean="0"/>
              <a:t>Legal form  (2005)</a:t>
            </a:r>
          </a:p>
          <a:p>
            <a:pPr eaLnBrk="1" hangingPunct="1">
              <a:lnSpc>
                <a:spcPct val="90000"/>
              </a:lnSpc>
            </a:pPr>
            <a:r>
              <a:rPr lang="en-US" altLang="zh-CN" sz="2400" b="1" smtClean="0"/>
              <a:t>OTS (2006)</a:t>
            </a:r>
          </a:p>
          <a:p>
            <a:pPr eaLnBrk="1" hangingPunct="1">
              <a:lnSpc>
                <a:spcPct val="90000"/>
              </a:lnSpc>
            </a:pPr>
            <a:r>
              <a:rPr lang="en-US" altLang="zh-CN" sz="2400" b="1" smtClean="0"/>
              <a:t>Action Plan (2006)</a:t>
            </a:r>
          </a:p>
          <a:p>
            <a:pPr eaLnBrk="1" hangingPunct="1">
              <a:lnSpc>
                <a:spcPct val="90000"/>
              </a:lnSpc>
            </a:pPr>
            <a:r>
              <a:rPr lang="en-US" altLang="zh-CN" sz="2400" b="1" smtClean="0"/>
              <a:t>Action Plan (2009) 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US" altLang="zh-CN" sz="2400" smtClean="0"/>
              <a:t>                       -----www.cabinetoffice.gov.uk/thirdsector</a:t>
            </a:r>
          </a:p>
        </p:txBody>
      </p:sp>
    </p:spTree>
  </p:cSld>
  <p:clrMapOvr>
    <a:masterClrMapping/>
  </p:clrMapOvr>
  <p:transition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zh-CN" sz="3600" b="1" smtClean="0"/>
              <a:t>Aims of the Government strategy(2002</a:t>
            </a:r>
            <a:r>
              <a:rPr lang="en-US" altLang="zh-CN" sz="4000" smtClean="0"/>
              <a:t>)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4276725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en-US" altLang="zh-CN" sz="2800" b="1" smtClean="0"/>
              <a:t>Tackling major barriers to the growth of social enterprise:</a:t>
            </a:r>
          </a:p>
          <a:p>
            <a:pPr eaLnBrk="1" hangingPunct="1">
              <a:lnSpc>
                <a:spcPct val="90000"/>
              </a:lnSpc>
            </a:pPr>
            <a:r>
              <a:rPr lang="en-US" altLang="zh-CN" sz="2800" smtClean="0"/>
              <a:t>Poor understanding</a:t>
            </a:r>
          </a:p>
          <a:p>
            <a:pPr eaLnBrk="1" hangingPunct="1">
              <a:lnSpc>
                <a:spcPct val="90000"/>
              </a:lnSpc>
            </a:pPr>
            <a:r>
              <a:rPr lang="en-US" altLang="zh-CN" sz="2800" smtClean="0"/>
              <a:t>Little evidence of impact</a:t>
            </a:r>
          </a:p>
          <a:p>
            <a:pPr eaLnBrk="1" hangingPunct="1">
              <a:lnSpc>
                <a:spcPct val="90000"/>
              </a:lnSpc>
            </a:pPr>
            <a:r>
              <a:rPr lang="en-US" altLang="zh-CN" sz="2800" smtClean="0"/>
              <a:t>Fragmented availability of support</a:t>
            </a:r>
          </a:p>
          <a:p>
            <a:pPr eaLnBrk="1" hangingPunct="1">
              <a:lnSpc>
                <a:spcPct val="90000"/>
              </a:lnSpc>
            </a:pPr>
            <a:r>
              <a:rPr lang="en-US" altLang="zh-CN" sz="2800" smtClean="0"/>
              <a:t>Difficulty accessing finance</a:t>
            </a:r>
          </a:p>
          <a:p>
            <a:pPr eaLnBrk="1" hangingPunct="1">
              <a:lnSpc>
                <a:spcPct val="90000"/>
              </a:lnSpc>
            </a:pPr>
            <a:r>
              <a:rPr lang="en-US" altLang="zh-CN" sz="2800" smtClean="0"/>
              <a:t>Limited account of social enterprise within an enablingenvironment</a:t>
            </a:r>
          </a:p>
          <a:p>
            <a:pPr eaLnBrk="1" hangingPunct="1">
              <a:lnSpc>
                <a:spcPct val="90000"/>
              </a:lnSpc>
            </a:pPr>
            <a:r>
              <a:rPr lang="en-US" altLang="zh-CN" sz="2800" smtClean="0"/>
              <a:t>Complexity and lack of coherence within sector</a:t>
            </a:r>
          </a:p>
        </p:txBody>
      </p:sp>
    </p:spTree>
  </p:cSld>
  <p:clrMapOvr>
    <a:masterClrMapping/>
  </p:clrMapOvr>
  <p:transition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en-US" altLang="zh-CN" sz="4000" b="1" smtClean="0"/>
              <a:t>Three key outcomes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38200" y="1981200"/>
            <a:ext cx="7772400" cy="3895725"/>
          </a:xfrm>
        </p:spPr>
        <p:txBody>
          <a:bodyPr/>
          <a:lstStyle/>
          <a:p>
            <a:pPr eaLnBrk="1" hangingPunct="1"/>
            <a:r>
              <a:rPr lang="en-US" altLang="zh-CN" smtClean="0"/>
              <a:t>Create an enabling environment</a:t>
            </a:r>
          </a:p>
          <a:p>
            <a:pPr eaLnBrk="1" hangingPunct="1"/>
            <a:endParaRPr lang="en-US" altLang="zh-CN" smtClean="0"/>
          </a:p>
          <a:p>
            <a:pPr eaLnBrk="1" hangingPunct="1"/>
            <a:r>
              <a:rPr lang="en-US" altLang="zh-CN" smtClean="0"/>
              <a:t>Make social enterprises better businesses</a:t>
            </a:r>
          </a:p>
          <a:p>
            <a:pPr eaLnBrk="1" hangingPunct="1">
              <a:buFontTx/>
              <a:buNone/>
            </a:pPr>
            <a:endParaRPr lang="en-US" altLang="zh-CN" smtClean="0"/>
          </a:p>
          <a:p>
            <a:pPr eaLnBrk="1" hangingPunct="1"/>
            <a:r>
              <a:rPr lang="en-US" altLang="zh-CN" smtClean="0"/>
              <a:t>Establish the value of social enterprise</a:t>
            </a:r>
          </a:p>
        </p:txBody>
      </p:sp>
    </p:spTree>
  </p:cSld>
  <p:clrMapOvr>
    <a:masterClrMapping/>
  </p:clrMapOvr>
  <p:transition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en-US" altLang="zh-CN" sz="3600" b="1" smtClean="0"/>
              <a:t>1. Create an enabling environment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4276725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US" altLang="zh-CN" b="1" smtClean="0"/>
              <a:t>Highlights:</a:t>
            </a:r>
          </a:p>
          <a:p>
            <a:pPr eaLnBrk="1" hangingPunct="1"/>
            <a:r>
              <a:rPr lang="en-US" altLang="zh-CN" smtClean="0"/>
              <a:t>Community Interest Company legal form: Bill progressing in Parliament</a:t>
            </a:r>
          </a:p>
          <a:p>
            <a:pPr eaLnBrk="1" hangingPunct="1"/>
            <a:r>
              <a:rPr lang="en-US" altLang="zh-CN" smtClean="0"/>
              <a:t>Public procurement toolkit for social enterprises launched and being promoted</a:t>
            </a:r>
          </a:p>
          <a:p>
            <a:pPr eaLnBrk="1" hangingPunct="1"/>
            <a:r>
              <a:rPr lang="en-US" altLang="zh-CN" smtClean="0"/>
              <a:t>Increased recognition of social enterprise within Government</a:t>
            </a:r>
          </a:p>
        </p:txBody>
      </p:sp>
    </p:spTree>
  </p:cSld>
  <p:clrMapOvr>
    <a:masterClrMapping/>
  </p:clrMapOvr>
  <p:transition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>
          <a:xfrm>
            <a:off x="285750" y="285750"/>
            <a:ext cx="8229600" cy="1143000"/>
          </a:xfrm>
        </p:spPr>
        <p:txBody>
          <a:bodyPr/>
          <a:lstStyle/>
          <a:p>
            <a:pPr algn="l" eaLnBrk="1" hangingPunct="1"/>
            <a:r>
              <a:rPr lang="en-US" altLang="zh-CN" sz="4000" b="1" smtClean="0"/>
              <a:t>1. Create an enabling environment</a:t>
            </a:r>
            <a:endParaRPr lang="en-US" altLang="zh-CN" sz="4000" smtClean="0"/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4276725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US" altLang="zh-CN" b="1" smtClean="0"/>
              <a:t>Future priorities:</a:t>
            </a:r>
          </a:p>
          <a:p>
            <a:pPr eaLnBrk="1" hangingPunct="1"/>
            <a:r>
              <a:rPr lang="en-US" altLang="zh-CN" smtClean="0"/>
              <a:t>Working to promote greater involvement of social enterprise in local service delivery</a:t>
            </a:r>
          </a:p>
          <a:p>
            <a:pPr eaLnBrk="1" hangingPunct="1"/>
            <a:r>
              <a:rPr lang="en-US" altLang="zh-CN" smtClean="0"/>
              <a:t> Encouraging commercial relationships between social enterprise and private sector businesses</a:t>
            </a:r>
            <a:endParaRPr lang="en-US" altLang="zh-CN" b="1" smtClean="0"/>
          </a:p>
          <a:p>
            <a:pPr eaLnBrk="1" hangingPunct="1">
              <a:buFontTx/>
              <a:buNone/>
            </a:pPr>
            <a:endParaRPr lang="en-US" altLang="zh-CN" smtClean="0"/>
          </a:p>
        </p:txBody>
      </p:sp>
    </p:spTree>
  </p:cSld>
  <p:clrMapOvr>
    <a:masterClrMapping/>
  </p:clrMapOvr>
  <p:transition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>
          <a:xfrm>
            <a:off x="214313" y="274638"/>
            <a:ext cx="8715375" cy="1143000"/>
          </a:xfrm>
        </p:spPr>
        <p:txBody>
          <a:bodyPr/>
          <a:lstStyle/>
          <a:p>
            <a:pPr eaLnBrk="1" hangingPunct="1"/>
            <a:r>
              <a:rPr lang="en-US" altLang="zh-CN" sz="3600" b="1" smtClean="0"/>
              <a:t>2.  Make social enterprises better businesses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4276725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en-US" altLang="zh-CN" sz="2800" b="1" smtClean="0"/>
              <a:t>Highlights:</a:t>
            </a:r>
          </a:p>
          <a:p>
            <a:pPr eaLnBrk="1" hangingPunct="1">
              <a:lnSpc>
                <a:spcPct val="90000"/>
              </a:lnSpc>
            </a:pPr>
            <a:r>
              <a:rPr lang="en-US" altLang="zh-CN" sz="2800" smtClean="0"/>
              <a:t>Business Link Operators sharing information &amp; expertise on social  enterprise nationally</a:t>
            </a:r>
          </a:p>
          <a:p>
            <a:pPr eaLnBrk="1" hangingPunct="1">
              <a:lnSpc>
                <a:spcPct val="90000"/>
              </a:lnSpc>
            </a:pPr>
            <a:r>
              <a:rPr lang="en-US" altLang="zh-CN" sz="2800" smtClean="0"/>
              <a:t>Support for specialist training and advice</a:t>
            </a:r>
          </a:p>
          <a:p>
            <a:pPr eaLnBrk="1" hangingPunct="1">
              <a:lnSpc>
                <a:spcPct val="90000"/>
              </a:lnSpc>
            </a:pPr>
            <a:r>
              <a:rPr lang="en-US" altLang="zh-CN" sz="2800" smtClean="0"/>
              <a:t>Bank of England report on access to finance and follow up </a:t>
            </a:r>
            <a:r>
              <a:rPr lang="en-US" altLang="zh-CN" sz="2800" smtClean="0">
                <a:latin typeface="Arial" pitchFamily="34" charset="0"/>
              </a:rPr>
              <a:t>–</a:t>
            </a:r>
            <a:r>
              <a:rPr lang="en-US" altLang="zh-CN" sz="2800" smtClean="0"/>
              <a:t> case studies research, SEC Guide to Finance, patient capital</a:t>
            </a:r>
          </a:p>
          <a:p>
            <a:pPr eaLnBrk="1" hangingPunct="1">
              <a:lnSpc>
                <a:spcPct val="90000"/>
              </a:lnSpc>
            </a:pPr>
            <a:r>
              <a:rPr lang="en-US" altLang="zh-CN" sz="2800" smtClean="0"/>
              <a:t>Support for Community Development Finance Institutions</a:t>
            </a:r>
          </a:p>
        </p:txBody>
      </p:sp>
    </p:spTree>
  </p:cSld>
  <p:clrMapOvr>
    <a:masterClrMapping/>
  </p:clrMapOvr>
  <p:transition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xfrm>
            <a:off x="214313" y="274638"/>
            <a:ext cx="8643937" cy="1143000"/>
          </a:xfrm>
        </p:spPr>
        <p:txBody>
          <a:bodyPr/>
          <a:lstStyle/>
          <a:p>
            <a:pPr eaLnBrk="1" hangingPunct="1"/>
            <a:r>
              <a:rPr lang="en-US" altLang="zh-CN" sz="3600" b="1" smtClean="0"/>
              <a:t>2.  Make social enterprises better businesses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28625" y="1981200"/>
            <a:ext cx="8181975" cy="3608388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US" altLang="zh-CN" b="1" smtClean="0"/>
              <a:t>Future priorities:</a:t>
            </a:r>
          </a:p>
          <a:p>
            <a:pPr eaLnBrk="1" hangingPunct="1"/>
            <a:r>
              <a:rPr lang="en-US" altLang="zh-CN" smtClean="0"/>
              <a:t> Further follow up to Bank of England report</a:t>
            </a:r>
          </a:p>
          <a:p>
            <a:pPr eaLnBrk="1" hangingPunct="1">
              <a:buFontTx/>
              <a:buNone/>
            </a:pPr>
            <a:endParaRPr lang="en-US" altLang="zh-CN" smtClean="0"/>
          </a:p>
          <a:p>
            <a:pPr eaLnBrk="1" hangingPunct="1"/>
            <a:r>
              <a:rPr lang="en-US" altLang="zh-CN" smtClean="0"/>
              <a:t> Further development of specialist training and advice</a:t>
            </a:r>
          </a:p>
        </p:txBody>
      </p:sp>
    </p:spTree>
  </p:cSld>
  <p:clrMapOvr>
    <a:masterClrMapping/>
  </p:clrMapOvr>
  <p:transition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zh-CN" sz="3600" b="1" smtClean="0"/>
              <a:t>3. Establish the value of social enterprise</a:t>
            </a:r>
          </a:p>
        </p:txBody>
      </p:sp>
      <p:sp>
        <p:nvSpPr>
          <p:cNvPr id="26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4276725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en-US" altLang="zh-CN" sz="2800" b="1" smtClean="0"/>
              <a:t>Highlights:</a:t>
            </a:r>
          </a:p>
          <a:p>
            <a:pPr eaLnBrk="1" hangingPunct="1">
              <a:lnSpc>
                <a:spcPct val="90000"/>
              </a:lnSpc>
            </a:pPr>
            <a:r>
              <a:rPr lang="en-US" altLang="zh-CN" sz="2800" smtClean="0"/>
              <a:t>Recognise achievement and spread word: Enterprising Solutions and Inner City 100 awards provide higher quality media coverage in 2003</a:t>
            </a:r>
          </a:p>
          <a:p>
            <a:pPr eaLnBrk="1" hangingPunct="1">
              <a:lnSpc>
                <a:spcPct val="90000"/>
              </a:lnSpc>
            </a:pPr>
            <a:r>
              <a:rPr lang="en-US" altLang="zh-CN" sz="2800" smtClean="0"/>
              <a:t>Establish the knowledge base: guidance on mapping produced;  next stage of research on collective core baseline data underway.</a:t>
            </a:r>
          </a:p>
          <a:p>
            <a:pPr eaLnBrk="1" hangingPunct="1">
              <a:lnSpc>
                <a:spcPct val="90000"/>
              </a:lnSpc>
            </a:pPr>
            <a:r>
              <a:rPr lang="en-US" altLang="zh-CN" sz="2800" smtClean="0"/>
              <a:t> Support for Social Enterprise Coalition</a:t>
            </a:r>
          </a:p>
          <a:p>
            <a:pPr eaLnBrk="1" hangingPunct="1">
              <a:lnSpc>
                <a:spcPct val="90000"/>
              </a:lnSpc>
            </a:pPr>
            <a:r>
              <a:rPr lang="en-US" altLang="zh-CN" sz="2800" smtClean="0"/>
              <a:t> Social audit</a:t>
            </a:r>
          </a:p>
        </p:txBody>
      </p:sp>
    </p:spTree>
  </p:cSld>
  <p:clrMapOvr>
    <a:masterClrMapping/>
  </p:clrMapOvr>
  <p:transition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zh-CN" b="1" smtClean="0"/>
              <a:t/>
            </a:r>
            <a:br>
              <a:rPr lang="en-US" altLang="zh-CN" b="1" smtClean="0"/>
            </a:br>
            <a:r>
              <a:rPr lang="en-US" altLang="zh-CN" sz="3600" b="1" smtClean="0"/>
              <a:t>3. Establish the value of social enterprise</a:t>
            </a:r>
            <a:r>
              <a:rPr lang="en-US" altLang="zh-CN" b="1" smtClean="0"/>
              <a:t/>
            </a:r>
            <a:br>
              <a:rPr lang="en-US" altLang="zh-CN" b="1" smtClean="0"/>
            </a:br>
            <a:endParaRPr lang="en-US" altLang="zh-CN" b="1" smtClean="0"/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38200" y="1981200"/>
            <a:ext cx="7772400" cy="3805238"/>
          </a:xfrm>
        </p:spPr>
        <p:txBody>
          <a:bodyPr/>
          <a:lstStyle/>
          <a:p>
            <a:pPr eaLnBrk="1" hangingPunct="1">
              <a:buFont typeface="Arial" pitchFamily="34" charset="0"/>
              <a:buNone/>
            </a:pPr>
            <a:r>
              <a:rPr lang="en-US" altLang="zh-CN" b="1" smtClean="0"/>
              <a:t>Future priorities:</a:t>
            </a:r>
            <a:endParaRPr lang="en-US" altLang="zh-CN" smtClean="0"/>
          </a:p>
          <a:p>
            <a:pPr eaLnBrk="1" hangingPunct="1"/>
            <a:r>
              <a:rPr lang="en-US" altLang="zh-CN" smtClean="0"/>
              <a:t>Baseline research</a:t>
            </a:r>
          </a:p>
          <a:p>
            <a:pPr eaLnBrk="1" hangingPunct="1"/>
            <a:r>
              <a:rPr lang="en-US" altLang="zh-CN" smtClean="0"/>
              <a:t>Web-portal work</a:t>
            </a:r>
          </a:p>
        </p:txBody>
      </p:sp>
    </p:spTree>
  </p:cSld>
  <p:clrMapOvr>
    <a:masterClrMapping/>
  </p:clrMapOvr>
  <p:transition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zh-CN" sz="3200" b="1" smtClean="0"/>
              <a:t>Social enterprise action plan :</a:t>
            </a:r>
            <a:br>
              <a:rPr lang="en-US" altLang="zh-CN" sz="3200" b="1" smtClean="0"/>
            </a:br>
            <a:r>
              <a:rPr lang="en-US" altLang="zh-CN" sz="3200" b="1" smtClean="0"/>
              <a:t>Scaling new heights(2006)</a:t>
            </a:r>
          </a:p>
        </p:txBody>
      </p:sp>
      <p:sp>
        <p:nvSpPr>
          <p:cNvPr id="286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4213" y="1714500"/>
            <a:ext cx="7926387" cy="4381500"/>
          </a:xfrm>
        </p:spPr>
        <p:txBody>
          <a:bodyPr/>
          <a:lstStyle/>
          <a:p>
            <a:pPr marL="457200" indent="-457200" eaLnBrk="1" hangingPunct="1">
              <a:lnSpc>
                <a:spcPct val="90000"/>
              </a:lnSpc>
              <a:buFont typeface="Calibri" pitchFamily="34" charset="0"/>
              <a:buAutoNum type="arabicPeriod"/>
            </a:pPr>
            <a:r>
              <a:rPr lang="en-US" altLang="zh-CN" sz="2400" smtClean="0"/>
              <a:t>Fostering a </a:t>
            </a:r>
            <a:r>
              <a:rPr lang="en-US" altLang="zh-CN" sz="2400" b="1" smtClean="0"/>
              <a:t>culture </a:t>
            </a:r>
            <a:r>
              <a:rPr lang="en-US" altLang="zh-CN" sz="2400" smtClean="0"/>
              <a:t>of social enterprise</a:t>
            </a:r>
          </a:p>
          <a:p>
            <a:pPr marL="457200" indent="-457200" eaLnBrk="1" hangingPunct="1">
              <a:lnSpc>
                <a:spcPct val="90000"/>
              </a:lnSpc>
              <a:buFont typeface="Calibri" pitchFamily="34" charset="0"/>
              <a:buAutoNum type="arabicPeriod"/>
            </a:pPr>
            <a:endParaRPr lang="en-US" altLang="zh-CN" sz="2400" smtClean="0"/>
          </a:p>
          <a:p>
            <a:pPr marL="457200" indent="-457200" eaLnBrk="1" hangingPunct="1">
              <a:lnSpc>
                <a:spcPct val="90000"/>
              </a:lnSpc>
              <a:buFont typeface="Calibri" pitchFamily="34" charset="0"/>
              <a:buAutoNum type="arabicPeriod"/>
            </a:pPr>
            <a:r>
              <a:rPr lang="en-US" altLang="zh-CN" sz="2400" smtClean="0"/>
              <a:t>Improving </a:t>
            </a:r>
            <a:r>
              <a:rPr lang="en-US" altLang="zh-CN" sz="2400" b="1" smtClean="0"/>
              <a:t>advice </a:t>
            </a:r>
            <a:r>
              <a:rPr lang="en-US" altLang="zh-CN" sz="2400" smtClean="0"/>
              <a:t>and </a:t>
            </a:r>
            <a:r>
              <a:rPr lang="en-US" altLang="zh-CN" sz="2400" b="1" smtClean="0"/>
              <a:t>information </a:t>
            </a:r>
            <a:r>
              <a:rPr lang="en-US" altLang="zh-CN" sz="2400" smtClean="0"/>
              <a:t>for start up and growth</a:t>
            </a:r>
          </a:p>
          <a:p>
            <a:pPr marL="457200" indent="-457200" eaLnBrk="1" hangingPunct="1">
              <a:lnSpc>
                <a:spcPct val="90000"/>
              </a:lnSpc>
              <a:buFont typeface="Calibri" pitchFamily="34" charset="0"/>
              <a:buAutoNum type="arabicPeriod"/>
            </a:pPr>
            <a:endParaRPr lang="en-US" altLang="zh-CN" sz="2400" smtClean="0"/>
          </a:p>
          <a:p>
            <a:pPr marL="457200" indent="-457200" eaLnBrk="1" hangingPunct="1">
              <a:lnSpc>
                <a:spcPct val="90000"/>
              </a:lnSpc>
              <a:buFont typeface="Calibri" pitchFamily="34" charset="0"/>
              <a:buAutoNum type="arabicPeriod"/>
            </a:pPr>
            <a:r>
              <a:rPr lang="en-US" altLang="zh-CN" sz="2400" smtClean="0"/>
              <a:t>Improving </a:t>
            </a:r>
            <a:r>
              <a:rPr lang="en-US" altLang="zh-CN" sz="2400" b="1" smtClean="0"/>
              <a:t>access to finance </a:t>
            </a:r>
            <a:r>
              <a:rPr lang="en-US" altLang="zh-CN" sz="2400" smtClean="0"/>
              <a:t>and new types of Investors</a:t>
            </a:r>
          </a:p>
          <a:p>
            <a:pPr marL="457200" indent="-457200" eaLnBrk="1" hangingPunct="1">
              <a:lnSpc>
                <a:spcPct val="90000"/>
              </a:lnSpc>
              <a:buFont typeface="Calibri" pitchFamily="34" charset="0"/>
              <a:buAutoNum type="arabicPeriod"/>
            </a:pPr>
            <a:endParaRPr lang="en-US" altLang="zh-CN" sz="2400" smtClean="0"/>
          </a:p>
          <a:p>
            <a:pPr marL="457200" indent="-457200" eaLnBrk="1" hangingPunct="1">
              <a:lnSpc>
                <a:spcPct val="90000"/>
              </a:lnSpc>
              <a:buFont typeface="Calibri" pitchFamily="34" charset="0"/>
              <a:buAutoNum type="arabicPeriod"/>
            </a:pPr>
            <a:r>
              <a:rPr lang="en-US" altLang="zh-CN" sz="2400" smtClean="0"/>
              <a:t>Enabling social enterprise to </a:t>
            </a:r>
            <a:r>
              <a:rPr lang="en-US" altLang="zh-CN" sz="2400" b="1" smtClean="0"/>
              <a:t>work with government</a:t>
            </a:r>
          </a:p>
        </p:txBody>
      </p:sp>
    </p:spTree>
  </p:cSld>
  <p:clrMapOvr>
    <a:masterClrMapping/>
  </p:clrMapOvr>
  <p:transition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zh-CN" sz="3600" b="1" smtClean="0"/>
              <a:t>1.  Fostering a culture of Social Enterprise</a:t>
            </a:r>
          </a:p>
        </p:txBody>
      </p:sp>
      <p:sp>
        <p:nvSpPr>
          <p:cNvPr id="296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38200" y="2125663"/>
            <a:ext cx="7772400" cy="3319462"/>
          </a:xfrm>
        </p:spPr>
        <p:txBody>
          <a:bodyPr/>
          <a:lstStyle/>
          <a:p>
            <a:pPr eaLnBrk="1" hangingPunct="1"/>
            <a:r>
              <a:rPr lang="en-US" altLang="zh-CN" smtClean="0"/>
              <a:t>Social Enterprise in the School Curriculum</a:t>
            </a:r>
          </a:p>
          <a:p>
            <a:pPr eaLnBrk="1" hangingPunct="1"/>
            <a:r>
              <a:rPr lang="en-US" altLang="zh-CN" smtClean="0"/>
              <a:t>Help the sector to market itself better</a:t>
            </a:r>
          </a:p>
          <a:p>
            <a:pPr eaLnBrk="1" hangingPunct="1"/>
            <a:r>
              <a:rPr lang="en-US" altLang="zh-CN" smtClean="0"/>
              <a:t>Third Sector Research Centre</a:t>
            </a:r>
          </a:p>
          <a:p>
            <a:pPr eaLnBrk="1" hangingPunct="1"/>
            <a:r>
              <a:rPr lang="en-US" altLang="zh-CN" smtClean="0"/>
              <a:t>Enabling the sector to articulate social value</a:t>
            </a:r>
          </a:p>
          <a:p>
            <a:pPr eaLnBrk="1" hangingPunct="1"/>
            <a:r>
              <a:rPr lang="en-US" altLang="zh-CN" smtClean="0"/>
              <a:t>(SROI)</a:t>
            </a:r>
          </a:p>
        </p:txBody>
      </p:sp>
    </p:spTree>
  </p:cSld>
  <p:clrMapOvr>
    <a:masterClrMapping/>
  </p:clrMapOvr>
  <p:transition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en-US" altLang="zh-CN" sz="3600" b="1" smtClean="0"/>
              <a:t>2.  Advice and Information</a:t>
            </a:r>
          </a:p>
        </p:txBody>
      </p:sp>
      <p:sp>
        <p:nvSpPr>
          <p:cNvPr id="307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38200" y="1981200"/>
            <a:ext cx="7772400" cy="2960688"/>
          </a:xfrm>
        </p:spPr>
        <p:txBody>
          <a:bodyPr/>
          <a:lstStyle/>
          <a:p>
            <a:pPr eaLnBrk="1" hangingPunct="1"/>
            <a:r>
              <a:rPr lang="en-US" altLang="zh-CN" smtClean="0">
                <a:latin typeface="Arial" pitchFamily="34" charset="0"/>
              </a:rPr>
              <a:t>£</a:t>
            </a:r>
            <a:r>
              <a:rPr lang="en-US" altLang="zh-CN" smtClean="0"/>
              <a:t>6m (</a:t>
            </a:r>
            <a:r>
              <a:rPr lang="en-US" altLang="zh-CN" smtClean="0">
                <a:latin typeface="Arial" pitchFamily="34" charset="0"/>
              </a:rPr>
              <a:t>€</a:t>
            </a:r>
            <a:r>
              <a:rPr lang="en-US" altLang="zh-CN" smtClean="0"/>
              <a:t>6.7m) for business support</a:t>
            </a:r>
          </a:p>
          <a:p>
            <a:pPr eaLnBrk="1" hangingPunct="1"/>
            <a:r>
              <a:rPr lang="en-US" altLang="zh-CN" smtClean="0">
                <a:latin typeface="Arial" pitchFamily="34" charset="0"/>
              </a:rPr>
              <a:t>£</a:t>
            </a:r>
            <a:r>
              <a:rPr lang="en-US" altLang="zh-CN" smtClean="0"/>
              <a:t>6m (</a:t>
            </a:r>
            <a:r>
              <a:rPr lang="en-US" altLang="zh-CN" smtClean="0">
                <a:latin typeface="Arial" pitchFamily="34" charset="0"/>
              </a:rPr>
              <a:t>€</a:t>
            </a:r>
            <a:r>
              <a:rPr lang="en-US" altLang="zh-CN" smtClean="0"/>
              <a:t>6.7m) for capacity building of specialist advice and support</a:t>
            </a:r>
          </a:p>
          <a:p>
            <a:pPr eaLnBrk="1" hangingPunct="1"/>
            <a:r>
              <a:rPr lang="en-US" altLang="zh-CN" smtClean="0">
                <a:latin typeface="Arial" pitchFamily="34" charset="0"/>
              </a:rPr>
              <a:t>£</a:t>
            </a:r>
            <a:r>
              <a:rPr lang="en-US" altLang="zh-CN" smtClean="0"/>
              <a:t>8m (</a:t>
            </a:r>
            <a:r>
              <a:rPr lang="en-US" altLang="zh-CN" smtClean="0">
                <a:latin typeface="Arial" pitchFamily="34" charset="0"/>
              </a:rPr>
              <a:t>€</a:t>
            </a:r>
            <a:r>
              <a:rPr lang="en-US" altLang="zh-CN" smtClean="0"/>
              <a:t>9m) for modernisation support during the recession</a:t>
            </a:r>
          </a:p>
        </p:txBody>
      </p:sp>
    </p:spTree>
  </p:cSld>
  <p:clrMapOvr>
    <a:masterClrMapping/>
  </p:clrMapOvr>
  <p:transition/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en-US" altLang="zh-CN" sz="3600" b="1" smtClean="0"/>
              <a:t>3. Access to Finance</a:t>
            </a:r>
          </a:p>
        </p:txBody>
      </p:sp>
      <p:sp>
        <p:nvSpPr>
          <p:cNvPr id="317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4276725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zh-CN" smtClean="0"/>
              <a:t>Futurebuilders: up to </a:t>
            </a:r>
            <a:r>
              <a:rPr lang="en-US" altLang="zh-CN" smtClean="0">
                <a:latin typeface="Arial" pitchFamily="34" charset="0"/>
              </a:rPr>
              <a:t>£</a:t>
            </a:r>
            <a:r>
              <a:rPr lang="en-US" altLang="zh-CN" smtClean="0"/>
              <a:t>215m (</a:t>
            </a:r>
            <a:r>
              <a:rPr lang="en-US" altLang="zh-CN" smtClean="0">
                <a:latin typeface="Arial" pitchFamily="34" charset="0"/>
              </a:rPr>
              <a:t>€</a:t>
            </a:r>
            <a:r>
              <a:rPr lang="en-US" altLang="zh-CN" smtClean="0"/>
              <a:t>242m) loan/grant for capacity building to deliver public services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zh-CN" smtClean="0"/>
              <a:t>Up to </a:t>
            </a:r>
            <a:r>
              <a:rPr lang="en-US" altLang="zh-CN" smtClean="0">
                <a:latin typeface="Arial" pitchFamily="34" charset="0"/>
              </a:rPr>
              <a:t>£</a:t>
            </a:r>
            <a:r>
              <a:rPr lang="en-US" altLang="zh-CN" smtClean="0"/>
              <a:t>10m (</a:t>
            </a:r>
            <a:r>
              <a:rPr lang="en-US" altLang="zh-CN" smtClean="0">
                <a:latin typeface="Arial" pitchFamily="34" charset="0"/>
              </a:rPr>
              <a:t>€</a:t>
            </a:r>
            <a:r>
              <a:rPr lang="en-US" altLang="zh-CN" smtClean="0"/>
              <a:t>11.2m) risk capital fund</a:t>
            </a:r>
          </a:p>
          <a:p>
            <a:pPr eaLnBrk="1" hangingPunct="1">
              <a:lnSpc>
                <a:spcPct val="90000"/>
              </a:lnSpc>
            </a:pPr>
            <a:r>
              <a:rPr lang="en-US" altLang="zh-CN" smtClean="0"/>
              <a:t> Social Investment Wholesaler</a:t>
            </a:r>
          </a:p>
          <a:p>
            <a:pPr eaLnBrk="1" hangingPunct="1">
              <a:lnSpc>
                <a:spcPct val="90000"/>
              </a:lnSpc>
            </a:pPr>
            <a:r>
              <a:rPr lang="en-US" altLang="zh-CN" smtClean="0"/>
              <a:t>Review of incentives for investment in social enterprise</a:t>
            </a:r>
          </a:p>
          <a:p>
            <a:pPr eaLnBrk="1" hangingPunct="1">
              <a:lnSpc>
                <a:spcPct val="90000"/>
              </a:lnSpc>
            </a:pPr>
            <a:r>
              <a:rPr lang="en-US" altLang="zh-CN" smtClean="0"/>
              <a:t> Financial awareness training</a:t>
            </a:r>
          </a:p>
        </p:txBody>
      </p:sp>
    </p:spTree>
  </p:cSld>
  <p:clrMapOvr>
    <a:masterClrMapping/>
  </p:clrMapOvr>
  <p:transition/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en-US" altLang="zh-CN" sz="3600" b="1" smtClean="0"/>
              <a:t>4.  Working with Government</a:t>
            </a:r>
          </a:p>
        </p:txBody>
      </p:sp>
      <p:sp>
        <p:nvSpPr>
          <p:cNvPr id="327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981200"/>
            <a:ext cx="8142287" cy="4114800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US" altLang="zh-CN" sz="2800" b="1" smtClean="0"/>
              <a:t>Action research to identify where social enterprise can help meet policy objectives</a:t>
            </a:r>
          </a:p>
          <a:p>
            <a:pPr eaLnBrk="1" hangingPunct="1"/>
            <a:r>
              <a:rPr lang="zh-CN" altLang="en-US" sz="2800" smtClean="0"/>
              <a:t>􀂄 </a:t>
            </a:r>
            <a:r>
              <a:rPr lang="en-US" altLang="zh-CN" sz="2800" smtClean="0"/>
              <a:t>Health</a:t>
            </a:r>
          </a:p>
          <a:p>
            <a:pPr eaLnBrk="1" hangingPunct="1"/>
            <a:r>
              <a:rPr lang="zh-CN" altLang="en-US" sz="2800" smtClean="0"/>
              <a:t>􀂄 </a:t>
            </a:r>
            <a:r>
              <a:rPr lang="en-US" altLang="zh-CN" sz="2800" smtClean="0"/>
              <a:t>Community engagement,</a:t>
            </a:r>
          </a:p>
          <a:p>
            <a:pPr eaLnBrk="1" hangingPunct="1"/>
            <a:r>
              <a:rPr lang="zh-CN" altLang="en-US" sz="2800" smtClean="0"/>
              <a:t>􀂄 </a:t>
            </a:r>
            <a:r>
              <a:rPr lang="en-US" altLang="zh-CN" sz="2800" smtClean="0"/>
              <a:t>Enterprise support in deprived areas</a:t>
            </a:r>
          </a:p>
          <a:p>
            <a:pPr eaLnBrk="1" hangingPunct="1"/>
            <a:r>
              <a:rPr lang="zh-CN" altLang="en-US" sz="2800" smtClean="0"/>
              <a:t>􀂄 </a:t>
            </a:r>
            <a:r>
              <a:rPr lang="en-US" altLang="zh-CN" sz="2800" smtClean="0"/>
              <a:t>Working with offenders</a:t>
            </a:r>
          </a:p>
          <a:p>
            <a:pPr eaLnBrk="1" hangingPunct="1">
              <a:buFontTx/>
              <a:buNone/>
            </a:pPr>
            <a:endParaRPr lang="en-US" altLang="zh-CN" sz="2800" smtClean="0"/>
          </a:p>
          <a:p>
            <a:pPr eaLnBrk="1" hangingPunct="1">
              <a:buFontTx/>
              <a:buNone/>
            </a:pPr>
            <a:r>
              <a:rPr lang="en-US" altLang="zh-CN" sz="2800" smtClean="0"/>
              <a:t> </a:t>
            </a:r>
            <a:r>
              <a:rPr lang="en-US" altLang="zh-CN" sz="2800" b="1" smtClean="0"/>
              <a:t>Strategic partnership programme</a:t>
            </a:r>
          </a:p>
        </p:txBody>
      </p:sp>
    </p:spTree>
  </p:cSld>
  <p:clrMapOvr>
    <a:masterClrMapping/>
  </p:clrMapOvr>
  <p:transition/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sz="3600" b="1" smtClean="0"/>
              <a:t>Wales Social Enterprise Coalition</a:t>
            </a:r>
            <a:endParaRPr lang="en-US" sz="3600" b="1" smtClean="0"/>
          </a:p>
        </p:txBody>
      </p:sp>
      <p:sp>
        <p:nvSpPr>
          <p:cNvPr id="33795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276725"/>
          </a:xfrm>
        </p:spPr>
        <p:txBody>
          <a:bodyPr/>
          <a:lstStyle/>
          <a:p>
            <a:r>
              <a:rPr lang="en-GB" smtClean="0"/>
              <a:t>Set up by Welsh Government in 2010</a:t>
            </a:r>
          </a:p>
          <a:p>
            <a:r>
              <a:rPr lang="en-GB" smtClean="0"/>
              <a:t>Brings together all organisations involved in social enterprise and social entrepreneurship</a:t>
            </a:r>
          </a:p>
          <a:p>
            <a:r>
              <a:rPr lang="en-GB" smtClean="0"/>
              <a:t>Chaired by one of the leading UK social entrepreneurs  (John Bennett)</a:t>
            </a:r>
          </a:p>
          <a:p>
            <a:r>
              <a:rPr lang="en-GB" smtClean="0"/>
              <a:t>Aims to take forward social enterprise in Wales</a:t>
            </a:r>
          </a:p>
          <a:p>
            <a:r>
              <a:rPr lang="en-GB" smtClean="0"/>
              <a:t>First conference November 2011</a:t>
            </a:r>
            <a:endParaRPr lang="en-US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1485</TotalTime>
  <Words>1138</Words>
  <Application>Microsoft Office PowerPoint</Application>
  <PresentationFormat>On-screen Show (4:3)</PresentationFormat>
  <Paragraphs>182</Paragraphs>
  <Slides>30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1" baseType="lpstr">
      <vt:lpstr>Office Theme</vt:lpstr>
      <vt:lpstr>      Social Enterprise Policy in UK</vt:lpstr>
      <vt:lpstr>Outline</vt:lpstr>
      <vt:lpstr>Why is social entrepreneurship important?</vt:lpstr>
      <vt:lpstr>Current trends in the social sector</vt:lpstr>
      <vt:lpstr>Slide 5</vt:lpstr>
      <vt:lpstr>Social Enterprise</vt:lpstr>
      <vt:lpstr>More people in need </vt:lpstr>
      <vt:lpstr>The individual perspective</vt:lpstr>
      <vt:lpstr>Key facts – SE Sector in the UK</vt:lpstr>
      <vt:lpstr>UK Office of the Third Sector</vt:lpstr>
      <vt:lpstr>UK Government involvement</vt:lpstr>
      <vt:lpstr>Government vision</vt:lpstr>
      <vt:lpstr>Slide 13</vt:lpstr>
      <vt:lpstr>Why is the UK Government is interested?</vt:lpstr>
      <vt:lpstr>The challenges…</vt:lpstr>
      <vt:lpstr>History of SE Policy in the UK</vt:lpstr>
      <vt:lpstr>Aims of the Government strategy(2002)</vt:lpstr>
      <vt:lpstr>Three key outcomes</vt:lpstr>
      <vt:lpstr>1. Create an enabling environment</vt:lpstr>
      <vt:lpstr>1. Create an enabling environment</vt:lpstr>
      <vt:lpstr>2.  Make social enterprises better businesses</vt:lpstr>
      <vt:lpstr>2.  Make social enterprises better businesses</vt:lpstr>
      <vt:lpstr>3. Establish the value of social enterprise</vt:lpstr>
      <vt:lpstr> 3. Establish the value of social enterprise </vt:lpstr>
      <vt:lpstr>Social enterprise action plan : Scaling new heights(2006)</vt:lpstr>
      <vt:lpstr>1.  Fostering a culture of Social Enterprise</vt:lpstr>
      <vt:lpstr>2.  Advice and Information</vt:lpstr>
      <vt:lpstr>3. Access to Finance</vt:lpstr>
      <vt:lpstr>4.  Working with Government</vt:lpstr>
      <vt:lpstr>Wales Social Enterprise Coalition</vt:lpstr>
    </vt:vector>
  </TitlesOfParts>
  <Company>University of Paisley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Ethnic Minority Entrepreneurship</dc:title>
  <dc:creator>yong wang</dc:creator>
  <cp:lastModifiedBy>VENUS</cp:lastModifiedBy>
  <cp:revision>53</cp:revision>
  <dcterms:created xsi:type="dcterms:W3CDTF">2002-07-19T14:36:21Z</dcterms:created>
  <dcterms:modified xsi:type="dcterms:W3CDTF">2012-11-29T22:32:56Z</dcterms:modified>
</cp:coreProperties>
</file>