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notesMasterIdLst>
    <p:notesMasterId r:id="rId38"/>
  </p:notesMasterIdLst>
  <p:sldIdLst>
    <p:sldId id="260" r:id="rId5"/>
    <p:sldId id="256" r:id="rId6"/>
    <p:sldId id="257" r:id="rId7"/>
    <p:sldId id="262" r:id="rId8"/>
    <p:sldId id="265" r:id="rId9"/>
    <p:sldId id="263" r:id="rId10"/>
    <p:sldId id="267" r:id="rId11"/>
    <p:sldId id="266" r:id="rId12"/>
    <p:sldId id="299" r:id="rId13"/>
    <p:sldId id="300" r:id="rId14"/>
    <p:sldId id="258" r:id="rId15"/>
    <p:sldId id="259" r:id="rId16"/>
    <p:sldId id="302" r:id="rId17"/>
    <p:sldId id="261" r:id="rId18"/>
    <p:sldId id="303" r:id="rId19"/>
    <p:sldId id="1539" r:id="rId20"/>
    <p:sldId id="1540" r:id="rId21"/>
    <p:sldId id="1541" r:id="rId22"/>
    <p:sldId id="1542" r:id="rId23"/>
    <p:sldId id="1543" r:id="rId24"/>
    <p:sldId id="1544" r:id="rId25"/>
    <p:sldId id="1545" r:id="rId26"/>
    <p:sldId id="1552" r:id="rId27"/>
    <p:sldId id="1547" r:id="rId28"/>
    <p:sldId id="1548" r:id="rId29"/>
    <p:sldId id="1549" r:id="rId30"/>
    <p:sldId id="1550" r:id="rId31"/>
    <p:sldId id="1554" r:id="rId32"/>
    <p:sldId id="1511" r:id="rId33"/>
    <p:sldId id="1512" r:id="rId34"/>
    <p:sldId id="1555" r:id="rId35"/>
    <p:sldId id="268" r:id="rId36"/>
    <p:sldId id="1513"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C4104C-9144-2358-9577-6E17AE62430B}" v="1" dt="2026-10-10T18:20:51.996"/>
    <p1510:client id="{5260687C-4559-422D-9102-738783B90921}" v="10" dt="2026-10-10T19:31:41.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a Yaqub (2119128)" userId="S::2119128@student.uwtsd.ac.uk::570a2c24-8f18-429c-9c01-9c6c5a5ce290" providerId="AD" clId="Web-{25C4104C-9144-2358-9577-6E17AE62430B}"/>
    <pc:docChg chg="delSld">
      <pc:chgData name="Sadia Yaqub (2119128)" userId="S::2119128@student.uwtsd.ac.uk::570a2c24-8f18-429c-9c01-9c6c5a5ce290" providerId="AD" clId="Web-{25C4104C-9144-2358-9577-6E17AE62430B}" dt="2026-10-10T18:20:51.996" v="0"/>
      <pc:docMkLst>
        <pc:docMk/>
      </pc:docMkLst>
      <pc:sldChg chg="del">
        <pc:chgData name="Sadia Yaqub (2119128)" userId="S::2119128@student.uwtsd.ac.uk::570a2c24-8f18-429c-9c01-9c6c5a5ce290" providerId="AD" clId="Web-{25C4104C-9144-2358-9577-6E17AE62430B}" dt="2026-10-10T18:20:51.996" v="0"/>
        <pc:sldMkLst>
          <pc:docMk/>
          <pc:sldMk cId="2999686948" sldId="1556"/>
        </pc:sldMkLst>
      </pc:sldChg>
    </pc:docChg>
  </pc:docChgLst>
  <pc:docChgLst>
    <pc:chgData name="Sadia Yaqub (2119128)" userId="570a2c24-8f18-429c-9c01-9c6c5a5ce290" providerId="ADAL" clId="{5EECBF8A-46E5-483D-AABF-136DB1BB097D}"/>
    <pc:docChg chg="custSel addSld delSld modSld">
      <pc:chgData name="Sadia Yaqub (2119128)" userId="570a2c24-8f18-429c-9c01-9c6c5a5ce290" providerId="ADAL" clId="{5EECBF8A-46E5-483D-AABF-136DB1BB097D}" dt="2026-10-10T21:33:18.022" v="216" actId="22"/>
      <pc:docMkLst>
        <pc:docMk/>
      </pc:docMkLst>
      <pc:sldChg chg="modSp mod">
        <pc:chgData name="Sadia Yaqub (2119128)" userId="570a2c24-8f18-429c-9c01-9c6c5a5ce290" providerId="ADAL" clId="{5EECBF8A-46E5-483D-AABF-136DB1BB097D}" dt="2026-10-10T19:28:20.794" v="37" actId="20577"/>
        <pc:sldMkLst>
          <pc:docMk/>
          <pc:sldMk cId="4112359316" sldId="258"/>
        </pc:sldMkLst>
        <pc:spChg chg="mod">
          <ac:chgData name="Sadia Yaqub (2119128)" userId="570a2c24-8f18-429c-9c01-9c6c5a5ce290" providerId="ADAL" clId="{5EECBF8A-46E5-483D-AABF-136DB1BB097D}" dt="2026-10-10T19:28:20.794" v="37" actId="20577"/>
          <ac:spMkLst>
            <pc:docMk/>
            <pc:sldMk cId="4112359316" sldId="258"/>
            <ac:spMk id="2" creationId="{64680B59-7FC1-59E9-2344-FF0316154DE9}"/>
          </ac:spMkLst>
        </pc:spChg>
      </pc:sldChg>
      <pc:sldChg chg="modSp mod">
        <pc:chgData name="Sadia Yaqub (2119128)" userId="570a2c24-8f18-429c-9c01-9c6c5a5ce290" providerId="ADAL" clId="{5EECBF8A-46E5-483D-AABF-136DB1BB097D}" dt="2026-10-10T17:57:42.613" v="25" actId="27636"/>
        <pc:sldMkLst>
          <pc:docMk/>
          <pc:sldMk cId="125634607" sldId="260"/>
        </pc:sldMkLst>
        <pc:spChg chg="mod">
          <ac:chgData name="Sadia Yaqub (2119128)" userId="570a2c24-8f18-429c-9c01-9c6c5a5ce290" providerId="ADAL" clId="{5EECBF8A-46E5-483D-AABF-136DB1BB097D}" dt="2026-10-10T17:57:42.613" v="25" actId="27636"/>
          <ac:spMkLst>
            <pc:docMk/>
            <pc:sldMk cId="125634607" sldId="260"/>
            <ac:spMk id="3" creationId="{3E383430-E0BF-630C-73A9-47325C766C5D}"/>
          </ac:spMkLst>
        </pc:spChg>
      </pc:sldChg>
      <pc:sldChg chg="modSp mod">
        <pc:chgData name="Sadia Yaqub (2119128)" userId="570a2c24-8f18-429c-9c01-9c6c5a5ce290" providerId="ADAL" clId="{5EECBF8A-46E5-483D-AABF-136DB1BB097D}" dt="2026-10-10T19:29:13.892" v="43" actId="20577"/>
        <pc:sldMkLst>
          <pc:docMk/>
          <pc:sldMk cId="1961701946" sldId="261"/>
        </pc:sldMkLst>
        <pc:spChg chg="mod">
          <ac:chgData name="Sadia Yaqub (2119128)" userId="570a2c24-8f18-429c-9c01-9c6c5a5ce290" providerId="ADAL" clId="{5EECBF8A-46E5-483D-AABF-136DB1BB097D}" dt="2026-10-10T19:29:13.892" v="43" actId="20577"/>
          <ac:spMkLst>
            <pc:docMk/>
            <pc:sldMk cId="1961701946" sldId="261"/>
            <ac:spMk id="2" creationId="{1AD360B9-60D6-4FD9-175E-83B0D9BF2B74}"/>
          </ac:spMkLst>
        </pc:spChg>
      </pc:sldChg>
      <pc:sldChg chg="addSp mod">
        <pc:chgData name="Sadia Yaqub (2119128)" userId="570a2c24-8f18-429c-9c01-9c6c5a5ce290" providerId="ADAL" clId="{5EECBF8A-46E5-483D-AABF-136DB1BB097D}" dt="2026-10-10T21:33:18.022" v="216" actId="22"/>
        <pc:sldMkLst>
          <pc:docMk/>
          <pc:sldMk cId="2181796821" sldId="262"/>
        </pc:sldMkLst>
        <pc:spChg chg="add">
          <ac:chgData name="Sadia Yaqub (2119128)" userId="570a2c24-8f18-429c-9c01-9c6c5a5ce290" providerId="ADAL" clId="{5EECBF8A-46E5-483D-AABF-136DB1BB097D}" dt="2026-10-10T21:33:18.022" v="216" actId="22"/>
          <ac:spMkLst>
            <pc:docMk/>
            <pc:sldMk cId="2181796821" sldId="262"/>
            <ac:spMk id="7" creationId="{9CF75095-C224-61FA-6978-68D28283FD4F}"/>
          </ac:spMkLst>
        </pc:spChg>
      </pc:sldChg>
      <pc:sldChg chg="add">
        <pc:chgData name="Sadia Yaqub (2119128)" userId="570a2c24-8f18-429c-9c01-9c6c5a5ce290" providerId="ADAL" clId="{5EECBF8A-46E5-483D-AABF-136DB1BB097D}" dt="2026-10-10T17:55:12.477" v="5"/>
        <pc:sldMkLst>
          <pc:docMk/>
          <pc:sldMk cId="2651058474" sldId="268"/>
        </pc:sldMkLst>
      </pc:sldChg>
      <pc:sldChg chg="del">
        <pc:chgData name="Sadia Yaqub (2119128)" userId="570a2c24-8f18-429c-9c01-9c6c5a5ce290" providerId="ADAL" clId="{5EECBF8A-46E5-483D-AABF-136DB1BB097D}" dt="2026-10-10T17:56:04.781" v="10" actId="2696"/>
        <pc:sldMkLst>
          <pc:docMk/>
          <pc:sldMk cId="1668603361" sldId="289"/>
        </pc:sldMkLst>
      </pc:sldChg>
      <pc:sldChg chg="del">
        <pc:chgData name="Sadia Yaqub (2119128)" userId="570a2c24-8f18-429c-9c01-9c6c5a5ce290" providerId="ADAL" clId="{5EECBF8A-46E5-483D-AABF-136DB1BB097D}" dt="2026-10-10T17:56:09.888" v="11" actId="2696"/>
        <pc:sldMkLst>
          <pc:docMk/>
          <pc:sldMk cId="649642797" sldId="290"/>
        </pc:sldMkLst>
      </pc:sldChg>
      <pc:sldChg chg="del">
        <pc:chgData name="Sadia Yaqub (2119128)" userId="570a2c24-8f18-429c-9c01-9c6c5a5ce290" providerId="ADAL" clId="{5EECBF8A-46E5-483D-AABF-136DB1BB097D}" dt="2026-10-10T17:56:14.711" v="12" actId="2696"/>
        <pc:sldMkLst>
          <pc:docMk/>
          <pc:sldMk cId="1776022007" sldId="291"/>
        </pc:sldMkLst>
      </pc:sldChg>
      <pc:sldChg chg="del">
        <pc:chgData name="Sadia Yaqub (2119128)" userId="570a2c24-8f18-429c-9c01-9c6c5a5ce290" providerId="ADAL" clId="{5EECBF8A-46E5-483D-AABF-136DB1BB097D}" dt="2026-10-10T17:56:18.194" v="13" actId="2696"/>
        <pc:sldMkLst>
          <pc:docMk/>
          <pc:sldMk cId="1177157946" sldId="292"/>
        </pc:sldMkLst>
      </pc:sldChg>
      <pc:sldChg chg="del">
        <pc:chgData name="Sadia Yaqub (2119128)" userId="570a2c24-8f18-429c-9c01-9c6c5a5ce290" providerId="ADAL" clId="{5EECBF8A-46E5-483D-AABF-136DB1BB097D}" dt="2026-10-10T17:56:21.623" v="14" actId="2696"/>
        <pc:sldMkLst>
          <pc:docMk/>
          <pc:sldMk cId="3058447196" sldId="293"/>
        </pc:sldMkLst>
      </pc:sldChg>
      <pc:sldChg chg="del">
        <pc:chgData name="Sadia Yaqub (2119128)" userId="570a2c24-8f18-429c-9c01-9c6c5a5ce290" providerId="ADAL" clId="{5EECBF8A-46E5-483D-AABF-136DB1BB097D}" dt="2026-10-10T17:56:26.521" v="15" actId="2696"/>
        <pc:sldMkLst>
          <pc:docMk/>
          <pc:sldMk cId="2898876315" sldId="294"/>
        </pc:sldMkLst>
      </pc:sldChg>
      <pc:sldChg chg="del">
        <pc:chgData name="Sadia Yaqub (2119128)" userId="570a2c24-8f18-429c-9c01-9c6c5a5ce290" providerId="ADAL" clId="{5EECBF8A-46E5-483D-AABF-136DB1BB097D}" dt="2026-10-10T17:56:37.552" v="17" actId="2696"/>
        <pc:sldMkLst>
          <pc:docMk/>
          <pc:sldMk cId="1430563255" sldId="295"/>
        </pc:sldMkLst>
      </pc:sldChg>
      <pc:sldChg chg="del">
        <pc:chgData name="Sadia Yaqub (2119128)" userId="570a2c24-8f18-429c-9c01-9c6c5a5ce290" providerId="ADAL" clId="{5EECBF8A-46E5-483D-AABF-136DB1BB097D}" dt="2026-10-10T17:56:40.830" v="18" actId="2696"/>
        <pc:sldMkLst>
          <pc:docMk/>
          <pc:sldMk cId="3726582594" sldId="296"/>
        </pc:sldMkLst>
      </pc:sldChg>
      <pc:sldChg chg="del">
        <pc:chgData name="Sadia Yaqub (2119128)" userId="570a2c24-8f18-429c-9c01-9c6c5a5ce290" providerId="ADAL" clId="{5EECBF8A-46E5-483D-AABF-136DB1BB097D}" dt="2026-10-10T17:56:43.522" v="19" actId="2696"/>
        <pc:sldMkLst>
          <pc:docMk/>
          <pc:sldMk cId="2305318511" sldId="297"/>
        </pc:sldMkLst>
      </pc:sldChg>
      <pc:sldChg chg="del">
        <pc:chgData name="Sadia Yaqub (2119128)" userId="570a2c24-8f18-429c-9c01-9c6c5a5ce290" providerId="ADAL" clId="{5EECBF8A-46E5-483D-AABF-136DB1BB097D}" dt="2026-10-10T17:56:33.314" v="16" actId="2696"/>
        <pc:sldMkLst>
          <pc:docMk/>
          <pc:sldMk cId="3196626288" sldId="298"/>
        </pc:sldMkLst>
      </pc:sldChg>
      <pc:sldChg chg="modSp add mod">
        <pc:chgData name="Sadia Yaqub (2119128)" userId="570a2c24-8f18-429c-9c01-9c6c5a5ce290" providerId="ADAL" clId="{5EECBF8A-46E5-483D-AABF-136DB1BB097D}" dt="2026-10-10T19:42:55.342" v="166" actId="20577"/>
        <pc:sldMkLst>
          <pc:docMk/>
          <pc:sldMk cId="187927555" sldId="1511"/>
        </pc:sldMkLst>
        <pc:spChg chg="mod">
          <ac:chgData name="Sadia Yaqub (2119128)" userId="570a2c24-8f18-429c-9c01-9c6c5a5ce290" providerId="ADAL" clId="{5EECBF8A-46E5-483D-AABF-136DB1BB097D}" dt="2026-10-10T19:39:23.525" v="125" actId="14100"/>
          <ac:spMkLst>
            <pc:docMk/>
            <pc:sldMk cId="187927555" sldId="1511"/>
            <ac:spMk id="2" creationId="{9BB750E1-014E-2F32-5FE0-025C27322ADF}"/>
          </ac:spMkLst>
        </pc:spChg>
        <pc:spChg chg="mod">
          <ac:chgData name="Sadia Yaqub (2119128)" userId="570a2c24-8f18-429c-9c01-9c6c5a5ce290" providerId="ADAL" clId="{5EECBF8A-46E5-483D-AABF-136DB1BB097D}" dt="2026-10-10T19:42:55.342" v="166" actId="20577"/>
          <ac:spMkLst>
            <pc:docMk/>
            <pc:sldMk cId="187927555" sldId="1511"/>
            <ac:spMk id="3" creationId="{A36B70B6-B9DD-8293-E045-C9E0BE21FEB2}"/>
          </ac:spMkLst>
        </pc:spChg>
      </pc:sldChg>
      <pc:sldChg chg="add">
        <pc:chgData name="Sadia Yaqub (2119128)" userId="570a2c24-8f18-429c-9c01-9c6c5a5ce290" providerId="ADAL" clId="{5EECBF8A-46E5-483D-AABF-136DB1BB097D}" dt="2026-10-10T17:54:23.986" v="3"/>
        <pc:sldMkLst>
          <pc:docMk/>
          <pc:sldMk cId="1384372434" sldId="1512"/>
        </pc:sldMkLst>
      </pc:sldChg>
      <pc:sldChg chg="modSp add mod">
        <pc:chgData name="Sadia Yaqub (2119128)" userId="570a2c24-8f18-429c-9c01-9c6c5a5ce290" providerId="ADAL" clId="{5EECBF8A-46E5-483D-AABF-136DB1BB097D}" dt="2026-10-10T17:55:30.823" v="7" actId="27636"/>
        <pc:sldMkLst>
          <pc:docMk/>
          <pc:sldMk cId="4203153532" sldId="1513"/>
        </pc:sldMkLst>
        <pc:spChg chg="mod">
          <ac:chgData name="Sadia Yaqub (2119128)" userId="570a2c24-8f18-429c-9c01-9c6c5a5ce290" providerId="ADAL" clId="{5EECBF8A-46E5-483D-AABF-136DB1BB097D}" dt="2026-10-10T17:55:30.823" v="7" actId="27636"/>
          <ac:spMkLst>
            <pc:docMk/>
            <pc:sldMk cId="4203153532" sldId="1513"/>
            <ac:spMk id="2" creationId="{1B139DBB-9B18-A845-DCF8-E9D615F3FE08}"/>
          </ac:spMkLst>
        </pc:spChg>
      </pc:sldChg>
      <pc:sldChg chg="add del">
        <pc:chgData name="Sadia Yaqub (2119128)" userId="570a2c24-8f18-429c-9c01-9c6c5a5ce290" providerId="ADAL" clId="{5EECBF8A-46E5-483D-AABF-136DB1BB097D}" dt="2026-10-10T17:56:00.642" v="9" actId="2696"/>
        <pc:sldMkLst>
          <pc:docMk/>
          <pc:sldMk cId="1361821864" sldId="1553"/>
        </pc:sldMkLst>
      </pc:sldChg>
      <pc:sldChg chg="add">
        <pc:chgData name="Sadia Yaqub (2119128)" userId="570a2c24-8f18-429c-9c01-9c6c5a5ce290" providerId="ADAL" clId="{5EECBF8A-46E5-483D-AABF-136DB1BB097D}" dt="2026-10-10T17:53:35.042" v="1"/>
        <pc:sldMkLst>
          <pc:docMk/>
          <pc:sldMk cId="3069965530" sldId="1554"/>
        </pc:sldMkLst>
      </pc:sldChg>
      <pc:sldChg chg="modSp add mod">
        <pc:chgData name="Sadia Yaqub (2119128)" userId="570a2c24-8f18-429c-9c01-9c6c5a5ce290" providerId="ADAL" clId="{5EECBF8A-46E5-483D-AABF-136DB1BB097D}" dt="2026-10-10T19:48:46.386" v="215" actId="14100"/>
        <pc:sldMkLst>
          <pc:docMk/>
          <pc:sldMk cId="3599844030" sldId="1555"/>
        </pc:sldMkLst>
        <pc:spChg chg="mod">
          <ac:chgData name="Sadia Yaqub (2119128)" userId="570a2c24-8f18-429c-9c01-9c6c5a5ce290" providerId="ADAL" clId="{5EECBF8A-46E5-483D-AABF-136DB1BB097D}" dt="2026-10-10T19:32:04.406" v="70" actId="14100"/>
          <ac:spMkLst>
            <pc:docMk/>
            <pc:sldMk cId="3599844030" sldId="1555"/>
            <ac:spMk id="2" creationId="{99120F23-1809-2CC4-1A94-F826616D2DF4}"/>
          </ac:spMkLst>
        </pc:spChg>
        <pc:spChg chg="mod">
          <ac:chgData name="Sadia Yaqub (2119128)" userId="570a2c24-8f18-429c-9c01-9c6c5a5ce290" providerId="ADAL" clId="{5EECBF8A-46E5-483D-AABF-136DB1BB097D}" dt="2026-10-10T19:45:45.144" v="208" actId="120"/>
          <ac:spMkLst>
            <pc:docMk/>
            <pc:sldMk cId="3599844030" sldId="1555"/>
            <ac:spMk id="4" creationId="{CBAD71A6-1036-A099-9BDF-27C11F75648B}"/>
          </ac:spMkLst>
        </pc:spChg>
        <pc:picChg chg="mod">
          <ac:chgData name="Sadia Yaqub (2119128)" userId="570a2c24-8f18-429c-9c01-9c6c5a5ce290" providerId="ADAL" clId="{5EECBF8A-46E5-483D-AABF-136DB1BB097D}" dt="2026-10-10T19:48:46.386" v="215" actId="14100"/>
          <ac:picMkLst>
            <pc:docMk/>
            <pc:sldMk cId="3599844030" sldId="1555"/>
            <ac:picMk id="8" creationId="{7C3CA6A1-FABD-1371-37F4-4E453C5EF134}"/>
          </ac:picMkLst>
        </pc:picChg>
      </pc:sldChg>
      <pc:sldChg chg="add">
        <pc:chgData name="Sadia Yaqub (2119128)" userId="570a2c24-8f18-429c-9c01-9c6c5a5ce290" providerId="ADAL" clId="{5EECBF8A-46E5-483D-AABF-136DB1BB097D}" dt="2026-10-10T17:55:52.180" v="8"/>
        <pc:sldMkLst>
          <pc:docMk/>
          <pc:sldMk cId="2999686948" sldId="1556"/>
        </pc:sldMkLst>
      </pc:sldChg>
      <pc:sldChg chg="addSp modSp new del mod">
        <pc:chgData name="Sadia Yaqub (2119128)" userId="570a2c24-8f18-429c-9c01-9c6c5a5ce290" providerId="ADAL" clId="{5EECBF8A-46E5-483D-AABF-136DB1BB097D}" dt="2026-10-10T19:34:45.280" v="107" actId="2696"/>
        <pc:sldMkLst>
          <pc:docMk/>
          <pc:sldMk cId="3767148991" sldId="1556"/>
        </pc:sldMkLst>
        <pc:spChg chg="mod">
          <ac:chgData name="Sadia Yaqub (2119128)" userId="570a2c24-8f18-429c-9c01-9c6c5a5ce290" providerId="ADAL" clId="{5EECBF8A-46E5-483D-AABF-136DB1BB097D}" dt="2026-10-10T19:32:54.980" v="73" actId="14100"/>
          <ac:spMkLst>
            <pc:docMk/>
            <pc:sldMk cId="3767148991" sldId="1556"/>
            <ac:spMk id="2" creationId="{3EB2BD79-BBA6-7C7F-FFF0-9074ADE524B9}"/>
          </ac:spMkLst>
        </pc:spChg>
        <pc:spChg chg="mod">
          <ac:chgData name="Sadia Yaqub (2119128)" userId="570a2c24-8f18-429c-9c01-9c6c5a5ce290" providerId="ADAL" clId="{5EECBF8A-46E5-483D-AABF-136DB1BB097D}" dt="2026-10-10T19:33:48.193" v="104" actId="20577"/>
          <ac:spMkLst>
            <pc:docMk/>
            <pc:sldMk cId="3767148991" sldId="1556"/>
            <ac:spMk id="4" creationId="{341EFBCD-B9B3-489A-F543-D85ED1180E3B}"/>
          </ac:spMkLst>
        </pc:spChg>
        <pc:spChg chg="add mod">
          <ac:chgData name="Sadia Yaqub (2119128)" userId="570a2c24-8f18-429c-9c01-9c6c5a5ce290" providerId="ADAL" clId="{5EECBF8A-46E5-483D-AABF-136DB1BB097D}" dt="2026-10-10T19:34:24.450" v="106" actId="1076"/>
          <ac:spMkLst>
            <pc:docMk/>
            <pc:sldMk cId="3767148991" sldId="1556"/>
            <ac:spMk id="7" creationId="{71912F96-5B7A-9C61-8C86-01FCCB81D78B}"/>
          </ac:spMkLst>
        </pc:spChg>
        <pc:picChg chg="add mod">
          <ac:chgData name="Sadia Yaqub (2119128)" userId="570a2c24-8f18-429c-9c01-9c6c5a5ce290" providerId="ADAL" clId="{5EECBF8A-46E5-483D-AABF-136DB1BB097D}" dt="2026-10-10T19:32:11.879" v="71" actId="1076"/>
          <ac:picMkLst>
            <pc:docMk/>
            <pc:sldMk cId="3767148991" sldId="1556"/>
            <ac:picMk id="5" creationId="{1A428809-4C9B-1F32-105A-FF1A13FA0C9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DBA2F3-2AB9-49EE-8CDF-50E10DF7419E}" type="doc">
      <dgm:prSet loTypeId="urn:microsoft.com/office/officeart/2005/8/layout/hList6" loCatId="list" qsTypeId="urn:microsoft.com/office/officeart/2005/8/quickstyle/simple3" qsCatId="simple" csTypeId="urn:microsoft.com/office/officeart/2005/8/colors/accent1_2" csCatId="accent1" phldr="1"/>
      <dgm:spPr/>
      <dgm:t>
        <a:bodyPr/>
        <a:lstStyle/>
        <a:p>
          <a:endParaRPr lang="en-GB"/>
        </a:p>
      </dgm:t>
    </dgm:pt>
    <dgm:pt modelId="{1814ED15-F23B-4382-AD99-0357CE4460BE}">
      <dgm:prSet phldrT="[Text]" phldr="0"/>
      <dgm:spPr/>
      <dgm:t>
        <a:bodyPr/>
        <a:lstStyle/>
        <a:p>
          <a:r>
            <a:rPr lang="en-GB"/>
            <a:t>Communication</a:t>
          </a:r>
        </a:p>
      </dgm:t>
    </dgm:pt>
    <dgm:pt modelId="{3131DAD5-4A2F-4E97-883C-211A3B099614}" type="parTrans" cxnId="{1EE1B297-56FE-4BA6-A69A-E85F3D581873}">
      <dgm:prSet/>
      <dgm:spPr/>
      <dgm:t>
        <a:bodyPr/>
        <a:lstStyle/>
        <a:p>
          <a:endParaRPr lang="en-GB"/>
        </a:p>
      </dgm:t>
    </dgm:pt>
    <dgm:pt modelId="{ED030398-7507-4478-B01A-A1E6EA29E4FE}" type="sibTrans" cxnId="{1EE1B297-56FE-4BA6-A69A-E85F3D581873}">
      <dgm:prSet/>
      <dgm:spPr/>
      <dgm:t>
        <a:bodyPr/>
        <a:lstStyle/>
        <a:p>
          <a:endParaRPr lang="en-GB"/>
        </a:p>
      </dgm:t>
    </dgm:pt>
    <dgm:pt modelId="{D37D318A-381E-4C5E-B8EF-6A44477B0B06}">
      <dgm:prSet phldrT="[Text]" phldr="0"/>
      <dgm:spPr/>
      <dgm:t>
        <a:bodyPr/>
        <a:lstStyle/>
        <a:p>
          <a:r>
            <a:rPr lang="en-GB"/>
            <a:t>Drafting newsletters, family updates, consent form, and notices for stakeholders or visiting medical professional.</a:t>
          </a:r>
        </a:p>
      </dgm:t>
    </dgm:pt>
    <dgm:pt modelId="{D61DF681-F961-4FD3-9EAC-F571759A2883}" type="parTrans" cxnId="{05B23998-76C4-4B60-9293-8243776E3FAD}">
      <dgm:prSet/>
      <dgm:spPr/>
      <dgm:t>
        <a:bodyPr/>
        <a:lstStyle/>
        <a:p>
          <a:endParaRPr lang="en-GB"/>
        </a:p>
      </dgm:t>
    </dgm:pt>
    <dgm:pt modelId="{11FEBA77-14CC-46C9-871F-3715C7B29D93}" type="sibTrans" cxnId="{05B23998-76C4-4B60-9293-8243776E3FAD}">
      <dgm:prSet/>
      <dgm:spPr/>
      <dgm:t>
        <a:bodyPr/>
        <a:lstStyle/>
        <a:p>
          <a:endParaRPr lang="en-GB"/>
        </a:p>
      </dgm:t>
    </dgm:pt>
    <dgm:pt modelId="{D2EB67DC-D38D-48F3-B7E8-D29C14BA6427}">
      <dgm:prSet phldrT="[Text]" phldr="0"/>
      <dgm:spPr/>
      <dgm:t>
        <a:bodyPr/>
        <a:lstStyle/>
        <a:p>
          <a:r>
            <a:rPr lang="en-GB"/>
            <a:t>Resident Record</a:t>
          </a:r>
        </a:p>
      </dgm:t>
    </dgm:pt>
    <dgm:pt modelId="{82EF1DD0-F895-4F66-8150-D3D8A4E89EDE}" type="sibTrans" cxnId="{470DD5AD-2DE1-4C6C-A906-C755691A6A5C}">
      <dgm:prSet/>
      <dgm:spPr/>
      <dgm:t>
        <a:bodyPr/>
        <a:lstStyle/>
        <a:p>
          <a:endParaRPr lang="en-GB"/>
        </a:p>
      </dgm:t>
    </dgm:pt>
    <dgm:pt modelId="{CBDA2F83-F918-42BE-AC9D-71DC483CC262}" type="parTrans" cxnId="{470DD5AD-2DE1-4C6C-A906-C755691A6A5C}">
      <dgm:prSet/>
      <dgm:spPr/>
      <dgm:t>
        <a:bodyPr/>
        <a:lstStyle/>
        <a:p>
          <a:endParaRPr lang="en-GB"/>
        </a:p>
      </dgm:t>
    </dgm:pt>
    <dgm:pt modelId="{D4AE2C22-EDC9-4AE9-9444-8A89A1C5FCB8}">
      <dgm:prSet phldrT="[Text]" phldr="0"/>
      <dgm:spPr/>
      <dgm:t>
        <a:bodyPr/>
        <a:lstStyle/>
        <a:p>
          <a:r>
            <a:rPr lang="en-GB"/>
            <a:t>Maintaining admission forms, personal details ,and health evaluation summaries.</a:t>
          </a:r>
        </a:p>
      </dgm:t>
    </dgm:pt>
    <dgm:pt modelId="{975FE15A-0AA2-47DD-A35C-71DADCFF3AB5}" type="sibTrans" cxnId="{5B79809C-44B3-4B63-9CD8-68F683B72E94}">
      <dgm:prSet/>
      <dgm:spPr/>
      <dgm:t>
        <a:bodyPr/>
        <a:lstStyle/>
        <a:p>
          <a:endParaRPr lang="en-GB"/>
        </a:p>
      </dgm:t>
    </dgm:pt>
    <dgm:pt modelId="{115FC88F-E7B6-4F28-8AE0-3376538301AE}" type="parTrans" cxnId="{5B79809C-44B3-4B63-9CD8-68F683B72E94}">
      <dgm:prSet/>
      <dgm:spPr/>
      <dgm:t>
        <a:bodyPr/>
        <a:lstStyle/>
        <a:p>
          <a:endParaRPr lang="en-GB"/>
        </a:p>
      </dgm:t>
    </dgm:pt>
    <dgm:pt modelId="{8A0A3959-3590-4088-A0C8-829EC90E87AB}">
      <dgm:prSet phldrT="[Text]" phldr="0" custT="1"/>
      <dgm:spPr/>
      <dgm:t>
        <a:bodyPr/>
        <a:lstStyle/>
        <a:p>
          <a:r>
            <a:rPr lang="en-GB" sz="1600"/>
            <a:t>Care plans</a:t>
          </a:r>
        </a:p>
      </dgm:t>
    </dgm:pt>
    <dgm:pt modelId="{00F3480F-D260-4E1B-A0EE-B75AC2A8B903}" type="sibTrans" cxnId="{9ECB8BB2-7D4D-46AE-9597-633589C35FE7}">
      <dgm:prSet/>
      <dgm:spPr/>
      <dgm:t>
        <a:bodyPr/>
        <a:lstStyle/>
        <a:p>
          <a:endParaRPr lang="en-GB"/>
        </a:p>
      </dgm:t>
    </dgm:pt>
    <dgm:pt modelId="{B431C80C-0990-4D71-A5F2-6FB90F861FE4}" type="parTrans" cxnId="{9ECB8BB2-7D4D-46AE-9597-633589C35FE7}">
      <dgm:prSet/>
      <dgm:spPr/>
      <dgm:t>
        <a:bodyPr/>
        <a:lstStyle/>
        <a:p>
          <a:endParaRPr lang="en-GB"/>
        </a:p>
      </dgm:t>
    </dgm:pt>
    <dgm:pt modelId="{67B8C4C8-C87A-4FBB-85CD-D9218CC38D17}">
      <dgm:prSet phldrT="[Text]" phldr="0" custT="1"/>
      <dgm:spPr/>
      <dgm:t>
        <a:bodyPr/>
        <a:lstStyle/>
        <a:p>
          <a:r>
            <a:rPr lang="en-GB" sz="1600"/>
            <a:t>Drafting and updating care outlines  and digital support profiles.</a:t>
          </a:r>
        </a:p>
      </dgm:t>
    </dgm:pt>
    <dgm:pt modelId="{4A536372-EC10-44AF-BC20-EA7C3E84A94C}" type="sibTrans" cxnId="{7F5B9B98-42C4-47F9-AA70-D86B9A4DF704}">
      <dgm:prSet/>
      <dgm:spPr/>
      <dgm:t>
        <a:bodyPr/>
        <a:lstStyle/>
        <a:p>
          <a:endParaRPr lang="en-GB"/>
        </a:p>
      </dgm:t>
    </dgm:pt>
    <dgm:pt modelId="{AD69FC82-1E73-4C79-800D-8CBE0135DBDB}" type="parTrans" cxnId="{7F5B9B98-42C4-47F9-AA70-D86B9A4DF704}">
      <dgm:prSet/>
      <dgm:spPr/>
      <dgm:t>
        <a:bodyPr/>
        <a:lstStyle/>
        <a:p>
          <a:endParaRPr lang="en-GB"/>
        </a:p>
      </dgm:t>
    </dgm:pt>
    <dgm:pt modelId="{5E75B9D3-F35D-49C5-9707-E362F83C0556}">
      <dgm:prSet phldrT="[Text]" phldr="0" custT="1"/>
      <dgm:spPr/>
      <dgm:t>
        <a:bodyPr/>
        <a:lstStyle/>
        <a:p>
          <a:r>
            <a:rPr lang="en-GB" sz="1600"/>
            <a:t>Job Applications</a:t>
          </a:r>
        </a:p>
      </dgm:t>
    </dgm:pt>
    <dgm:pt modelId="{C96AB84E-7EE1-4B6B-8E4B-E48D9D1F4769}" type="sibTrans" cxnId="{A1728336-F872-4286-9A4F-8DB37A031A73}">
      <dgm:prSet/>
      <dgm:spPr/>
      <dgm:t>
        <a:bodyPr/>
        <a:lstStyle/>
        <a:p>
          <a:endParaRPr lang="en-GB"/>
        </a:p>
      </dgm:t>
    </dgm:pt>
    <dgm:pt modelId="{ACB049F4-96CE-4A67-990A-813EAB1326D3}" type="parTrans" cxnId="{A1728336-F872-4286-9A4F-8DB37A031A73}">
      <dgm:prSet/>
      <dgm:spPr/>
      <dgm:t>
        <a:bodyPr/>
        <a:lstStyle/>
        <a:p>
          <a:endParaRPr lang="en-GB"/>
        </a:p>
      </dgm:t>
    </dgm:pt>
    <dgm:pt modelId="{4EFE5292-9033-48CD-A8A2-70D2E25B5C3D}">
      <dgm:prSet phldrT="[Text]" phldr="0" custT="1"/>
      <dgm:spPr/>
      <dgm:t>
        <a:bodyPr/>
        <a:lstStyle/>
        <a:p>
          <a:r>
            <a:rPr lang="en-GB" sz="1600"/>
            <a:t>Managers draft recruitment materials employment contracts and performance review form. </a:t>
          </a:r>
        </a:p>
      </dgm:t>
    </dgm:pt>
    <dgm:pt modelId="{2F417555-FBA7-4110-BCA1-A36ED00CB70D}" type="sibTrans" cxnId="{2FACE05E-F467-492D-AA77-19297A71EB54}">
      <dgm:prSet/>
      <dgm:spPr/>
      <dgm:t>
        <a:bodyPr/>
        <a:lstStyle/>
        <a:p>
          <a:endParaRPr lang="en-GB"/>
        </a:p>
      </dgm:t>
    </dgm:pt>
    <dgm:pt modelId="{9D47BC4A-2E22-4562-83ED-66A14FE95CF8}" type="parTrans" cxnId="{2FACE05E-F467-492D-AA77-19297A71EB54}">
      <dgm:prSet/>
      <dgm:spPr/>
      <dgm:t>
        <a:bodyPr/>
        <a:lstStyle/>
        <a:p>
          <a:endParaRPr lang="en-GB"/>
        </a:p>
      </dgm:t>
    </dgm:pt>
    <dgm:pt modelId="{A09163A0-FBB8-4A06-BD5F-21C8CB2AD961}">
      <dgm:prSet phldrT="[Text]" phldr="0"/>
      <dgm:spPr/>
      <dgm:t>
        <a:bodyPr/>
        <a:lstStyle/>
        <a:p>
          <a:r>
            <a:rPr lang="en-GB"/>
            <a:t>Staff record and  circulate agendas and minutes from team huddles, resident council meetings, and safety adults.</a:t>
          </a:r>
        </a:p>
      </dgm:t>
    </dgm:pt>
    <dgm:pt modelId="{BFD3A933-8257-48CB-87AE-B031B302E436}" type="parTrans" cxnId="{8E5ED2A4-294E-4921-A861-AB3457920C66}">
      <dgm:prSet/>
      <dgm:spPr/>
      <dgm:t>
        <a:bodyPr/>
        <a:lstStyle/>
        <a:p>
          <a:endParaRPr lang="en-GB"/>
        </a:p>
      </dgm:t>
    </dgm:pt>
    <dgm:pt modelId="{8C58212A-684C-48ED-B18C-8E0B2A85CAE7}" type="sibTrans" cxnId="{8E5ED2A4-294E-4921-A861-AB3457920C66}">
      <dgm:prSet/>
      <dgm:spPr/>
      <dgm:t>
        <a:bodyPr/>
        <a:lstStyle/>
        <a:p>
          <a:endParaRPr lang="en-GB"/>
        </a:p>
      </dgm:t>
    </dgm:pt>
    <dgm:pt modelId="{C222612F-39B9-419B-A0EC-5A27EAC42300}" type="pres">
      <dgm:prSet presAssocID="{57DBA2F3-2AB9-49EE-8CDF-50E10DF7419E}" presName="Name0" presStyleCnt="0">
        <dgm:presLayoutVars>
          <dgm:dir/>
          <dgm:resizeHandles val="exact"/>
        </dgm:presLayoutVars>
      </dgm:prSet>
      <dgm:spPr/>
    </dgm:pt>
    <dgm:pt modelId="{62F6F740-6BA0-48CF-8DF6-9DB2F780F63A}" type="pres">
      <dgm:prSet presAssocID="{8A0A3959-3590-4088-A0C8-829EC90E87AB}" presName="node" presStyleLbl="node1" presStyleIdx="0" presStyleCnt="3" custLinFactNeighborX="-514" custLinFactNeighborY="1321">
        <dgm:presLayoutVars>
          <dgm:bulletEnabled val="1"/>
        </dgm:presLayoutVars>
      </dgm:prSet>
      <dgm:spPr/>
    </dgm:pt>
    <dgm:pt modelId="{6CECCB2E-E67B-4BA5-84D4-8D7922066899}" type="pres">
      <dgm:prSet presAssocID="{00F3480F-D260-4E1B-A0EE-B75AC2A8B903}" presName="sibTrans" presStyleCnt="0"/>
      <dgm:spPr/>
    </dgm:pt>
    <dgm:pt modelId="{8B2FD8BB-4DA2-45F1-88BA-68CEF61189D7}" type="pres">
      <dgm:prSet presAssocID="{D2EB67DC-D38D-48F3-B7E8-D29C14BA6427}" presName="node" presStyleLbl="node1" presStyleIdx="1" presStyleCnt="3">
        <dgm:presLayoutVars>
          <dgm:bulletEnabled val="1"/>
        </dgm:presLayoutVars>
      </dgm:prSet>
      <dgm:spPr/>
    </dgm:pt>
    <dgm:pt modelId="{C064B9BE-C61E-4350-B06E-BF6346F862D8}" type="pres">
      <dgm:prSet presAssocID="{82EF1DD0-F895-4F66-8150-D3D8A4E89EDE}" presName="sibTrans" presStyleCnt="0"/>
      <dgm:spPr/>
    </dgm:pt>
    <dgm:pt modelId="{E1CC0AA4-8541-4795-B211-986657E63978}" type="pres">
      <dgm:prSet presAssocID="{1814ED15-F23B-4382-AD99-0357CE4460BE}" presName="node" presStyleLbl="node1" presStyleIdx="2" presStyleCnt="3">
        <dgm:presLayoutVars>
          <dgm:bulletEnabled val="1"/>
        </dgm:presLayoutVars>
      </dgm:prSet>
      <dgm:spPr/>
    </dgm:pt>
  </dgm:ptLst>
  <dgm:cxnLst>
    <dgm:cxn modelId="{6DD50D04-34CA-499B-B880-F5D9E60587F0}" type="presOf" srcId="{4EFE5292-9033-48CD-A8A2-70D2E25B5C3D}" destId="{62F6F740-6BA0-48CF-8DF6-9DB2F780F63A}" srcOrd="0" destOrd="3" presId="urn:microsoft.com/office/officeart/2005/8/layout/hList6"/>
    <dgm:cxn modelId="{A1728336-F872-4286-9A4F-8DB37A031A73}" srcId="{8A0A3959-3590-4088-A0C8-829EC90E87AB}" destId="{5E75B9D3-F35D-49C5-9707-E362F83C0556}" srcOrd="1" destOrd="0" parTransId="{ACB049F4-96CE-4A67-990A-813EAB1326D3}" sibTransId="{C96AB84E-7EE1-4B6B-8E4B-E48D9D1F4769}"/>
    <dgm:cxn modelId="{2FACE05E-F467-492D-AA77-19297A71EB54}" srcId="{8A0A3959-3590-4088-A0C8-829EC90E87AB}" destId="{4EFE5292-9033-48CD-A8A2-70D2E25B5C3D}" srcOrd="2" destOrd="0" parTransId="{9D47BC4A-2E22-4562-83ED-66A14FE95CF8}" sibTransId="{2F417555-FBA7-4110-BCA1-A36ED00CB70D}"/>
    <dgm:cxn modelId="{20CC9F7A-8665-43B7-B33C-43B658D669DC}" type="presOf" srcId="{D2EB67DC-D38D-48F3-B7E8-D29C14BA6427}" destId="{8B2FD8BB-4DA2-45F1-88BA-68CEF61189D7}" srcOrd="0" destOrd="0" presId="urn:microsoft.com/office/officeart/2005/8/layout/hList6"/>
    <dgm:cxn modelId="{1EE1B297-56FE-4BA6-A69A-E85F3D581873}" srcId="{57DBA2F3-2AB9-49EE-8CDF-50E10DF7419E}" destId="{1814ED15-F23B-4382-AD99-0357CE4460BE}" srcOrd="2" destOrd="0" parTransId="{3131DAD5-4A2F-4E97-883C-211A3B099614}" sibTransId="{ED030398-7507-4478-B01A-A1E6EA29E4FE}"/>
    <dgm:cxn modelId="{B04AB397-E7B6-478D-803C-E37F652C620F}" type="presOf" srcId="{1814ED15-F23B-4382-AD99-0357CE4460BE}" destId="{E1CC0AA4-8541-4795-B211-986657E63978}" srcOrd="0" destOrd="0" presId="urn:microsoft.com/office/officeart/2005/8/layout/hList6"/>
    <dgm:cxn modelId="{05B23998-76C4-4B60-9293-8243776E3FAD}" srcId="{1814ED15-F23B-4382-AD99-0357CE4460BE}" destId="{D37D318A-381E-4C5E-B8EF-6A44477B0B06}" srcOrd="0" destOrd="0" parTransId="{D61DF681-F961-4FD3-9EAC-F571759A2883}" sibTransId="{11FEBA77-14CC-46C9-871F-3715C7B29D93}"/>
    <dgm:cxn modelId="{7F5B9B98-42C4-47F9-AA70-D86B9A4DF704}" srcId="{8A0A3959-3590-4088-A0C8-829EC90E87AB}" destId="{67B8C4C8-C87A-4FBB-85CD-D9218CC38D17}" srcOrd="0" destOrd="0" parTransId="{AD69FC82-1E73-4C79-800D-8CBE0135DBDB}" sibTransId="{4A536372-EC10-44AF-BC20-EA7C3E84A94C}"/>
    <dgm:cxn modelId="{5B79809C-44B3-4B63-9CD8-68F683B72E94}" srcId="{D2EB67DC-D38D-48F3-B7E8-D29C14BA6427}" destId="{D4AE2C22-EDC9-4AE9-9444-8A89A1C5FCB8}" srcOrd="0" destOrd="0" parTransId="{115FC88F-E7B6-4F28-8AE0-3376538301AE}" sibTransId="{975FE15A-0AA2-47DD-A35C-71DADCFF3AB5}"/>
    <dgm:cxn modelId="{3F40D09E-5435-4CAA-BFF1-FDA614ED9B4D}" type="presOf" srcId="{5E75B9D3-F35D-49C5-9707-E362F83C0556}" destId="{62F6F740-6BA0-48CF-8DF6-9DB2F780F63A}" srcOrd="0" destOrd="2" presId="urn:microsoft.com/office/officeart/2005/8/layout/hList6"/>
    <dgm:cxn modelId="{8E5ED2A4-294E-4921-A861-AB3457920C66}" srcId="{D2EB67DC-D38D-48F3-B7E8-D29C14BA6427}" destId="{A09163A0-FBB8-4A06-BD5F-21C8CB2AD961}" srcOrd="1" destOrd="0" parTransId="{BFD3A933-8257-48CB-87AE-B031B302E436}" sibTransId="{8C58212A-684C-48ED-B18C-8E0B2A85CAE7}"/>
    <dgm:cxn modelId="{470DD5AD-2DE1-4C6C-A906-C755691A6A5C}" srcId="{57DBA2F3-2AB9-49EE-8CDF-50E10DF7419E}" destId="{D2EB67DC-D38D-48F3-B7E8-D29C14BA6427}" srcOrd="1" destOrd="0" parTransId="{CBDA2F83-F918-42BE-AC9D-71DC483CC262}" sibTransId="{82EF1DD0-F895-4F66-8150-D3D8A4E89EDE}"/>
    <dgm:cxn modelId="{9ECB8BB2-7D4D-46AE-9597-633589C35FE7}" srcId="{57DBA2F3-2AB9-49EE-8CDF-50E10DF7419E}" destId="{8A0A3959-3590-4088-A0C8-829EC90E87AB}" srcOrd="0" destOrd="0" parTransId="{B431C80C-0990-4D71-A5F2-6FB90F861FE4}" sibTransId="{00F3480F-D260-4E1B-A0EE-B75AC2A8B903}"/>
    <dgm:cxn modelId="{38B6A7B8-BED3-4FA6-807A-0AEB6C005920}" type="presOf" srcId="{67B8C4C8-C87A-4FBB-85CD-D9218CC38D17}" destId="{62F6F740-6BA0-48CF-8DF6-9DB2F780F63A}" srcOrd="0" destOrd="1" presId="urn:microsoft.com/office/officeart/2005/8/layout/hList6"/>
    <dgm:cxn modelId="{FAAECDC8-197F-42A7-B547-DCC788FCFB49}" type="presOf" srcId="{D4AE2C22-EDC9-4AE9-9444-8A89A1C5FCB8}" destId="{8B2FD8BB-4DA2-45F1-88BA-68CEF61189D7}" srcOrd="0" destOrd="1" presId="urn:microsoft.com/office/officeart/2005/8/layout/hList6"/>
    <dgm:cxn modelId="{705120D6-B6F2-4F5C-9C05-94307AA1EFEB}" type="presOf" srcId="{57DBA2F3-2AB9-49EE-8CDF-50E10DF7419E}" destId="{C222612F-39B9-419B-A0EC-5A27EAC42300}" srcOrd="0" destOrd="0" presId="urn:microsoft.com/office/officeart/2005/8/layout/hList6"/>
    <dgm:cxn modelId="{D194E7EA-1F87-448B-BAE3-8E305B49775B}" type="presOf" srcId="{A09163A0-FBB8-4A06-BD5F-21C8CB2AD961}" destId="{8B2FD8BB-4DA2-45F1-88BA-68CEF61189D7}" srcOrd="0" destOrd="2" presId="urn:microsoft.com/office/officeart/2005/8/layout/hList6"/>
    <dgm:cxn modelId="{4E58FCF0-0B46-4E05-BA09-3C47C03F24C7}" type="presOf" srcId="{D37D318A-381E-4C5E-B8EF-6A44477B0B06}" destId="{E1CC0AA4-8541-4795-B211-986657E63978}" srcOrd="0" destOrd="1" presId="urn:microsoft.com/office/officeart/2005/8/layout/hList6"/>
    <dgm:cxn modelId="{EA94B2FC-02EB-4B39-9A6E-54002B510A18}" type="presOf" srcId="{8A0A3959-3590-4088-A0C8-829EC90E87AB}" destId="{62F6F740-6BA0-48CF-8DF6-9DB2F780F63A}" srcOrd="0" destOrd="0" presId="urn:microsoft.com/office/officeart/2005/8/layout/hList6"/>
    <dgm:cxn modelId="{34D07CCE-6704-48C8-AD1C-3623F5C4F619}" type="presParOf" srcId="{C222612F-39B9-419B-A0EC-5A27EAC42300}" destId="{62F6F740-6BA0-48CF-8DF6-9DB2F780F63A}" srcOrd="0" destOrd="0" presId="urn:microsoft.com/office/officeart/2005/8/layout/hList6"/>
    <dgm:cxn modelId="{FCCD767C-3FCA-4C60-9D32-0F38325A8004}" type="presParOf" srcId="{C222612F-39B9-419B-A0EC-5A27EAC42300}" destId="{6CECCB2E-E67B-4BA5-84D4-8D7922066899}" srcOrd="1" destOrd="0" presId="urn:microsoft.com/office/officeart/2005/8/layout/hList6"/>
    <dgm:cxn modelId="{52E70729-FD4E-4813-92A6-3D227C41D177}" type="presParOf" srcId="{C222612F-39B9-419B-A0EC-5A27EAC42300}" destId="{8B2FD8BB-4DA2-45F1-88BA-68CEF61189D7}" srcOrd="2" destOrd="0" presId="urn:microsoft.com/office/officeart/2005/8/layout/hList6"/>
    <dgm:cxn modelId="{E4FE948E-4BEC-44E2-8473-26F409B405A4}" type="presParOf" srcId="{C222612F-39B9-419B-A0EC-5A27EAC42300}" destId="{C064B9BE-C61E-4350-B06E-BF6346F862D8}" srcOrd="3" destOrd="0" presId="urn:microsoft.com/office/officeart/2005/8/layout/hList6"/>
    <dgm:cxn modelId="{D8CDB733-E91E-4171-A2D2-0F2CBF4A1A30}" type="presParOf" srcId="{C222612F-39B9-419B-A0EC-5A27EAC42300}" destId="{E1CC0AA4-8541-4795-B211-986657E63978}"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BAA706-B302-49D0-9915-D3E05681AEAF}"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5767F953-9234-4EE4-9413-F36FBF02D0E5}">
      <dgm:prSet phldrT="[Text]" phldr="0"/>
      <dgm:spPr/>
      <dgm:t>
        <a:bodyPr/>
        <a:lstStyle/>
        <a:p>
          <a:r>
            <a:rPr lang="en-GB"/>
            <a:t>Print ready</a:t>
          </a:r>
        </a:p>
      </dgm:t>
    </dgm:pt>
    <dgm:pt modelId="{F2DEDE1C-12D1-4AD3-AB13-E77F2C9E7F72}" type="parTrans" cxnId="{14FBA87C-A512-4014-9109-7481876F27B5}">
      <dgm:prSet/>
      <dgm:spPr/>
      <dgm:t>
        <a:bodyPr/>
        <a:lstStyle/>
        <a:p>
          <a:endParaRPr lang="en-GB"/>
        </a:p>
      </dgm:t>
    </dgm:pt>
    <dgm:pt modelId="{D0553C4C-9C1E-4DEA-AA11-F21E319C573A}" type="sibTrans" cxnId="{14FBA87C-A512-4014-9109-7481876F27B5}">
      <dgm:prSet/>
      <dgm:spPr/>
      <dgm:t>
        <a:bodyPr/>
        <a:lstStyle/>
        <a:p>
          <a:endParaRPr lang="en-GB"/>
        </a:p>
      </dgm:t>
    </dgm:pt>
    <dgm:pt modelId="{4581B790-0327-42A4-93C7-5D63598153D9}">
      <dgm:prSet phldrT="[Text]" phldr="0"/>
      <dgm:spPr/>
      <dgm:t>
        <a:bodyPr/>
        <a:lstStyle/>
        <a:p>
          <a:r>
            <a:rPr lang="en-GB"/>
            <a:t>Fast access bar</a:t>
          </a:r>
        </a:p>
      </dgm:t>
    </dgm:pt>
    <dgm:pt modelId="{E6FF3BC8-EF16-4B52-B97E-B6563789D306}" type="parTrans" cxnId="{19DC05E9-DB45-46F1-9731-F5828C5939A9}">
      <dgm:prSet/>
      <dgm:spPr/>
      <dgm:t>
        <a:bodyPr/>
        <a:lstStyle/>
        <a:p>
          <a:endParaRPr lang="en-GB"/>
        </a:p>
      </dgm:t>
    </dgm:pt>
    <dgm:pt modelId="{381DAD29-D827-416C-94E6-AB62B66574A8}" type="sibTrans" cxnId="{19DC05E9-DB45-46F1-9731-F5828C5939A9}">
      <dgm:prSet/>
      <dgm:spPr/>
      <dgm:t>
        <a:bodyPr/>
        <a:lstStyle/>
        <a:p>
          <a:endParaRPr lang="en-GB"/>
        </a:p>
      </dgm:t>
    </dgm:pt>
    <dgm:pt modelId="{CBACDFB1-8CB2-467D-ABF1-8053EA7881AC}">
      <dgm:prSet phldrT="[Text]" phldr="0"/>
      <dgm:spPr/>
      <dgm:t>
        <a:bodyPr/>
        <a:lstStyle/>
        <a:p>
          <a:r>
            <a:rPr lang="en-GB"/>
            <a:t>Mail merge</a:t>
          </a:r>
        </a:p>
      </dgm:t>
    </dgm:pt>
    <dgm:pt modelId="{C591F5AB-77CF-40FD-AB96-F5F179215389}" type="parTrans" cxnId="{53A85E37-F214-427A-A21F-FF3DB5FC693F}">
      <dgm:prSet/>
      <dgm:spPr/>
      <dgm:t>
        <a:bodyPr/>
        <a:lstStyle/>
        <a:p>
          <a:endParaRPr lang="en-GB"/>
        </a:p>
      </dgm:t>
    </dgm:pt>
    <dgm:pt modelId="{0E425C11-EAA1-4B0D-AAC1-0DCA22A7C212}" type="sibTrans" cxnId="{53A85E37-F214-427A-A21F-FF3DB5FC693F}">
      <dgm:prSet/>
      <dgm:spPr/>
      <dgm:t>
        <a:bodyPr/>
        <a:lstStyle/>
        <a:p>
          <a:endParaRPr lang="en-GB"/>
        </a:p>
      </dgm:t>
    </dgm:pt>
    <dgm:pt modelId="{E60C87D0-0628-42EC-815B-C464F432FD7E}">
      <dgm:prSet phldrT="[Text]" phldr="0"/>
      <dgm:spPr/>
      <dgm:t>
        <a:bodyPr/>
        <a:lstStyle/>
        <a:p>
          <a:r>
            <a:rPr lang="en-GB"/>
            <a:t>Multiple people</a:t>
          </a:r>
        </a:p>
      </dgm:t>
    </dgm:pt>
    <dgm:pt modelId="{BB5A8AB6-3837-45D6-9AAC-FD4E0FED93F7}" type="parTrans" cxnId="{D4DE5EED-A60D-491D-A3CB-EB90D73ED04B}">
      <dgm:prSet/>
      <dgm:spPr/>
      <dgm:t>
        <a:bodyPr/>
        <a:lstStyle/>
        <a:p>
          <a:endParaRPr lang="en-GB"/>
        </a:p>
      </dgm:t>
    </dgm:pt>
    <dgm:pt modelId="{ADF06BDF-BE50-4F43-9B73-5E514B8D45D5}" type="sibTrans" cxnId="{D4DE5EED-A60D-491D-A3CB-EB90D73ED04B}">
      <dgm:prSet/>
      <dgm:spPr/>
      <dgm:t>
        <a:bodyPr/>
        <a:lstStyle/>
        <a:p>
          <a:endParaRPr lang="en-GB"/>
        </a:p>
      </dgm:t>
    </dgm:pt>
    <dgm:pt modelId="{7E33FF67-D8A0-4E4A-AA9C-1FB4F6B5F300}">
      <dgm:prSet phldrT="[Text]" phldr="0"/>
      <dgm:spPr/>
      <dgm:t>
        <a:bodyPr/>
        <a:lstStyle/>
        <a:p>
          <a:r>
            <a:rPr lang="en-GB"/>
            <a:t>sharing</a:t>
          </a:r>
        </a:p>
      </dgm:t>
    </dgm:pt>
    <dgm:pt modelId="{F488F817-0462-4A01-B5FB-A90CAA6BEAFE}" type="parTrans" cxnId="{5E19C928-6D12-4986-8373-0B03F1F102E2}">
      <dgm:prSet/>
      <dgm:spPr/>
      <dgm:t>
        <a:bodyPr/>
        <a:lstStyle/>
        <a:p>
          <a:endParaRPr lang="en-GB"/>
        </a:p>
      </dgm:t>
    </dgm:pt>
    <dgm:pt modelId="{47B3E6B6-4A91-4F9A-9088-893C1AF43ADD}" type="sibTrans" cxnId="{5E19C928-6D12-4986-8373-0B03F1F102E2}">
      <dgm:prSet/>
      <dgm:spPr/>
      <dgm:t>
        <a:bodyPr/>
        <a:lstStyle/>
        <a:p>
          <a:endParaRPr lang="en-GB"/>
        </a:p>
      </dgm:t>
    </dgm:pt>
    <dgm:pt modelId="{AB991A87-63A5-490B-B7BD-D9B94FFA7225}">
      <dgm:prSet phldrT="[Text]" phldr="0"/>
      <dgm:spPr/>
      <dgm:t>
        <a:bodyPr/>
        <a:lstStyle/>
        <a:p>
          <a:r>
            <a:rPr lang="en-GB"/>
            <a:t>Convert to pdf</a:t>
          </a:r>
        </a:p>
      </dgm:t>
    </dgm:pt>
    <dgm:pt modelId="{764E56A4-DF47-446B-B5AC-3807E6B00AD3}" type="parTrans" cxnId="{8F617D12-3FF6-4699-A739-B2107A516ABA}">
      <dgm:prSet/>
      <dgm:spPr/>
      <dgm:t>
        <a:bodyPr/>
        <a:lstStyle/>
        <a:p>
          <a:endParaRPr lang="en-GB"/>
        </a:p>
      </dgm:t>
    </dgm:pt>
    <dgm:pt modelId="{A94DBB21-35EC-4C5C-B19E-1E566A9793CB}" type="sibTrans" cxnId="{8F617D12-3FF6-4699-A739-B2107A516ABA}">
      <dgm:prSet/>
      <dgm:spPr/>
      <dgm:t>
        <a:bodyPr/>
        <a:lstStyle/>
        <a:p>
          <a:endParaRPr lang="en-GB"/>
        </a:p>
      </dgm:t>
    </dgm:pt>
    <dgm:pt modelId="{D0B0439D-9D48-4F39-86BF-9FE6371D73B2}">
      <dgm:prSet phldrT="[Text]" phldr="0"/>
      <dgm:spPr/>
      <dgm:t>
        <a:bodyPr/>
        <a:lstStyle/>
        <a:p>
          <a:r>
            <a:rPr lang="en-GB"/>
            <a:t>Templates</a:t>
          </a:r>
        </a:p>
      </dgm:t>
    </dgm:pt>
    <dgm:pt modelId="{2AD0B4AC-BBAB-47E5-A552-8E57728771C8}" type="parTrans" cxnId="{E0319961-8769-467F-B4BC-BF503AA1C7E0}">
      <dgm:prSet/>
      <dgm:spPr/>
      <dgm:t>
        <a:bodyPr/>
        <a:lstStyle/>
        <a:p>
          <a:endParaRPr lang="en-GB"/>
        </a:p>
      </dgm:t>
    </dgm:pt>
    <dgm:pt modelId="{5C549F1D-A599-4F60-BEF9-76B31FCBA21A}" type="sibTrans" cxnId="{E0319961-8769-467F-B4BC-BF503AA1C7E0}">
      <dgm:prSet/>
      <dgm:spPr/>
      <dgm:t>
        <a:bodyPr/>
        <a:lstStyle/>
        <a:p>
          <a:endParaRPr lang="en-GB"/>
        </a:p>
      </dgm:t>
    </dgm:pt>
    <dgm:pt modelId="{D7C67184-65FE-463E-8FA5-1E204D836499}">
      <dgm:prSet phldrT="[Text]" phldr="0"/>
      <dgm:spPr/>
      <dgm:t>
        <a:bodyPr/>
        <a:lstStyle/>
        <a:p>
          <a:r>
            <a:rPr lang="en-GB"/>
            <a:t>Version list</a:t>
          </a:r>
        </a:p>
      </dgm:t>
    </dgm:pt>
    <dgm:pt modelId="{DAC3595E-A1BF-4391-BAEF-504CF246F421}" type="parTrans" cxnId="{992E45CF-D179-4B0D-AE34-B03F93888DEA}">
      <dgm:prSet/>
      <dgm:spPr/>
      <dgm:t>
        <a:bodyPr/>
        <a:lstStyle/>
        <a:p>
          <a:endParaRPr lang="en-GB"/>
        </a:p>
      </dgm:t>
    </dgm:pt>
    <dgm:pt modelId="{5F1D1FFB-73B1-45B0-8023-454412D595CC}" type="sibTrans" cxnId="{992E45CF-D179-4B0D-AE34-B03F93888DEA}">
      <dgm:prSet/>
      <dgm:spPr/>
      <dgm:t>
        <a:bodyPr/>
        <a:lstStyle/>
        <a:p>
          <a:endParaRPr lang="en-GB"/>
        </a:p>
      </dgm:t>
    </dgm:pt>
    <dgm:pt modelId="{1951D29D-BD01-4601-B05B-EFBA04FF5F7B}">
      <dgm:prSet phldrT="[Text]" phldr="0"/>
      <dgm:spPr/>
      <dgm:t>
        <a:bodyPr/>
        <a:lstStyle/>
        <a:p>
          <a:r>
            <a:rPr lang="en-GB"/>
            <a:t>Time saving</a:t>
          </a:r>
        </a:p>
      </dgm:t>
    </dgm:pt>
    <dgm:pt modelId="{E12EBC8E-E252-4B45-900A-400185E62B24}" type="parTrans" cxnId="{74D6C295-792C-4467-9CD9-48239B9C8ECE}">
      <dgm:prSet/>
      <dgm:spPr/>
      <dgm:t>
        <a:bodyPr/>
        <a:lstStyle/>
        <a:p>
          <a:endParaRPr lang="en-GB"/>
        </a:p>
      </dgm:t>
    </dgm:pt>
    <dgm:pt modelId="{5BBBA82E-C997-4896-B5B6-3205FC332DE3}" type="sibTrans" cxnId="{74D6C295-792C-4467-9CD9-48239B9C8ECE}">
      <dgm:prSet/>
      <dgm:spPr/>
      <dgm:t>
        <a:bodyPr/>
        <a:lstStyle/>
        <a:p>
          <a:endParaRPr lang="en-GB"/>
        </a:p>
      </dgm:t>
    </dgm:pt>
    <dgm:pt modelId="{CA49190D-E22C-4982-B9CB-6629F0E0B54C}" type="pres">
      <dgm:prSet presAssocID="{30BAA706-B302-49D0-9915-D3E05681AEAF}" presName="theList" presStyleCnt="0">
        <dgm:presLayoutVars>
          <dgm:dir/>
          <dgm:animLvl val="lvl"/>
          <dgm:resizeHandles val="exact"/>
        </dgm:presLayoutVars>
      </dgm:prSet>
      <dgm:spPr/>
    </dgm:pt>
    <dgm:pt modelId="{98D8CEC0-DD52-43E7-835B-267E019C970C}" type="pres">
      <dgm:prSet presAssocID="{5767F953-9234-4EE4-9413-F36FBF02D0E5}" presName="compNode" presStyleCnt="0"/>
      <dgm:spPr/>
    </dgm:pt>
    <dgm:pt modelId="{5C3831BB-E639-4205-8F77-20DB2507AB7A}" type="pres">
      <dgm:prSet presAssocID="{5767F953-9234-4EE4-9413-F36FBF02D0E5}" presName="aNode" presStyleLbl="bgShp" presStyleIdx="0" presStyleCnt="3"/>
      <dgm:spPr/>
    </dgm:pt>
    <dgm:pt modelId="{7717D362-2FC2-4BB6-B377-27ADB49B6AAA}" type="pres">
      <dgm:prSet presAssocID="{5767F953-9234-4EE4-9413-F36FBF02D0E5}" presName="textNode" presStyleLbl="bgShp" presStyleIdx="0" presStyleCnt="3"/>
      <dgm:spPr/>
    </dgm:pt>
    <dgm:pt modelId="{B07E166E-74DB-40A7-B661-6224CA8FDD58}" type="pres">
      <dgm:prSet presAssocID="{5767F953-9234-4EE4-9413-F36FBF02D0E5}" presName="compChildNode" presStyleCnt="0"/>
      <dgm:spPr/>
    </dgm:pt>
    <dgm:pt modelId="{EDDF1C2C-89A5-44DF-B4CC-47917216C4F5}" type="pres">
      <dgm:prSet presAssocID="{5767F953-9234-4EE4-9413-F36FBF02D0E5}" presName="theInnerList" presStyleCnt="0"/>
      <dgm:spPr/>
    </dgm:pt>
    <dgm:pt modelId="{A3A41F9C-0118-421B-80B6-72DE02A972D0}" type="pres">
      <dgm:prSet presAssocID="{4581B790-0327-42A4-93C7-5D63598153D9}" presName="childNode" presStyleLbl="node1" presStyleIdx="0" presStyleCnt="6">
        <dgm:presLayoutVars>
          <dgm:bulletEnabled val="1"/>
        </dgm:presLayoutVars>
      </dgm:prSet>
      <dgm:spPr/>
    </dgm:pt>
    <dgm:pt modelId="{83993DD0-0290-46F5-A3C9-754C00D3397A}" type="pres">
      <dgm:prSet presAssocID="{4581B790-0327-42A4-93C7-5D63598153D9}" presName="aSpace2" presStyleCnt="0"/>
      <dgm:spPr/>
    </dgm:pt>
    <dgm:pt modelId="{7F296552-6264-42B8-9D08-0E1131B141F6}" type="pres">
      <dgm:prSet presAssocID="{CBACDFB1-8CB2-467D-ABF1-8053EA7881AC}" presName="childNode" presStyleLbl="node1" presStyleIdx="1" presStyleCnt="6">
        <dgm:presLayoutVars>
          <dgm:bulletEnabled val="1"/>
        </dgm:presLayoutVars>
      </dgm:prSet>
      <dgm:spPr/>
    </dgm:pt>
    <dgm:pt modelId="{678C14C6-FB60-4B9F-80B7-B94188ECD55F}" type="pres">
      <dgm:prSet presAssocID="{5767F953-9234-4EE4-9413-F36FBF02D0E5}" presName="aSpace" presStyleCnt="0"/>
      <dgm:spPr/>
    </dgm:pt>
    <dgm:pt modelId="{819818D2-E103-4C71-BC04-51568C37DEB6}" type="pres">
      <dgm:prSet presAssocID="{E60C87D0-0628-42EC-815B-C464F432FD7E}" presName="compNode" presStyleCnt="0"/>
      <dgm:spPr/>
    </dgm:pt>
    <dgm:pt modelId="{FD7DB027-8264-4E2C-92B9-B6DDD09C861B}" type="pres">
      <dgm:prSet presAssocID="{E60C87D0-0628-42EC-815B-C464F432FD7E}" presName="aNode" presStyleLbl="bgShp" presStyleIdx="1" presStyleCnt="3"/>
      <dgm:spPr/>
    </dgm:pt>
    <dgm:pt modelId="{54FCE3B4-AA66-4414-832A-598E33B71C34}" type="pres">
      <dgm:prSet presAssocID="{E60C87D0-0628-42EC-815B-C464F432FD7E}" presName="textNode" presStyleLbl="bgShp" presStyleIdx="1" presStyleCnt="3"/>
      <dgm:spPr/>
    </dgm:pt>
    <dgm:pt modelId="{C93A7FB4-09EC-4570-9F8C-AD7DE92D9828}" type="pres">
      <dgm:prSet presAssocID="{E60C87D0-0628-42EC-815B-C464F432FD7E}" presName="compChildNode" presStyleCnt="0"/>
      <dgm:spPr/>
    </dgm:pt>
    <dgm:pt modelId="{3A403CD1-CBC6-43B2-ACA8-0C7D5F215328}" type="pres">
      <dgm:prSet presAssocID="{E60C87D0-0628-42EC-815B-C464F432FD7E}" presName="theInnerList" presStyleCnt="0"/>
      <dgm:spPr/>
    </dgm:pt>
    <dgm:pt modelId="{2215291C-1763-4004-AC03-BE99B4C3A7ED}" type="pres">
      <dgm:prSet presAssocID="{7E33FF67-D8A0-4E4A-AA9C-1FB4F6B5F300}" presName="childNode" presStyleLbl="node1" presStyleIdx="2" presStyleCnt="6">
        <dgm:presLayoutVars>
          <dgm:bulletEnabled val="1"/>
        </dgm:presLayoutVars>
      </dgm:prSet>
      <dgm:spPr/>
    </dgm:pt>
    <dgm:pt modelId="{0F8853D0-C222-4784-8071-D5BF1906F07D}" type="pres">
      <dgm:prSet presAssocID="{7E33FF67-D8A0-4E4A-AA9C-1FB4F6B5F300}" presName="aSpace2" presStyleCnt="0"/>
      <dgm:spPr/>
    </dgm:pt>
    <dgm:pt modelId="{3D9F596E-A313-465A-97E4-6BA87C35BEC8}" type="pres">
      <dgm:prSet presAssocID="{AB991A87-63A5-490B-B7BD-D9B94FFA7225}" presName="childNode" presStyleLbl="node1" presStyleIdx="3" presStyleCnt="6">
        <dgm:presLayoutVars>
          <dgm:bulletEnabled val="1"/>
        </dgm:presLayoutVars>
      </dgm:prSet>
      <dgm:spPr/>
    </dgm:pt>
    <dgm:pt modelId="{78D79B18-9FB7-4ED2-AF42-75A7D0785A32}" type="pres">
      <dgm:prSet presAssocID="{E60C87D0-0628-42EC-815B-C464F432FD7E}" presName="aSpace" presStyleCnt="0"/>
      <dgm:spPr/>
    </dgm:pt>
    <dgm:pt modelId="{1DA3DB46-692E-4D95-B13E-94EE32935562}" type="pres">
      <dgm:prSet presAssocID="{D0B0439D-9D48-4F39-86BF-9FE6371D73B2}" presName="compNode" presStyleCnt="0"/>
      <dgm:spPr/>
    </dgm:pt>
    <dgm:pt modelId="{83214B9C-5537-4187-B439-1777BFED320D}" type="pres">
      <dgm:prSet presAssocID="{D0B0439D-9D48-4F39-86BF-9FE6371D73B2}" presName="aNode" presStyleLbl="bgShp" presStyleIdx="2" presStyleCnt="3"/>
      <dgm:spPr/>
    </dgm:pt>
    <dgm:pt modelId="{324C9115-FD4C-4737-8CB4-4E05A2AA0790}" type="pres">
      <dgm:prSet presAssocID="{D0B0439D-9D48-4F39-86BF-9FE6371D73B2}" presName="textNode" presStyleLbl="bgShp" presStyleIdx="2" presStyleCnt="3"/>
      <dgm:spPr/>
    </dgm:pt>
    <dgm:pt modelId="{D72CF4FD-412D-4B78-ABE1-3F1992AF6922}" type="pres">
      <dgm:prSet presAssocID="{D0B0439D-9D48-4F39-86BF-9FE6371D73B2}" presName="compChildNode" presStyleCnt="0"/>
      <dgm:spPr/>
    </dgm:pt>
    <dgm:pt modelId="{639B890A-7D49-4AB1-A5F5-3944EF6B8234}" type="pres">
      <dgm:prSet presAssocID="{D0B0439D-9D48-4F39-86BF-9FE6371D73B2}" presName="theInnerList" presStyleCnt="0"/>
      <dgm:spPr/>
    </dgm:pt>
    <dgm:pt modelId="{E3AB5DB1-9BCF-466F-9E38-08FC79E4E8AE}" type="pres">
      <dgm:prSet presAssocID="{D7C67184-65FE-463E-8FA5-1E204D836499}" presName="childNode" presStyleLbl="node1" presStyleIdx="4" presStyleCnt="6">
        <dgm:presLayoutVars>
          <dgm:bulletEnabled val="1"/>
        </dgm:presLayoutVars>
      </dgm:prSet>
      <dgm:spPr/>
    </dgm:pt>
    <dgm:pt modelId="{05507ED1-B241-45E5-92CD-D6404989470B}" type="pres">
      <dgm:prSet presAssocID="{D7C67184-65FE-463E-8FA5-1E204D836499}" presName="aSpace2" presStyleCnt="0"/>
      <dgm:spPr/>
    </dgm:pt>
    <dgm:pt modelId="{783BB5C0-FCC4-4C7C-BE4A-9AC7257AC856}" type="pres">
      <dgm:prSet presAssocID="{1951D29D-BD01-4601-B05B-EFBA04FF5F7B}" presName="childNode" presStyleLbl="node1" presStyleIdx="5" presStyleCnt="6">
        <dgm:presLayoutVars>
          <dgm:bulletEnabled val="1"/>
        </dgm:presLayoutVars>
      </dgm:prSet>
      <dgm:spPr/>
    </dgm:pt>
  </dgm:ptLst>
  <dgm:cxnLst>
    <dgm:cxn modelId="{A8C38501-742D-4EE3-A752-BB63A6B5F465}" type="presOf" srcId="{1951D29D-BD01-4601-B05B-EFBA04FF5F7B}" destId="{783BB5C0-FCC4-4C7C-BE4A-9AC7257AC856}" srcOrd="0" destOrd="0" presId="urn:microsoft.com/office/officeart/2005/8/layout/lProcess2"/>
    <dgm:cxn modelId="{5D9CD701-AE22-4D57-A913-50EACFF6958B}" type="presOf" srcId="{AB991A87-63A5-490B-B7BD-D9B94FFA7225}" destId="{3D9F596E-A313-465A-97E4-6BA87C35BEC8}" srcOrd="0" destOrd="0" presId="urn:microsoft.com/office/officeart/2005/8/layout/lProcess2"/>
    <dgm:cxn modelId="{8F617D12-3FF6-4699-A739-B2107A516ABA}" srcId="{E60C87D0-0628-42EC-815B-C464F432FD7E}" destId="{AB991A87-63A5-490B-B7BD-D9B94FFA7225}" srcOrd="1" destOrd="0" parTransId="{764E56A4-DF47-446B-B5AC-3807E6B00AD3}" sibTransId="{A94DBB21-35EC-4C5C-B19E-1E566A9793CB}"/>
    <dgm:cxn modelId="{6E475214-FB46-4105-AABA-B2310D8C85F4}" type="presOf" srcId="{D0B0439D-9D48-4F39-86BF-9FE6371D73B2}" destId="{324C9115-FD4C-4737-8CB4-4E05A2AA0790}" srcOrd="1" destOrd="0" presId="urn:microsoft.com/office/officeart/2005/8/layout/lProcess2"/>
    <dgm:cxn modelId="{5E19C928-6D12-4986-8373-0B03F1F102E2}" srcId="{E60C87D0-0628-42EC-815B-C464F432FD7E}" destId="{7E33FF67-D8A0-4E4A-AA9C-1FB4F6B5F300}" srcOrd="0" destOrd="0" parTransId="{F488F817-0462-4A01-B5FB-A90CAA6BEAFE}" sibTransId="{47B3E6B6-4A91-4F9A-9088-893C1AF43ADD}"/>
    <dgm:cxn modelId="{53A85E37-F214-427A-A21F-FF3DB5FC693F}" srcId="{5767F953-9234-4EE4-9413-F36FBF02D0E5}" destId="{CBACDFB1-8CB2-467D-ABF1-8053EA7881AC}" srcOrd="1" destOrd="0" parTransId="{C591F5AB-77CF-40FD-AB96-F5F179215389}" sibTransId="{0E425C11-EAA1-4B0D-AAC1-0DCA22A7C212}"/>
    <dgm:cxn modelId="{14B49E40-D8BD-4C87-8B01-1715ED572C2B}" type="presOf" srcId="{7E33FF67-D8A0-4E4A-AA9C-1FB4F6B5F300}" destId="{2215291C-1763-4004-AC03-BE99B4C3A7ED}" srcOrd="0" destOrd="0" presId="urn:microsoft.com/office/officeart/2005/8/layout/lProcess2"/>
    <dgm:cxn modelId="{B4F4D640-A81A-47E8-940C-71742D3D4C71}" type="presOf" srcId="{5767F953-9234-4EE4-9413-F36FBF02D0E5}" destId="{7717D362-2FC2-4BB6-B377-27ADB49B6AAA}" srcOrd="1" destOrd="0" presId="urn:microsoft.com/office/officeart/2005/8/layout/lProcess2"/>
    <dgm:cxn modelId="{E0319961-8769-467F-B4BC-BF503AA1C7E0}" srcId="{30BAA706-B302-49D0-9915-D3E05681AEAF}" destId="{D0B0439D-9D48-4F39-86BF-9FE6371D73B2}" srcOrd="2" destOrd="0" parTransId="{2AD0B4AC-BBAB-47E5-A552-8E57728771C8}" sibTransId="{5C549F1D-A599-4F60-BEF9-76B31FCBA21A}"/>
    <dgm:cxn modelId="{7E16CC69-F035-40A8-BB92-8CA28BAC0A66}" type="presOf" srcId="{30BAA706-B302-49D0-9915-D3E05681AEAF}" destId="{CA49190D-E22C-4982-B9CB-6629F0E0B54C}" srcOrd="0" destOrd="0" presId="urn:microsoft.com/office/officeart/2005/8/layout/lProcess2"/>
    <dgm:cxn modelId="{34D9AF55-45E2-4AA4-8BCA-6CF4EE1CE73F}" type="presOf" srcId="{D7C67184-65FE-463E-8FA5-1E204D836499}" destId="{E3AB5DB1-9BCF-466F-9E38-08FC79E4E8AE}" srcOrd="0" destOrd="0" presId="urn:microsoft.com/office/officeart/2005/8/layout/lProcess2"/>
    <dgm:cxn modelId="{BA16C057-3BB6-482B-91E2-7171A9951AA7}" type="presOf" srcId="{D0B0439D-9D48-4F39-86BF-9FE6371D73B2}" destId="{83214B9C-5537-4187-B439-1777BFED320D}" srcOrd="0" destOrd="0" presId="urn:microsoft.com/office/officeart/2005/8/layout/lProcess2"/>
    <dgm:cxn modelId="{14FBA87C-A512-4014-9109-7481876F27B5}" srcId="{30BAA706-B302-49D0-9915-D3E05681AEAF}" destId="{5767F953-9234-4EE4-9413-F36FBF02D0E5}" srcOrd="0" destOrd="0" parTransId="{F2DEDE1C-12D1-4AD3-AB13-E77F2C9E7F72}" sibTransId="{D0553C4C-9C1E-4DEA-AA11-F21E319C573A}"/>
    <dgm:cxn modelId="{9EB90D92-05BD-4435-B63D-12748B5D360E}" type="presOf" srcId="{5767F953-9234-4EE4-9413-F36FBF02D0E5}" destId="{5C3831BB-E639-4205-8F77-20DB2507AB7A}" srcOrd="0" destOrd="0" presId="urn:microsoft.com/office/officeart/2005/8/layout/lProcess2"/>
    <dgm:cxn modelId="{74D6C295-792C-4467-9CD9-48239B9C8ECE}" srcId="{D0B0439D-9D48-4F39-86BF-9FE6371D73B2}" destId="{1951D29D-BD01-4601-B05B-EFBA04FF5F7B}" srcOrd="1" destOrd="0" parTransId="{E12EBC8E-E252-4B45-900A-400185E62B24}" sibTransId="{5BBBA82E-C997-4896-B5B6-3205FC332DE3}"/>
    <dgm:cxn modelId="{88978AC1-85E2-41BA-A430-FF522CFE3BC7}" type="presOf" srcId="{4581B790-0327-42A4-93C7-5D63598153D9}" destId="{A3A41F9C-0118-421B-80B6-72DE02A972D0}" srcOrd="0" destOrd="0" presId="urn:microsoft.com/office/officeart/2005/8/layout/lProcess2"/>
    <dgm:cxn modelId="{9A341CC9-3932-4AC1-ABD6-93EE7187B4B9}" type="presOf" srcId="{E60C87D0-0628-42EC-815B-C464F432FD7E}" destId="{FD7DB027-8264-4E2C-92B9-B6DDD09C861B}" srcOrd="0" destOrd="0" presId="urn:microsoft.com/office/officeart/2005/8/layout/lProcess2"/>
    <dgm:cxn modelId="{992E45CF-D179-4B0D-AE34-B03F93888DEA}" srcId="{D0B0439D-9D48-4F39-86BF-9FE6371D73B2}" destId="{D7C67184-65FE-463E-8FA5-1E204D836499}" srcOrd="0" destOrd="0" parTransId="{DAC3595E-A1BF-4391-BAEF-504CF246F421}" sibTransId="{5F1D1FFB-73B1-45B0-8023-454412D595CC}"/>
    <dgm:cxn modelId="{19DC05E9-DB45-46F1-9731-F5828C5939A9}" srcId="{5767F953-9234-4EE4-9413-F36FBF02D0E5}" destId="{4581B790-0327-42A4-93C7-5D63598153D9}" srcOrd="0" destOrd="0" parTransId="{E6FF3BC8-EF16-4B52-B97E-B6563789D306}" sibTransId="{381DAD29-D827-416C-94E6-AB62B66574A8}"/>
    <dgm:cxn modelId="{D4DE5EED-A60D-491D-A3CB-EB90D73ED04B}" srcId="{30BAA706-B302-49D0-9915-D3E05681AEAF}" destId="{E60C87D0-0628-42EC-815B-C464F432FD7E}" srcOrd="1" destOrd="0" parTransId="{BB5A8AB6-3837-45D6-9AAC-FD4E0FED93F7}" sibTransId="{ADF06BDF-BE50-4F43-9B73-5E514B8D45D5}"/>
    <dgm:cxn modelId="{B4970DF3-5577-4846-9245-ACFF734BE918}" type="presOf" srcId="{E60C87D0-0628-42EC-815B-C464F432FD7E}" destId="{54FCE3B4-AA66-4414-832A-598E33B71C34}" srcOrd="1" destOrd="0" presId="urn:microsoft.com/office/officeart/2005/8/layout/lProcess2"/>
    <dgm:cxn modelId="{D23D80F4-EA23-4F36-A27F-2B6133E295B2}" type="presOf" srcId="{CBACDFB1-8CB2-467D-ABF1-8053EA7881AC}" destId="{7F296552-6264-42B8-9D08-0E1131B141F6}" srcOrd="0" destOrd="0" presId="urn:microsoft.com/office/officeart/2005/8/layout/lProcess2"/>
    <dgm:cxn modelId="{20521A9D-E659-4588-A5A1-9E37FEB77668}" type="presParOf" srcId="{CA49190D-E22C-4982-B9CB-6629F0E0B54C}" destId="{98D8CEC0-DD52-43E7-835B-267E019C970C}" srcOrd="0" destOrd="0" presId="urn:microsoft.com/office/officeart/2005/8/layout/lProcess2"/>
    <dgm:cxn modelId="{AFD8F795-4CC2-432D-8AA8-67E7DD860F6C}" type="presParOf" srcId="{98D8CEC0-DD52-43E7-835B-267E019C970C}" destId="{5C3831BB-E639-4205-8F77-20DB2507AB7A}" srcOrd="0" destOrd="0" presId="urn:microsoft.com/office/officeart/2005/8/layout/lProcess2"/>
    <dgm:cxn modelId="{8BD4C998-C628-4397-AF1E-6A3508F161BB}" type="presParOf" srcId="{98D8CEC0-DD52-43E7-835B-267E019C970C}" destId="{7717D362-2FC2-4BB6-B377-27ADB49B6AAA}" srcOrd="1" destOrd="0" presId="urn:microsoft.com/office/officeart/2005/8/layout/lProcess2"/>
    <dgm:cxn modelId="{94CF824F-BEA2-479D-A086-71D2AF3A2441}" type="presParOf" srcId="{98D8CEC0-DD52-43E7-835B-267E019C970C}" destId="{B07E166E-74DB-40A7-B661-6224CA8FDD58}" srcOrd="2" destOrd="0" presId="urn:microsoft.com/office/officeart/2005/8/layout/lProcess2"/>
    <dgm:cxn modelId="{23F2B6BF-E71F-465E-8EA1-1A36CC05DD7A}" type="presParOf" srcId="{B07E166E-74DB-40A7-B661-6224CA8FDD58}" destId="{EDDF1C2C-89A5-44DF-B4CC-47917216C4F5}" srcOrd="0" destOrd="0" presId="urn:microsoft.com/office/officeart/2005/8/layout/lProcess2"/>
    <dgm:cxn modelId="{56075B9B-DEB9-418F-B5D5-EB6CDAAED00B}" type="presParOf" srcId="{EDDF1C2C-89A5-44DF-B4CC-47917216C4F5}" destId="{A3A41F9C-0118-421B-80B6-72DE02A972D0}" srcOrd="0" destOrd="0" presId="urn:microsoft.com/office/officeart/2005/8/layout/lProcess2"/>
    <dgm:cxn modelId="{ED0CB749-398E-4F43-950F-29452A44A7B9}" type="presParOf" srcId="{EDDF1C2C-89A5-44DF-B4CC-47917216C4F5}" destId="{83993DD0-0290-46F5-A3C9-754C00D3397A}" srcOrd="1" destOrd="0" presId="urn:microsoft.com/office/officeart/2005/8/layout/lProcess2"/>
    <dgm:cxn modelId="{35A3BE4D-2A21-4956-8F36-19C2BBE719E6}" type="presParOf" srcId="{EDDF1C2C-89A5-44DF-B4CC-47917216C4F5}" destId="{7F296552-6264-42B8-9D08-0E1131B141F6}" srcOrd="2" destOrd="0" presId="urn:microsoft.com/office/officeart/2005/8/layout/lProcess2"/>
    <dgm:cxn modelId="{BCC8E044-EDD9-4DCB-ACAE-EFC5536F5B3A}" type="presParOf" srcId="{CA49190D-E22C-4982-B9CB-6629F0E0B54C}" destId="{678C14C6-FB60-4B9F-80B7-B94188ECD55F}" srcOrd="1" destOrd="0" presId="urn:microsoft.com/office/officeart/2005/8/layout/lProcess2"/>
    <dgm:cxn modelId="{46F805CD-F101-4137-A3C5-F975738B1638}" type="presParOf" srcId="{CA49190D-E22C-4982-B9CB-6629F0E0B54C}" destId="{819818D2-E103-4C71-BC04-51568C37DEB6}" srcOrd="2" destOrd="0" presId="urn:microsoft.com/office/officeart/2005/8/layout/lProcess2"/>
    <dgm:cxn modelId="{8F737128-D334-446A-BFE5-305395FBBF56}" type="presParOf" srcId="{819818D2-E103-4C71-BC04-51568C37DEB6}" destId="{FD7DB027-8264-4E2C-92B9-B6DDD09C861B}" srcOrd="0" destOrd="0" presId="urn:microsoft.com/office/officeart/2005/8/layout/lProcess2"/>
    <dgm:cxn modelId="{FBBD2193-B0E3-46CA-88E4-4F3F41A98B87}" type="presParOf" srcId="{819818D2-E103-4C71-BC04-51568C37DEB6}" destId="{54FCE3B4-AA66-4414-832A-598E33B71C34}" srcOrd="1" destOrd="0" presId="urn:microsoft.com/office/officeart/2005/8/layout/lProcess2"/>
    <dgm:cxn modelId="{F1F385CF-3896-4FA8-90AD-0AED4A5D73AC}" type="presParOf" srcId="{819818D2-E103-4C71-BC04-51568C37DEB6}" destId="{C93A7FB4-09EC-4570-9F8C-AD7DE92D9828}" srcOrd="2" destOrd="0" presId="urn:microsoft.com/office/officeart/2005/8/layout/lProcess2"/>
    <dgm:cxn modelId="{78991611-160F-4060-B604-39BBC6CAAF82}" type="presParOf" srcId="{C93A7FB4-09EC-4570-9F8C-AD7DE92D9828}" destId="{3A403CD1-CBC6-43B2-ACA8-0C7D5F215328}" srcOrd="0" destOrd="0" presId="urn:microsoft.com/office/officeart/2005/8/layout/lProcess2"/>
    <dgm:cxn modelId="{3803B303-C400-4C3A-8477-A405B74E5E8C}" type="presParOf" srcId="{3A403CD1-CBC6-43B2-ACA8-0C7D5F215328}" destId="{2215291C-1763-4004-AC03-BE99B4C3A7ED}" srcOrd="0" destOrd="0" presId="urn:microsoft.com/office/officeart/2005/8/layout/lProcess2"/>
    <dgm:cxn modelId="{0F4088E4-8A69-40CF-B631-F72F06D2E624}" type="presParOf" srcId="{3A403CD1-CBC6-43B2-ACA8-0C7D5F215328}" destId="{0F8853D0-C222-4784-8071-D5BF1906F07D}" srcOrd="1" destOrd="0" presId="urn:microsoft.com/office/officeart/2005/8/layout/lProcess2"/>
    <dgm:cxn modelId="{93A907D2-6233-4644-B846-D89134B862A6}" type="presParOf" srcId="{3A403CD1-CBC6-43B2-ACA8-0C7D5F215328}" destId="{3D9F596E-A313-465A-97E4-6BA87C35BEC8}" srcOrd="2" destOrd="0" presId="urn:microsoft.com/office/officeart/2005/8/layout/lProcess2"/>
    <dgm:cxn modelId="{EAC8E331-B30C-4928-AA66-96F52F80269B}" type="presParOf" srcId="{CA49190D-E22C-4982-B9CB-6629F0E0B54C}" destId="{78D79B18-9FB7-4ED2-AF42-75A7D0785A32}" srcOrd="3" destOrd="0" presId="urn:microsoft.com/office/officeart/2005/8/layout/lProcess2"/>
    <dgm:cxn modelId="{E4F5DDC0-6A72-421E-B028-31F62DD5D1FA}" type="presParOf" srcId="{CA49190D-E22C-4982-B9CB-6629F0E0B54C}" destId="{1DA3DB46-692E-4D95-B13E-94EE32935562}" srcOrd="4" destOrd="0" presId="urn:microsoft.com/office/officeart/2005/8/layout/lProcess2"/>
    <dgm:cxn modelId="{3B6FF05F-EF73-48E2-A946-FC6CF42F05C6}" type="presParOf" srcId="{1DA3DB46-692E-4D95-B13E-94EE32935562}" destId="{83214B9C-5537-4187-B439-1777BFED320D}" srcOrd="0" destOrd="0" presId="urn:microsoft.com/office/officeart/2005/8/layout/lProcess2"/>
    <dgm:cxn modelId="{B98E63F0-DED6-4385-B55E-8B5B020A7508}" type="presParOf" srcId="{1DA3DB46-692E-4D95-B13E-94EE32935562}" destId="{324C9115-FD4C-4737-8CB4-4E05A2AA0790}" srcOrd="1" destOrd="0" presId="urn:microsoft.com/office/officeart/2005/8/layout/lProcess2"/>
    <dgm:cxn modelId="{301A3FF1-E945-4315-8771-FFEE49449ABF}" type="presParOf" srcId="{1DA3DB46-692E-4D95-B13E-94EE32935562}" destId="{D72CF4FD-412D-4B78-ABE1-3F1992AF6922}" srcOrd="2" destOrd="0" presId="urn:microsoft.com/office/officeart/2005/8/layout/lProcess2"/>
    <dgm:cxn modelId="{252FE263-736C-4897-AF48-A2FADCFCC223}" type="presParOf" srcId="{D72CF4FD-412D-4B78-ABE1-3F1992AF6922}" destId="{639B890A-7D49-4AB1-A5F5-3944EF6B8234}" srcOrd="0" destOrd="0" presId="urn:microsoft.com/office/officeart/2005/8/layout/lProcess2"/>
    <dgm:cxn modelId="{5512AA89-67C0-4A00-9802-252E68CCFDF5}" type="presParOf" srcId="{639B890A-7D49-4AB1-A5F5-3944EF6B8234}" destId="{E3AB5DB1-9BCF-466F-9E38-08FC79E4E8AE}" srcOrd="0" destOrd="0" presId="urn:microsoft.com/office/officeart/2005/8/layout/lProcess2"/>
    <dgm:cxn modelId="{62C524DB-118C-4243-8559-DAA8B063FF8D}" type="presParOf" srcId="{639B890A-7D49-4AB1-A5F5-3944EF6B8234}" destId="{05507ED1-B241-45E5-92CD-D6404989470B}" srcOrd="1" destOrd="0" presId="urn:microsoft.com/office/officeart/2005/8/layout/lProcess2"/>
    <dgm:cxn modelId="{DBEB6812-5850-40F7-A70E-3964321CB0FB}" type="presParOf" srcId="{639B890A-7D49-4AB1-A5F5-3944EF6B8234}" destId="{783BB5C0-FCC4-4C7C-BE4A-9AC7257AC856}"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6F740-6BA0-48CF-8DF6-9DB2F780F63A}">
      <dsp:nvSpPr>
        <dsp:cNvPr id="0" name=""/>
        <dsp:cNvSpPr/>
      </dsp:nvSpPr>
      <dsp:spPr>
        <a:xfrm rot="16200000">
          <a:off x="-1173037"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1600" tIns="0" rIns="101600" bIns="0" numCol="1" spcCol="1270" anchor="t" anchorCtr="0">
          <a:noAutofit/>
        </a:bodyPr>
        <a:lstStyle/>
        <a:p>
          <a:pPr marL="0" lvl="0" indent="0" algn="l" defTabSz="711200">
            <a:lnSpc>
              <a:spcPct val="90000"/>
            </a:lnSpc>
            <a:spcBef>
              <a:spcPct val="0"/>
            </a:spcBef>
            <a:spcAft>
              <a:spcPct val="35000"/>
            </a:spcAft>
            <a:buNone/>
          </a:pPr>
          <a:r>
            <a:rPr lang="en-GB" sz="1600" kern="1200"/>
            <a:t>Care plans</a:t>
          </a:r>
        </a:p>
        <a:p>
          <a:pPr marL="171450" lvl="1" indent="-171450" algn="l" defTabSz="711200">
            <a:lnSpc>
              <a:spcPct val="90000"/>
            </a:lnSpc>
            <a:spcBef>
              <a:spcPct val="0"/>
            </a:spcBef>
            <a:spcAft>
              <a:spcPct val="15000"/>
            </a:spcAft>
            <a:buChar char="•"/>
          </a:pPr>
          <a:r>
            <a:rPr lang="en-GB" sz="1600" kern="1200"/>
            <a:t>Drafting and updating care outlines  and digital support profiles.</a:t>
          </a:r>
        </a:p>
        <a:p>
          <a:pPr marL="171450" lvl="1" indent="-171450" algn="l" defTabSz="711200">
            <a:lnSpc>
              <a:spcPct val="90000"/>
            </a:lnSpc>
            <a:spcBef>
              <a:spcPct val="0"/>
            </a:spcBef>
            <a:spcAft>
              <a:spcPct val="15000"/>
            </a:spcAft>
            <a:buChar char="•"/>
          </a:pPr>
          <a:r>
            <a:rPr lang="en-GB" sz="1600" kern="1200"/>
            <a:t>Job Applications</a:t>
          </a:r>
        </a:p>
        <a:p>
          <a:pPr marL="171450" lvl="1" indent="-171450" algn="l" defTabSz="711200">
            <a:lnSpc>
              <a:spcPct val="90000"/>
            </a:lnSpc>
            <a:spcBef>
              <a:spcPct val="0"/>
            </a:spcBef>
            <a:spcAft>
              <a:spcPct val="15000"/>
            </a:spcAft>
            <a:buChar char="•"/>
          </a:pPr>
          <a:r>
            <a:rPr lang="en-GB" sz="1600" kern="1200"/>
            <a:t>Managers draft recruitment materials employment contracts and performance review form. </a:t>
          </a:r>
        </a:p>
      </dsp:txBody>
      <dsp:txXfrm rot="5400000">
        <a:off x="1" y="984423"/>
        <a:ext cx="2576046" cy="2953274"/>
      </dsp:txXfrm>
    </dsp:sp>
    <dsp:sp modelId="{8B2FD8BB-4DA2-45F1-88BA-68CEF61189D7}">
      <dsp:nvSpPr>
        <dsp:cNvPr id="0" name=""/>
        <dsp:cNvSpPr/>
      </dsp:nvSpPr>
      <dsp:spPr>
        <a:xfrm rot="16200000">
          <a:off x="1597203"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0" tIns="0" rIns="117698" bIns="0" numCol="1" spcCol="1270" anchor="t" anchorCtr="0">
          <a:noAutofit/>
        </a:bodyPr>
        <a:lstStyle/>
        <a:p>
          <a:pPr marL="0" lvl="0" indent="0" algn="l" defTabSz="844550">
            <a:lnSpc>
              <a:spcPct val="90000"/>
            </a:lnSpc>
            <a:spcBef>
              <a:spcPct val="0"/>
            </a:spcBef>
            <a:spcAft>
              <a:spcPct val="35000"/>
            </a:spcAft>
            <a:buNone/>
          </a:pPr>
          <a:r>
            <a:rPr lang="en-GB" sz="1900" kern="1200"/>
            <a:t>Resident Record</a:t>
          </a:r>
        </a:p>
        <a:p>
          <a:pPr marL="114300" lvl="1" indent="-114300" algn="l" defTabSz="666750">
            <a:lnSpc>
              <a:spcPct val="90000"/>
            </a:lnSpc>
            <a:spcBef>
              <a:spcPct val="0"/>
            </a:spcBef>
            <a:spcAft>
              <a:spcPct val="15000"/>
            </a:spcAft>
            <a:buChar char="•"/>
          </a:pPr>
          <a:r>
            <a:rPr lang="en-GB" sz="1500" kern="1200"/>
            <a:t>Maintaining admission forms, personal details ,and health evaluation summaries.</a:t>
          </a:r>
        </a:p>
        <a:p>
          <a:pPr marL="114300" lvl="1" indent="-114300" algn="l" defTabSz="666750">
            <a:lnSpc>
              <a:spcPct val="90000"/>
            </a:lnSpc>
            <a:spcBef>
              <a:spcPct val="0"/>
            </a:spcBef>
            <a:spcAft>
              <a:spcPct val="15000"/>
            </a:spcAft>
            <a:buChar char="•"/>
          </a:pPr>
          <a:r>
            <a:rPr lang="en-GB" sz="1500" kern="1200"/>
            <a:t>Staff record and  circulate agendas and minutes from team huddles, resident council meetings, and safety adults.</a:t>
          </a:r>
        </a:p>
      </dsp:txBody>
      <dsp:txXfrm rot="5400000">
        <a:off x="2770241" y="984423"/>
        <a:ext cx="2576046" cy="2953274"/>
      </dsp:txXfrm>
    </dsp:sp>
    <dsp:sp modelId="{E1CC0AA4-8541-4795-B211-986657E63978}">
      <dsp:nvSpPr>
        <dsp:cNvPr id="0" name=""/>
        <dsp:cNvSpPr/>
      </dsp:nvSpPr>
      <dsp:spPr>
        <a:xfrm rot="16200000">
          <a:off x="4366453"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0" tIns="0" rIns="117698" bIns="0" numCol="1" spcCol="1270" anchor="t" anchorCtr="0">
          <a:noAutofit/>
        </a:bodyPr>
        <a:lstStyle/>
        <a:p>
          <a:pPr marL="0" lvl="0" indent="0" algn="l" defTabSz="844550">
            <a:lnSpc>
              <a:spcPct val="90000"/>
            </a:lnSpc>
            <a:spcBef>
              <a:spcPct val="0"/>
            </a:spcBef>
            <a:spcAft>
              <a:spcPct val="35000"/>
            </a:spcAft>
            <a:buNone/>
          </a:pPr>
          <a:r>
            <a:rPr lang="en-GB" sz="1900" kern="1200"/>
            <a:t>Communication</a:t>
          </a:r>
        </a:p>
        <a:p>
          <a:pPr marL="114300" lvl="1" indent="-114300" algn="l" defTabSz="666750">
            <a:lnSpc>
              <a:spcPct val="90000"/>
            </a:lnSpc>
            <a:spcBef>
              <a:spcPct val="0"/>
            </a:spcBef>
            <a:spcAft>
              <a:spcPct val="15000"/>
            </a:spcAft>
            <a:buChar char="•"/>
          </a:pPr>
          <a:r>
            <a:rPr lang="en-GB" sz="1500" kern="1200"/>
            <a:t>Drafting newsletters, family updates, consent form, and notices for stakeholders or visiting medical professional.</a:t>
          </a:r>
        </a:p>
      </dsp:txBody>
      <dsp:txXfrm rot="5400000">
        <a:off x="5539491" y="984423"/>
        <a:ext cx="2576046" cy="2953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831BB-E639-4205-8F77-20DB2507AB7A}">
      <dsp:nvSpPr>
        <dsp:cNvPr id="0" name=""/>
        <dsp:cNvSpPr/>
      </dsp:nvSpPr>
      <dsp:spPr>
        <a:xfrm>
          <a:off x="813"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Print ready</a:t>
          </a:r>
        </a:p>
      </dsp:txBody>
      <dsp:txXfrm>
        <a:off x="813" y="0"/>
        <a:ext cx="2114199" cy="1394045"/>
      </dsp:txXfrm>
    </dsp:sp>
    <dsp:sp modelId="{A3A41F9C-0118-421B-80B6-72DE02A972D0}">
      <dsp:nvSpPr>
        <dsp:cNvPr id="0" name=""/>
        <dsp:cNvSpPr/>
      </dsp:nvSpPr>
      <dsp:spPr>
        <a:xfrm>
          <a:off x="212233"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Fast access bar</a:t>
          </a:r>
        </a:p>
      </dsp:txBody>
      <dsp:txXfrm>
        <a:off x="253269" y="1436442"/>
        <a:ext cx="1609287" cy="1319007"/>
      </dsp:txXfrm>
    </dsp:sp>
    <dsp:sp modelId="{7F296552-6264-42B8-9D08-0E1131B141F6}">
      <dsp:nvSpPr>
        <dsp:cNvPr id="0" name=""/>
        <dsp:cNvSpPr/>
      </dsp:nvSpPr>
      <dsp:spPr>
        <a:xfrm>
          <a:off x="212233"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Mail merge</a:t>
          </a:r>
        </a:p>
      </dsp:txBody>
      <dsp:txXfrm>
        <a:off x="253269" y="3053072"/>
        <a:ext cx="1609287" cy="1319007"/>
      </dsp:txXfrm>
    </dsp:sp>
    <dsp:sp modelId="{FD7DB027-8264-4E2C-92B9-B6DDD09C861B}">
      <dsp:nvSpPr>
        <dsp:cNvPr id="0" name=""/>
        <dsp:cNvSpPr/>
      </dsp:nvSpPr>
      <dsp:spPr>
        <a:xfrm>
          <a:off x="2273577"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Multiple people</a:t>
          </a:r>
        </a:p>
      </dsp:txBody>
      <dsp:txXfrm>
        <a:off x="2273577" y="0"/>
        <a:ext cx="2114199" cy="1394045"/>
      </dsp:txXfrm>
    </dsp:sp>
    <dsp:sp modelId="{2215291C-1763-4004-AC03-BE99B4C3A7ED}">
      <dsp:nvSpPr>
        <dsp:cNvPr id="0" name=""/>
        <dsp:cNvSpPr/>
      </dsp:nvSpPr>
      <dsp:spPr>
        <a:xfrm>
          <a:off x="2484997"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sharing</a:t>
          </a:r>
        </a:p>
      </dsp:txBody>
      <dsp:txXfrm>
        <a:off x="2526033" y="1436442"/>
        <a:ext cx="1609287" cy="1319007"/>
      </dsp:txXfrm>
    </dsp:sp>
    <dsp:sp modelId="{3D9F596E-A313-465A-97E4-6BA87C35BEC8}">
      <dsp:nvSpPr>
        <dsp:cNvPr id="0" name=""/>
        <dsp:cNvSpPr/>
      </dsp:nvSpPr>
      <dsp:spPr>
        <a:xfrm>
          <a:off x="2484997"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Convert to pdf</a:t>
          </a:r>
        </a:p>
      </dsp:txBody>
      <dsp:txXfrm>
        <a:off x="2526033" y="3053072"/>
        <a:ext cx="1609287" cy="1319007"/>
      </dsp:txXfrm>
    </dsp:sp>
    <dsp:sp modelId="{83214B9C-5537-4187-B439-1777BFED320D}">
      <dsp:nvSpPr>
        <dsp:cNvPr id="0" name=""/>
        <dsp:cNvSpPr/>
      </dsp:nvSpPr>
      <dsp:spPr>
        <a:xfrm>
          <a:off x="4546342"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Templates</a:t>
          </a:r>
        </a:p>
      </dsp:txBody>
      <dsp:txXfrm>
        <a:off x="4546342" y="0"/>
        <a:ext cx="2114199" cy="1394045"/>
      </dsp:txXfrm>
    </dsp:sp>
    <dsp:sp modelId="{E3AB5DB1-9BCF-466F-9E38-08FC79E4E8AE}">
      <dsp:nvSpPr>
        <dsp:cNvPr id="0" name=""/>
        <dsp:cNvSpPr/>
      </dsp:nvSpPr>
      <dsp:spPr>
        <a:xfrm>
          <a:off x="4757762"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Version list</a:t>
          </a:r>
        </a:p>
      </dsp:txBody>
      <dsp:txXfrm>
        <a:off x="4798798" y="1436442"/>
        <a:ext cx="1609287" cy="1319007"/>
      </dsp:txXfrm>
    </dsp:sp>
    <dsp:sp modelId="{783BB5C0-FCC4-4C7C-BE4A-9AC7257AC856}">
      <dsp:nvSpPr>
        <dsp:cNvPr id="0" name=""/>
        <dsp:cNvSpPr/>
      </dsp:nvSpPr>
      <dsp:spPr>
        <a:xfrm>
          <a:off x="4757762"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Time saving</a:t>
          </a:r>
        </a:p>
      </dsp:txBody>
      <dsp:txXfrm>
        <a:off x="4798798" y="3053072"/>
        <a:ext cx="1609287" cy="131900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E8C2C-21F6-4D77-B5FD-CB31B9D0500E}"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8A8EFE-A1FC-4124-9ED3-171097E9208E}" type="slidenum">
              <a:rPr lang="en-GB" smtClean="0"/>
              <a:t>‹#›</a:t>
            </a:fld>
            <a:endParaRPr lang="en-GB"/>
          </a:p>
        </p:txBody>
      </p:sp>
    </p:spTree>
    <p:extLst>
      <p:ext uri="{BB962C8B-B14F-4D97-AF65-F5344CB8AC3E}">
        <p14:creationId xmlns:p14="http://schemas.microsoft.com/office/powerpoint/2010/main" val="3147749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29</a:t>
            </a:fld>
            <a:endParaRPr lang="en-US"/>
          </a:p>
        </p:txBody>
      </p:sp>
    </p:spTree>
    <p:extLst>
      <p:ext uri="{BB962C8B-B14F-4D97-AF65-F5344CB8AC3E}">
        <p14:creationId xmlns:p14="http://schemas.microsoft.com/office/powerpoint/2010/main" val="377326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  Free Online Document Editing with Microsoft Word /Microsoft 365</a:t>
            </a:r>
          </a:p>
        </p:txBody>
      </p:sp>
      <p:sp>
        <p:nvSpPr>
          <p:cNvPr id="4" name="Slide Number Placeholder 3"/>
          <p:cNvSpPr>
            <a:spLocks noGrp="1"/>
          </p:cNvSpPr>
          <p:nvPr>
            <p:ph type="sldNum" sz="quarter" idx="5"/>
          </p:nvPr>
        </p:nvSpPr>
        <p:spPr/>
        <p:txBody>
          <a:bodyPr/>
          <a:lstStyle/>
          <a:p>
            <a:fld id="{BFDD6F49-EBB7-4CCF-97A8-E526BB28BB69}" type="slidenum">
              <a:rPr lang="en-US" smtClean="0"/>
              <a:t>32</a:t>
            </a:fld>
            <a:endParaRPr lang="en-US"/>
          </a:p>
        </p:txBody>
      </p:sp>
    </p:spTree>
    <p:extLst>
      <p:ext uri="{BB962C8B-B14F-4D97-AF65-F5344CB8AC3E}">
        <p14:creationId xmlns:p14="http://schemas.microsoft.com/office/powerpoint/2010/main" val="132128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33</a:t>
            </a:fld>
            <a:endParaRPr lang="en-US"/>
          </a:p>
        </p:txBody>
      </p:sp>
    </p:spTree>
    <p:extLst>
      <p:ext uri="{BB962C8B-B14F-4D97-AF65-F5344CB8AC3E}">
        <p14:creationId xmlns:p14="http://schemas.microsoft.com/office/powerpoint/2010/main" val="36378760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270D757C-F3D6-4C2D-85D9-047631C12E35}" type="datetimeFigureOut">
              <a:rPr lang="en-GB" smtClean="0"/>
              <a:t>11/10/2026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999631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757C-F3D6-4C2D-85D9-047631C12E35}"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270581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11/10/2026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58161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70D757C-F3D6-4C2D-85D9-047631C12E35}"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591176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70D757C-F3D6-4C2D-85D9-047631C12E35}"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57940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0D757C-F3D6-4C2D-85D9-047631C12E35}"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424524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0D757C-F3D6-4C2D-85D9-047631C12E35}"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187107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77004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788787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612019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11/10/2026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912328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11/10/2026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0967348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70D757C-F3D6-4C2D-85D9-047631C12E35}" type="datetimeFigureOut">
              <a:rPr lang="en-GB" smtClean="0"/>
              <a:t>11/10/2026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095627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0D757C-F3D6-4C2D-85D9-047631C12E35}"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38388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0D757C-F3D6-4C2D-85D9-047631C12E35}"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131371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757C-F3D6-4C2D-85D9-047631C12E35}"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0032944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70D757C-F3D6-4C2D-85D9-047631C12E35}" type="datetimeFigureOut">
              <a:rPr lang="en-GB" smtClean="0"/>
              <a:t>11/10/2026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582813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573031"/>
            <a:ext cx="5391190" cy="2864350"/>
          </a:xfrm>
        </p:spPr>
        <p:txBody>
          <a:bodyPr anchor="b" anchorCtr="0">
            <a:noAutofit/>
          </a:bodyPr>
          <a:lstStyle>
            <a:lvl1pPr>
              <a:defRPr sz="5600"/>
            </a:lvl1pPr>
          </a:lstStyle>
          <a:p>
            <a:r>
              <a:rPr lang="en-GB"/>
              <a:t>Click to edit Master title style</a:t>
            </a:r>
            <a:endParaRPr lang="en-US"/>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p:txBody>
          <a:bodyPr/>
          <a:lstStyle/>
          <a:p>
            <a:fld id="{CDEB1EBB-CFF7-4B44-9AEA-316A6F2E08DB}" type="datetime1">
              <a:rPr lang="en-US" smtClean="0"/>
              <a:t>10/11/2026</a:t>
            </a:fld>
            <a:endParaRPr lang="en-US"/>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67194" y="110364"/>
            <a:ext cx="5303520" cy="365125"/>
          </a:xfrm>
        </p:spPr>
        <p:txBody>
          <a:bodyPr/>
          <a:lstStyle/>
          <a:p>
            <a:r>
              <a:rPr lang="en-US"/>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67195" y="1463040"/>
            <a:ext cx="5633215" cy="2864350"/>
          </a:xfrm>
        </p:spPr>
        <p:txBody>
          <a:bodyPr anchor="b"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Picture Placeholder 10">
            <a:extLst>
              <a:ext uri="{FF2B5EF4-FFF2-40B4-BE49-F238E27FC236}">
                <a16:creationId xmlns:a16="http://schemas.microsoft.com/office/drawing/2014/main" id="{E716C4BF-504C-57EB-F890-EB45BFD22B44}"/>
              </a:ext>
            </a:extLst>
          </p:cNvPr>
          <p:cNvSpPr>
            <a:spLocks noGrp="1"/>
          </p:cNvSpPr>
          <p:nvPr>
            <p:ph type="pic" sz="quarter" idx="18"/>
          </p:nvPr>
        </p:nvSpPr>
        <p:spPr>
          <a:xfrm>
            <a:off x="-1" y="4509435"/>
            <a:ext cx="12192000" cy="2348564"/>
          </a:xfrm>
          <a:blipFill dpi="0" rotWithShape="1">
            <a:blip r:embed="rId2">
              <a:alphaModFix amt="60000"/>
            </a:blip>
            <a:srcRect/>
            <a:stretch>
              <a:fillRect t="-207" b="-2"/>
            </a:stretch>
          </a:blipFill>
        </p:spPr>
        <p:txBody>
          <a:bodyPr/>
          <a:lstStyle/>
          <a:p>
            <a:endParaRPr lang="en-US"/>
          </a:p>
        </p:txBody>
      </p:sp>
    </p:spTree>
    <p:extLst>
      <p:ext uri="{BB962C8B-B14F-4D97-AF65-F5344CB8AC3E}">
        <p14:creationId xmlns:p14="http://schemas.microsoft.com/office/powerpoint/2010/main" val="42487461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2D2F0CB-8BED-3748-8B15-758A52C2D13F}" type="datetime1">
              <a:rPr lang="en-US" smtClean="0"/>
              <a:pPr/>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CC057153-B650-4DEB-B370-79DDCFDCE934}" type="slidenum">
              <a:rPr lang="en-US" smtClean="0"/>
              <a:pPr/>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966868"/>
      </p:ext>
    </p:extLst>
  </p:cSld>
  <p:clrMapOvr>
    <a:masterClrMapping/>
  </p:clrMapOvr>
  <p:hf hdr="0"/>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10/11/2026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816988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10/11/2026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56698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10/11/2026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3744164"/>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10/11/2026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39738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10/11/2026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65692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70D757C-F3D6-4C2D-85D9-047631C12E35}" type="datetimeFigureOut">
              <a:rPr lang="en-GB" smtClean="0"/>
              <a:t>11/10/2026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8871528-1A52-41C9-A479-02183BAF34F5}" type="slidenum">
              <a:rPr lang="en-GB" smtClean="0"/>
              <a:t>‹#›</a:t>
            </a:fld>
            <a:endParaRPr lang="en-GB"/>
          </a:p>
        </p:txBody>
      </p:sp>
    </p:spTree>
    <p:extLst>
      <p:ext uri="{BB962C8B-B14F-4D97-AF65-F5344CB8AC3E}">
        <p14:creationId xmlns:p14="http://schemas.microsoft.com/office/powerpoint/2010/main" val="913476793"/>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 id="2147483720" r:id="rId18"/>
    <p:sldLayoutId id="2147483721" r:id="rId19"/>
    <p:sldLayoutId id="2147483722" r:id="rId20"/>
    <p:sldLayoutId id="2147483723" r:id="rId21"/>
    <p:sldLayoutId id="2147483724" r:id="rId22"/>
    <p:sldLayoutId id="2147483725" r:id="rId23"/>
    <p:sldLayoutId id="2147483726" r:id="rId24"/>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nurse24.it/infermiere/attualita-infermieri/inghilterra-votato-accordo-per-aumento-stipendio.html"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betterhealthwhileaging.net/tools-for-caregivers-keeping-organizing-medical-information/" TargetMode="Externa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hyperlink" Target="https://www.nurse24.it/infermiere/lavorare-come-infermiere/inghilterra-condizioni-contrattuali-nhs.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openaccessgovernment.org/transforming-nhs-trusts-how-sms-technology-delivers-efficiency-compliance-and-sustainability/199105/"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igital.nhs.uk/data-and-information/information-governance/guidance/records-management-code-of-practice" TargetMode="External"/><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support.microsoft.com/"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9.xml"/><Relationship Id="rId5" Type="http://schemas.openxmlformats.org/officeDocument/2006/relationships/image" Target="../media/image170.png"/><Relationship Id="rId4" Type="http://schemas.openxmlformats.org/officeDocument/2006/relationships/slide" Target="slide18.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9.jpeg"/><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0.jpeg"/><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m/goto?url=CAESpgEB6zswFSeyzPfnjJipKB11gkFoOiVoT7O14EubpSOA643YEopzvVYaL-YOUiODEnPdVyuAAmPp5iuaEDnMZqHUHJnybABIYTqbSJwbUhZVqatyN9GEf27z8L9qMZ4jdcrBhZ1viIlWggAG_Wim8EhYGaQymiAkKeoe5lfmSvNW388rppAsjzLMiAPmkfbnBvtCGMiOP0jKD-gjKwS37_ZQOM9dJXgJ" TargetMode="External"/><Relationship Id="rId2" Type="http://schemas.openxmlformats.org/officeDocument/2006/relationships/hyperlink" Target="https://www.google.com/goto?url=CAEShgEB6zswFQM02UkgD8fD3ThYSLZCJVgdeiRqz7P5tlVLgbH-1uakYjVBSH2i4tqWHdtU7owQqiKkFRuXXf5MZdr_ChYEhHhoqfZl7y20yJcbaJ9Y4fzy0d7s53OqrfeLsmd16Iuv-qRZ0aGnmWtkbY-T5riLg6q1Uzrtk6-qVCc6npDIkbYIsw" TargetMode="External"/><Relationship Id="rId1" Type="http://schemas.openxmlformats.org/officeDocument/2006/relationships/slideLayout" Target="../slideLayouts/slideLayout1.xml"/><Relationship Id="rId4" Type="http://schemas.openxmlformats.org/officeDocument/2006/relationships/hyperlink" Target="https://www.google.com/goto?url=CAESnAEB6zswFRtkZYm1KaQDd4Q-Wnipe2id9HUlKWH49GO55nMkJ3GJi_pUVKKtGhQhBac7QzlTR0Jkrd3LjqEu8ZzOCbG3r0VOvmk74sgQN7IJ2nqZRrVNcuLdx2H3_GksJx5zNq05yvd0NVrsquySz_GmvWgWrLZx1s4yVTLan8nGGfHM9o91WFdcqN3EFBPGhR00NDHcjsCP0EHrxRI"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www.google.com/goto?url=CAESqgEB6zswFcZHgDWh9WM1Ex47FiZs_bSOw05_k43c8qhwO75e3aF2dEGiBDD29iLTonscpwaLvp3v9D-74IP6ehzkZEYXsd1s0ITmxFWY70Huqlqv6p-e2rwmoX_19J0tgX3AOVANlizoRGJPbuoJB6F6ls_8_AXIHnUXzLEGqn_WEHCmrkv0GfgX0cSn9bDS2xbql3g_y8VX3Cn-5HQQ3mIPTsaCSD849DMgMA" TargetMode="Externa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C0C04-A640-09F4-89DE-2C90747A7066}"/>
              </a:ext>
            </a:extLst>
          </p:cNvPr>
          <p:cNvSpPr>
            <a:spLocks noGrp="1"/>
          </p:cNvSpPr>
          <p:nvPr>
            <p:ph type="title"/>
          </p:nvPr>
        </p:nvSpPr>
        <p:spPr>
          <a:xfrm>
            <a:off x="460948" y="406981"/>
            <a:ext cx="10936574" cy="1742608"/>
          </a:xfrm>
        </p:spPr>
        <p:txBody>
          <a:bodyPr>
            <a:normAutofit/>
          </a:bodyPr>
          <a:lstStyle/>
          <a:p>
            <a:pPr algn="ctr"/>
            <a:r>
              <a:rPr lang="en-GB">
                <a:latin typeface="Arial" panose="020B0604020202020204" pitchFamily="34" charset="0"/>
                <a:cs typeface="Arial" panose="020B0604020202020204" pitchFamily="34" charset="0"/>
              </a:rPr>
              <a:t>Improving  staff communication and daily updates  at </a:t>
            </a:r>
            <a:r>
              <a:rPr lang="en-GB" err="1">
                <a:latin typeface="Arial" panose="020B0604020202020204" pitchFamily="34" charset="0"/>
                <a:cs typeface="Arial" panose="020B0604020202020204" pitchFamily="34" charset="0"/>
              </a:rPr>
              <a:t>ashford</a:t>
            </a:r>
            <a:r>
              <a:rPr lang="en-GB">
                <a:latin typeface="Arial" panose="020B0604020202020204" pitchFamily="34" charset="0"/>
                <a:cs typeface="Arial" panose="020B0604020202020204" pitchFamily="34" charset="0"/>
              </a:rPr>
              <a:t> community care service</a:t>
            </a:r>
          </a:p>
        </p:txBody>
      </p:sp>
      <p:sp>
        <p:nvSpPr>
          <p:cNvPr id="3" name="Content Placeholder 2">
            <a:extLst>
              <a:ext uri="{FF2B5EF4-FFF2-40B4-BE49-F238E27FC236}">
                <a16:creationId xmlns:a16="http://schemas.microsoft.com/office/drawing/2014/main" id="{3E383430-E0BF-630C-73A9-47325C766C5D}"/>
              </a:ext>
            </a:extLst>
          </p:cNvPr>
          <p:cNvSpPr>
            <a:spLocks noGrp="1"/>
          </p:cNvSpPr>
          <p:nvPr>
            <p:ph idx="1"/>
          </p:nvPr>
        </p:nvSpPr>
        <p:spPr>
          <a:xfrm>
            <a:off x="685800" y="2194560"/>
            <a:ext cx="11363632" cy="4530705"/>
          </a:xfrm>
        </p:spPr>
        <p:txBody>
          <a:bodyPr>
            <a:normAutofit fontScale="92500" lnSpcReduction="20000"/>
          </a:bodyPr>
          <a:lstStyle/>
          <a:p>
            <a:pPr marL="0" indent="0">
              <a:buNone/>
            </a:pPr>
            <a:endParaRPr lang="en-GB"/>
          </a:p>
          <a:p>
            <a:pPr marL="0" indent="0">
              <a:buNone/>
            </a:pPr>
            <a:r>
              <a:rPr lang="en-GB" sz="2400">
                <a:latin typeface="Arial" panose="020B0604020202020204" pitchFamily="34" charset="0"/>
                <a:cs typeface="Arial" panose="020B0604020202020204" pitchFamily="34" charset="0"/>
              </a:rPr>
              <a:t>               DIGITAL SKILLS AND RESEARCH METHODS (LCHS4007)</a:t>
            </a:r>
          </a:p>
          <a:p>
            <a:pPr marL="0" indent="0">
              <a:buNone/>
            </a:pPr>
            <a:r>
              <a:rPr lang="en-GB" sz="2400">
                <a:latin typeface="Arial" panose="020B0604020202020204" pitchFamily="34" charset="0"/>
                <a:cs typeface="Arial" panose="020B0604020202020204" pitchFamily="34" charset="0"/>
              </a:rPr>
              <a:t>                                 LECTURER : Masud Siddiqui</a:t>
            </a:r>
          </a:p>
          <a:p>
            <a:pPr marL="0" indent="0">
              <a:buNone/>
            </a:pPr>
            <a:r>
              <a:rPr lang="en-GB" sz="2400">
                <a:latin typeface="Arial" panose="020B0604020202020204" pitchFamily="34" charset="0"/>
                <a:cs typeface="Arial" panose="020B0604020202020204" pitchFamily="34" charset="0"/>
              </a:rPr>
              <a:t>                                   GROUP PRESENTATION</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GROUP MEMBERS:</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SADIA YAQUB:  2119128</a:t>
            </a:r>
          </a:p>
          <a:p>
            <a:pPr marL="0" indent="0">
              <a:buNone/>
            </a:pPr>
            <a:r>
              <a:rPr lang="en-GB" sz="2400">
                <a:latin typeface="Arial" panose="020B0604020202020204" pitchFamily="34" charset="0"/>
                <a:cs typeface="Arial" panose="020B0604020202020204" pitchFamily="34" charset="0"/>
              </a:rPr>
              <a:t>MARY LUCHI BETONIO SABACO:  2616714</a:t>
            </a:r>
          </a:p>
          <a:p>
            <a:pPr marL="0" indent="0">
              <a:buNone/>
            </a:pPr>
            <a:r>
              <a:rPr lang="en-GB" sz="2400">
                <a:latin typeface="Arial" panose="020B0604020202020204" pitchFamily="34" charset="0"/>
                <a:cs typeface="Arial" panose="020B0604020202020204" pitchFamily="34" charset="0"/>
              </a:rPr>
              <a:t>SONIA NAWAZ:  2614815</a:t>
            </a:r>
          </a:p>
          <a:p>
            <a:pPr marL="0" indent="0">
              <a:buNone/>
            </a:pPr>
            <a:r>
              <a:rPr lang="en-GB" sz="2400">
                <a:latin typeface="Arial" panose="020B0604020202020204" pitchFamily="34" charset="0"/>
                <a:cs typeface="Arial" panose="020B0604020202020204" pitchFamily="34" charset="0"/>
              </a:rPr>
              <a:t>ABDURRAHMAN AFOLABI ADEBIYI : 2618413</a:t>
            </a:r>
          </a:p>
          <a:p>
            <a:pPr marL="0" indent="0">
              <a:buNone/>
            </a:pPr>
            <a:r>
              <a:rPr lang="en-GB" sz="2400">
                <a:latin typeface="Arial" panose="020B0604020202020204" pitchFamily="34" charset="0"/>
                <a:cs typeface="Arial" panose="020B0604020202020204" pitchFamily="34" charset="0"/>
              </a:rPr>
              <a:t>ANGELA  NEMBO RUZINGI:  2615061</a:t>
            </a:r>
          </a:p>
          <a:p>
            <a:pPr marL="0" indent="0">
              <a:buNone/>
            </a:pPr>
            <a:endParaRPr lang="en-GB" sz="24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lgn="ctr">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634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CDF8-1D33-B386-8A39-7EC7A0AE5314}"/>
              </a:ext>
            </a:extLst>
          </p:cNvPr>
          <p:cNvSpPr>
            <a:spLocks noGrp="1"/>
          </p:cNvSpPr>
          <p:nvPr>
            <p:ph type="ctrTitle"/>
          </p:nvPr>
        </p:nvSpPr>
        <p:spPr/>
        <p:txBody>
          <a:bodyPr>
            <a:normAutofit/>
          </a:bodyPr>
          <a:lstStyle/>
          <a:p>
            <a:r>
              <a:rPr lang="en-GB" sz="4800">
                <a:latin typeface="Arial" panose="020B0604020202020204" pitchFamily="34" charset="0"/>
                <a:cs typeface="Arial" panose="020B0604020202020204" pitchFamily="34" charset="0"/>
              </a:rPr>
              <a:t>         </a:t>
            </a:r>
            <a:r>
              <a:rPr lang="en-GB" sz="6600">
                <a:latin typeface="Arial" panose="020B0604020202020204" pitchFamily="34" charset="0"/>
                <a:cs typeface="Arial" panose="020B0604020202020204" pitchFamily="34" charset="0"/>
              </a:rPr>
              <a:t>Case study</a:t>
            </a:r>
            <a:br>
              <a:rPr lang="en-GB" sz="4800"/>
            </a:br>
            <a:endParaRPr lang="en-GB" sz="4800"/>
          </a:p>
        </p:txBody>
      </p:sp>
      <p:sp>
        <p:nvSpPr>
          <p:cNvPr id="3" name="Subtitle 2">
            <a:extLst>
              <a:ext uri="{FF2B5EF4-FFF2-40B4-BE49-F238E27FC236}">
                <a16:creationId xmlns:a16="http://schemas.microsoft.com/office/drawing/2014/main" id="{B150A782-EBE9-77B2-782C-A383EC387D1A}"/>
              </a:ext>
            </a:extLst>
          </p:cNvPr>
          <p:cNvSpPr>
            <a:spLocks noGrp="1"/>
          </p:cNvSpPr>
          <p:nvPr>
            <p:ph type="subTitle" idx="1"/>
          </p:nvPr>
        </p:nvSpPr>
        <p:spPr>
          <a:xfrm>
            <a:off x="442210" y="2942701"/>
            <a:ext cx="9448800" cy="685800"/>
          </a:xfrm>
        </p:spPr>
        <p:txBody>
          <a:bodyPr>
            <a:noAutofit/>
          </a:bodyPr>
          <a:lstStyle/>
          <a:p>
            <a:pPr algn="ctr"/>
            <a:r>
              <a:rPr lang="en-GB" sz="5400">
                <a:latin typeface="Arial" panose="020B0604020202020204" pitchFamily="34" charset="0"/>
                <a:cs typeface="Arial" panose="020B0604020202020204" pitchFamily="34" charset="0"/>
              </a:rPr>
              <a:t>        Ashford Community Care              Service</a:t>
            </a:r>
          </a:p>
        </p:txBody>
      </p:sp>
    </p:spTree>
    <p:extLst>
      <p:ext uri="{BB962C8B-B14F-4D97-AF65-F5344CB8AC3E}">
        <p14:creationId xmlns:p14="http://schemas.microsoft.com/office/powerpoint/2010/main" val="3313343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E95CB-5E9B-1700-519F-148CB4F90F80}"/>
              </a:ext>
            </a:extLst>
          </p:cNvPr>
          <p:cNvSpPr>
            <a:spLocks noGrp="1"/>
          </p:cNvSpPr>
          <p:nvPr>
            <p:ph type="title"/>
          </p:nvPr>
        </p:nvSpPr>
        <p:spPr>
          <a:xfrm>
            <a:off x="1034322" y="764373"/>
            <a:ext cx="9144000" cy="1293028"/>
          </a:xfrm>
        </p:spPr>
        <p:txBody>
          <a:bodyPr>
            <a:noAutofit/>
          </a:bodyPr>
          <a:lstStyle/>
          <a:p>
            <a:pPr algn="ctr"/>
            <a:r>
              <a:rPr lang="en-GB" sz="3600">
                <a:latin typeface="Arial" panose="020B0604020202020204" pitchFamily="34" charset="0"/>
                <a:cs typeface="Arial" panose="020B0604020202020204" pitchFamily="34" charset="0"/>
              </a:rPr>
              <a:t>WRITING CARE-RELATED   DOCUMENTS/CARE RECORDS</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 </a:t>
            </a:r>
          </a:p>
        </p:txBody>
      </p:sp>
      <p:pic>
        <p:nvPicPr>
          <p:cNvPr id="7" name="Content Placeholder 6" descr="A nurse holding a tablet&#10;&#10;AI-generated content may be incorrect.">
            <a:extLst>
              <a:ext uri="{FF2B5EF4-FFF2-40B4-BE49-F238E27FC236}">
                <a16:creationId xmlns:a16="http://schemas.microsoft.com/office/drawing/2014/main" id="{E6311892-69C2-F38F-2D0F-3A58033708D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9630" y="2722362"/>
            <a:ext cx="4035047" cy="3309424"/>
          </a:xfrm>
        </p:spPr>
      </p:pic>
      <p:pic>
        <p:nvPicPr>
          <p:cNvPr id="5" name="Picture 4">
            <a:extLst>
              <a:ext uri="{FF2B5EF4-FFF2-40B4-BE49-F238E27FC236}">
                <a16:creationId xmlns:a16="http://schemas.microsoft.com/office/drawing/2014/main" id="{AF753991-9FB6-A6E3-12CC-3A5948EF6F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6466" y="1814098"/>
            <a:ext cx="5318540" cy="3545693"/>
          </a:xfrm>
          <a:prstGeom prst="rect">
            <a:avLst/>
          </a:prstGeom>
        </p:spPr>
      </p:pic>
      <p:sp>
        <p:nvSpPr>
          <p:cNvPr id="6" name="TextBox 5">
            <a:extLst>
              <a:ext uri="{FF2B5EF4-FFF2-40B4-BE49-F238E27FC236}">
                <a16:creationId xmlns:a16="http://schemas.microsoft.com/office/drawing/2014/main" id="{1BCBEB69-1BD1-9AF8-A725-9B546F046009}"/>
              </a:ext>
            </a:extLst>
          </p:cNvPr>
          <p:cNvSpPr txBox="1"/>
          <p:nvPr/>
        </p:nvSpPr>
        <p:spPr>
          <a:xfrm>
            <a:off x="4133225" y="6125012"/>
            <a:ext cx="4621030" cy="230832"/>
          </a:xfrm>
          <a:prstGeom prst="rect">
            <a:avLst/>
          </a:prstGeom>
          <a:noFill/>
        </p:spPr>
        <p:txBody>
          <a:bodyPr wrap="square" rtlCol="0">
            <a:spAutoFit/>
          </a:bodyPr>
          <a:lstStyle/>
          <a:p>
            <a:r>
              <a:rPr lang="en-GB" sz="900">
                <a:hlinkClick r:id="rId5" tooltip="https://betterhealthwhileaging.net/tools-for-caregivers-keeping-organizing-medical-information/"/>
              </a:rPr>
              <a:t>This Photo</a:t>
            </a:r>
            <a:r>
              <a:rPr lang="en-GB" sz="900"/>
              <a:t> by Unknown Author is licensed under </a:t>
            </a:r>
            <a:r>
              <a:rPr lang="en-GB" sz="900">
                <a:hlinkClick r:id="rId6" tooltip="https://creativecommons.org/licenses/by-nc-nd/3.0/"/>
              </a:rPr>
              <a:t>CC BY-NC-ND</a:t>
            </a:r>
            <a:endParaRPr lang="en-GB" sz="900"/>
          </a:p>
        </p:txBody>
      </p:sp>
      <p:sp>
        <p:nvSpPr>
          <p:cNvPr id="8" name="TextBox 7">
            <a:extLst>
              <a:ext uri="{FF2B5EF4-FFF2-40B4-BE49-F238E27FC236}">
                <a16:creationId xmlns:a16="http://schemas.microsoft.com/office/drawing/2014/main" id="{1D265A08-020D-3D43-7FAD-0C5066E78AE2}"/>
              </a:ext>
            </a:extLst>
          </p:cNvPr>
          <p:cNvSpPr txBox="1"/>
          <p:nvPr/>
        </p:nvSpPr>
        <p:spPr>
          <a:xfrm>
            <a:off x="3066947" y="6218238"/>
            <a:ext cx="6058105" cy="230832"/>
          </a:xfrm>
          <a:prstGeom prst="rect">
            <a:avLst/>
          </a:prstGeom>
          <a:noFill/>
        </p:spPr>
        <p:txBody>
          <a:bodyPr wrap="square" rtlCol="0">
            <a:spAutoFit/>
          </a:bodyPr>
          <a:lstStyle/>
          <a:p>
            <a:r>
              <a:rPr lang="en-GB" sz="900">
                <a:hlinkClick r:id="rId3" tooltip="https://www.nurse24.it/infermiere/attualita-infermieri/inghilterra-votato-accordo-per-aumento-stipendio.html"/>
              </a:rPr>
              <a:t>This Photo</a:t>
            </a:r>
            <a:r>
              <a:rPr lang="en-GB" sz="900"/>
              <a:t> by Unknown Author is licensed under </a:t>
            </a:r>
            <a:r>
              <a:rPr lang="en-GB" sz="900">
                <a:hlinkClick r:id="rId6" tooltip="https://creativecommons.org/licenses/by-nc-nd/3.0/"/>
              </a:rPr>
              <a:t>CC BY-NC-ND</a:t>
            </a:r>
            <a:endParaRPr lang="en-GB" sz="900"/>
          </a:p>
        </p:txBody>
      </p:sp>
    </p:spTree>
    <p:extLst>
      <p:ext uri="{BB962C8B-B14F-4D97-AF65-F5344CB8AC3E}">
        <p14:creationId xmlns:p14="http://schemas.microsoft.com/office/powerpoint/2010/main" val="35654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ADEB6-C565-9071-5A38-7E71B3A2226D}"/>
              </a:ext>
            </a:extLst>
          </p:cNvPr>
          <p:cNvSpPr>
            <a:spLocks noGrp="1"/>
          </p:cNvSpPr>
          <p:nvPr>
            <p:ph type="title"/>
          </p:nvPr>
        </p:nvSpPr>
        <p:spPr>
          <a:xfrm>
            <a:off x="1092408" y="460655"/>
            <a:ext cx="10007184" cy="1293028"/>
          </a:xfrm>
        </p:spPr>
        <p:txBody>
          <a:bodyPr>
            <a:normAutofit/>
          </a:bodyPr>
          <a:lstStyle/>
          <a:p>
            <a:pPr algn="ctr"/>
            <a:r>
              <a:rPr lang="en-GB" sz="2800"/>
              <a:t>  </a:t>
            </a:r>
            <a:r>
              <a:rPr lang="en-GB" sz="2800">
                <a:latin typeface="Arial" panose="020B0604020202020204" pitchFamily="34" charset="0"/>
                <a:cs typeface="Arial" panose="020B0604020202020204" pitchFamily="34" charset="0"/>
              </a:rPr>
              <a:t>CARE RELATED DOCUMENTS AND CARE             RECORDS</a:t>
            </a:r>
          </a:p>
        </p:txBody>
      </p:sp>
      <p:sp>
        <p:nvSpPr>
          <p:cNvPr id="3" name="Content Placeholder 2">
            <a:extLst>
              <a:ext uri="{FF2B5EF4-FFF2-40B4-BE49-F238E27FC236}">
                <a16:creationId xmlns:a16="http://schemas.microsoft.com/office/drawing/2014/main" id="{32DBCD23-FD16-D6D5-0D95-F90A12AF27BC}"/>
              </a:ext>
            </a:extLst>
          </p:cNvPr>
          <p:cNvSpPr>
            <a:spLocks noGrp="1"/>
          </p:cNvSpPr>
          <p:nvPr>
            <p:ph idx="1"/>
          </p:nvPr>
        </p:nvSpPr>
        <p:spPr>
          <a:xfrm>
            <a:off x="329784" y="1772588"/>
            <a:ext cx="11362544" cy="4733143"/>
          </a:xfrm>
        </p:spPr>
        <p:txBody>
          <a:bodyPr>
            <a:normAutofit/>
          </a:bodyPr>
          <a:lstStyle/>
          <a:p>
            <a:pPr marL="0" indent="0">
              <a:buNone/>
            </a:pPr>
            <a:r>
              <a:rPr lang="en-GB" sz="2400" dirty="0">
                <a:latin typeface="Arial" panose="020B0604020202020204" pitchFamily="34" charset="0"/>
                <a:cs typeface="Arial" panose="020B0604020202020204" pitchFamily="34" charset="0"/>
              </a:rPr>
              <a:t>Task: Improving efficiency and communication in Ashford Community Care Service using Microsoft Word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Microsoft  Word  will help the staff  to record all details of the patients.</a:t>
            </a:r>
          </a:p>
          <a:p>
            <a:r>
              <a:rPr lang="en-GB" sz="2400" dirty="0">
                <a:latin typeface="Arial" panose="020B0604020202020204" pitchFamily="34" charset="0"/>
                <a:cs typeface="Arial" panose="020B0604020202020204" pitchFamily="34" charset="0"/>
              </a:rPr>
              <a:t>Give clear day to day instructions.</a:t>
            </a:r>
          </a:p>
          <a:p>
            <a:r>
              <a:rPr lang="en-GB" sz="2400" dirty="0">
                <a:latin typeface="Arial" panose="020B0604020202020204" pitchFamily="34" charset="0"/>
                <a:cs typeface="Arial" panose="020B0604020202020204" pitchFamily="34" charset="0"/>
              </a:rPr>
              <a:t>Blood test results will be recorded as with any other results.</a:t>
            </a:r>
          </a:p>
          <a:p>
            <a:r>
              <a:rPr lang="en-GB" sz="2400" dirty="0">
                <a:latin typeface="Arial" panose="020B0604020202020204" pitchFamily="34" charset="0"/>
                <a:cs typeface="Arial" panose="020B0604020202020204" pitchFamily="34" charset="0"/>
              </a:rPr>
              <a:t>Records of Medication given and due.</a:t>
            </a:r>
          </a:p>
          <a:p>
            <a:r>
              <a:rPr lang="en-GB" sz="2400" dirty="0">
                <a:latin typeface="Arial" panose="020B0604020202020204" pitchFamily="34" charset="0"/>
                <a:cs typeface="Arial" panose="020B0604020202020204" pitchFamily="34" charset="0"/>
              </a:rPr>
              <a:t>Food in takes.</a:t>
            </a:r>
          </a:p>
          <a:p>
            <a:r>
              <a:rPr lang="en-GB" sz="2400" dirty="0">
                <a:latin typeface="Arial" panose="020B0604020202020204" pitchFamily="34" charset="0"/>
                <a:cs typeface="Arial" panose="020B0604020202020204" pitchFamily="34" charset="0"/>
              </a:rPr>
              <a:t>Regular monitoring of observations will be recorded.</a:t>
            </a:r>
          </a:p>
          <a:p>
            <a:r>
              <a:rPr lang="en-GB" sz="2400" dirty="0">
                <a:latin typeface="Arial" panose="020B0604020202020204" pitchFamily="34" charset="0"/>
                <a:cs typeface="Arial" panose="020B0604020202020204" pitchFamily="34" charset="0"/>
              </a:rPr>
              <a:t>Will save time to access patient medical records and information.</a:t>
            </a:r>
          </a:p>
          <a:p>
            <a:endParaRPr lang="en-GB" sz="2400" i="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9A0DD119-3D3C-9765-BE53-72B81444A4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78240" y="3429000"/>
            <a:ext cx="3083976" cy="2048641"/>
          </a:xfrm>
          <a:prstGeom prst="rect">
            <a:avLst/>
          </a:prstGeom>
        </p:spPr>
      </p:pic>
      <p:sp>
        <p:nvSpPr>
          <p:cNvPr id="6" name="TextBox 5">
            <a:extLst>
              <a:ext uri="{FF2B5EF4-FFF2-40B4-BE49-F238E27FC236}">
                <a16:creationId xmlns:a16="http://schemas.microsoft.com/office/drawing/2014/main" id="{C610E240-17C6-8FA9-F175-87D37CFA8DDB}"/>
              </a:ext>
            </a:extLst>
          </p:cNvPr>
          <p:cNvSpPr txBox="1"/>
          <p:nvPr/>
        </p:nvSpPr>
        <p:spPr>
          <a:xfrm>
            <a:off x="10769809" y="5776960"/>
            <a:ext cx="1092408" cy="784830"/>
          </a:xfrm>
          <a:prstGeom prst="rect">
            <a:avLst/>
          </a:prstGeom>
          <a:noFill/>
        </p:spPr>
        <p:txBody>
          <a:bodyPr wrap="square" rtlCol="0">
            <a:spAutoFit/>
          </a:bodyPr>
          <a:lstStyle/>
          <a:p>
            <a:r>
              <a:rPr lang="en-GB" sz="900">
                <a:hlinkClick r:id="rId3" tooltip="https://www.nurse24.it/infermiere/lavorare-come-infermiere/inghilterra-condizioni-contrattuali-nhs.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181796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2F519-BF39-5AB0-0330-1B1135718856}"/>
              </a:ext>
            </a:extLst>
          </p:cNvPr>
          <p:cNvSpPr>
            <a:spLocks noGrp="1"/>
          </p:cNvSpPr>
          <p:nvPr>
            <p:ph type="title"/>
          </p:nvPr>
        </p:nvSpPr>
        <p:spPr>
          <a:xfrm>
            <a:off x="1364105" y="764373"/>
            <a:ext cx="9203961" cy="1293028"/>
          </a:xfrm>
        </p:spPr>
        <p:txBody>
          <a:bodyPr/>
          <a:lstStyle/>
          <a:p>
            <a:pPr algn="ctr"/>
            <a:r>
              <a:rPr lang="en-GB">
                <a:latin typeface="Aptos Narrow" panose="020B0004020202020204" pitchFamily="34" charset="0"/>
              </a:rPr>
              <a:t>ASHFORD Community CARE SERVICE</a:t>
            </a:r>
          </a:p>
        </p:txBody>
      </p:sp>
      <p:sp>
        <p:nvSpPr>
          <p:cNvPr id="3" name="Content Placeholder 2">
            <a:extLst>
              <a:ext uri="{FF2B5EF4-FFF2-40B4-BE49-F238E27FC236}">
                <a16:creationId xmlns:a16="http://schemas.microsoft.com/office/drawing/2014/main" id="{79A7DDB0-5E5E-FA0B-EF2D-71E921385C53}"/>
              </a:ext>
            </a:extLst>
          </p:cNvPr>
          <p:cNvSpPr>
            <a:spLocks noGrp="1"/>
          </p:cNvSpPr>
          <p:nvPr>
            <p:ph idx="1"/>
          </p:nvPr>
        </p:nvSpPr>
        <p:spPr/>
        <p:txBody>
          <a:bodyPr/>
          <a:lstStyle/>
          <a:p>
            <a:pPr marL="0" indent="0">
              <a:buNone/>
            </a:pPr>
            <a:r>
              <a:rPr lang="en-GB">
                <a:latin typeface="Arial" panose="020B0604020202020204" pitchFamily="34" charset="0"/>
                <a:cs typeface="Arial" panose="020B0604020202020204" pitchFamily="34" charset="0"/>
              </a:rPr>
              <a:t>Microsoft  Word will help staff  to have easy access to patient records making it easy to obtain. </a:t>
            </a:r>
          </a:p>
          <a:p>
            <a:pPr marL="0" indent="0">
              <a:buNone/>
            </a:pPr>
            <a:r>
              <a:rPr lang="en-GB">
                <a:latin typeface="Arial" panose="020B0604020202020204" pitchFamily="34" charset="0"/>
                <a:cs typeface="Arial" panose="020B0604020202020204" pitchFamily="34" charset="0"/>
              </a:rPr>
              <a:t>All medical records will have up to date information.</a:t>
            </a:r>
          </a:p>
          <a:p>
            <a:pPr marL="0" indent="0">
              <a:buNone/>
            </a:pPr>
            <a:r>
              <a:rPr lang="en-GB">
                <a:latin typeface="Arial" panose="020B0604020202020204" pitchFamily="34" charset="0"/>
                <a:cs typeface="Arial" panose="020B0604020202020204" pitchFamily="34" charset="0"/>
              </a:rPr>
              <a:t>Handovers notes like incidents, health and safety checks, medication updates are all clearly documented for the next shift changes (NHS England 2023).</a:t>
            </a:r>
          </a:p>
          <a:p>
            <a:pPr marL="0" indent="0">
              <a:buNone/>
            </a:pPr>
            <a:r>
              <a:rPr lang="en-GB">
                <a:latin typeface="Arial" panose="020B0604020202020204" pitchFamily="34" charset="0"/>
                <a:cs typeface="Arial" panose="020B0604020202020204" pitchFamily="34" charset="0"/>
              </a:rPr>
              <a:t>Correct information will be stored safely and correct ensuring that patient confidentiality is being followed (NHS England, 2023).</a:t>
            </a:r>
          </a:p>
          <a:p>
            <a:pPr marL="0" indent="0">
              <a:buNone/>
            </a:pPr>
            <a:r>
              <a:rPr lang="en-GB">
                <a:latin typeface="Arial" panose="020B0604020202020204" pitchFamily="34" charset="0"/>
                <a:cs typeface="Arial" panose="020B0604020202020204" pitchFamily="34" charset="0"/>
              </a:rPr>
              <a:t>Any incorrect information can be corrected in the right procedure.</a:t>
            </a:r>
          </a:p>
          <a:p>
            <a:pPr marL="0" indent="0">
              <a:buNone/>
            </a:pPr>
            <a:r>
              <a:rPr lang="en-GB">
                <a:latin typeface="Arial" panose="020B0604020202020204" pitchFamily="34" charset="0"/>
                <a:cs typeface="Arial" panose="020B0604020202020204" pitchFamily="34" charset="0"/>
              </a:rPr>
              <a:t>Easy for other health professional to see patient’s records.</a:t>
            </a:r>
          </a:p>
          <a:p>
            <a:pPr marL="0" indent="0">
              <a:buNone/>
            </a:pPr>
            <a:endParaRPr lang="en-GB">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97132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29B19-7236-132B-BAEA-87CBFBAEC037}"/>
              </a:ext>
            </a:extLst>
          </p:cNvPr>
          <p:cNvSpPr>
            <a:spLocks noGrp="1"/>
          </p:cNvSpPr>
          <p:nvPr>
            <p:ph type="title"/>
          </p:nvPr>
        </p:nvSpPr>
        <p:spPr>
          <a:xfrm>
            <a:off x="2011180" y="479560"/>
            <a:ext cx="8610600" cy="1293028"/>
          </a:xfrm>
        </p:spPr>
        <p:txBody>
          <a:bodyPr>
            <a:normAutofit fontScale="90000"/>
          </a:bodyPr>
          <a:lstStyle/>
          <a:p>
            <a:pPr algn="ctr"/>
            <a:r>
              <a:rPr lang="en-GB">
                <a:latin typeface="Arial" panose="020B0604020202020204" pitchFamily="34" charset="0"/>
                <a:cs typeface="Arial" panose="020B0604020202020204" pitchFamily="34" charset="0"/>
              </a:rPr>
              <a:t>Ashford community care service</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BE663BA-1DA8-EC7B-CB13-054BC94B01FC}"/>
              </a:ext>
            </a:extLst>
          </p:cNvPr>
          <p:cNvSpPr>
            <a:spLocks noGrp="1"/>
          </p:cNvSpPr>
          <p:nvPr>
            <p:ph idx="1"/>
          </p:nvPr>
        </p:nvSpPr>
        <p:spPr>
          <a:xfrm>
            <a:off x="464695" y="1199213"/>
            <a:ext cx="11727305" cy="5658787"/>
          </a:xfrm>
        </p:spPr>
        <p:txBody>
          <a:bodyPr>
            <a:normAutofit fontScale="32500" lnSpcReduction="20000"/>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r>
              <a:rPr lang="en-GB" sz="8800">
                <a:latin typeface="Arial" panose="020B0604020202020204" pitchFamily="34" charset="0"/>
                <a:cs typeface="Arial" panose="020B0604020202020204" pitchFamily="34" charset="0"/>
              </a:rPr>
              <a:t>Why is Microsoft important in the NHS?</a:t>
            </a:r>
          </a:p>
          <a:p>
            <a:pPr marL="0" indent="0">
              <a:buNone/>
            </a:pPr>
            <a:endParaRPr lang="en-GB" sz="8800">
              <a:latin typeface="Arial" panose="020B0604020202020204" pitchFamily="34" charset="0"/>
              <a:cs typeface="Arial" panose="020B0604020202020204" pitchFamily="34" charset="0"/>
            </a:endParaRPr>
          </a:p>
          <a:p>
            <a:r>
              <a:rPr lang="en-GB" sz="8800">
                <a:latin typeface="Arial" panose="020B0604020202020204" pitchFamily="34" charset="0"/>
                <a:cs typeface="Arial" panose="020B0604020202020204" pitchFamily="34" charset="0"/>
              </a:rPr>
              <a:t>Records will be updated accordingly.</a:t>
            </a:r>
          </a:p>
          <a:p>
            <a:r>
              <a:rPr lang="en-GB" sz="8800">
                <a:latin typeface="Arial" panose="020B0604020202020204" pitchFamily="34" charset="0"/>
                <a:cs typeface="Arial" panose="020B0604020202020204" pitchFamily="34" charset="0"/>
              </a:rPr>
              <a:t>Change of care plan.</a:t>
            </a:r>
          </a:p>
          <a:p>
            <a:r>
              <a:rPr lang="en-GB" sz="8800">
                <a:latin typeface="Arial" panose="020B0604020202020204" pitchFamily="34" charset="0"/>
                <a:cs typeface="Arial" panose="020B0604020202020204" pitchFamily="34" charset="0"/>
              </a:rPr>
              <a:t>Information of patients will be protected and secured for confidentiality.</a:t>
            </a:r>
          </a:p>
          <a:p>
            <a:r>
              <a:rPr lang="en-GB" sz="8800">
                <a:latin typeface="Arial" panose="020B0604020202020204" pitchFamily="34" charset="0"/>
                <a:cs typeface="Arial" panose="020B0604020202020204" pitchFamily="34" charset="0"/>
              </a:rPr>
              <a:t>Daily tasks monitored.</a:t>
            </a:r>
          </a:p>
          <a:p>
            <a:r>
              <a:rPr lang="en-GB" sz="8800">
                <a:latin typeface="Arial" panose="020B0604020202020204" pitchFamily="34" charset="0"/>
                <a:cs typeface="Arial" panose="020B0604020202020204" pitchFamily="34" charset="0"/>
              </a:rPr>
              <a:t>Easy to access information/medical records.</a:t>
            </a:r>
          </a:p>
          <a:p>
            <a:r>
              <a:rPr lang="en-GB" sz="8800">
                <a:latin typeface="Arial" panose="020B0604020202020204" pitchFamily="34" charset="0"/>
                <a:cs typeface="Arial" panose="020B0604020202020204" pitchFamily="34" charset="0"/>
              </a:rPr>
              <a:t>Record incidents.</a:t>
            </a:r>
          </a:p>
          <a:p>
            <a:r>
              <a:rPr lang="en-GB" sz="8800">
                <a:latin typeface="Arial" panose="020B0604020202020204" pitchFamily="34" charset="0"/>
                <a:cs typeface="Arial" panose="020B0604020202020204" pitchFamily="34" charset="0"/>
              </a:rPr>
              <a:t>Health and safety risks reports written up.</a:t>
            </a:r>
          </a:p>
          <a:p>
            <a:r>
              <a:rPr lang="en-GB" sz="8800">
                <a:latin typeface="Arial" panose="020B0604020202020204" pitchFamily="34" charset="0"/>
                <a:cs typeface="Arial" panose="020B0604020202020204" pitchFamily="34" charset="0"/>
              </a:rPr>
              <a:t>All assessments are recorded and be easy to prepare letters, follow up appointment, discharge notes.</a:t>
            </a:r>
          </a:p>
          <a:p>
            <a:pPr marL="0" indent="0">
              <a:buNone/>
            </a:pPr>
            <a:endParaRPr lang="en-GB" sz="8800">
              <a:latin typeface="Arial" panose="020B0604020202020204" pitchFamily="34" charset="0"/>
              <a:cs typeface="Arial" panose="020B0604020202020204" pitchFamily="34" charset="0"/>
            </a:endParaRPr>
          </a:p>
          <a:p>
            <a:pPr marL="0" indent="0">
              <a:buNone/>
            </a:pPr>
            <a:endParaRPr lang="en-GB" sz="8800">
              <a:latin typeface="Arial" panose="020B0604020202020204" pitchFamily="34" charset="0"/>
              <a:cs typeface="Arial" panose="020B0604020202020204" pitchFamily="34" charset="0"/>
            </a:endParaRPr>
          </a:p>
          <a:p>
            <a:pPr marL="0" indent="0">
              <a:buNone/>
            </a:pPr>
            <a:endParaRPr lang="en-GB" sz="5500">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343008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AA078-76A9-1509-476E-9581E40217B2}"/>
              </a:ext>
            </a:extLst>
          </p:cNvPr>
          <p:cNvSpPr>
            <a:spLocks noGrp="1"/>
          </p:cNvSpPr>
          <p:nvPr>
            <p:ph type="title"/>
          </p:nvPr>
        </p:nvSpPr>
        <p:spPr>
          <a:xfrm>
            <a:off x="914400" y="764373"/>
            <a:ext cx="10591800" cy="1293028"/>
          </a:xfrm>
        </p:spPr>
        <p:txBody>
          <a:bodyPr/>
          <a:lstStyle/>
          <a:p>
            <a:pPr algn="ctr"/>
            <a:r>
              <a:rPr lang="en-GB">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51F4668-459B-6565-048F-A4A661E06BD7}"/>
              </a:ext>
            </a:extLst>
          </p:cNvPr>
          <p:cNvSpPr>
            <a:spLocks noGrp="1"/>
          </p:cNvSpPr>
          <p:nvPr>
            <p:ph idx="1"/>
          </p:nvPr>
        </p:nvSpPr>
        <p:spPr/>
        <p:txBody>
          <a:bodyPr>
            <a:normAutofit/>
          </a:bodyPr>
          <a:lstStyle/>
          <a:p>
            <a:r>
              <a:rPr lang="en-GB" sz="2800">
                <a:latin typeface="Arial" panose="020B0604020202020204" pitchFamily="34" charset="0"/>
                <a:cs typeface="Arial" panose="020B0604020202020204" pitchFamily="34" charset="0"/>
              </a:rPr>
              <a:t>Overall conclusion using Microsoft word tool is efficient in communication because it will help staff  make things a lot easier for them to access medical records, update information, store documentations, personal date of patients will be secured safely, edit any information.</a:t>
            </a:r>
          </a:p>
        </p:txBody>
      </p:sp>
      <p:pic>
        <p:nvPicPr>
          <p:cNvPr id="5" name="Picture 4" descr="A person in blue scrubs using a computer">
            <a:extLst>
              <a:ext uri="{FF2B5EF4-FFF2-40B4-BE49-F238E27FC236}">
                <a16:creationId xmlns:a16="http://schemas.microsoft.com/office/drawing/2014/main" id="{2073DDCB-7859-B5E7-1E09-EE80215C3F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60881" y="3938954"/>
            <a:ext cx="4680559" cy="2585702"/>
          </a:xfrm>
          <a:prstGeom prst="rect">
            <a:avLst/>
          </a:prstGeom>
        </p:spPr>
      </p:pic>
      <p:sp>
        <p:nvSpPr>
          <p:cNvPr id="6" name="TextBox 5">
            <a:extLst>
              <a:ext uri="{FF2B5EF4-FFF2-40B4-BE49-F238E27FC236}">
                <a16:creationId xmlns:a16="http://schemas.microsoft.com/office/drawing/2014/main" id="{E2EE5AD2-5750-912E-2D87-9B4BBB6B866A}"/>
              </a:ext>
            </a:extLst>
          </p:cNvPr>
          <p:cNvSpPr txBox="1"/>
          <p:nvPr/>
        </p:nvSpPr>
        <p:spPr>
          <a:xfrm>
            <a:off x="6220436" y="9459908"/>
            <a:ext cx="1385230" cy="646331"/>
          </a:xfrm>
          <a:prstGeom prst="rect">
            <a:avLst/>
          </a:prstGeom>
          <a:noFill/>
        </p:spPr>
        <p:txBody>
          <a:bodyPr wrap="square" rtlCol="0">
            <a:spAutoFit/>
          </a:bodyPr>
          <a:lstStyle/>
          <a:p>
            <a:r>
              <a:rPr lang="en-GB" sz="900">
                <a:hlinkClick r:id="rId3" tooltip="https://www.openaccessgovernment.org/transforming-nhs-trusts-how-sms-technology-delivers-efficiency-compliance-and-sustainability/19910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16083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0B1DA3-862F-80CC-92D2-D5847C3CB843}"/>
              </a:ext>
            </a:extLst>
          </p:cNvPr>
          <p:cNvSpPr>
            <a:spLocks noGrp="1"/>
          </p:cNvSpPr>
          <p:nvPr>
            <p:ph idx="1"/>
          </p:nvPr>
        </p:nvSpPr>
        <p:spPr>
          <a:xfrm>
            <a:off x="341027" y="1579963"/>
            <a:ext cx="10820400" cy="4024125"/>
          </a:xfrm>
        </p:spPr>
        <p:txBody>
          <a:bodyPr>
            <a:normAutofit/>
          </a:bodyPr>
          <a:lstStyle/>
          <a:p>
            <a:pPr marL="0" indent="0">
              <a:buNone/>
            </a:pPr>
            <a:r>
              <a:rPr lang="en-GB">
                <a:latin typeface="Arial" panose="020B0604020202020204" pitchFamily="34" charset="0"/>
                <a:cs typeface="Arial" panose="020B0604020202020204" pitchFamily="34" charset="0"/>
              </a:rPr>
              <a:t>REFERENCES</a:t>
            </a:r>
          </a:p>
          <a:p>
            <a:pPr marL="0" indent="0">
              <a:buNone/>
            </a:pPr>
            <a:endParaRPr lang="en-GB">
              <a:latin typeface="Arial" panose="020B0604020202020204" pitchFamily="34" charset="0"/>
              <a:cs typeface="Arial" panose="020B0604020202020204" pitchFamily="34" charset="0"/>
            </a:endParaRPr>
          </a:p>
          <a:p>
            <a:pPr marL="0" indent="0">
              <a:buNone/>
            </a:pPr>
            <a:r>
              <a:rPr lang="en-GB">
                <a:hlinkClick r:id="rId2"/>
              </a:rPr>
              <a:t>https://www.this.nhs.uk/insights/article/microsoft-office-365-benefits</a:t>
            </a:r>
            <a:r>
              <a:rPr lang="en-GB"/>
              <a:t> </a:t>
            </a:r>
            <a:r>
              <a:rPr lang="en-GB" b="1"/>
              <a:t>NHS England (accessed 10th October 2026)</a:t>
            </a:r>
            <a:endParaRPr lang="en-GB">
              <a:hlinkClick r:id="rId3"/>
            </a:endParaRPr>
          </a:p>
          <a:p>
            <a:pPr marL="0" indent="0">
              <a:buNone/>
            </a:pPr>
            <a:r>
              <a:rPr lang="en-GB">
                <a:hlinkClick r:id="rId3"/>
              </a:rPr>
              <a:t>https://digital.nhs.uk/data-and-information/information-governance/guidance/records-management-code-of-practice</a:t>
            </a:r>
            <a:r>
              <a:rPr lang="en-GB"/>
              <a:t> </a:t>
            </a:r>
            <a:r>
              <a:rPr lang="en-GB" b="1"/>
              <a:t>Records Management Code of Practice - NHS England Digital</a:t>
            </a:r>
          </a:p>
          <a:p>
            <a:pPr marL="0" indent="0">
              <a:buNone/>
            </a:pPr>
            <a:endParaRPr lang="en-GB" b="1"/>
          </a:p>
          <a:p>
            <a:pPr marL="0" indent="0">
              <a:buNone/>
            </a:pPr>
            <a:endParaRPr lang="en-GB"/>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4254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E5554-E0E9-ACE1-71C4-8426CB86A30D}"/>
              </a:ext>
            </a:extLst>
          </p:cNvPr>
          <p:cNvSpPr>
            <a:spLocks noGrp="1"/>
          </p:cNvSpPr>
          <p:nvPr>
            <p:ph type="ctrTitle"/>
          </p:nvPr>
        </p:nvSpPr>
        <p:spPr>
          <a:xfrm>
            <a:off x="1636776" y="429768"/>
            <a:ext cx="4870141" cy="1455517"/>
          </a:xfrm>
        </p:spPr>
        <p:txBody>
          <a:bodyPr vert="horz" lIns="91440" tIns="45720" rIns="91440" bIns="45720" rtlCol="0">
            <a:normAutofit fontScale="90000"/>
          </a:bodyPr>
          <a:lstStyle/>
          <a:p>
            <a:pPr algn="l"/>
            <a:br>
              <a:rPr lang="en-US" sz="900"/>
            </a:br>
            <a:br>
              <a:rPr lang="en-US" sz="900"/>
            </a:br>
            <a:br>
              <a:rPr lang="en-US" sz="900">
                <a:solidFill>
                  <a:srgbClr val="00B050"/>
                </a:solidFill>
              </a:rPr>
            </a:br>
            <a:r>
              <a:rPr lang="en-US" sz="2000">
                <a:solidFill>
                  <a:srgbClr val="00B050"/>
                </a:solidFill>
              </a:rPr>
              <a:t>ASHFORD COMMUNITY CARE SERVICES</a:t>
            </a:r>
            <a:br>
              <a:rPr lang="en-US" sz="900"/>
            </a:br>
            <a:br>
              <a:rPr lang="en-US" sz="900"/>
            </a:br>
            <a:r>
              <a:rPr lang="en-US" sz="3100" b="1">
                <a:solidFill>
                  <a:srgbClr val="92D050"/>
                </a:solidFill>
              </a:rPr>
              <a:t>Working Together for High Standard Care Records at Ashford Community Care Services</a:t>
            </a:r>
            <a:br>
              <a:rPr lang="en-US" sz="3100">
                <a:solidFill>
                  <a:schemeClr val="bg1">
                    <a:lumMod val="95000"/>
                    <a:lumOff val="5000"/>
                  </a:schemeClr>
                </a:solidFill>
              </a:rPr>
            </a:br>
            <a:br>
              <a:rPr lang="en-US" sz="1600"/>
            </a:br>
            <a:r>
              <a:rPr lang="en-US" sz="2000">
                <a:solidFill>
                  <a:srgbClr val="00B050"/>
                </a:solidFill>
              </a:rPr>
              <a:t>LCHS4007Digital Skills and Research Methods , Group Presentation</a:t>
            </a:r>
            <a:br>
              <a:rPr lang="en-US" sz="2000">
                <a:solidFill>
                  <a:srgbClr val="00B050"/>
                </a:solidFill>
              </a:rPr>
            </a:br>
            <a:br>
              <a:rPr lang="en-US" sz="2000">
                <a:solidFill>
                  <a:srgbClr val="00B050"/>
                </a:solidFill>
              </a:rPr>
            </a:br>
            <a:r>
              <a:rPr lang="en-US" sz="2000">
                <a:solidFill>
                  <a:srgbClr val="00B050"/>
                </a:solidFill>
              </a:rPr>
              <a:t>Lecture : Masud Siddiqui</a:t>
            </a:r>
          </a:p>
        </p:txBody>
      </p:sp>
      <p:sp>
        <p:nvSpPr>
          <p:cNvPr id="3" name="Subtitle 2">
            <a:extLst>
              <a:ext uri="{FF2B5EF4-FFF2-40B4-BE49-F238E27FC236}">
                <a16:creationId xmlns:a16="http://schemas.microsoft.com/office/drawing/2014/main" id="{5887ABAE-BF22-C79D-5F01-D365CC541275}"/>
              </a:ext>
            </a:extLst>
          </p:cNvPr>
          <p:cNvSpPr>
            <a:spLocks noGrp="1"/>
          </p:cNvSpPr>
          <p:nvPr>
            <p:ph type="subTitle" idx="1"/>
          </p:nvPr>
        </p:nvSpPr>
        <p:spPr>
          <a:xfrm>
            <a:off x="1879121" y="3780902"/>
            <a:ext cx="4215812" cy="3997828"/>
          </a:xfrm>
        </p:spPr>
        <p:txBody>
          <a:bodyPr vert="horz" lIns="91440" tIns="45720" rIns="91440" bIns="45720" rtlCol="0" anchor="ctr">
            <a:normAutofit/>
          </a:bodyPr>
          <a:lstStyle/>
          <a:p>
            <a:pPr lvl="1" algn="l">
              <a:lnSpc>
                <a:spcPct val="100000"/>
              </a:lnSpc>
            </a:pPr>
            <a:r>
              <a:rPr kumimoji="0" lang="en-US" sz="2000" b="1" i="0" u="none" strike="noStrike" cap="none" spc="0" normalizeH="0" baseline="0" noProof="0">
                <a:ln>
                  <a:noFill/>
                </a:ln>
                <a:solidFill>
                  <a:srgbClr val="92D050"/>
                </a:solidFill>
                <a:uLnTx/>
                <a:uFillTx/>
              </a:rPr>
              <a:t>LECTURERS:</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Mary Luchi Betonio Sabaco  : 2616714</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Sadia Yaqub  : 2119128</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Angela Ruzingi : 2615061</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Sonia </a:t>
            </a:r>
            <a:r>
              <a:rPr lang="en-US" sz="2000" b="1">
                <a:solidFill>
                  <a:srgbClr val="92D050"/>
                </a:solidFill>
              </a:rPr>
              <a:t>Nawaz</a:t>
            </a:r>
            <a:r>
              <a:rPr kumimoji="0" lang="en-US" sz="2000" b="1" i="0" u="none" strike="noStrike" cap="none" spc="0" normalizeH="0" baseline="0" noProof="0">
                <a:ln>
                  <a:noFill/>
                </a:ln>
                <a:solidFill>
                  <a:srgbClr val="92D050"/>
                </a:solidFill>
                <a:uLnTx/>
                <a:uFillTx/>
              </a:rPr>
              <a:t>  : 2614815</a:t>
            </a:r>
          </a:p>
          <a:p>
            <a:pPr lvl="1" algn="l">
              <a:lnSpc>
                <a:spcPct val="100000"/>
              </a:lnSpc>
              <a:spcBef>
                <a:spcPts val="0"/>
              </a:spcBef>
              <a:spcAft>
                <a:spcPts val="0"/>
              </a:spcAft>
            </a:pPr>
            <a:r>
              <a:rPr lang="en-US" sz="2000" b="1">
                <a:solidFill>
                  <a:srgbClr val="92D050"/>
                </a:solidFill>
              </a:rPr>
              <a:t>Abdurrahman Afolabi Adebiyi : 2618413</a:t>
            </a:r>
            <a:br>
              <a:rPr kumimoji="0" lang="en-US" sz="2000" b="0" i="0" u="none" strike="noStrike" cap="none" spc="0" normalizeH="0" baseline="0" noProof="0">
                <a:ln>
                  <a:noFill/>
                </a:ln>
                <a:solidFill>
                  <a:srgbClr val="92D050"/>
                </a:solidFill>
                <a:uLnTx/>
                <a:uFillTx/>
              </a:rPr>
            </a:br>
            <a:endParaRPr lang="en-US" sz="2000" b="1">
              <a:solidFill>
                <a:srgbClr val="92D050"/>
              </a:solidFill>
            </a:endParaRPr>
          </a:p>
          <a:p>
            <a:pPr algn="l">
              <a:lnSpc>
                <a:spcPct val="110000"/>
              </a:lnSpc>
              <a:buFont typeface="Wingdings" panose="05000000000000000000" pitchFamily="2" charset="2"/>
              <a:buChar char="§"/>
            </a:pPr>
            <a:endParaRPr lang="en-US" sz="1400" b="1">
              <a:solidFill>
                <a:srgbClr val="00B050"/>
              </a:solidFill>
            </a:endParaRPr>
          </a:p>
          <a:p>
            <a:pPr algn="l">
              <a:lnSpc>
                <a:spcPct val="110000"/>
              </a:lnSpc>
              <a:buFont typeface="Wingdings" panose="05000000000000000000" pitchFamily="2" charset="2"/>
              <a:buChar char="§"/>
            </a:pPr>
            <a:br>
              <a:rPr lang="en-US" sz="1400">
                <a:solidFill>
                  <a:srgbClr val="00B050"/>
                </a:solidFill>
              </a:rPr>
            </a:br>
            <a:endParaRPr lang="en-US" sz="1400">
              <a:solidFill>
                <a:srgbClr val="00B050"/>
              </a:solidFill>
            </a:endParaRPr>
          </a:p>
        </p:txBody>
      </p:sp>
      <p:pic>
        <p:nvPicPr>
          <p:cNvPr id="6" name="Video 5" descr="People Discussing">
            <a:extLst>
              <a:ext uri="{FF2B5EF4-FFF2-40B4-BE49-F238E27FC236}">
                <a16:creationId xmlns:a16="http://schemas.microsoft.com/office/drawing/2014/main" id="{264E0D14-2062-E03D-3A13-5FDC55CC63C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59" r="-1" b="-1"/>
          <a:stretch>
            <a:fillRect/>
          </a:stretch>
        </p:blipFill>
        <p:spPr>
          <a:xfrm>
            <a:off x="7311864" y="2465874"/>
            <a:ext cx="3434521" cy="1926914"/>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67128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idsection of a person holding a miniature house">
            <a:extLst>
              <a:ext uri="{FF2B5EF4-FFF2-40B4-BE49-F238E27FC236}">
                <a16:creationId xmlns:a16="http://schemas.microsoft.com/office/drawing/2014/main" id="{E411D851-2873-B3EC-900C-461D22DC541A}"/>
              </a:ext>
            </a:extLst>
          </p:cNvPr>
          <p:cNvPicPr>
            <a:picLocks noChangeAspect="1"/>
          </p:cNvPicPr>
          <p:nvPr/>
        </p:nvPicPr>
        <p:blipFill>
          <a:blip r:embed="rId2">
            <a:duotone>
              <a:schemeClr val="bg2">
                <a:shade val="45000"/>
                <a:satMod val="135000"/>
              </a:schemeClr>
              <a:prstClr val="white"/>
            </a:duotone>
            <a:alphaModFix amt="25000"/>
          </a:blip>
          <a:srcRect t="9726" r="-1" b="986"/>
          <a:stretch>
            <a:fillRect/>
          </a:stretch>
        </p:blipFill>
        <p:spPr>
          <a:xfrm>
            <a:off x="768096" y="0"/>
            <a:ext cx="10931892" cy="6858000"/>
          </a:xfrm>
          <a:prstGeom prst="rect">
            <a:avLst/>
          </a:prstGeom>
        </p:spPr>
      </p:pic>
      <p:sp>
        <p:nvSpPr>
          <p:cNvPr id="2" name="TextBox 1">
            <a:extLst>
              <a:ext uri="{FF2B5EF4-FFF2-40B4-BE49-F238E27FC236}">
                <a16:creationId xmlns:a16="http://schemas.microsoft.com/office/drawing/2014/main" id="{95964EFE-8B71-62BF-FAA4-88AC170EE2BD}"/>
              </a:ext>
            </a:extLst>
          </p:cNvPr>
          <p:cNvSpPr txBox="1"/>
          <p:nvPr/>
        </p:nvSpPr>
        <p:spPr>
          <a:xfrm>
            <a:off x="1133856" y="-1728216"/>
            <a:ext cx="9716426" cy="9006840"/>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pPr>
            <a:endParaRPr lang="en-US" sz="2000" b="1">
              <a:solidFill>
                <a:schemeClr val="bg1"/>
              </a:solidFill>
            </a:endParaRPr>
          </a:p>
          <a:p>
            <a:pPr defTabSz="914400">
              <a:lnSpc>
                <a:spcPct val="110000"/>
              </a:lnSpc>
              <a:spcAft>
                <a:spcPts val="600"/>
              </a:spcAft>
              <a:buClr>
                <a:schemeClr val="accent6"/>
              </a:buClr>
              <a:buSzPct val="90000"/>
            </a:pPr>
            <a:endParaRPr lang="en-US" sz="2000" b="1">
              <a:solidFill>
                <a:schemeClr val="bg1"/>
              </a:solidFill>
            </a:endParaRPr>
          </a:p>
          <a:p>
            <a:pPr defTabSz="914400">
              <a:lnSpc>
                <a:spcPct val="110000"/>
              </a:lnSpc>
              <a:spcAft>
                <a:spcPts val="600"/>
              </a:spcAft>
              <a:buClr>
                <a:schemeClr val="accent6"/>
              </a:buClr>
              <a:buSzPct val="90000"/>
            </a:pPr>
            <a:r>
              <a:rPr lang="en-US" sz="2000" b="1">
                <a:solidFill>
                  <a:srgbClr val="92D050"/>
                </a:solidFill>
              </a:rPr>
              <a:t>Good Morning everyone. Today , I will explain the workplace task of writing care-related documents and care records at Ashford Community Care  Services. I will also explain why Microsoft Word is the most appropriate Microsoft 365 tool for this task.</a:t>
            </a:r>
          </a:p>
          <a:p>
            <a:pPr defTabSz="914400">
              <a:lnSpc>
                <a:spcPct val="110000"/>
              </a:lnSpc>
              <a:spcAft>
                <a:spcPts val="600"/>
              </a:spcAft>
              <a:buClr>
                <a:schemeClr val="accent6"/>
              </a:buClr>
              <a:buSzPct val="90000"/>
              <a:buFont typeface="Wingdings" panose="05000000000000000000" pitchFamily="2" charset="2"/>
              <a:buChar char="§"/>
            </a:pPr>
            <a:endParaRPr lang="en-US" sz="2000" b="1">
              <a:solidFill>
                <a:srgbClr val="92D050"/>
              </a:solidFill>
            </a:endParaRPr>
          </a:p>
          <a:p>
            <a:pPr defTabSz="914400">
              <a:lnSpc>
                <a:spcPct val="110000"/>
              </a:lnSpc>
              <a:spcAft>
                <a:spcPts val="600"/>
              </a:spcAft>
              <a:buClr>
                <a:schemeClr val="accent6"/>
              </a:buClr>
              <a:buSzPct val="90000"/>
            </a:pPr>
            <a:r>
              <a:rPr lang="en-US" sz="2000" b="1">
                <a:solidFill>
                  <a:srgbClr val="92D050"/>
                </a:solidFill>
              </a:rPr>
              <a:t>Ashford needs a single , centralized place to store and keep all one trusted source in one unified system for its care records.</a:t>
            </a:r>
          </a:p>
        </p:txBody>
      </p:sp>
    </p:spTree>
    <p:extLst>
      <p:ext uri="{BB962C8B-B14F-4D97-AF65-F5344CB8AC3E}">
        <p14:creationId xmlns:p14="http://schemas.microsoft.com/office/powerpoint/2010/main" val="3881937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680B59-7FC1-59E9-2344-FF0316154DE9}"/>
              </a:ext>
            </a:extLst>
          </p:cNvPr>
          <p:cNvSpPr txBox="1"/>
          <p:nvPr/>
        </p:nvSpPr>
        <p:spPr>
          <a:xfrm>
            <a:off x="1600200" y="466344"/>
            <a:ext cx="8988552" cy="7017306"/>
          </a:xfrm>
          <a:prstGeom prst="rect">
            <a:avLst/>
          </a:prstGeom>
          <a:noFill/>
        </p:spPr>
        <p:txBody>
          <a:bodyPr wrap="square" rtlCol="0">
            <a:spAutoFit/>
          </a:bodyPr>
          <a:lstStyle/>
          <a:p>
            <a:r>
              <a:rPr lang="en-GB" b="1" dirty="0"/>
              <a:t>WHAT DOES THE TASK INVOLVES?</a:t>
            </a:r>
          </a:p>
          <a:p>
            <a:endParaRPr lang="en-GB" b="1" dirty="0">
              <a:solidFill>
                <a:srgbClr val="00B050"/>
              </a:solidFill>
            </a:endParaRPr>
          </a:p>
          <a:p>
            <a:pPr marL="285750" indent="-285750">
              <a:buFont typeface="Wingdings" panose="05000000000000000000" pitchFamily="2" charset="2"/>
              <a:buChar char="q"/>
            </a:pPr>
            <a:r>
              <a:rPr lang="en-GB" b="1" dirty="0">
                <a:solidFill>
                  <a:srgbClr val="00B050"/>
                </a:solidFill>
              </a:rPr>
              <a:t>Care plans</a:t>
            </a:r>
          </a:p>
          <a:p>
            <a:pPr marL="285750" indent="-285750">
              <a:buFont typeface="Wingdings" panose="05000000000000000000" pitchFamily="2" charset="2"/>
              <a:buChar char="q"/>
            </a:pPr>
            <a:r>
              <a:rPr lang="en-GB" b="1" dirty="0">
                <a:solidFill>
                  <a:srgbClr val="00B050"/>
                </a:solidFill>
              </a:rPr>
              <a:t>Daily care notes</a:t>
            </a:r>
          </a:p>
          <a:p>
            <a:pPr marL="285750" indent="-285750">
              <a:buFont typeface="Wingdings" panose="05000000000000000000" pitchFamily="2" charset="2"/>
              <a:buChar char="q"/>
            </a:pPr>
            <a:r>
              <a:rPr lang="en-GB" b="1" dirty="0">
                <a:solidFill>
                  <a:srgbClr val="00B050"/>
                </a:solidFill>
              </a:rPr>
              <a:t>Wellbeing checks</a:t>
            </a:r>
          </a:p>
          <a:p>
            <a:pPr marL="285750" indent="-285750">
              <a:buFont typeface="Wingdings" panose="05000000000000000000" pitchFamily="2" charset="2"/>
              <a:buChar char="q"/>
            </a:pPr>
            <a:r>
              <a:rPr lang="en-GB" b="1" dirty="0">
                <a:solidFill>
                  <a:srgbClr val="00B050"/>
                </a:solidFill>
              </a:rPr>
              <a:t>Medication errors</a:t>
            </a:r>
          </a:p>
          <a:p>
            <a:pPr marL="285750" indent="-285750">
              <a:buFont typeface="Wingdings" panose="05000000000000000000" pitchFamily="2" charset="2"/>
              <a:buChar char="q"/>
            </a:pPr>
            <a:r>
              <a:rPr lang="en-GB" b="1" dirty="0">
                <a:solidFill>
                  <a:srgbClr val="00B050"/>
                </a:solidFill>
              </a:rPr>
              <a:t>Incident reports</a:t>
            </a:r>
          </a:p>
          <a:p>
            <a:pPr marL="285750" indent="-285750">
              <a:buFont typeface="Wingdings" panose="05000000000000000000" pitchFamily="2" charset="2"/>
              <a:buChar char="q"/>
            </a:pPr>
            <a:r>
              <a:rPr lang="en-GB" b="1" dirty="0">
                <a:solidFill>
                  <a:srgbClr val="00B050"/>
                </a:solidFill>
              </a:rPr>
              <a:t>Appointment support</a:t>
            </a:r>
          </a:p>
          <a:p>
            <a:endParaRPr lang="en-GB" b="1" dirty="0">
              <a:solidFill>
                <a:srgbClr val="00B050"/>
              </a:solidFill>
            </a:endParaRPr>
          </a:p>
          <a:p>
            <a:endParaRPr lang="en-GB" dirty="0"/>
          </a:p>
          <a:p>
            <a:r>
              <a:rPr lang="en-GB" dirty="0"/>
              <a:t>WHY IT IS IMPORTANT?</a:t>
            </a:r>
          </a:p>
          <a:p>
            <a:endParaRPr lang="en-GB" dirty="0"/>
          </a:p>
          <a:p>
            <a:pPr marL="285750" indent="-285750">
              <a:buFont typeface="Wingdings" panose="05000000000000000000" pitchFamily="2" charset="2"/>
              <a:buChar char="q"/>
            </a:pPr>
            <a:r>
              <a:rPr lang="en-GB" b="1" dirty="0">
                <a:solidFill>
                  <a:srgbClr val="00B050"/>
                </a:solidFill>
              </a:rPr>
              <a:t>Keeps information accurate</a:t>
            </a:r>
          </a:p>
          <a:p>
            <a:pPr marL="285750" indent="-285750">
              <a:buFont typeface="Wingdings" panose="05000000000000000000" pitchFamily="2" charset="2"/>
              <a:buChar char="q"/>
            </a:pPr>
            <a:r>
              <a:rPr lang="en-GB" b="1" dirty="0">
                <a:solidFill>
                  <a:srgbClr val="00B050"/>
                </a:solidFill>
              </a:rPr>
              <a:t>Enhance communicate and collaboration among the staff member</a:t>
            </a:r>
          </a:p>
          <a:p>
            <a:pPr marL="285750" indent="-285750">
              <a:buFont typeface="Wingdings" panose="05000000000000000000" pitchFamily="2" charset="2"/>
              <a:buChar char="q"/>
            </a:pPr>
            <a:r>
              <a:rPr lang="en-GB" b="1" dirty="0">
                <a:solidFill>
                  <a:srgbClr val="00B050"/>
                </a:solidFill>
              </a:rPr>
              <a:t>promotes the delivery of safe and effective care</a:t>
            </a:r>
          </a:p>
          <a:p>
            <a:endParaRPr lang="en-GB" dirty="0"/>
          </a:p>
          <a:p>
            <a:r>
              <a:rPr lang="en-GB" dirty="0"/>
              <a:t>Staff at Ashford Community Care Service supports adults with physical disabilities and long-term needs . The staff need to record all the important information about each service users , including their health , medication , appointments and wellbeing checks.</a:t>
            </a:r>
          </a:p>
          <a:p>
            <a:r>
              <a:rPr lang="en-GB" dirty="0"/>
              <a:t>Accurate recording and monitoring will help all the staff provides safe and consistent care.</a:t>
            </a:r>
          </a:p>
          <a:p>
            <a:endParaRPr lang="en-GB" dirty="0"/>
          </a:p>
          <a:p>
            <a:endParaRPr lang="en-GB" dirty="0"/>
          </a:p>
          <a:p>
            <a:endParaRPr lang="en-GB" dirty="0"/>
          </a:p>
        </p:txBody>
      </p:sp>
    </p:spTree>
    <p:extLst>
      <p:ext uri="{BB962C8B-B14F-4D97-AF65-F5344CB8AC3E}">
        <p14:creationId xmlns:p14="http://schemas.microsoft.com/office/powerpoint/2010/main" val="4112359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EC230B-98C5-4420-CCFB-D76A415DBCA6}"/>
              </a:ext>
            </a:extLst>
          </p:cNvPr>
          <p:cNvSpPr txBox="1"/>
          <p:nvPr/>
        </p:nvSpPr>
        <p:spPr>
          <a:xfrm>
            <a:off x="2423160" y="1305341"/>
            <a:ext cx="8576066" cy="4247317"/>
          </a:xfrm>
          <a:prstGeom prst="rect">
            <a:avLst/>
          </a:prstGeom>
          <a:noFill/>
        </p:spPr>
        <p:txBody>
          <a:bodyPr wrap="none" rtlCol="0">
            <a:spAutoFit/>
          </a:bodyPr>
          <a:lstStyle/>
          <a:p>
            <a:r>
              <a:rPr lang="en-GB"/>
              <a:t>WHY  CHOOSE  MICROSOFT  WORD ?</a:t>
            </a:r>
          </a:p>
          <a:p>
            <a:endParaRPr lang="en-GB"/>
          </a:p>
          <a:p>
            <a:r>
              <a:rPr lang="en-GB"/>
              <a:t>MS Word allows staff to:</a:t>
            </a:r>
          </a:p>
          <a:p>
            <a:endParaRPr lang="en-GB"/>
          </a:p>
          <a:p>
            <a:pPr marL="285750" indent="-285750">
              <a:buFont typeface="Wingdings" panose="05000000000000000000" pitchFamily="2" charset="2"/>
              <a:buChar char="q"/>
            </a:pPr>
            <a:r>
              <a:rPr lang="en-GB" b="1">
                <a:solidFill>
                  <a:srgbClr val="00B050"/>
                </a:solidFill>
              </a:rPr>
              <a:t>Create professional documents</a:t>
            </a:r>
          </a:p>
          <a:p>
            <a:pPr marL="285750" indent="-285750">
              <a:buFont typeface="Wingdings" panose="05000000000000000000" pitchFamily="2" charset="2"/>
              <a:buChar char="q"/>
            </a:pPr>
            <a:r>
              <a:rPr lang="en-GB" b="1">
                <a:solidFill>
                  <a:srgbClr val="00B050"/>
                </a:solidFill>
              </a:rPr>
              <a:t>Use templates for care records or care plans</a:t>
            </a:r>
          </a:p>
          <a:p>
            <a:pPr marL="285750" indent="-285750">
              <a:buFont typeface="Wingdings" panose="05000000000000000000" pitchFamily="2" charset="2"/>
              <a:buChar char="q"/>
            </a:pPr>
            <a:r>
              <a:rPr lang="en-GB" b="1">
                <a:solidFill>
                  <a:srgbClr val="00B050"/>
                </a:solidFill>
              </a:rPr>
              <a:t>Check spelling and grammar</a:t>
            </a:r>
          </a:p>
          <a:p>
            <a:pPr marL="285750" indent="-285750">
              <a:buFont typeface="Wingdings" panose="05000000000000000000" pitchFamily="2" charset="2"/>
              <a:buChar char="q"/>
            </a:pPr>
            <a:r>
              <a:rPr lang="en-GB" b="1">
                <a:solidFill>
                  <a:srgbClr val="00B050"/>
                </a:solidFill>
              </a:rPr>
              <a:t>Edit &amp; update the records easily</a:t>
            </a:r>
          </a:p>
          <a:p>
            <a:pPr marL="285750" indent="-285750">
              <a:buFont typeface="Wingdings" panose="05000000000000000000" pitchFamily="2" charset="2"/>
              <a:buChar char="q"/>
            </a:pPr>
            <a:r>
              <a:rPr lang="en-GB" b="1">
                <a:solidFill>
                  <a:srgbClr val="00B050"/>
                </a:solidFill>
              </a:rPr>
              <a:t>Present information in a clear , systematic and accessible format</a:t>
            </a:r>
          </a:p>
          <a:p>
            <a:endParaRPr lang="en-GB"/>
          </a:p>
          <a:p>
            <a:endParaRPr lang="en-GB"/>
          </a:p>
          <a:p>
            <a:r>
              <a:rPr lang="en-GB"/>
              <a:t>We chose MS Word because it is designed for creating and managing documents.</a:t>
            </a:r>
          </a:p>
          <a:p>
            <a:r>
              <a:rPr lang="en-GB"/>
              <a:t>It help the staff produce clear , organise and professional records. It helps to </a:t>
            </a:r>
          </a:p>
          <a:p>
            <a:r>
              <a:rPr lang="en-GB"/>
              <a:t>lessen or reduce mistakes and will improve accuracy.</a:t>
            </a:r>
          </a:p>
          <a:p>
            <a:endParaRPr lang="en-GB"/>
          </a:p>
        </p:txBody>
      </p:sp>
    </p:spTree>
    <p:extLst>
      <p:ext uri="{BB962C8B-B14F-4D97-AF65-F5344CB8AC3E}">
        <p14:creationId xmlns:p14="http://schemas.microsoft.com/office/powerpoint/2010/main" val="975751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CF2648-9813-E0E4-F007-11509B3B5A89}"/>
              </a:ext>
            </a:extLst>
          </p:cNvPr>
          <p:cNvSpPr txBox="1"/>
          <p:nvPr/>
        </p:nvSpPr>
        <p:spPr>
          <a:xfrm>
            <a:off x="1216152" y="402336"/>
            <a:ext cx="11014822" cy="5632311"/>
          </a:xfrm>
          <a:prstGeom prst="rect">
            <a:avLst/>
          </a:prstGeom>
          <a:noFill/>
        </p:spPr>
        <p:txBody>
          <a:bodyPr wrap="square" rtlCol="0">
            <a:spAutoFit/>
          </a:bodyPr>
          <a:lstStyle/>
          <a:p>
            <a:r>
              <a:rPr lang="en-GB"/>
              <a:t>BENEFITS FOR ASHFORD COMMUNITY CARE SERVICE</a:t>
            </a:r>
          </a:p>
          <a:p>
            <a:r>
              <a:rPr lang="en-GB"/>
              <a:t> </a:t>
            </a:r>
          </a:p>
          <a:p>
            <a:r>
              <a:rPr lang="en-GB"/>
              <a:t> Problems in the case study</a:t>
            </a:r>
          </a:p>
          <a:p>
            <a:pPr marL="285750" indent="-285750">
              <a:buFont typeface="Wingdings" panose="05000000000000000000" pitchFamily="2" charset="2"/>
              <a:buChar char="q"/>
            </a:pPr>
            <a:endParaRPr lang="en-GB"/>
          </a:p>
          <a:p>
            <a:pPr marL="285750" indent="-285750">
              <a:buFont typeface="Wingdings" panose="05000000000000000000" pitchFamily="2" charset="2"/>
              <a:buChar char="q"/>
            </a:pPr>
            <a:r>
              <a:rPr lang="en-GB" b="1">
                <a:solidFill>
                  <a:srgbClr val="00B050"/>
                </a:solidFill>
              </a:rPr>
              <a:t>Missed update</a:t>
            </a:r>
          </a:p>
          <a:p>
            <a:pPr marL="285750" indent="-285750">
              <a:buFont typeface="Wingdings" panose="05000000000000000000" pitchFamily="2" charset="2"/>
              <a:buChar char="q"/>
            </a:pPr>
            <a:r>
              <a:rPr lang="en-GB" b="1">
                <a:solidFill>
                  <a:srgbClr val="00B050"/>
                </a:solidFill>
              </a:rPr>
              <a:t>Inconsistent records</a:t>
            </a:r>
          </a:p>
          <a:p>
            <a:pPr marL="285750" indent="-285750">
              <a:buFont typeface="Wingdings" panose="05000000000000000000" pitchFamily="2" charset="2"/>
              <a:buChar char="q"/>
            </a:pPr>
            <a:r>
              <a:rPr lang="en-GB" b="1">
                <a:solidFill>
                  <a:srgbClr val="00B050"/>
                </a:solidFill>
              </a:rPr>
              <a:t>Duplicate work</a:t>
            </a:r>
          </a:p>
          <a:p>
            <a:pPr marL="285750" indent="-285750">
              <a:buFont typeface="Wingdings" panose="05000000000000000000" pitchFamily="2" charset="2"/>
              <a:buChar char="q"/>
            </a:pPr>
            <a:r>
              <a:rPr lang="en-GB" b="1">
                <a:solidFill>
                  <a:srgbClr val="00B050"/>
                </a:solidFill>
              </a:rPr>
              <a:t>Unclear rotas</a:t>
            </a:r>
          </a:p>
          <a:p>
            <a:pPr marL="285750" indent="-285750">
              <a:buFont typeface="Wingdings" panose="05000000000000000000" pitchFamily="2" charset="2"/>
              <a:buChar char="q"/>
            </a:pPr>
            <a:endParaRPr lang="en-GB" b="1">
              <a:solidFill>
                <a:srgbClr val="00B050"/>
              </a:solidFill>
            </a:endParaRPr>
          </a:p>
          <a:p>
            <a:endParaRPr lang="en-GB"/>
          </a:p>
          <a:p>
            <a:r>
              <a:rPr lang="en-GB"/>
              <a:t>HOW MS WORD HELPS</a:t>
            </a:r>
          </a:p>
          <a:p>
            <a:endParaRPr lang="en-GB"/>
          </a:p>
          <a:p>
            <a:pPr marL="285750" indent="-285750">
              <a:buFont typeface="Wingdings" panose="05000000000000000000" pitchFamily="2" charset="2"/>
              <a:buChar char="q"/>
            </a:pPr>
            <a:r>
              <a:rPr lang="en-GB" b="1">
                <a:solidFill>
                  <a:srgbClr val="00B050"/>
                </a:solidFill>
              </a:rPr>
              <a:t>Saves time</a:t>
            </a:r>
          </a:p>
          <a:p>
            <a:pPr marL="285750" indent="-285750">
              <a:buFont typeface="Wingdings" panose="05000000000000000000" pitchFamily="2" charset="2"/>
              <a:buChar char="q"/>
            </a:pPr>
            <a:r>
              <a:rPr lang="en-GB" b="1">
                <a:solidFill>
                  <a:srgbClr val="00B050"/>
                </a:solidFill>
              </a:rPr>
              <a:t>Makes update easily and faster</a:t>
            </a:r>
          </a:p>
          <a:p>
            <a:pPr marL="285750" indent="-285750">
              <a:buFont typeface="Wingdings" panose="05000000000000000000" pitchFamily="2" charset="2"/>
              <a:buChar char="q"/>
            </a:pPr>
            <a:r>
              <a:rPr lang="en-GB" b="1">
                <a:solidFill>
                  <a:srgbClr val="00B050"/>
                </a:solidFill>
              </a:rPr>
              <a:t>It improves communication among the staff members</a:t>
            </a:r>
          </a:p>
          <a:p>
            <a:endParaRPr lang="en-GB"/>
          </a:p>
          <a:p>
            <a:endParaRPr lang="en-GB"/>
          </a:p>
          <a:p>
            <a:r>
              <a:rPr lang="en-GB"/>
              <a:t>The case study states that the staff experiencing missed updates &amp; inconsistent records. </a:t>
            </a:r>
          </a:p>
          <a:p>
            <a:r>
              <a:rPr lang="en-GB"/>
              <a:t> MS Word can help by providing a standard format for documents. This makes information clearer</a:t>
            </a:r>
          </a:p>
          <a:p>
            <a:r>
              <a:rPr lang="en-GB"/>
              <a:t>and easier for all the staff to understand and updates.</a:t>
            </a:r>
          </a:p>
        </p:txBody>
      </p:sp>
    </p:spTree>
    <p:extLst>
      <p:ext uri="{BB962C8B-B14F-4D97-AF65-F5344CB8AC3E}">
        <p14:creationId xmlns:p14="http://schemas.microsoft.com/office/powerpoint/2010/main" val="3430953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D360B9-60D6-4FD9-175E-83B0D9BF2B74}"/>
              </a:ext>
            </a:extLst>
          </p:cNvPr>
          <p:cNvSpPr txBox="1"/>
          <p:nvPr/>
        </p:nvSpPr>
        <p:spPr>
          <a:xfrm>
            <a:off x="1969520" y="1120676"/>
            <a:ext cx="7621590" cy="2677656"/>
          </a:xfrm>
          <a:prstGeom prst="rect">
            <a:avLst/>
          </a:prstGeom>
          <a:noFill/>
        </p:spPr>
        <p:txBody>
          <a:bodyPr wrap="square" rtlCol="0">
            <a:spAutoFit/>
          </a:bodyPr>
          <a:lstStyle/>
          <a:p>
            <a:r>
              <a:rPr lang="en-GB" sz="2400" b="1" dirty="0"/>
              <a:t>CONCLUSION</a:t>
            </a:r>
          </a:p>
          <a:p>
            <a:endParaRPr lang="en-GB" dirty="0"/>
          </a:p>
          <a:p>
            <a:endParaRPr lang="en-GB" dirty="0"/>
          </a:p>
          <a:p>
            <a:r>
              <a:rPr lang="en-GB" dirty="0"/>
              <a:t>Writing care – related documents is essential at Ashford Community Care Services. Microsoft Word is effective and most suitable Microsoft 365 tool because it helps and guide the staff to create accurate and well organised records professionally. This will improve teamwork and proper communication and the quality of care provides to service user.</a:t>
            </a:r>
          </a:p>
        </p:txBody>
      </p:sp>
    </p:spTree>
    <p:extLst>
      <p:ext uri="{BB962C8B-B14F-4D97-AF65-F5344CB8AC3E}">
        <p14:creationId xmlns:p14="http://schemas.microsoft.com/office/powerpoint/2010/main" val="1961701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D8EDFC-98AA-4E17-5C01-A986C2C5E31F}"/>
              </a:ext>
            </a:extLst>
          </p:cNvPr>
          <p:cNvSpPr txBox="1"/>
          <p:nvPr/>
        </p:nvSpPr>
        <p:spPr>
          <a:xfrm>
            <a:off x="3766457" y="1632857"/>
            <a:ext cx="6618222" cy="2308324"/>
          </a:xfrm>
          <a:prstGeom prst="rect">
            <a:avLst/>
          </a:prstGeom>
          <a:noFill/>
        </p:spPr>
        <p:txBody>
          <a:bodyPr wrap="none" rtlCol="0">
            <a:spAutoFit/>
          </a:bodyPr>
          <a:lstStyle/>
          <a:p>
            <a:r>
              <a:rPr lang="en-GB"/>
              <a:t>References</a:t>
            </a:r>
          </a:p>
          <a:p>
            <a:endParaRPr lang="en-GB"/>
          </a:p>
          <a:p>
            <a:endParaRPr lang="en-GB"/>
          </a:p>
          <a:p>
            <a:r>
              <a:rPr lang="en-GB"/>
              <a:t>Microsoft Support. </a:t>
            </a:r>
            <a:r>
              <a:rPr lang="en-GB" i="1"/>
              <a:t>Check grammar, spelling and more in Word</a:t>
            </a:r>
            <a:r>
              <a:rPr lang="en-GB"/>
              <a:t>.</a:t>
            </a:r>
          </a:p>
          <a:p>
            <a:r>
              <a:rPr lang="en-GB"/>
              <a:t>Available at: </a:t>
            </a:r>
            <a:r>
              <a:rPr lang="en-GB">
                <a:hlinkClick r:id="rId2"/>
              </a:rPr>
              <a:t>https://support.Microsoft.com</a:t>
            </a:r>
            <a:endParaRPr lang="en-GB"/>
          </a:p>
          <a:p>
            <a:endParaRPr lang="en-GB"/>
          </a:p>
          <a:p>
            <a:r>
              <a:rPr lang="en-GB"/>
              <a:t>Microsoft Support. </a:t>
            </a:r>
            <a:r>
              <a:rPr lang="en-GB" i="1"/>
              <a:t>Track changes in Word</a:t>
            </a:r>
            <a:r>
              <a:rPr lang="en-GB"/>
              <a:t>. Available at:</a:t>
            </a:r>
          </a:p>
          <a:p>
            <a:r>
              <a:rPr lang="en-GB"/>
              <a:t>https://support.Microsoft.com</a:t>
            </a:r>
          </a:p>
        </p:txBody>
      </p:sp>
    </p:spTree>
    <p:extLst>
      <p:ext uri="{BB962C8B-B14F-4D97-AF65-F5344CB8AC3E}">
        <p14:creationId xmlns:p14="http://schemas.microsoft.com/office/powerpoint/2010/main" val="567850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5FE40C1-5CCB-20D7-1C24-4FFE916D42E5}"/>
              </a:ext>
            </a:extLst>
          </p:cNvPr>
          <p:cNvSpPr>
            <a:spLocks noGrp="1"/>
          </p:cNvSpPr>
          <p:nvPr>
            <p:ph type="title"/>
          </p:nvPr>
        </p:nvSpPr>
        <p:spPr/>
        <p:txBody>
          <a:bodyPr/>
          <a:lstStyle/>
          <a:p>
            <a:r>
              <a:rPr lang="en-US"/>
              <a:t>Sonia Nawaz</a:t>
            </a:r>
          </a:p>
        </p:txBody>
      </p:sp>
      <p:sp>
        <p:nvSpPr>
          <p:cNvPr id="3" name="Date Placeholder 2">
            <a:extLst>
              <a:ext uri="{FF2B5EF4-FFF2-40B4-BE49-F238E27FC236}">
                <a16:creationId xmlns:a16="http://schemas.microsoft.com/office/drawing/2014/main" id="{FC4630AB-9822-6C40-1BBA-9BB97DFC4757}"/>
              </a:ext>
            </a:extLst>
          </p:cNvPr>
          <p:cNvSpPr>
            <a:spLocks noGrp="1"/>
          </p:cNvSpPr>
          <p:nvPr>
            <p:ph type="dt" sz="half" idx="15"/>
          </p:nvPr>
        </p:nvSpPr>
        <p:spPr/>
        <p:txBody>
          <a:bodyPr/>
          <a:lstStyle/>
          <a:p>
            <a:fld id="{CDEB1EBB-CFF7-4B44-9AEA-316A6F2E08DB}" type="datetime1">
              <a:rPr lang="en-US" smtClean="0"/>
              <a:pPr/>
              <a:t>10/11/2026</a:t>
            </a:fld>
            <a:endParaRPr lang="en-US"/>
          </a:p>
        </p:txBody>
      </p:sp>
      <p:sp>
        <p:nvSpPr>
          <p:cNvPr id="4" name="Footer Placeholder 3">
            <a:extLst>
              <a:ext uri="{FF2B5EF4-FFF2-40B4-BE49-F238E27FC236}">
                <a16:creationId xmlns:a16="http://schemas.microsoft.com/office/drawing/2014/main" id="{C474E26F-A06C-57D1-E195-30A94EFC62FB}"/>
              </a:ext>
            </a:extLst>
          </p:cNvPr>
          <p:cNvSpPr>
            <a:spLocks noGrp="1"/>
          </p:cNvSpPr>
          <p:nvPr>
            <p:ph type="ftr" sz="quarter" idx="16"/>
          </p:nvPr>
        </p:nvSpPr>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01E09C41-614B-C031-6C74-39405795C929}"/>
              </a:ext>
            </a:extLst>
          </p:cNvPr>
          <p:cNvSpPr>
            <a:spLocks noGrp="1"/>
          </p:cNvSpPr>
          <p:nvPr>
            <p:ph type="sldNum" sz="quarter" idx="17"/>
          </p:nvPr>
        </p:nvSpPr>
        <p:spPr/>
        <p:txBody>
          <a:bodyPr/>
          <a:lstStyle/>
          <a:p>
            <a:fld id="{CC057153-B650-4DEB-B370-79DDCFDCE934}" type="slidenum">
              <a:rPr lang="en-US" smtClean="0"/>
              <a:pPr/>
              <a:t>16</a:t>
            </a:fld>
            <a:endParaRPr lang="en-US"/>
          </a:p>
        </p:txBody>
      </p:sp>
      <p:sp>
        <p:nvSpPr>
          <p:cNvPr id="6" name="Content Placeholder 5">
            <a:extLst>
              <a:ext uri="{FF2B5EF4-FFF2-40B4-BE49-F238E27FC236}">
                <a16:creationId xmlns:a16="http://schemas.microsoft.com/office/drawing/2014/main" id="{21BBB0CD-0B68-1056-857B-9CB9460BFFA0}"/>
              </a:ext>
            </a:extLst>
          </p:cNvPr>
          <p:cNvSpPr>
            <a:spLocks noGrp="1"/>
          </p:cNvSpPr>
          <p:nvPr>
            <p:ph sz="quarter" idx="14"/>
          </p:nvPr>
        </p:nvSpPr>
        <p:spPr/>
        <p:txBody>
          <a:bodyPr>
            <a:normAutofit fontScale="25000" lnSpcReduction="20000"/>
          </a:bodyPr>
          <a:lstStyle/>
          <a:p>
            <a:endParaRPr lang="en-US"/>
          </a:p>
          <a:p>
            <a:pPr marL="285750" indent="-285750">
              <a:buFont typeface="Arial" panose="020B0604020202020204" pitchFamily="34" charset="0"/>
              <a:buChar char="•"/>
            </a:pPr>
            <a:r>
              <a:rPr lang="en-US" sz="5000"/>
              <a:t>Module code   ; LCHS4007</a:t>
            </a:r>
          </a:p>
          <a:p>
            <a:pPr marL="285750" indent="-285750">
              <a:buFont typeface="Arial" panose="020B0604020202020204" pitchFamily="34" charset="0"/>
              <a:buChar char="•"/>
            </a:pPr>
            <a:r>
              <a:rPr lang="en-US" sz="5000"/>
              <a:t>Module             ; Digital skill and research method</a:t>
            </a:r>
          </a:p>
          <a:p>
            <a:pPr marL="285750" indent="-285750">
              <a:buFont typeface="Arial" panose="020B0604020202020204" pitchFamily="34" charset="0"/>
              <a:buChar char="•"/>
            </a:pPr>
            <a:r>
              <a:rPr lang="en-US" sz="5000"/>
              <a:t>Lecturer           ;  Masud Siddique</a:t>
            </a:r>
          </a:p>
          <a:p>
            <a:pPr marL="285750" indent="-285750">
              <a:buFont typeface="Arial" panose="020B0604020202020204" pitchFamily="34" charset="0"/>
              <a:buChar char="•"/>
            </a:pPr>
            <a:endParaRPr lang="en-US" sz="5000"/>
          </a:p>
          <a:p>
            <a:pPr marL="285750" indent="-285750">
              <a:buFont typeface="Arial" panose="020B0604020202020204" pitchFamily="34" charset="0"/>
              <a:buChar char="•"/>
            </a:pPr>
            <a:r>
              <a:rPr lang="en-US" sz="5000"/>
              <a:t>Group members ; </a:t>
            </a:r>
          </a:p>
          <a:p>
            <a:pPr marL="285750" indent="-285750">
              <a:buFont typeface="Arial" panose="020B0604020202020204" pitchFamily="34" charset="0"/>
              <a:buChar char="•"/>
            </a:pPr>
            <a:r>
              <a:rPr lang="en-US" sz="5000"/>
              <a:t>Sonia Nawaz ; 2614815</a:t>
            </a:r>
          </a:p>
          <a:p>
            <a:pPr marL="285750" indent="-285750">
              <a:buFont typeface="Arial" panose="020B0604020202020204" pitchFamily="34" charset="0"/>
              <a:buChar char="•"/>
            </a:pPr>
            <a:r>
              <a:rPr lang="en-US" sz="5000"/>
              <a:t>Sadia Yaqub ; 2119128</a:t>
            </a:r>
          </a:p>
          <a:p>
            <a:pPr marL="285750" indent="-285750">
              <a:buFont typeface="Arial" panose="020B0604020202020204" pitchFamily="34" charset="0"/>
              <a:buChar char="•"/>
            </a:pPr>
            <a:r>
              <a:rPr lang="en-US" sz="5000"/>
              <a:t>Angela </a:t>
            </a:r>
            <a:r>
              <a:rPr lang="en-US" sz="5000" err="1"/>
              <a:t>Ruzingi</a:t>
            </a:r>
            <a:r>
              <a:rPr lang="en-US" sz="5000"/>
              <a:t> ;  2615061</a:t>
            </a:r>
          </a:p>
          <a:p>
            <a:pPr marL="285750" indent="-285750">
              <a:buFont typeface="Arial" panose="020B0604020202020204" pitchFamily="34" charset="0"/>
              <a:buChar char="•"/>
            </a:pPr>
            <a:r>
              <a:rPr lang="en-US" sz="5000"/>
              <a:t>Mary Luchi Betonio </a:t>
            </a:r>
            <a:r>
              <a:rPr lang="en-US" sz="5000" err="1"/>
              <a:t>Sabaco</a:t>
            </a:r>
            <a:r>
              <a:rPr lang="en-US" sz="5000"/>
              <a:t> ; 2616714</a:t>
            </a:r>
          </a:p>
          <a:p>
            <a:pPr marL="285750" indent="-285750">
              <a:buFont typeface="Arial" panose="020B0604020202020204" pitchFamily="34" charset="0"/>
              <a:buChar char="•"/>
            </a:pPr>
            <a:r>
              <a:rPr lang="en-US" sz="5000"/>
              <a:t>Abdurrahman  </a:t>
            </a:r>
            <a:r>
              <a:rPr lang="en-US" sz="5000" err="1"/>
              <a:t>Afolabiadebiyi</a:t>
            </a:r>
            <a:r>
              <a:rPr lang="en-US" sz="5000"/>
              <a:t> ; 2618413</a:t>
            </a:r>
          </a:p>
        </p:txBody>
      </p:sp>
      <p:pic>
        <p:nvPicPr>
          <p:cNvPr id="9" name="Picture Placeholder 8" descr="A close up of a plant">
            <a:extLst>
              <a:ext uri="{FF2B5EF4-FFF2-40B4-BE49-F238E27FC236}">
                <a16:creationId xmlns:a16="http://schemas.microsoft.com/office/drawing/2014/main" id="{BC0F1B81-EB42-26A4-CA8C-DCB5277234C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l="101" r="101"/>
          <a:stretch/>
        </p:blipFill>
        <p:spPr/>
      </p:pic>
    </p:spTree>
    <p:extLst>
      <p:ext uri="{BB962C8B-B14F-4D97-AF65-F5344CB8AC3E}">
        <p14:creationId xmlns:p14="http://schemas.microsoft.com/office/powerpoint/2010/main" val="1640610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A8953-A97B-550D-B388-63D11AE2C9A7}"/>
              </a:ext>
            </a:extLst>
          </p:cNvPr>
          <p:cNvSpPr>
            <a:spLocks noGrp="1"/>
          </p:cNvSpPr>
          <p:nvPr>
            <p:ph type="title"/>
          </p:nvPr>
        </p:nvSpPr>
        <p:spPr>
          <a:xfrm>
            <a:off x="457200" y="458145"/>
            <a:ext cx="4000497" cy="1679799"/>
          </a:xfrm>
        </p:spPr>
        <p:txBody>
          <a:bodyPr anchor="b">
            <a:normAutofit/>
          </a:bodyPr>
          <a:lstStyle/>
          <a:p>
            <a:r>
              <a:rPr lang="en-GB"/>
              <a:t>T00L</a:t>
            </a:r>
          </a:p>
        </p:txBody>
      </p:sp>
      <p:sp>
        <p:nvSpPr>
          <p:cNvPr id="6" name="Content Placeholder 5">
            <a:extLst>
              <a:ext uri="{FF2B5EF4-FFF2-40B4-BE49-F238E27FC236}">
                <a16:creationId xmlns:a16="http://schemas.microsoft.com/office/drawing/2014/main" id="{3DC9648D-92FC-92E0-051C-1319699F2DE3}"/>
              </a:ext>
            </a:extLst>
          </p:cNvPr>
          <p:cNvSpPr>
            <a:spLocks noGrp="1"/>
          </p:cNvSpPr>
          <p:nvPr>
            <p:ph idx="1"/>
          </p:nvPr>
        </p:nvSpPr>
        <p:spPr>
          <a:xfrm>
            <a:off x="457200" y="2272880"/>
            <a:ext cx="4000497" cy="3789491"/>
          </a:xfrm>
        </p:spPr>
        <p:txBody>
          <a:bodyPr>
            <a:normAutofit/>
          </a:bodyPr>
          <a:lstStyle/>
          <a:p>
            <a:r>
              <a:rPr lang="en-GB"/>
              <a:t>MICROSOFT WORD</a:t>
            </a:r>
          </a:p>
        </p:txBody>
      </p:sp>
      <p:pic>
        <p:nvPicPr>
          <p:cNvPr id="10" name="Picture 9" descr="White letters in 3D form">
            <a:extLst>
              <a:ext uri="{FF2B5EF4-FFF2-40B4-BE49-F238E27FC236}">
                <a16:creationId xmlns:a16="http://schemas.microsoft.com/office/drawing/2014/main" id="{31BE1448-9720-0F1B-7270-AC57DB40F7AE}"/>
              </a:ext>
            </a:extLst>
          </p:cNvPr>
          <p:cNvPicPr>
            <a:picLocks noChangeAspect="1"/>
          </p:cNvPicPr>
          <p:nvPr/>
        </p:nvPicPr>
        <p:blipFill>
          <a:blip r:embed="rId2"/>
          <a:srcRect l="15991" r="2836" b="1"/>
          <a:stretch>
            <a:fillRect/>
          </a:stretch>
        </p:blipFill>
        <p:spPr>
          <a:xfrm>
            <a:off x="4853323" y="10"/>
            <a:ext cx="7338676" cy="6396271"/>
          </a:xfrm>
          <a:prstGeom prst="rect">
            <a:avLst/>
          </a:prstGeom>
          <a:noFill/>
        </p:spPr>
      </p:pic>
      <p:sp>
        <p:nvSpPr>
          <p:cNvPr id="4" name="Footer Placeholder 3">
            <a:extLst>
              <a:ext uri="{FF2B5EF4-FFF2-40B4-BE49-F238E27FC236}">
                <a16:creationId xmlns:a16="http://schemas.microsoft.com/office/drawing/2014/main" id="{20CF8DC4-E8E9-1C8A-5218-A70D45C65D4E}"/>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3" name="Date Placeholder 2">
            <a:extLst>
              <a:ext uri="{FF2B5EF4-FFF2-40B4-BE49-F238E27FC236}">
                <a16:creationId xmlns:a16="http://schemas.microsoft.com/office/drawing/2014/main" id="{D79C256D-CF69-A5A4-8B04-5357981F1EE9}"/>
              </a:ext>
            </a:extLst>
          </p:cNvPr>
          <p:cNvSpPr>
            <a:spLocks noGrp="1"/>
          </p:cNvSpPr>
          <p:nvPr>
            <p:ph type="dt" sz="half" idx="10"/>
          </p:nvPr>
        </p:nvSpPr>
        <p:spPr>
          <a:xfrm>
            <a:off x="9737594" y="6445997"/>
            <a:ext cx="1842115" cy="365125"/>
          </a:xfrm>
        </p:spPr>
        <p:txBody>
          <a:bodyPr anchor="ctr">
            <a:normAutofit/>
          </a:bodyPr>
          <a:lstStyle/>
          <a:p>
            <a:pPr>
              <a:spcAft>
                <a:spcPts val="600"/>
              </a:spcAft>
            </a:pPr>
            <a:fld id="{CDEB1EBB-CFF7-4B44-9AEA-316A6F2E08DB}" type="datetime1">
              <a:rPr lang="en-US" smtClean="0"/>
              <a:pPr>
                <a:spcAft>
                  <a:spcPts val="600"/>
                </a:spcAft>
              </a:pPr>
              <a:t>10/11/2026</a:t>
            </a:fld>
            <a:endParaRPr lang="en-US"/>
          </a:p>
        </p:txBody>
      </p:sp>
      <p:sp>
        <p:nvSpPr>
          <p:cNvPr id="5" name="Slide Number Placeholder 4">
            <a:extLst>
              <a:ext uri="{FF2B5EF4-FFF2-40B4-BE49-F238E27FC236}">
                <a16:creationId xmlns:a16="http://schemas.microsoft.com/office/drawing/2014/main" id="{670286D5-2A8D-C462-BDDD-DA11F9F6710B}"/>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17</a:t>
            </a:fld>
            <a:endParaRPr lang="en-US"/>
          </a:p>
        </p:txBody>
      </p:sp>
    </p:spTree>
    <p:extLst>
      <p:ext uri="{BB962C8B-B14F-4D97-AF65-F5344CB8AC3E}">
        <p14:creationId xmlns:p14="http://schemas.microsoft.com/office/powerpoint/2010/main" val="851129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67C21-CBE5-35CA-CC6F-CDB28E549AC5}"/>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85BE0092-1467-C4AC-9D0E-7C5749B8795E}"/>
              </a:ext>
            </a:extLst>
          </p:cNvPr>
          <p:cNvSpPr>
            <a:spLocks noGrp="1"/>
          </p:cNvSpPr>
          <p:nvPr>
            <p:ph idx="1"/>
          </p:nvPr>
        </p:nvSpPr>
        <p:spPr/>
        <p:txBody>
          <a:bodyPr/>
          <a:lstStyle/>
          <a:p>
            <a:r>
              <a:rPr lang="en-GB"/>
              <a:t>Writing care related documents and care records</a:t>
            </a:r>
          </a:p>
        </p:txBody>
      </p:sp>
      <p:pic>
        <p:nvPicPr>
          <p:cNvPr id="11" name="Picture Placeholder 10" descr="Doctor writing on tablet with pen">
            <a:extLst>
              <a:ext uri="{FF2B5EF4-FFF2-40B4-BE49-F238E27FC236}">
                <a16:creationId xmlns:a16="http://schemas.microsoft.com/office/drawing/2014/main" id="{B644EE04-9146-3D35-19DA-E7156B8AAB92}"/>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7169" r="27169"/>
          <a:stretch>
            <a:fillRect/>
          </a:stretch>
        </p:blipFill>
        <p:spPr/>
      </p:pic>
      <p:sp>
        <p:nvSpPr>
          <p:cNvPr id="5" name="Footer Placeholder 4">
            <a:extLst>
              <a:ext uri="{FF2B5EF4-FFF2-40B4-BE49-F238E27FC236}">
                <a16:creationId xmlns:a16="http://schemas.microsoft.com/office/drawing/2014/main" id="{A1F0D141-C8C6-A95B-70CC-9F1FDB31E57C}"/>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63E95C09-ABDD-35B3-2EBE-1C654C739FFA}"/>
              </a:ext>
            </a:extLst>
          </p:cNvPr>
          <p:cNvSpPr>
            <a:spLocks noGrp="1"/>
          </p:cNvSpPr>
          <p:nvPr>
            <p:ph type="dt" sz="half" idx="10"/>
          </p:nvPr>
        </p:nvSpPr>
        <p:spPr/>
        <p:txBody>
          <a:bodyPr/>
          <a:lstStyle/>
          <a:p>
            <a:fld id="{E2D2F0CB-8BED-3748-8B15-758A52C2D13F}" type="datetime1">
              <a:rPr lang="en-US" smtClean="0"/>
              <a:pPr/>
              <a:t>10/11/2026</a:t>
            </a:fld>
            <a:endParaRPr lang="en-US"/>
          </a:p>
        </p:txBody>
      </p:sp>
      <p:sp>
        <p:nvSpPr>
          <p:cNvPr id="7" name="Slide Number Placeholder 6">
            <a:extLst>
              <a:ext uri="{FF2B5EF4-FFF2-40B4-BE49-F238E27FC236}">
                <a16:creationId xmlns:a16="http://schemas.microsoft.com/office/drawing/2014/main" id="{782E2112-F6C2-A917-05AD-3AE01298C79B}"/>
              </a:ext>
            </a:extLst>
          </p:cNvPr>
          <p:cNvSpPr>
            <a:spLocks noGrp="1"/>
          </p:cNvSpPr>
          <p:nvPr>
            <p:ph type="sldNum" sz="quarter" idx="12"/>
          </p:nvPr>
        </p:nvSpPr>
        <p:spPr/>
        <p:txBody>
          <a:bodyPr/>
          <a:lstStyle/>
          <a:p>
            <a:fld id="{CC057153-B650-4DEB-B370-79DDCFDCE934}" type="slidenum">
              <a:rPr lang="en-US" smtClean="0"/>
              <a:pPr/>
              <a:t>18</a:t>
            </a:fld>
            <a:endParaRPr lang="en-US"/>
          </a:p>
        </p:txBody>
      </p:sp>
      <mc:AlternateContent xmlns:mc="http://schemas.openxmlformats.org/markup-compatibility/2006" xmlns:pslz="http://schemas.microsoft.com/office/powerpoint/2016/slidezoom">
        <mc:Choice Requires="pslz">
          <p:graphicFrame>
            <p:nvGraphicFramePr>
              <p:cNvPr id="9" name="Slide Zoom 8">
                <a:extLst>
                  <a:ext uri="{FF2B5EF4-FFF2-40B4-BE49-F238E27FC236}">
                    <a16:creationId xmlns:a16="http://schemas.microsoft.com/office/drawing/2014/main" id="{F1F8C457-7012-F341-8879-FAC885948F64}"/>
                  </a:ext>
                </a:extLst>
              </p:cNvPr>
              <p:cNvGraphicFramePr>
                <a:graphicFrameLocks noChangeAspect="1"/>
              </p:cNvGraphicFramePr>
              <p:nvPr/>
            </p:nvGraphicFramePr>
            <p:xfrm>
              <a:off x="1409697" y="4539684"/>
              <a:ext cx="3048000" cy="1714500"/>
            </p:xfrm>
            <a:graphic>
              <a:graphicData uri="http://schemas.microsoft.com/office/powerpoint/2016/slidezoom">
                <pslz:sldZm>
                  <pslz:sldZmObj sldId="1541" cId="2725582044">
                    <pslz:zmPr id="{54DBCCA6-0CB5-4BE6-8152-049582AC53BF}"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9" name="Slide Zoom 8">
                <a:hlinkClick r:id="rId4" action="ppaction://hlinksldjump"/>
                <a:extLst>
                  <a:ext uri="{FF2B5EF4-FFF2-40B4-BE49-F238E27FC236}">
                    <a16:creationId xmlns:a16="http://schemas.microsoft.com/office/drawing/2014/main" id="{F1F8C457-7012-F341-8879-FAC885948F64}"/>
                  </a:ext>
                </a:extLst>
              </p:cNvPr>
              <p:cNvPicPr>
                <a:picLocks noGrp="1" noRot="1" noChangeAspect="1" noMove="1" noResize="1" noEditPoints="1" noAdjustHandles="1" noChangeArrowheads="1" noChangeShapeType="1"/>
              </p:cNvPicPr>
              <p:nvPr/>
            </p:nvPicPr>
            <p:blipFill>
              <a:blip r:embed="rId5"/>
              <a:stretch>
                <a:fillRect/>
              </a:stretch>
            </p:blipFill>
            <p:spPr>
              <a:xfrm>
                <a:off x="1409697" y="4539684"/>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725582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4B019-BABC-D679-FC6F-83466B8DC083}"/>
              </a:ext>
            </a:extLst>
          </p:cNvPr>
          <p:cNvSpPr>
            <a:spLocks noGrp="1"/>
          </p:cNvSpPr>
          <p:nvPr>
            <p:ph type="title"/>
          </p:nvPr>
        </p:nvSpPr>
        <p:spPr>
          <a:xfrm>
            <a:off x="457200" y="458145"/>
            <a:ext cx="4000497" cy="1679799"/>
          </a:xfrm>
        </p:spPr>
        <p:txBody>
          <a:bodyPr anchor="b">
            <a:normAutofit fontScale="90000"/>
          </a:bodyPr>
          <a:lstStyle/>
          <a:p>
            <a:r>
              <a:rPr lang="en-GB"/>
              <a:t>Importance of Microsoft word in care homes</a:t>
            </a:r>
          </a:p>
        </p:txBody>
      </p:sp>
      <p:sp>
        <p:nvSpPr>
          <p:cNvPr id="3" name="Content Placeholder 2">
            <a:extLst>
              <a:ext uri="{FF2B5EF4-FFF2-40B4-BE49-F238E27FC236}">
                <a16:creationId xmlns:a16="http://schemas.microsoft.com/office/drawing/2014/main" id="{9EBFB655-2D77-7A32-D579-762D4DF4151E}"/>
              </a:ext>
            </a:extLst>
          </p:cNvPr>
          <p:cNvSpPr>
            <a:spLocks noGrp="1"/>
          </p:cNvSpPr>
          <p:nvPr>
            <p:ph idx="1"/>
          </p:nvPr>
        </p:nvSpPr>
        <p:spPr>
          <a:xfrm>
            <a:off x="457200" y="2272880"/>
            <a:ext cx="4000497" cy="3789491"/>
          </a:xfrm>
        </p:spPr>
        <p:txBody>
          <a:bodyPr>
            <a:normAutofit fontScale="92500" lnSpcReduction="20000"/>
          </a:bodyPr>
          <a:lstStyle/>
          <a:p>
            <a:pPr marL="0" indent="0">
              <a:buNone/>
            </a:pPr>
            <a:r>
              <a:rPr lang="en-GB"/>
              <a:t>Microsoft word is powerful and reliable word processing program that help you create ,format and organize professional  documents with ease.  </a:t>
            </a:r>
          </a:p>
          <a:p>
            <a:pPr marL="0" indent="0">
              <a:buNone/>
            </a:pPr>
            <a:r>
              <a:rPr lang="en-GB"/>
              <a:t>Microsoft word is  used in care homes to create updates and manage administrative and resident document.</a:t>
            </a:r>
          </a:p>
          <a:p>
            <a:pPr marL="0" indent="0">
              <a:buNone/>
            </a:pPr>
            <a:r>
              <a:rPr lang="en-GB"/>
              <a:t> C0llaboration and version control share file in real time across device via cloud services, track changes , leave comments and review old version .                                                                                                                                                                                                                                                       </a:t>
            </a:r>
          </a:p>
        </p:txBody>
      </p:sp>
      <p:pic>
        <p:nvPicPr>
          <p:cNvPr id="9" name="Picture 8" descr="Multi-coloured paper-craft art">
            <a:extLst>
              <a:ext uri="{FF2B5EF4-FFF2-40B4-BE49-F238E27FC236}">
                <a16:creationId xmlns:a16="http://schemas.microsoft.com/office/drawing/2014/main" id="{4A7DA7A0-A9C9-B9A2-0F3A-2F8A8A823482}"/>
              </a:ext>
            </a:extLst>
          </p:cNvPr>
          <p:cNvPicPr>
            <a:picLocks noChangeAspect="1"/>
          </p:cNvPicPr>
          <p:nvPr/>
        </p:nvPicPr>
        <p:blipFill>
          <a:blip r:embed="rId2"/>
          <a:srcRect l="12826" r="10589"/>
          <a:stretch>
            <a:fillRect/>
          </a:stretch>
        </p:blipFill>
        <p:spPr>
          <a:xfrm>
            <a:off x="4853323" y="10"/>
            <a:ext cx="7338676" cy="6396271"/>
          </a:xfrm>
          <a:prstGeom prst="rect">
            <a:avLst/>
          </a:prstGeom>
          <a:noFill/>
        </p:spPr>
      </p:pic>
      <p:sp>
        <p:nvSpPr>
          <p:cNvPr id="5" name="Footer Placeholder 4">
            <a:extLst>
              <a:ext uri="{FF2B5EF4-FFF2-40B4-BE49-F238E27FC236}">
                <a16:creationId xmlns:a16="http://schemas.microsoft.com/office/drawing/2014/main" id="{5334B46F-9F9B-5768-00AC-8E56739A0BB9}"/>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6" name="Date Placeholder 5">
            <a:extLst>
              <a:ext uri="{FF2B5EF4-FFF2-40B4-BE49-F238E27FC236}">
                <a16:creationId xmlns:a16="http://schemas.microsoft.com/office/drawing/2014/main" id="{A6E19D77-0BF7-5594-9C4A-912A399D7319}"/>
              </a:ext>
            </a:extLst>
          </p:cNvPr>
          <p:cNvSpPr>
            <a:spLocks noGrp="1"/>
          </p:cNvSpPr>
          <p:nvPr>
            <p:ph type="dt" sz="half" idx="10"/>
          </p:nvPr>
        </p:nvSpPr>
        <p:spPr>
          <a:xfrm>
            <a:off x="9737594" y="6445997"/>
            <a:ext cx="1842115" cy="365125"/>
          </a:xfrm>
        </p:spPr>
        <p:txBody>
          <a:bodyPr anchor="ctr">
            <a:normAutofit/>
          </a:bodyPr>
          <a:lstStyle/>
          <a:p>
            <a:pPr>
              <a:spcAft>
                <a:spcPts val="600"/>
              </a:spcAft>
            </a:pPr>
            <a:fld id="{E2D2F0CB-8BED-3748-8B15-758A52C2D13F}" type="datetime1">
              <a:rPr lang="en-US" smtClean="0"/>
              <a:pPr>
                <a:spcAft>
                  <a:spcPts val="600"/>
                </a:spcAft>
              </a:pPr>
              <a:t>10/11/2026</a:t>
            </a:fld>
            <a:endParaRPr lang="en-US"/>
          </a:p>
        </p:txBody>
      </p:sp>
      <p:sp>
        <p:nvSpPr>
          <p:cNvPr id="7" name="Slide Number Placeholder 6">
            <a:extLst>
              <a:ext uri="{FF2B5EF4-FFF2-40B4-BE49-F238E27FC236}">
                <a16:creationId xmlns:a16="http://schemas.microsoft.com/office/drawing/2014/main" id="{2B800478-5815-D48D-27AE-D4A3D8A40C29}"/>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19</a:t>
            </a:fld>
            <a:endParaRPr lang="en-US"/>
          </a:p>
        </p:txBody>
      </p:sp>
    </p:spTree>
    <p:extLst>
      <p:ext uri="{BB962C8B-B14F-4D97-AF65-F5344CB8AC3E}">
        <p14:creationId xmlns:p14="http://schemas.microsoft.com/office/powerpoint/2010/main" val="2812147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1A414-3A97-56A3-BBAE-42467BEA75EA}"/>
              </a:ext>
            </a:extLst>
          </p:cNvPr>
          <p:cNvSpPr>
            <a:spLocks noGrp="1"/>
          </p:cNvSpPr>
          <p:nvPr>
            <p:ph type="title"/>
          </p:nvPr>
        </p:nvSpPr>
        <p:spPr>
          <a:xfrm>
            <a:off x="457200" y="265472"/>
            <a:ext cx="6356555" cy="983226"/>
          </a:xfrm>
        </p:spPr>
        <p:txBody>
          <a:bodyPr>
            <a:normAutofit fontScale="90000"/>
          </a:bodyPr>
          <a:lstStyle/>
          <a:p>
            <a:r>
              <a:rPr lang="en-GB"/>
              <a:t>Common uses of Microsoft word in care home</a:t>
            </a:r>
          </a:p>
        </p:txBody>
      </p:sp>
      <p:graphicFrame>
        <p:nvGraphicFramePr>
          <p:cNvPr id="8" name="Content Placeholder 7">
            <a:extLst>
              <a:ext uri="{FF2B5EF4-FFF2-40B4-BE49-F238E27FC236}">
                <a16:creationId xmlns:a16="http://schemas.microsoft.com/office/drawing/2014/main" id="{B0E2833F-2822-DC90-F09B-7AFB8D58D450}"/>
              </a:ext>
            </a:extLst>
          </p:cNvPr>
          <p:cNvGraphicFramePr>
            <a:graphicFrameLocks noGrp="1"/>
          </p:cNvGraphicFramePr>
          <p:nvPr>
            <p:ph idx="1"/>
          </p:nvPr>
        </p:nvGraphicFramePr>
        <p:xfrm>
          <a:off x="457199" y="1140543"/>
          <a:ext cx="8116529" cy="4922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5CCD6163-1D63-5DF1-73B6-615B94F90E16}"/>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D2C62BE9-CC09-FE4A-D091-4C3C500A8F73}"/>
              </a:ext>
            </a:extLst>
          </p:cNvPr>
          <p:cNvSpPr>
            <a:spLocks noGrp="1"/>
          </p:cNvSpPr>
          <p:nvPr>
            <p:ph type="dt" sz="half" idx="10"/>
          </p:nvPr>
        </p:nvSpPr>
        <p:spPr/>
        <p:txBody>
          <a:bodyPr/>
          <a:lstStyle/>
          <a:p>
            <a:fld id="{E2D2F0CB-8BED-3748-8B15-758A52C2D13F}" type="datetime1">
              <a:rPr lang="en-US" smtClean="0"/>
              <a:pPr/>
              <a:t>10/11/2026</a:t>
            </a:fld>
            <a:endParaRPr lang="en-US"/>
          </a:p>
        </p:txBody>
      </p:sp>
      <p:sp>
        <p:nvSpPr>
          <p:cNvPr id="7" name="Slide Number Placeholder 6">
            <a:extLst>
              <a:ext uri="{FF2B5EF4-FFF2-40B4-BE49-F238E27FC236}">
                <a16:creationId xmlns:a16="http://schemas.microsoft.com/office/drawing/2014/main" id="{BB0747D5-8C05-EBEA-4742-067074C3295B}"/>
              </a:ext>
            </a:extLst>
          </p:cNvPr>
          <p:cNvSpPr>
            <a:spLocks noGrp="1"/>
          </p:cNvSpPr>
          <p:nvPr>
            <p:ph type="sldNum" sz="quarter" idx="12"/>
          </p:nvPr>
        </p:nvSpPr>
        <p:spPr/>
        <p:txBody>
          <a:bodyPr/>
          <a:lstStyle/>
          <a:p>
            <a:fld id="{CC057153-B650-4DEB-B370-79DDCFDCE934}" type="slidenum">
              <a:rPr lang="en-US" smtClean="0"/>
              <a:pPr/>
              <a:t>20</a:t>
            </a:fld>
            <a:endParaRPr lang="en-US"/>
          </a:p>
        </p:txBody>
      </p:sp>
      <p:pic>
        <p:nvPicPr>
          <p:cNvPr id="12" name="Picture Placeholder 11" descr="Close-up of agave">
            <a:extLst>
              <a:ext uri="{FF2B5EF4-FFF2-40B4-BE49-F238E27FC236}">
                <a16:creationId xmlns:a16="http://schemas.microsoft.com/office/drawing/2014/main" id="{0DBA4B5F-097F-605D-4B55-CAD0A2099E9B}"/>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t="720" b="720"/>
          <a:stretch/>
        </p:blipFill>
        <p:spPr>
          <a:xfrm>
            <a:off x="8603220" y="4090219"/>
            <a:ext cx="3588780" cy="2355777"/>
          </a:xfrm>
        </p:spPr>
      </p:pic>
    </p:spTree>
    <p:extLst>
      <p:ext uri="{BB962C8B-B14F-4D97-AF65-F5344CB8AC3E}">
        <p14:creationId xmlns:p14="http://schemas.microsoft.com/office/powerpoint/2010/main" val="4009371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53812-FBBC-0B16-BBB7-E5CB777E0F8D}"/>
              </a:ext>
            </a:extLst>
          </p:cNvPr>
          <p:cNvSpPr>
            <a:spLocks noGrp="1"/>
          </p:cNvSpPr>
          <p:nvPr>
            <p:ph type="title"/>
          </p:nvPr>
        </p:nvSpPr>
        <p:spPr>
          <a:xfrm>
            <a:off x="457200" y="458146"/>
            <a:ext cx="4000497" cy="869210"/>
          </a:xfrm>
        </p:spPr>
        <p:txBody>
          <a:bodyPr>
            <a:normAutofit fontScale="90000"/>
          </a:bodyPr>
          <a:lstStyle/>
          <a:p>
            <a:r>
              <a:rPr lang="en-GB"/>
              <a:t>Advantages of Microsoft word</a:t>
            </a:r>
          </a:p>
        </p:txBody>
      </p:sp>
      <p:graphicFrame>
        <p:nvGraphicFramePr>
          <p:cNvPr id="8" name="Content Placeholder 7">
            <a:extLst>
              <a:ext uri="{FF2B5EF4-FFF2-40B4-BE49-F238E27FC236}">
                <a16:creationId xmlns:a16="http://schemas.microsoft.com/office/drawing/2014/main" id="{CC173E27-D8B9-E614-804C-CBB71900AE3F}"/>
              </a:ext>
            </a:extLst>
          </p:cNvPr>
          <p:cNvGraphicFramePr>
            <a:graphicFrameLocks noGrp="1"/>
          </p:cNvGraphicFramePr>
          <p:nvPr>
            <p:ph idx="1"/>
          </p:nvPr>
        </p:nvGraphicFramePr>
        <p:xfrm>
          <a:off x="457199" y="1415846"/>
          <a:ext cx="6661355" cy="4646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Placeholder 9" descr="Person using laptop computer">
            <a:extLst>
              <a:ext uri="{FF2B5EF4-FFF2-40B4-BE49-F238E27FC236}">
                <a16:creationId xmlns:a16="http://schemas.microsoft.com/office/drawing/2014/main" id="{42214AFF-6A14-0090-96EF-1387882C5044}"/>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l="17028" r="17028"/>
          <a:stretch>
            <a:fillRect/>
          </a:stretch>
        </p:blipFill>
        <p:spPr>
          <a:xfrm>
            <a:off x="7820197" y="2585884"/>
            <a:ext cx="4371801" cy="3810397"/>
          </a:xfrm>
        </p:spPr>
      </p:pic>
      <p:sp>
        <p:nvSpPr>
          <p:cNvPr id="5" name="Footer Placeholder 4">
            <a:extLst>
              <a:ext uri="{FF2B5EF4-FFF2-40B4-BE49-F238E27FC236}">
                <a16:creationId xmlns:a16="http://schemas.microsoft.com/office/drawing/2014/main" id="{2DB9559B-4D57-3E98-B0D5-2373914C2CC5}"/>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AB0DA143-4A51-BBAE-2D1D-B666516B7F50}"/>
              </a:ext>
            </a:extLst>
          </p:cNvPr>
          <p:cNvSpPr>
            <a:spLocks noGrp="1"/>
          </p:cNvSpPr>
          <p:nvPr>
            <p:ph type="dt" sz="half" idx="10"/>
          </p:nvPr>
        </p:nvSpPr>
        <p:spPr/>
        <p:txBody>
          <a:bodyPr/>
          <a:lstStyle/>
          <a:p>
            <a:fld id="{E2D2F0CB-8BED-3748-8B15-758A52C2D13F}" type="datetime1">
              <a:rPr lang="en-US" smtClean="0"/>
              <a:pPr/>
              <a:t>10/11/2026</a:t>
            </a:fld>
            <a:endParaRPr lang="en-US"/>
          </a:p>
        </p:txBody>
      </p:sp>
      <p:sp>
        <p:nvSpPr>
          <p:cNvPr id="7" name="Slide Number Placeholder 6">
            <a:extLst>
              <a:ext uri="{FF2B5EF4-FFF2-40B4-BE49-F238E27FC236}">
                <a16:creationId xmlns:a16="http://schemas.microsoft.com/office/drawing/2014/main" id="{9588DFF4-5D62-C4C3-69FB-D00524B945BA}"/>
              </a:ext>
            </a:extLst>
          </p:cNvPr>
          <p:cNvSpPr>
            <a:spLocks noGrp="1"/>
          </p:cNvSpPr>
          <p:nvPr>
            <p:ph type="sldNum" sz="quarter" idx="12"/>
          </p:nvPr>
        </p:nvSpPr>
        <p:spPr/>
        <p:txBody>
          <a:bodyPr/>
          <a:lstStyle/>
          <a:p>
            <a:fld id="{CC057153-B650-4DEB-B370-79DDCFDCE934}" type="slidenum">
              <a:rPr lang="en-US" smtClean="0"/>
              <a:pPr/>
              <a:t>21</a:t>
            </a:fld>
            <a:endParaRPr lang="en-US"/>
          </a:p>
        </p:txBody>
      </p:sp>
    </p:spTree>
    <p:extLst>
      <p:ext uri="{BB962C8B-B14F-4D97-AF65-F5344CB8AC3E}">
        <p14:creationId xmlns:p14="http://schemas.microsoft.com/office/powerpoint/2010/main" val="1347391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5CB2A-BD84-E3E5-48A7-EDB2B2850BD9}"/>
              </a:ext>
            </a:extLst>
          </p:cNvPr>
          <p:cNvSpPr>
            <a:spLocks noGrp="1"/>
          </p:cNvSpPr>
          <p:nvPr>
            <p:ph type="title"/>
          </p:nvPr>
        </p:nvSpPr>
        <p:spPr>
          <a:xfrm>
            <a:off x="457200" y="458145"/>
            <a:ext cx="4000497" cy="1679799"/>
          </a:xfrm>
        </p:spPr>
        <p:txBody>
          <a:bodyPr anchor="b">
            <a:normAutofit/>
          </a:bodyPr>
          <a:lstStyle/>
          <a:p>
            <a:r>
              <a:rPr lang="en-GB"/>
              <a:t>References</a:t>
            </a:r>
          </a:p>
        </p:txBody>
      </p:sp>
      <p:sp>
        <p:nvSpPr>
          <p:cNvPr id="3" name="Content Placeholder 2">
            <a:extLst>
              <a:ext uri="{FF2B5EF4-FFF2-40B4-BE49-F238E27FC236}">
                <a16:creationId xmlns:a16="http://schemas.microsoft.com/office/drawing/2014/main" id="{ABAAFE5B-F4F6-29AF-2162-4B36C662F984}"/>
              </a:ext>
            </a:extLst>
          </p:cNvPr>
          <p:cNvSpPr>
            <a:spLocks noGrp="1"/>
          </p:cNvSpPr>
          <p:nvPr>
            <p:ph idx="1"/>
          </p:nvPr>
        </p:nvSpPr>
        <p:spPr>
          <a:xfrm>
            <a:off x="457200" y="2272880"/>
            <a:ext cx="4000497" cy="3789491"/>
          </a:xfrm>
        </p:spPr>
        <p:txBody>
          <a:bodyPr>
            <a:normAutofit/>
          </a:bodyPr>
          <a:lstStyle/>
          <a:p>
            <a:r>
              <a:rPr lang="en-GB"/>
              <a:t>Rehman, Junaid (2021)</a:t>
            </a:r>
          </a:p>
          <a:p>
            <a:r>
              <a:rPr lang="en-GB"/>
              <a:t>Cranborne Technology </a:t>
            </a:r>
          </a:p>
          <a:p>
            <a:r>
              <a:rPr lang="en-GB"/>
              <a:t>https;//www.Cranborne.tech (accessed 10</a:t>
            </a:r>
            <a:r>
              <a:rPr lang="en-GB" baseline="30000"/>
              <a:t>th</a:t>
            </a:r>
            <a:r>
              <a:rPr lang="en-GB"/>
              <a:t> October 2026</a:t>
            </a:r>
          </a:p>
        </p:txBody>
      </p:sp>
      <p:pic>
        <p:nvPicPr>
          <p:cNvPr id="9" name="Picture Placeholder 8" descr="Hand holding binoculars">
            <a:extLst>
              <a:ext uri="{FF2B5EF4-FFF2-40B4-BE49-F238E27FC236}">
                <a16:creationId xmlns:a16="http://schemas.microsoft.com/office/drawing/2014/main" id="{9EF508D5-22AF-A353-FC4F-E6C061398FC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1848" r="11848"/>
          <a:stretch/>
        </p:blipFill>
        <p:spPr>
          <a:xfrm>
            <a:off x="4853323" y="265"/>
            <a:ext cx="7338676" cy="6395750"/>
          </a:xfrm>
          <a:noFill/>
        </p:spPr>
      </p:pic>
      <p:sp>
        <p:nvSpPr>
          <p:cNvPr id="5" name="Footer Placeholder 4">
            <a:extLst>
              <a:ext uri="{FF2B5EF4-FFF2-40B4-BE49-F238E27FC236}">
                <a16:creationId xmlns:a16="http://schemas.microsoft.com/office/drawing/2014/main" id="{47825C04-C65D-F2C6-D0BA-927A2DC5399E}"/>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6" name="Date Placeholder 5">
            <a:extLst>
              <a:ext uri="{FF2B5EF4-FFF2-40B4-BE49-F238E27FC236}">
                <a16:creationId xmlns:a16="http://schemas.microsoft.com/office/drawing/2014/main" id="{BE4174C0-9960-66EF-9692-EE3D05940BA2}"/>
              </a:ext>
            </a:extLst>
          </p:cNvPr>
          <p:cNvSpPr>
            <a:spLocks noGrp="1"/>
          </p:cNvSpPr>
          <p:nvPr>
            <p:ph type="dt" sz="half" idx="10"/>
          </p:nvPr>
        </p:nvSpPr>
        <p:spPr>
          <a:xfrm>
            <a:off x="9737594" y="6445997"/>
            <a:ext cx="1842115" cy="365125"/>
          </a:xfrm>
        </p:spPr>
        <p:txBody>
          <a:bodyPr anchor="ctr">
            <a:normAutofit/>
          </a:bodyPr>
          <a:lstStyle/>
          <a:p>
            <a:pPr>
              <a:spcAft>
                <a:spcPts val="600"/>
              </a:spcAft>
            </a:pPr>
            <a:fld id="{E2D2F0CB-8BED-3748-8B15-758A52C2D13F}" type="datetime1">
              <a:rPr lang="en-US" smtClean="0"/>
              <a:pPr>
                <a:spcAft>
                  <a:spcPts val="600"/>
                </a:spcAft>
              </a:pPr>
              <a:t>10/11/2026</a:t>
            </a:fld>
            <a:endParaRPr lang="en-US"/>
          </a:p>
        </p:txBody>
      </p:sp>
      <p:sp>
        <p:nvSpPr>
          <p:cNvPr id="7" name="Slide Number Placeholder 6">
            <a:extLst>
              <a:ext uri="{FF2B5EF4-FFF2-40B4-BE49-F238E27FC236}">
                <a16:creationId xmlns:a16="http://schemas.microsoft.com/office/drawing/2014/main" id="{2C527D17-B730-07F1-0E87-987A378908C0}"/>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22</a:t>
            </a:fld>
            <a:endParaRPr lang="en-US"/>
          </a:p>
        </p:txBody>
      </p:sp>
    </p:spTree>
    <p:extLst>
      <p:ext uri="{BB962C8B-B14F-4D97-AF65-F5344CB8AC3E}">
        <p14:creationId xmlns:p14="http://schemas.microsoft.com/office/powerpoint/2010/main" val="1402178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E932-0F4F-ABD4-ED6A-7A5CA0BB1C67}"/>
              </a:ext>
            </a:extLst>
          </p:cNvPr>
          <p:cNvSpPr txBox="1">
            <a:spLocks noGrp="1"/>
          </p:cNvSpPr>
          <p:nvPr>
            <p:ph type="title"/>
          </p:nvPr>
        </p:nvSpPr>
        <p:spPr/>
        <p:txBody>
          <a:bodyPr>
            <a:normAutofit fontScale="90000"/>
          </a:bodyPr>
          <a:lstStyle/>
          <a:p>
            <a:pPr lvl="0"/>
            <a:r>
              <a:rPr lang="en-US" sz="4000"/>
              <a:t>IMPROVING STAFF COMMUNICATION AND DAILY UPDATES AT ASHFORD COMMUNITY CARE SERVICE </a:t>
            </a:r>
          </a:p>
        </p:txBody>
      </p:sp>
      <p:sp>
        <p:nvSpPr>
          <p:cNvPr id="3" name="Content Placeholder 2">
            <a:extLst>
              <a:ext uri="{FF2B5EF4-FFF2-40B4-BE49-F238E27FC236}">
                <a16:creationId xmlns:a16="http://schemas.microsoft.com/office/drawing/2014/main" id="{90083B2E-6E47-C67C-CD5E-56D224EA4CD7}"/>
              </a:ext>
            </a:extLst>
          </p:cNvPr>
          <p:cNvSpPr txBox="1">
            <a:spLocks noGrp="1"/>
          </p:cNvSpPr>
          <p:nvPr>
            <p:ph idx="1"/>
          </p:nvPr>
        </p:nvSpPr>
        <p:spPr>
          <a:xfrm>
            <a:off x="450012" y="1739362"/>
            <a:ext cx="10903790" cy="5113333"/>
          </a:xfrm>
        </p:spPr>
        <p:txBody>
          <a:bodyPr/>
          <a:lstStyle/>
          <a:p>
            <a:pPr lvl="0"/>
            <a:r>
              <a:rPr lang="en-US"/>
              <a:t>Digital skills and research methods (LCHS4007)</a:t>
            </a:r>
          </a:p>
          <a:p>
            <a:pPr lvl="0"/>
            <a:r>
              <a:rPr lang="en-US"/>
              <a:t>LECTURER MASUD SIDDIQI </a:t>
            </a:r>
          </a:p>
          <a:p>
            <a:pPr lvl="0"/>
            <a:r>
              <a:rPr lang="en-US"/>
              <a:t>Group presentation</a:t>
            </a:r>
          </a:p>
          <a:p>
            <a:pPr lvl="0"/>
            <a:r>
              <a:rPr lang="en-US"/>
              <a:t>Group members</a:t>
            </a:r>
          </a:p>
          <a:p>
            <a:pPr lvl="0"/>
            <a:r>
              <a:rPr lang="en-US"/>
              <a:t>Sadia Yaqub: 2119128</a:t>
            </a:r>
          </a:p>
          <a:p>
            <a:pPr lvl="0"/>
            <a:r>
              <a:rPr lang="en-US"/>
              <a:t>Angela Nembo Ruzini: 2615061</a:t>
            </a:r>
          </a:p>
          <a:p>
            <a:pPr lvl="0"/>
            <a:r>
              <a:rPr lang="en-US"/>
              <a:t>Mary Luchi Betonio Sabaco: 2616714</a:t>
            </a:r>
          </a:p>
          <a:p>
            <a:pPr lvl="0"/>
            <a:r>
              <a:rPr lang="en-US"/>
              <a:t>Sonia Nawaz: 2614815</a:t>
            </a:r>
          </a:p>
          <a:p>
            <a:pPr lvl="0"/>
            <a:r>
              <a:rPr lang="en-US"/>
              <a:t>Abdurrahman Afolabi Adebiyi: 2618413</a:t>
            </a:r>
          </a:p>
          <a:p>
            <a:pPr lvl="0"/>
            <a:endParaRPr lang="en-US"/>
          </a:p>
          <a:p>
            <a:pPr lvl="0"/>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8A7F-C75F-F065-8860-6140CE2F0D57}"/>
              </a:ext>
            </a:extLst>
          </p:cNvPr>
          <p:cNvSpPr txBox="1">
            <a:spLocks noGrp="1"/>
          </p:cNvSpPr>
          <p:nvPr>
            <p:ph type="ctrTitle"/>
          </p:nvPr>
        </p:nvSpPr>
        <p:spPr/>
        <p:txBody>
          <a:bodyPr>
            <a:normAutofit fontScale="90000"/>
          </a:bodyPr>
          <a:lstStyle/>
          <a:p>
            <a:pPr lvl="0"/>
            <a:r>
              <a:rPr lang="en-GB" sz="5400"/>
              <a:t>Recommend how Ashford can implement these changes </a:t>
            </a:r>
          </a:p>
        </p:txBody>
      </p:sp>
      <p:sp>
        <p:nvSpPr>
          <p:cNvPr id="3" name="Subtitle 2">
            <a:extLst>
              <a:ext uri="{FF2B5EF4-FFF2-40B4-BE49-F238E27FC236}">
                <a16:creationId xmlns:a16="http://schemas.microsoft.com/office/drawing/2014/main" id="{39616828-20E9-2B0E-8E7B-2F5D2120B3AA}"/>
              </a:ext>
            </a:extLst>
          </p:cNvPr>
          <p:cNvSpPr txBox="1">
            <a:spLocks noGrp="1"/>
          </p:cNvSpPr>
          <p:nvPr>
            <p:ph type="subTitle" idx="1"/>
          </p:nvPr>
        </p:nvSpPr>
        <p:spPr/>
        <p:txBody>
          <a:bodyPr/>
          <a:lstStyle/>
          <a:p>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0C6F5-A1C7-A5DD-6EB3-10492F081BFC}"/>
              </a:ext>
            </a:extLst>
          </p:cNvPr>
          <p:cNvSpPr txBox="1">
            <a:spLocks noGrp="1"/>
          </p:cNvSpPr>
          <p:nvPr>
            <p:ph type="ctrTitle"/>
          </p:nvPr>
        </p:nvSpPr>
        <p:spPr>
          <a:xfrm>
            <a:off x="1104275" y="1099465"/>
            <a:ext cx="9144000" cy="2387598"/>
          </a:xfrm>
        </p:spPr>
        <p:txBody>
          <a:bodyPr/>
          <a:lstStyle/>
          <a:p>
            <a:pPr lvl="0"/>
            <a:r>
              <a:rPr lang="en-GB" sz="5400"/>
              <a:t>Embrace Co-Produced Digital and Proactive Care Frameworks </a:t>
            </a:r>
          </a:p>
        </p:txBody>
      </p:sp>
      <p:sp>
        <p:nvSpPr>
          <p:cNvPr id="3" name="Subtitle 2">
            <a:extLst>
              <a:ext uri="{FF2B5EF4-FFF2-40B4-BE49-F238E27FC236}">
                <a16:creationId xmlns:a16="http://schemas.microsoft.com/office/drawing/2014/main" id="{2DB890C0-3CF5-B2EC-C2FF-9A4993065C90}"/>
              </a:ext>
            </a:extLst>
          </p:cNvPr>
          <p:cNvSpPr txBox="1">
            <a:spLocks noGrp="1"/>
          </p:cNvSpPr>
          <p:nvPr>
            <p:ph type="subTitle" idx="1"/>
          </p:nvPr>
        </p:nvSpPr>
        <p:spPr>
          <a:xfrm>
            <a:off x="1214204" y="3487064"/>
            <a:ext cx="9498768" cy="3255958"/>
          </a:xfrm>
        </p:spPr>
        <p:txBody>
          <a:bodyPr>
            <a:normAutofit fontScale="92500"/>
          </a:bodyPr>
          <a:lstStyle/>
          <a:p>
            <a:pPr lvl="0">
              <a:lnSpc>
                <a:spcPct val="80000"/>
              </a:lnSpc>
            </a:pPr>
            <a:r>
              <a:rPr lang="en-GB" sz="2200"/>
              <a:t>Implementing technological updates—such as moving from paper records to Digital Social Care Records (DSCRs)—requires frameworks built around the specific cohort of residents and staff capabilities (Department of Health and Social Care, 2021). Furthermore, care systems must be integrated with multidisciplinary health teams to transition from reactive to proactive care (British Geriatrics Society, 2021). [</a:t>
            </a:r>
            <a:r>
              <a:rPr lang="en-GB" sz="2200">
                <a:hlinkClick r:id="rId2">
                  <a:extLst>
                    <a:ext uri="{A12FA001-AC4F-418D-AE19-62706E023703}">
                      <ahyp:hlinkClr xmlns:ahyp="http://schemas.microsoft.com/office/drawing/2018/hyperlinkcolor" val="tx"/>
                    </a:ext>
                  </a:extLst>
                </a:hlinkClick>
              </a:rPr>
              <a:t>1</a:t>
            </a:r>
            <a:r>
              <a:rPr lang="en-GB" sz="2200"/>
              <a:t>, </a:t>
            </a:r>
            <a:r>
              <a:rPr lang="en-GB" sz="2200">
                <a:hlinkClick r:id="rId3">
                  <a:extLst>
                    <a:ext uri="{A12FA001-AC4F-418D-AE19-62706E023703}">
                      <ahyp:hlinkClr xmlns:ahyp="http://schemas.microsoft.com/office/drawing/2018/hyperlinkcolor" val="tx"/>
                    </a:ext>
                  </a:extLst>
                </a:hlinkClick>
              </a:rPr>
              <a:t>2</a:t>
            </a:r>
            <a:r>
              <a:rPr lang="en-GB" sz="2200"/>
              <a:t>]</a:t>
            </a:r>
          </a:p>
          <a:p>
            <a:pPr lvl="0">
              <a:lnSpc>
                <a:spcPct val="80000"/>
              </a:lnSpc>
            </a:pPr>
            <a:r>
              <a:rPr lang="en-GB" sz="2200" b="1"/>
              <a:t>Actionable Step:</a:t>
            </a:r>
            <a:r>
              <a:rPr lang="en-GB" sz="2200"/>
              <a:t> Ensure any new digital tool or workflow modification explicitly accounts for localized constraints, such as high staff turnover and specific user needs like dementia-friendly care (Nuffield Trust, 2021). Involve both staff and residents' families in co-producing how these new communication or care systems will operate. [</a:t>
            </a:r>
            <a:r>
              <a:rPr lang="en-GB" sz="2200">
                <a:hlinkClick r:id="rId4">
                  <a:extLst>
                    <a:ext uri="{A12FA001-AC4F-418D-AE19-62706E023703}">
                      <ahyp:hlinkClr xmlns:ahyp="http://schemas.microsoft.com/office/drawing/2018/hyperlinkcolor" val="tx"/>
                    </a:ext>
                  </a:extLst>
                </a:hlinkClick>
              </a:rPr>
              <a:t>1</a:t>
            </a:r>
            <a:r>
              <a:rPr lang="en-GB" sz="2200"/>
              <a:t>]</a:t>
            </a:r>
          </a:p>
          <a:p>
            <a:pPr lvl="0">
              <a:lnSpc>
                <a:spcPct val="80000"/>
              </a:lnSpc>
            </a:pPr>
            <a:endParaRPr lang="en-GB" sz="22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12C2-6D39-744B-F3E9-57F54A6326DE}"/>
              </a:ext>
            </a:extLst>
          </p:cNvPr>
          <p:cNvSpPr txBox="1">
            <a:spLocks noGrp="1"/>
          </p:cNvSpPr>
          <p:nvPr>
            <p:ph type="ctrTitle"/>
          </p:nvPr>
        </p:nvSpPr>
        <p:spPr/>
        <p:txBody>
          <a:bodyPr>
            <a:normAutofit fontScale="90000"/>
          </a:bodyPr>
          <a:lstStyle/>
          <a:p>
            <a:pPr lvl="0"/>
            <a:r>
              <a:rPr lang="en-GB"/>
              <a:t>Secure Active Managerial and Dedicated Staff Time</a:t>
            </a:r>
          </a:p>
        </p:txBody>
      </p:sp>
      <p:sp>
        <p:nvSpPr>
          <p:cNvPr id="3" name="Subtitle 2">
            <a:extLst>
              <a:ext uri="{FF2B5EF4-FFF2-40B4-BE49-F238E27FC236}">
                <a16:creationId xmlns:a16="http://schemas.microsoft.com/office/drawing/2014/main" id="{AFF40200-4832-B193-8BA9-8A2BE66902A5}"/>
              </a:ext>
            </a:extLst>
          </p:cNvPr>
          <p:cNvSpPr txBox="1">
            <a:spLocks noGrp="1"/>
          </p:cNvSpPr>
          <p:nvPr>
            <p:ph type="subTitle" idx="1"/>
          </p:nvPr>
        </p:nvSpPr>
        <p:spPr>
          <a:xfrm>
            <a:off x="1274161" y="3602041"/>
            <a:ext cx="9393832" cy="3023619"/>
          </a:xfrm>
        </p:spPr>
        <p:txBody>
          <a:bodyPr/>
          <a:lstStyle/>
          <a:p>
            <a:pPr lvl="0">
              <a:lnSpc>
                <a:spcPct val="70000"/>
              </a:lnSpc>
            </a:pPr>
            <a:endParaRPr lang="en-GB" sz="2200" b="1"/>
          </a:p>
          <a:p>
            <a:pPr lvl="0">
              <a:lnSpc>
                <a:spcPct val="70000"/>
              </a:lnSpc>
            </a:pPr>
            <a:r>
              <a:rPr lang="en-GB" sz="2200"/>
              <a:t>A primary barrier to successful change implementation in residential facilities is the lack of dedicated time due to chronic understaffing and high turnover (National Institute for Health and Care Research, 2021). For changes to stick, managers must move beyond passive approval and take an active, visible role. [</a:t>
            </a:r>
            <a:r>
              <a:rPr lang="en-GB" sz="2200">
                <a:hlinkClick r:id="rId2">
                  <a:extLst>
                    <a:ext uri="{A12FA001-AC4F-418D-AE19-62706E023703}">
                      <ahyp:hlinkClr xmlns:ahyp="http://schemas.microsoft.com/office/drawing/2018/hyperlinkcolor" val="tx"/>
                    </a:ext>
                  </a:extLst>
                </a:hlinkClick>
              </a:rPr>
              <a:t>1</a:t>
            </a:r>
            <a:r>
              <a:rPr lang="en-GB" sz="2200"/>
              <a:t>]</a:t>
            </a:r>
          </a:p>
          <a:p>
            <a:pPr lvl="0">
              <a:lnSpc>
                <a:spcPct val="70000"/>
              </a:lnSpc>
            </a:pPr>
            <a:r>
              <a:rPr lang="en-GB" sz="2200" b="1"/>
              <a:t>Actionable Step:</a:t>
            </a:r>
            <a:r>
              <a:rPr lang="en-GB" sz="2200"/>
              <a:t> Care home leaders must explicitly ring-fence time for staff training and implementation. Managers should pair less confident staff members with "change champions" within the team to assist during the transition phase (National Institute for Health and Care Research, 2021). [</a:t>
            </a:r>
            <a:r>
              <a:rPr lang="en-GB" sz="2200">
                <a:hlinkClick r:id="rId2">
                  <a:extLst>
                    <a:ext uri="{A12FA001-AC4F-418D-AE19-62706E023703}">
                      <ahyp:hlinkClr xmlns:ahyp="http://schemas.microsoft.com/office/drawing/2018/hyperlinkcolor" val="tx"/>
                    </a:ext>
                  </a:extLst>
                </a:hlinkClick>
              </a:rPr>
              <a:t>1</a:t>
            </a:r>
            <a:r>
              <a:rPr lang="en-GB" sz="2200"/>
              <a:t>]</a:t>
            </a:r>
          </a:p>
          <a:p>
            <a:pPr lvl="0">
              <a:lnSpc>
                <a:spcPct val="70000"/>
              </a:lnSpc>
            </a:pPr>
            <a:endParaRPr lang="en-GB" sz="22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60CE-62C3-018E-8788-8F838D7E8E06}"/>
              </a:ext>
            </a:extLst>
          </p:cNvPr>
          <p:cNvSpPr txBox="1">
            <a:spLocks noGrp="1"/>
          </p:cNvSpPr>
          <p:nvPr>
            <p:ph type="ctrTitle"/>
          </p:nvPr>
        </p:nvSpPr>
        <p:spPr/>
        <p:txBody>
          <a:bodyPr>
            <a:normAutofit fontScale="90000"/>
          </a:bodyPr>
          <a:lstStyle/>
          <a:p>
            <a:pPr lvl="0"/>
            <a:r>
              <a:rPr lang="en-GB"/>
              <a:t>Department of Health and Social Care (2021)</a:t>
            </a:r>
          </a:p>
        </p:txBody>
      </p:sp>
      <p:sp>
        <p:nvSpPr>
          <p:cNvPr id="3" name="Subtitle 2">
            <a:extLst>
              <a:ext uri="{FF2B5EF4-FFF2-40B4-BE49-F238E27FC236}">
                <a16:creationId xmlns:a16="http://schemas.microsoft.com/office/drawing/2014/main" id="{96102B80-EC2A-5648-0CC2-C614A50B7460}"/>
              </a:ext>
            </a:extLst>
          </p:cNvPr>
          <p:cNvSpPr txBox="1">
            <a:spLocks noGrp="1"/>
          </p:cNvSpPr>
          <p:nvPr>
            <p:ph type="subTitle" idx="1"/>
          </p:nvPr>
        </p:nvSpPr>
        <p:spPr/>
        <p:txBody>
          <a:bodyPr/>
          <a:lstStyle/>
          <a:p>
            <a:pPr lvl="0"/>
            <a:r>
              <a:rPr lang="en-GB"/>
              <a:t>Department of Health and Social Care (2021). Integration and innovation: working together to improve health and social care for all. London: DHSC.</a:t>
            </a:r>
          </a:p>
          <a:p>
            <a:pPr lvl="0"/>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321A2-65AC-4C18-CA75-0FB5084CA306}"/>
              </a:ext>
            </a:extLst>
          </p:cNvPr>
          <p:cNvSpPr>
            <a:spLocks noGrp="1"/>
          </p:cNvSpPr>
          <p:nvPr>
            <p:ph type="title"/>
          </p:nvPr>
        </p:nvSpPr>
        <p:spPr>
          <a:xfrm>
            <a:off x="321733" y="5012268"/>
            <a:ext cx="3739896" cy="1390330"/>
          </a:xfrm>
        </p:spPr>
        <p:txBody>
          <a:bodyPr>
            <a:normAutofit/>
          </a:bodyPr>
          <a:lstStyle/>
          <a:p>
            <a:r>
              <a:rPr lang="en-US" sz="3000"/>
              <a:t>ANGELA RUZINGI</a:t>
            </a:r>
            <a:br>
              <a:rPr lang="en-US" sz="3000"/>
            </a:br>
            <a:r>
              <a:rPr lang="en-US" sz="3000"/>
              <a:t>ID 2615061</a:t>
            </a:r>
            <a:br>
              <a:rPr lang="en-US" sz="3000"/>
            </a:br>
            <a:r>
              <a:rPr lang="en-US" sz="3000"/>
              <a:t>UWTSD</a:t>
            </a:r>
          </a:p>
        </p:txBody>
      </p:sp>
      <p:pic>
        <p:nvPicPr>
          <p:cNvPr id="8" name="Picture Placeholder 7">
            <a:extLst>
              <a:ext uri="{FF2B5EF4-FFF2-40B4-BE49-F238E27FC236}">
                <a16:creationId xmlns:a16="http://schemas.microsoft.com/office/drawing/2014/main" id="{2D93C370-EBCE-71AD-9BDC-A51019C40E19}"/>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21332" b="26767"/>
          <a:stretch>
            <a:fillRect/>
          </a:stretch>
        </p:blipFill>
        <p:spPr>
          <a:xfrm>
            <a:off x="-1" y="10"/>
            <a:ext cx="12192000" cy="4635122"/>
          </a:xfrm>
          <a:prstGeom prst="rect">
            <a:avLst/>
          </a:prstGeom>
          <a:noFill/>
        </p:spPr>
      </p:pic>
      <p:sp>
        <p:nvSpPr>
          <p:cNvPr id="5" name="Subtitle 4">
            <a:extLst>
              <a:ext uri="{FF2B5EF4-FFF2-40B4-BE49-F238E27FC236}">
                <a16:creationId xmlns:a16="http://schemas.microsoft.com/office/drawing/2014/main" id="{02FA3257-663D-61CE-A5D5-22B53DB71488}"/>
              </a:ext>
            </a:extLst>
          </p:cNvPr>
          <p:cNvSpPr>
            <a:spLocks noGrp="1"/>
          </p:cNvSpPr>
          <p:nvPr>
            <p:ph sz="quarter" idx="14"/>
          </p:nvPr>
        </p:nvSpPr>
        <p:spPr>
          <a:xfrm>
            <a:off x="5349240" y="5012267"/>
            <a:ext cx="6400800" cy="1390330"/>
          </a:xfrm>
        </p:spPr>
        <p:txBody>
          <a:bodyPr>
            <a:normAutofit/>
          </a:bodyPr>
          <a:lstStyle/>
          <a:p>
            <a:r>
              <a:rPr lang="en-US"/>
              <a:t>LEACTURER:   Dr MASUD SIDDIQUI</a:t>
            </a:r>
          </a:p>
          <a:p>
            <a:r>
              <a:rPr lang="en-US"/>
              <a:t>DIGITAL SKILLS AND RESEARCH​</a:t>
            </a:r>
          </a:p>
          <a:p>
            <a:r>
              <a:rPr lang="en-US"/>
              <a:t>MODULE :   LCHS4007</a:t>
            </a:r>
          </a:p>
        </p:txBody>
      </p:sp>
    </p:spTree>
    <p:extLst>
      <p:ext uri="{BB962C8B-B14F-4D97-AF65-F5344CB8AC3E}">
        <p14:creationId xmlns:p14="http://schemas.microsoft.com/office/powerpoint/2010/main" val="3069965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612646" y="603504"/>
            <a:ext cx="7838180" cy="414135"/>
          </a:xfrm>
        </p:spPr>
        <p:txBody>
          <a:bodyPr anchor="ctr">
            <a:normAutofit fontScale="90000"/>
          </a:bodyPr>
          <a:lstStyle/>
          <a:p>
            <a:r>
              <a:rPr lang="en-US" dirty="0"/>
              <a:t>How may Microsoft Word 365 aid a community service </a:t>
            </a:r>
          </a:p>
        </p:txBody>
      </p:sp>
      <p:pic>
        <p:nvPicPr>
          <p:cNvPr id="5" name="Picture Placeholder 4">
            <a:extLst>
              <a:ext uri="{FF2B5EF4-FFF2-40B4-BE49-F238E27FC236}">
                <a16:creationId xmlns:a16="http://schemas.microsoft.com/office/drawing/2014/main" id="{9CA88C0C-2A09-5205-AEA2-52072DE0B93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r="26434" b="1"/>
          <a:stretch>
            <a:fillRect/>
          </a:stretch>
        </p:blipFill>
        <p:spPr>
          <a:xfrm>
            <a:off x="612645" y="1828800"/>
            <a:ext cx="6172200" cy="4425696"/>
          </a:xfrm>
          <a:prstGeom prst="rect">
            <a:avLst/>
          </a:prstGeom>
          <a:noFill/>
        </p:spPr>
      </p:pic>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7049728" y="1548581"/>
            <a:ext cx="4984955" cy="6074932"/>
          </a:xfrm>
        </p:spPr>
        <p:txBody>
          <a:bodyPr>
            <a:noAutofit/>
          </a:bodyPr>
          <a:lstStyle/>
          <a:p>
            <a:pPr marL="0" indent="0">
              <a:lnSpc>
                <a:spcPct val="110000"/>
              </a:lnSpc>
              <a:spcBef>
                <a:spcPts val="2500"/>
              </a:spcBef>
              <a:buNone/>
            </a:pPr>
            <a:r>
              <a:rPr lang="en-US" sz="1400" b="1" dirty="0"/>
              <a:t>Writing care –related documents/care records</a:t>
            </a:r>
          </a:p>
          <a:p>
            <a:pPr marL="0" indent="0">
              <a:lnSpc>
                <a:spcPct val="110000"/>
              </a:lnSpc>
              <a:spcBef>
                <a:spcPts val="2500"/>
              </a:spcBef>
              <a:buNone/>
            </a:pPr>
            <a:r>
              <a:rPr lang="en-US" sz="1400" dirty="0"/>
              <a:t>Using Microsoft 365 word in the care setting will help staff to write their document and care records such as care plan, medication reminder or any other guidance. </a:t>
            </a:r>
          </a:p>
          <a:p>
            <a:pPr marL="0" indent="0">
              <a:lnSpc>
                <a:spcPct val="110000"/>
              </a:lnSpc>
              <a:spcBef>
                <a:spcPts val="2500"/>
              </a:spcBef>
              <a:buNone/>
            </a:pPr>
            <a:r>
              <a:rPr lang="en-US" sz="1400" b="1" dirty="0"/>
              <a:t>Ashford community care staff</a:t>
            </a:r>
          </a:p>
          <a:p>
            <a:pPr marL="0" indent="0">
              <a:lnSpc>
                <a:spcPct val="110000"/>
              </a:lnSpc>
              <a:spcBef>
                <a:spcPts val="2500"/>
              </a:spcBef>
              <a:buNone/>
            </a:pPr>
            <a:r>
              <a:rPr lang="en-US" sz="1400" dirty="0"/>
              <a:t>This will help all staff members, specially those who work in a community care: support workers, senior care workers, nurses, care coordinators and admin staff.</a:t>
            </a:r>
          </a:p>
          <a:p>
            <a:pPr marL="0" indent="0">
              <a:lnSpc>
                <a:spcPct val="110000"/>
              </a:lnSpc>
              <a:spcBef>
                <a:spcPts val="2500"/>
              </a:spcBef>
              <a:buNone/>
            </a:pPr>
            <a:r>
              <a:rPr lang="en-US" sz="1400" b="1" dirty="0"/>
              <a:t>Staff work across service users</a:t>
            </a:r>
          </a:p>
          <a:p>
            <a:pPr>
              <a:lnSpc>
                <a:spcPct val="110000"/>
              </a:lnSpc>
              <a:spcBef>
                <a:spcPts val="2500"/>
              </a:spcBef>
            </a:pPr>
            <a:r>
              <a:rPr lang="en-US" sz="1400" dirty="0"/>
              <a:t>With Microsoft Word 365 , every staff member will have an office license. This will allow staff members to login any other locations in other devices. safeguarding notes, home visit notes, medications reminders, care plans </a:t>
            </a:r>
          </a:p>
        </p:txBody>
      </p:sp>
    </p:spTree>
    <p:extLst>
      <p:ext uri="{BB962C8B-B14F-4D97-AF65-F5344CB8AC3E}">
        <p14:creationId xmlns:p14="http://schemas.microsoft.com/office/powerpoint/2010/main" val="187927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640080" y="218070"/>
            <a:ext cx="10653711" cy="650610"/>
          </a:xfrm>
        </p:spPr>
        <p:txBody>
          <a:bodyPr>
            <a:normAutofit/>
          </a:bodyPr>
          <a:lstStyle/>
          <a:p>
            <a:r>
              <a:rPr lang="en-US" sz="2000">
                <a:solidFill>
                  <a:srgbClr val="FF0000"/>
                </a:solidFill>
              </a:rPr>
              <a:t>Advantage of using Microsoft words in Ashford Community Care Service </a:t>
            </a:r>
          </a:p>
        </p:txBody>
      </p:sp>
      <p:sp>
        <p:nvSpPr>
          <p:cNvPr id="4" name="Content Placeholder 3">
            <a:extLst>
              <a:ext uri="{FF2B5EF4-FFF2-40B4-BE49-F238E27FC236}">
                <a16:creationId xmlns:a16="http://schemas.microsoft.com/office/drawing/2014/main" id="{0F5A5F39-2EE6-5873-6976-A7E1029A30E3}"/>
              </a:ext>
            </a:extLst>
          </p:cNvPr>
          <p:cNvSpPr>
            <a:spLocks noGrp="1"/>
          </p:cNvSpPr>
          <p:nvPr>
            <p:ph idx="1"/>
          </p:nvPr>
        </p:nvSpPr>
        <p:spPr>
          <a:xfrm>
            <a:off x="612647" y="625033"/>
            <a:ext cx="11436599" cy="5879939"/>
          </a:xfrm>
        </p:spPr>
        <p:txBody>
          <a:bodyPr>
            <a:noAutofit/>
          </a:bodyPr>
          <a:lstStyle/>
          <a:p>
            <a:r>
              <a:rPr lang="en-GB" sz="2400" b="1" dirty="0"/>
              <a:t>Writing care - related documents; </a:t>
            </a:r>
            <a:r>
              <a:rPr lang="en-GB" sz="2400" dirty="0"/>
              <a:t>can create step-by-step documents</a:t>
            </a:r>
          </a:p>
          <a:p>
            <a:r>
              <a:rPr lang="en-GB" sz="2400" b="1" dirty="0"/>
              <a:t>Standardization; </a:t>
            </a:r>
            <a:r>
              <a:rPr lang="en-GB" sz="2400" dirty="0"/>
              <a:t>All staff follow the same process and workflow which limits mistakes</a:t>
            </a:r>
          </a:p>
          <a:p>
            <a:r>
              <a:rPr lang="en-GB" sz="2400" b="1" dirty="0"/>
              <a:t>Share point; </a:t>
            </a:r>
            <a:r>
              <a:rPr lang="en-GB" sz="2400" dirty="0"/>
              <a:t>All staff can access any document created through the share portal safe and secured</a:t>
            </a:r>
          </a:p>
          <a:p>
            <a:r>
              <a:rPr lang="en-GB" sz="2400" b="1" dirty="0"/>
              <a:t>Updating; </a:t>
            </a:r>
            <a:r>
              <a:rPr lang="en-GB" sz="2400" dirty="0"/>
              <a:t>If process changes, they can quick go back to the Word Document and changes things around.</a:t>
            </a:r>
          </a:p>
          <a:p>
            <a:r>
              <a:rPr lang="en-GB" sz="2400" b="1" dirty="0"/>
              <a:t>Confidentiality; </a:t>
            </a:r>
            <a:r>
              <a:rPr lang="en-GB" sz="2400" dirty="0"/>
              <a:t>Password protection helps to maintain confidentiality, according to NHS England (2023) digital tools like Word improve efficiency and multi-disciplinary working in community service.</a:t>
            </a:r>
          </a:p>
        </p:txBody>
      </p:sp>
    </p:spTree>
    <p:extLst>
      <p:ext uri="{BB962C8B-B14F-4D97-AF65-F5344CB8AC3E}">
        <p14:creationId xmlns:p14="http://schemas.microsoft.com/office/powerpoint/2010/main" val="1384372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BAD71A6-1036-A099-9BDF-27C11F75648B}"/>
              </a:ext>
            </a:extLst>
          </p:cNvPr>
          <p:cNvSpPr>
            <a:spLocks noGrp="1"/>
          </p:cNvSpPr>
          <p:nvPr>
            <p:ph type="body" sz="half" idx="2"/>
          </p:nvPr>
        </p:nvSpPr>
        <p:spPr>
          <a:xfrm>
            <a:off x="258503" y="162232"/>
            <a:ext cx="9386942" cy="6341807"/>
          </a:xfrm>
        </p:spPr>
        <p:txBody>
          <a:bodyPr>
            <a:noAutofit/>
          </a:bodyPr>
          <a:lstStyle/>
          <a:p>
            <a:pPr marL="0" indent="0">
              <a:lnSpc>
                <a:spcPct val="110000"/>
              </a:lnSpc>
              <a:buNone/>
            </a:pPr>
            <a:r>
              <a:rPr lang="en-US" sz="2000" b="1" dirty="0"/>
              <a:t>LIMITATIONS OF MICROSOFT WORD</a:t>
            </a:r>
          </a:p>
          <a:p>
            <a:pPr marL="0" indent="0">
              <a:lnSpc>
                <a:spcPct val="110000"/>
              </a:lnSpc>
              <a:buNone/>
            </a:pPr>
            <a:endParaRPr lang="en-US" sz="2000" b="1" dirty="0"/>
          </a:p>
          <a:p>
            <a:pPr marL="0" indent="0">
              <a:lnSpc>
                <a:spcPct val="110000"/>
              </a:lnSpc>
              <a:buNone/>
            </a:pPr>
            <a:r>
              <a:rPr lang="en-US" sz="2000" b="1" dirty="0"/>
              <a:t>Confusion </a:t>
            </a:r>
          </a:p>
          <a:p>
            <a:pPr marL="0" indent="0">
              <a:lnSpc>
                <a:spcPct val="110000"/>
              </a:lnSpc>
              <a:spcBef>
                <a:spcPts val="0"/>
              </a:spcBef>
              <a:spcAft>
                <a:spcPts val="1000"/>
              </a:spcAft>
              <a:buNone/>
            </a:pPr>
            <a:r>
              <a:rPr lang="en-US" sz="2000" dirty="0"/>
              <a:t>Staff members may feel confused due to an outdated process. The limitation here is that Word cannot automate a new process like an online webpage</a:t>
            </a:r>
          </a:p>
          <a:p>
            <a:pPr marL="0" indent="0">
              <a:lnSpc>
                <a:spcPct val="110000"/>
              </a:lnSpc>
              <a:buNone/>
            </a:pPr>
            <a:r>
              <a:rPr lang="en-US" sz="2000" b="1" dirty="0"/>
              <a:t>IT skills</a:t>
            </a:r>
          </a:p>
          <a:p>
            <a:pPr marL="0" indent="0">
              <a:lnSpc>
                <a:spcPct val="110000"/>
              </a:lnSpc>
              <a:spcBef>
                <a:spcPts val="0"/>
              </a:spcBef>
              <a:spcAft>
                <a:spcPts val="1000"/>
              </a:spcAft>
              <a:buNone/>
            </a:pPr>
            <a:r>
              <a:rPr lang="en-US" sz="2000" dirty="0"/>
              <a:t>Some staff member may need IT Trainning on how to use Microsoft Word to navigate through the process</a:t>
            </a:r>
          </a:p>
          <a:p>
            <a:pPr marL="0" indent="0">
              <a:lnSpc>
                <a:spcPct val="110000"/>
              </a:lnSpc>
              <a:buNone/>
            </a:pPr>
            <a:r>
              <a:rPr lang="en-US" sz="2000" b="1" dirty="0"/>
              <a:t>Confidentiality </a:t>
            </a:r>
          </a:p>
          <a:p>
            <a:pPr marL="0" indent="0">
              <a:lnSpc>
                <a:spcPct val="110000"/>
              </a:lnSpc>
              <a:spcBef>
                <a:spcPts val="0"/>
              </a:spcBef>
              <a:spcAft>
                <a:spcPts val="1000"/>
              </a:spcAft>
              <a:buNone/>
            </a:pPr>
            <a:r>
              <a:rPr lang="en-US" sz="2000" dirty="0"/>
              <a:t>There is a risk with confidentiality breach as Microsoft 365 is not as secured as other app. Staff may need to be told to lock their computer when walking away from it, this is something word cannot do. </a:t>
            </a:r>
          </a:p>
          <a:p>
            <a:pPr marL="0" indent="0">
              <a:lnSpc>
                <a:spcPct val="110000"/>
              </a:lnSpc>
              <a:buNone/>
            </a:pPr>
            <a:r>
              <a:rPr lang="en-US" sz="2000" b="1" dirty="0" err="1"/>
              <a:t>Licencing</a:t>
            </a:r>
            <a:r>
              <a:rPr lang="en-US" sz="2000" b="1" dirty="0"/>
              <a:t> </a:t>
            </a:r>
          </a:p>
          <a:p>
            <a:pPr marL="0" indent="0">
              <a:lnSpc>
                <a:spcPct val="110000"/>
              </a:lnSpc>
              <a:spcBef>
                <a:spcPts val="0"/>
              </a:spcBef>
              <a:spcAft>
                <a:spcPts val="1000"/>
              </a:spcAft>
              <a:buNone/>
            </a:pPr>
            <a:r>
              <a:rPr lang="en-US" sz="2000" dirty="0"/>
              <a:t>To be able to have Microsoft Word 365, all staff member require to have a license, this may cost the service money, and not all staff member will be able to update the process</a:t>
            </a:r>
          </a:p>
          <a:p>
            <a:pPr marL="0" indent="0">
              <a:lnSpc>
                <a:spcPct val="110000"/>
              </a:lnSpc>
              <a:spcBef>
                <a:spcPts val="0"/>
              </a:spcBef>
              <a:spcAft>
                <a:spcPts val="1000"/>
              </a:spcAft>
              <a:buNone/>
            </a:pPr>
            <a:endParaRPr lang="en-US" sz="2000" dirty="0"/>
          </a:p>
          <a:p>
            <a:pPr marL="0" indent="0">
              <a:lnSpc>
                <a:spcPct val="110000"/>
              </a:lnSpc>
              <a:spcBef>
                <a:spcPts val="0"/>
              </a:spcBef>
              <a:spcAft>
                <a:spcPts val="1000"/>
              </a:spcAft>
              <a:buNone/>
            </a:pPr>
            <a:endParaRPr lang="en-US" sz="2000" dirty="0"/>
          </a:p>
        </p:txBody>
      </p:sp>
      <p:pic>
        <p:nvPicPr>
          <p:cNvPr id="8" name="Picture Placeholder 7">
            <a:extLst>
              <a:ext uri="{FF2B5EF4-FFF2-40B4-BE49-F238E27FC236}">
                <a16:creationId xmlns:a16="http://schemas.microsoft.com/office/drawing/2014/main" id="{7C3CA6A1-FABD-1371-37F4-4E453C5EF1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45446" y="1032387"/>
            <a:ext cx="2278836" cy="2153265"/>
          </a:xfrm>
          <a:prstGeom prst="rect">
            <a:avLst/>
          </a:prstGeom>
          <a:noFill/>
        </p:spPr>
      </p:pic>
    </p:spTree>
    <p:extLst>
      <p:ext uri="{BB962C8B-B14F-4D97-AF65-F5344CB8AC3E}">
        <p14:creationId xmlns:p14="http://schemas.microsoft.com/office/powerpoint/2010/main" val="3599844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614676" y="1847088"/>
            <a:ext cx="7342307" cy="1133856"/>
          </a:xfrm>
        </p:spPr>
        <p:txBody>
          <a:bodyPr/>
          <a:lstStyle/>
          <a:p>
            <a:r>
              <a:rPr lang="en-US"/>
              <a:t>Conclusion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3"/>
          </p:nvPr>
        </p:nvSpPr>
        <p:spPr>
          <a:xfrm>
            <a:off x="743403" y="3626756"/>
            <a:ext cx="10969626" cy="1761673"/>
          </a:xfrm>
        </p:spPr>
        <p:txBody>
          <a:bodyPr>
            <a:noAutofit/>
          </a:bodyPr>
          <a:lstStyle/>
          <a:p>
            <a:r>
              <a:rPr lang="en-US" sz="2800"/>
              <a:t>Finally,  In my opinion, Microsoft Word is the right and useful tool for writing care-related documents in Ashford Community care Service.</a:t>
            </a:r>
          </a:p>
          <a:p>
            <a:endParaRPr lang="en-US" sz="2800"/>
          </a:p>
          <a:p>
            <a:r>
              <a:rPr lang="en-US" sz="2800"/>
              <a:t>Thank you.</a:t>
            </a:r>
          </a:p>
          <a:p>
            <a:endParaRPr lang="en-US" sz="2800"/>
          </a:p>
        </p:txBody>
      </p:sp>
    </p:spTree>
    <p:extLst>
      <p:ext uri="{BB962C8B-B14F-4D97-AF65-F5344CB8AC3E}">
        <p14:creationId xmlns:p14="http://schemas.microsoft.com/office/powerpoint/2010/main" val="26510584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9DBB-9B18-A845-DCF8-E9D615F3FE08}"/>
              </a:ext>
            </a:extLst>
          </p:cNvPr>
          <p:cNvSpPr>
            <a:spLocks noGrp="1"/>
          </p:cNvSpPr>
          <p:nvPr>
            <p:ph type="ctrTitle"/>
          </p:nvPr>
        </p:nvSpPr>
        <p:spPr>
          <a:xfrm>
            <a:off x="7168896" y="1129554"/>
            <a:ext cx="4361688" cy="3475236"/>
          </a:xfrm>
        </p:spPr>
        <p:txBody>
          <a:bodyPr anchor="b">
            <a:normAutofit fontScale="90000"/>
          </a:bodyPr>
          <a:lstStyle/>
          <a:p>
            <a:r>
              <a:rPr lang="en-GB" sz="3000"/>
              <a:t>REFERENCE;     </a:t>
            </a:r>
            <a:r>
              <a:rPr lang="en-GB" sz="3000" b="0"/>
              <a:t>Free Online Document Editing with Microsoft Word/Microsoft 365</a:t>
            </a:r>
            <a:br>
              <a:rPr lang="en-GB" sz="3000" b="0"/>
            </a:br>
            <a:br>
              <a:rPr lang="en-GB" sz="3000" b="0"/>
            </a:br>
            <a:br>
              <a:rPr lang="en-GB" sz="3000" b="0"/>
            </a:br>
            <a:r>
              <a:rPr lang="en-GB" sz="3000"/>
              <a:t>THANK YOU FOR LISTENING</a:t>
            </a:r>
          </a:p>
        </p:txBody>
      </p:sp>
      <p:pic>
        <p:nvPicPr>
          <p:cNvPr id="9" name="Picture 8" descr="Computer script on a screen">
            <a:extLst>
              <a:ext uri="{FF2B5EF4-FFF2-40B4-BE49-F238E27FC236}">
                <a16:creationId xmlns:a16="http://schemas.microsoft.com/office/drawing/2014/main" id="{0A44D6E9-91D4-7723-FB96-EBFE7BC0D352}"/>
              </a:ext>
            </a:extLst>
          </p:cNvPr>
          <p:cNvPicPr>
            <a:picLocks noChangeAspect="1"/>
          </p:cNvPicPr>
          <p:nvPr/>
        </p:nvPicPr>
        <p:blipFill>
          <a:blip r:embed="rId3"/>
          <a:srcRect r="35907" b="-1"/>
          <a:stretch>
            <a:fillRect/>
          </a:stretch>
        </p:blipFill>
        <p:spPr>
          <a:xfrm>
            <a:off x="20" y="10"/>
            <a:ext cx="6584930" cy="6857990"/>
          </a:xfrm>
          <a:prstGeom prst="rect">
            <a:avLst/>
          </a:prstGeom>
          <a:noFill/>
        </p:spPr>
      </p:pic>
    </p:spTree>
    <p:extLst>
      <p:ext uri="{BB962C8B-B14F-4D97-AF65-F5344CB8AC3E}">
        <p14:creationId xmlns:p14="http://schemas.microsoft.com/office/powerpoint/2010/main" val="420315353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79D7DDC9E10214D933E3CBD85CF9DDF" ma:contentTypeVersion="11" ma:contentTypeDescription="Create a new document." ma:contentTypeScope="" ma:versionID="1a3beb736d1d2b0f19c0e47aaabbaaee">
  <xsd:schema xmlns:xsd="http://www.w3.org/2001/XMLSchema" xmlns:xs="http://www.w3.org/2001/XMLSchema" xmlns:p="http://schemas.microsoft.com/office/2006/metadata/properties" xmlns:ns3="7776a00f-01fb-47bc-962e-3746121dba2d" targetNamespace="http://schemas.microsoft.com/office/2006/metadata/properties" ma:root="true" ma:fieldsID="f4b53a9bf0a41c461946e277a5c45fbc" ns3:_="">
    <xsd:import namespace="7776a00f-01fb-47bc-962e-3746121dba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MediaServiceLocation" minOccurs="0"/>
                <xsd:element ref="ns3:_activity"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76a00f-01fb-47bc-962e-3746121dba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7776a00f-01fb-47bc-962e-3746121dba2d" xsi:nil="true"/>
  </documentManagement>
</p:properties>
</file>

<file path=customXml/itemProps1.xml><?xml version="1.0" encoding="utf-8"?>
<ds:datastoreItem xmlns:ds="http://schemas.openxmlformats.org/officeDocument/2006/customXml" ds:itemID="{CF36CFDE-5941-4C0F-8ABA-14AC1F0C8880}">
  <ds:schemaRefs>
    <ds:schemaRef ds:uri="http://schemas.microsoft.com/sharepoint/v3/contenttype/forms"/>
  </ds:schemaRefs>
</ds:datastoreItem>
</file>

<file path=customXml/itemProps2.xml><?xml version="1.0" encoding="utf-8"?>
<ds:datastoreItem xmlns:ds="http://schemas.openxmlformats.org/officeDocument/2006/customXml" ds:itemID="{7B75F9A3-04A5-4CFD-9039-C6F2B484F6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776a00f-01fb-47bc-962e-3746121dba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92FDFC-7F76-474F-BF3C-517286723E05}">
  <ds:schemaRefs>
    <ds:schemaRef ds:uri="http://schemas.microsoft.com/office/2006/metadata/properties"/>
    <ds:schemaRef ds:uri="http://schemas.microsoft.com/office/infopath/2007/PartnerControls"/>
    <ds:schemaRef ds:uri="7776a00f-01fb-47bc-962e-3746121dba2d"/>
  </ds:schemaRefs>
</ds:datastoreItem>
</file>

<file path=docProps/app.xml><?xml version="1.0" encoding="utf-8"?>
<Properties xmlns="http://schemas.openxmlformats.org/officeDocument/2006/extended-properties" xmlns:vt="http://schemas.openxmlformats.org/officeDocument/2006/docPropsVTypes">
  <Template>Vapor Trail</Template>
  <TotalTime>47</TotalTime>
  <Words>2046</Words>
  <Application>Microsoft Office PowerPoint</Application>
  <PresentationFormat>Widescreen</PresentationFormat>
  <Paragraphs>270</Paragraphs>
  <Slides>33</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Aptos Narrow</vt:lpstr>
      <vt:lpstr>Arial</vt:lpstr>
      <vt:lpstr>Century Gothic</vt:lpstr>
      <vt:lpstr>Wingdings</vt:lpstr>
      <vt:lpstr>Vapor Trail</vt:lpstr>
      <vt:lpstr>Improving  staff communication and daily updates  at ashford community care service</vt:lpstr>
      <vt:lpstr>         Case study </vt:lpstr>
      <vt:lpstr>WRITING CARE-RELATED   DOCUMENTS/CARE RECORDS  </vt:lpstr>
      <vt:lpstr>  CARE RELATED DOCUMENTS AND CARE             RECORDS</vt:lpstr>
      <vt:lpstr>ASHFORD Community CARE SERVICE</vt:lpstr>
      <vt:lpstr>Ashford community care service </vt:lpstr>
      <vt:lpstr>CONCLUSION</vt:lpstr>
      <vt:lpstr>PowerPoint Presentation</vt:lpstr>
      <vt:lpstr>   ASHFORD COMMUNITY CARE SERVICES  Working Together for High Standard Care Records at Ashford Community Care Services  LCHS4007Digital Skills and Research Methods , Group Presentation  Lecture : Masud Siddiqui</vt:lpstr>
      <vt:lpstr>PowerPoint Presentation</vt:lpstr>
      <vt:lpstr>PowerPoint Presentation</vt:lpstr>
      <vt:lpstr>PowerPoint Presentation</vt:lpstr>
      <vt:lpstr>PowerPoint Presentation</vt:lpstr>
      <vt:lpstr>PowerPoint Presentation</vt:lpstr>
      <vt:lpstr>PowerPoint Presentation</vt:lpstr>
      <vt:lpstr>Sonia Nawaz</vt:lpstr>
      <vt:lpstr>T00L</vt:lpstr>
      <vt:lpstr>Task</vt:lpstr>
      <vt:lpstr>Importance of Microsoft word in care homes</vt:lpstr>
      <vt:lpstr>Common uses of Microsoft word in care home</vt:lpstr>
      <vt:lpstr>Advantages of Microsoft word</vt:lpstr>
      <vt:lpstr>References</vt:lpstr>
      <vt:lpstr>IMPROVING STAFF COMMUNICATION AND DAILY UPDATES AT ASHFORD COMMUNITY CARE SERVICE </vt:lpstr>
      <vt:lpstr>Recommend how Ashford can implement these changes </vt:lpstr>
      <vt:lpstr>Embrace Co-Produced Digital and Proactive Care Frameworks </vt:lpstr>
      <vt:lpstr>Secure Active Managerial and Dedicated Staff Time</vt:lpstr>
      <vt:lpstr>Department of Health and Social Care (2021)</vt:lpstr>
      <vt:lpstr>ANGELA RUZINGI ID 2615061 UWTSD</vt:lpstr>
      <vt:lpstr>How may Microsoft Word 365 aid a community service </vt:lpstr>
      <vt:lpstr>Advantage of using Microsoft words in Ashford Community Care Service </vt:lpstr>
      <vt:lpstr>PowerPoint Presentation</vt:lpstr>
      <vt:lpstr>Conclusion </vt:lpstr>
      <vt:lpstr>REFERENCE;     Free Online Document Editing with Microsoft Word/Microsoft 365   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Farhan Nasir</dc:creator>
  <cp:lastModifiedBy>Angela Ruzingi (2615061)</cp:lastModifiedBy>
  <cp:revision>3</cp:revision>
  <dcterms:created xsi:type="dcterms:W3CDTF">2026-10-06T16:05:23Z</dcterms:created>
  <dcterms:modified xsi:type="dcterms:W3CDTF">2026-10-11T20:12:06Z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0x010100579D7DDC9E10214D933E3CBD85CF9DDF</vt:lpwstr>
  </property>
</Properties>
</file>