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Lst>
  <p:sldSz cx="18288000" cy="10287000"/>
  <p:notesSz cx="6858000" cy="9144000"/>
  <p:embeddedFontLst>
    <p:embeddedFont>
      <p:font typeface="Calibri (MS)" panose="020B0604020202020204" charset="0"/>
      <p:regular r:id="rId40"/>
    </p:embeddedFont>
    <p:embeddedFont>
      <p:font typeface="Calibri (MS) Bold" panose="020B0604020202020204" charset="0"/>
      <p:regular r:id="rId41"/>
    </p:embeddedFont>
    <p:embeddedFont>
      <p:font typeface="Calibri (MS) Italics" panose="020B0604020202020204" charset="0"/>
      <p:regular r:id="rId42"/>
    </p:embeddedFont>
    <p:embeddedFont>
      <p:font typeface="Calibri (MS) Light" panose="020B0604020202020204" charset="0"/>
      <p:regular r:id="rId43"/>
    </p:embeddedFont>
    <p:embeddedFont>
      <p:font typeface="Helvetica" panose="020B0604020202020204" pitchFamily="34" charset="0"/>
      <p:regular r:id="rId44"/>
      <p:bold r:id="rId45"/>
      <p:italic r:id="rId46"/>
      <p:boldItalic r:id="rId47"/>
    </p:embeddedFont>
    <p:embeddedFont>
      <p:font typeface="Helvetica Italics" panose="020B0604020202020204" charset="0"/>
      <p:regular r:id="rId48"/>
    </p:embeddedFont>
    <p:embeddedFont>
      <p:font typeface="Signika" panose="020B0604020202020204" charset="0"/>
      <p:regular r:id="rId49"/>
    </p:embeddedFont>
    <p:embeddedFont>
      <p:font typeface="Times New Roman Italics" panose="020B0604020202020204" charset="0"/>
      <p:regular r:id="rId5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58A890-0311-E3A6-23A7-4E9491DF3DFB}" v="1" dt="2025-01-14T23:13:02.175"/>
    <p1510:client id="{8C900E44-E52A-C2A9-19FF-E14D67E1BCE0}" v="23" dt="2025-01-16T16:47:38.165"/>
    <p1510:client id="{ED3B07CF-A2CE-1051-ABCB-9C38EE5D107E}" v="62" dt="2025-01-16T11:34:46.4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font" Target="fonts/font11.fntdata"/><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font" Target="fonts/font6.fntdata"/><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5.fntdata"/><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48" Type="http://schemas.openxmlformats.org/officeDocument/2006/relationships/font" Target="fonts/font9.fntdata"/><Relationship Id="rId56"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7.fntdata"/><Relationship Id="rId20" Type="http://schemas.openxmlformats.org/officeDocument/2006/relationships/slide" Target="slides/slide19.xml"/><Relationship Id="rId41" Type="http://schemas.openxmlformats.org/officeDocument/2006/relationships/font" Target="fonts/font2.fntdata"/><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0.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ce Duford (2300711)" userId="S::2300711@student.uwtsd.ac.uk::fd557b6a-4d77-4e0f-ba30-9ffdc8e56678" providerId="AD" clId="Web-{12FC4F27-CCB2-04E5-BDF8-BE639813371B}"/>
    <pc:docChg chg="modSld">
      <pc:chgData name="Grace Duford (2300711)" userId="S::2300711@student.uwtsd.ac.uk::fd557b6a-4d77-4e0f-ba30-9ffdc8e56678" providerId="AD" clId="Web-{12FC4F27-CCB2-04E5-BDF8-BE639813371B}" dt="2025-01-14T14:34:52.001" v="67" actId="20577"/>
      <pc:docMkLst>
        <pc:docMk/>
      </pc:docMkLst>
      <pc:sldChg chg="modSp">
        <pc:chgData name="Grace Duford (2300711)" userId="S::2300711@student.uwtsd.ac.uk::fd557b6a-4d77-4e0f-ba30-9ffdc8e56678" providerId="AD" clId="Web-{12FC4F27-CCB2-04E5-BDF8-BE639813371B}" dt="2025-01-14T14:34:52.001" v="67" actId="20577"/>
        <pc:sldMkLst>
          <pc:docMk/>
          <pc:sldMk cId="0" sldId="275"/>
        </pc:sldMkLst>
        <pc:spChg chg="mod">
          <ac:chgData name="Grace Duford (2300711)" userId="S::2300711@student.uwtsd.ac.uk::fd557b6a-4d77-4e0f-ba30-9ffdc8e56678" providerId="AD" clId="Web-{12FC4F27-CCB2-04E5-BDF8-BE639813371B}" dt="2025-01-14T14:34:52.001" v="67" actId="20577"/>
          <ac:spMkLst>
            <pc:docMk/>
            <pc:sldMk cId="0" sldId="275"/>
            <ac:spMk id="8" creationId="{00000000-0000-0000-0000-000000000000}"/>
          </ac:spMkLst>
        </pc:spChg>
      </pc:sldChg>
      <pc:sldChg chg="delSp modSp">
        <pc:chgData name="Grace Duford (2300711)" userId="S::2300711@student.uwtsd.ac.uk::fd557b6a-4d77-4e0f-ba30-9ffdc8e56678" providerId="AD" clId="Web-{12FC4F27-CCB2-04E5-BDF8-BE639813371B}" dt="2025-01-14T14:34:37.046" v="64" actId="1076"/>
        <pc:sldMkLst>
          <pc:docMk/>
          <pc:sldMk cId="0" sldId="289"/>
        </pc:sldMkLst>
        <pc:spChg chg="mod">
          <ac:chgData name="Grace Duford (2300711)" userId="S::2300711@student.uwtsd.ac.uk::fd557b6a-4d77-4e0f-ba30-9ffdc8e56678" providerId="AD" clId="Web-{12FC4F27-CCB2-04E5-BDF8-BE639813371B}" dt="2025-01-14T14:32:56.433" v="11" actId="1076"/>
          <ac:spMkLst>
            <pc:docMk/>
            <pc:sldMk cId="0" sldId="289"/>
            <ac:spMk id="16" creationId="{00000000-0000-0000-0000-000000000000}"/>
          </ac:spMkLst>
        </pc:spChg>
        <pc:spChg chg="del mod">
          <ac:chgData name="Grace Duford (2300711)" userId="S::2300711@student.uwtsd.ac.uk::fd557b6a-4d77-4e0f-ba30-9ffdc8e56678" providerId="AD" clId="Web-{12FC4F27-CCB2-04E5-BDF8-BE639813371B}" dt="2025-01-14T14:32:36.416" v="5"/>
          <ac:spMkLst>
            <pc:docMk/>
            <pc:sldMk cId="0" sldId="289"/>
            <ac:spMk id="17" creationId="{00000000-0000-0000-0000-000000000000}"/>
          </ac:spMkLst>
        </pc:spChg>
        <pc:spChg chg="mod">
          <ac:chgData name="Grace Duford (2300711)" userId="S::2300711@student.uwtsd.ac.uk::fd557b6a-4d77-4e0f-ba30-9ffdc8e56678" providerId="AD" clId="Web-{12FC4F27-CCB2-04E5-BDF8-BE639813371B}" dt="2025-01-14T14:32:46.401" v="8" actId="1076"/>
          <ac:spMkLst>
            <pc:docMk/>
            <pc:sldMk cId="0" sldId="289"/>
            <ac:spMk id="18" creationId="{00000000-0000-0000-0000-000000000000}"/>
          </ac:spMkLst>
        </pc:spChg>
        <pc:spChg chg="mod">
          <ac:chgData name="Grace Duford (2300711)" userId="S::2300711@student.uwtsd.ac.uk::fd557b6a-4d77-4e0f-ba30-9ffdc8e56678" providerId="AD" clId="Web-{12FC4F27-CCB2-04E5-BDF8-BE639813371B}" dt="2025-01-14T14:34:37.046" v="64" actId="1076"/>
          <ac:spMkLst>
            <pc:docMk/>
            <pc:sldMk cId="0" sldId="289"/>
            <ac:spMk id="20" creationId="{00000000-0000-0000-0000-000000000000}"/>
          </ac:spMkLst>
        </pc:spChg>
        <pc:spChg chg="mod">
          <ac:chgData name="Grace Duford (2300711)" userId="S::2300711@student.uwtsd.ac.uk::fd557b6a-4d77-4e0f-ba30-9ffdc8e56678" providerId="AD" clId="Web-{12FC4F27-CCB2-04E5-BDF8-BE639813371B}" dt="2025-01-14T14:32:52.339" v="9" actId="1076"/>
          <ac:spMkLst>
            <pc:docMk/>
            <pc:sldMk cId="0" sldId="289"/>
            <ac:spMk id="21" creationId="{00000000-0000-0000-0000-000000000000}"/>
          </ac:spMkLst>
        </pc:spChg>
        <pc:spChg chg="del mod">
          <ac:chgData name="Grace Duford (2300711)" userId="S::2300711@student.uwtsd.ac.uk::fd557b6a-4d77-4e0f-ba30-9ffdc8e56678" providerId="AD" clId="Web-{12FC4F27-CCB2-04E5-BDF8-BE639813371B}" dt="2025-01-14T14:32:33.104" v="2"/>
          <ac:spMkLst>
            <pc:docMk/>
            <pc:sldMk cId="0" sldId="289"/>
            <ac:spMk id="22" creationId="{00000000-0000-0000-0000-000000000000}"/>
          </ac:spMkLst>
        </pc:spChg>
        <pc:grpChg chg="mod">
          <ac:chgData name="Grace Duford (2300711)" userId="S::2300711@student.uwtsd.ac.uk::fd557b6a-4d77-4e0f-ba30-9ffdc8e56678" providerId="AD" clId="Web-{12FC4F27-CCB2-04E5-BDF8-BE639813371B}" dt="2025-01-14T14:33:03.120" v="13" actId="1076"/>
          <ac:grpSpMkLst>
            <pc:docMk/>
            <pc:sldMk cId="0" sldId="289"/>
            <ac:grpSpMk id="10" creationId="{00000000-0000-0000-0000-000000000000}"/>
          </ac:grpSpMkLst>
        </pc:grpChg>
        <pc:grpChg chg="mod">
          <ac:chgData name="Grace Duford (2300711)" userId="S::2300711@student.uwtsd.ac.uk::fd557b6a-4d77-4e0f-ba30-9ffdc8e56678" providerId="AD" clId="Web-{12FC4F27-CCB2-04E5-BDF8-BE639813371B}" dt="2025-01-14T14:32:40.870" v="7" actId="1076"/>
          <ac:grpSpMkLst>
            <pc:docMk/>
            <pc:sldMk cId="0" sldId="289"/>
            <ac:grpSpMk id="12" creationId="{00000000-0000-0000-0000-000000000000}"/>
          </ac:grpSpMkLst>
        </pc:grpChg>
        <pc:grpChg chg="del">
          <ac:chgData name="Grace Duford (2300711)" userId="S::2300711@student.uwtsd.ac.uk::fd557b6a-4d77-4e0f-ba30-9ffdc8e56678" providerId="AD" clId="Web-{12FC4F27-CCB2-04E5-BDF8-BE639813371B}" dt="2025-01-14T14:32:36.494" v="6"/>
          <ac:grpSpMkLst>
            <pc:docMk/>
            <pc:sldMk cId="0" sldId="289"/>
            <ac:grpSpMk id="14" creationId="{00000000-0000-0000-0000-000000000000}"/>
          </ac:grpSpMkLst>
        </pc:grpChg>
      </pc:sldChg>
    </pc:docChg>
  </pc:docChgLst>
  <pc:docChgLst>
    <pc:chgData name="Grace Duford (2300711)" userId="S::2300711@student.uwtsd.ac.uk::fd557b6a-4d77-4e0f-ba30-9ffdc8e56678" providerId="AD" clId="Web-{8C900E44-E52A-C2A9-19FF-E14D67E1BCE0}"/>
    <pc:docChg chg="modSld">
      <pc:chgData name="Grace Duford (2300711)" userId="S::2300711@student.uwtsd.ac.uk::fd557b6a-4d77-4e0f-ba30-9ffdc8e56678" providerId="AD" clId="Web-{8C900E44-E52A-C2A9-19FF-E14D67E1BCE0}" dt="2025-01-16T16:47:35.728" v="13" actId="20577"/>
      <pc:docMkLst>
        <pc:docMk/>
      </pc:docMkLst>
      <pc:sldChg chg="modSp">
        <pc:chgData name="Grace Duford (2300711)" userId="S::2300711@student.uwtsd.ac.uk::fd557b6a-4d77-4e0f-ba30-9ffdc8e56678" providerId="AD" clId="Web-{8C900E44-E52A-C2A9-19FF-E14D67E1BCE0}" dt="2025-01-16T16:47:35.728" v="13" actId="20577"/>
        <pc:sldMkLst>
          <pc:docMk/>
          <pc:sldMk cId="0" sldId="258"/>
        </pc:sldMkLst>
        <pc:spChg chg="mod">
          <ac:chgData name="Grace Duford (2300711)" userId="S::2300711@student.uwtsd.ac.uk::fd557b6a-4d77-4e0f-ba30-9ffdc8e56678" providerId="AD" clId="Web-{8C900E44-E52A-C2A9-19FF-E14D67E1BCE0}" dt="2025-01-16T16:47:35.728" v="13" actId="20577"/>
          <ac:spMkLst>
            <pc:docMk/>
            <pc:sldMk cId="0" sldId="258"/>
            <ac:spMk id="16" creationId="{00000000-0000-0000-0000-000000000000}"/>
          </ac:spMkLst>
        </pc:spChg>
      </pc:sldChg>
      <pc:sldChg chg="modSp">
        <pc:chgData name="Grace Duford (2300711)" userId="S::2300711@student.uwtsd.ac.uk::fd557b6a-4d77-4e0f-ba30-9ffdc8e56678" providerId="AD" clId="Web-{8C900E44-E52A-C2A9-19FF-E14D67E1BCE0}" dt="2025-01-16T16:32:56.813" v="3" actId="1076"/>
        <pc:sldMkLst>
          <pc:docMk/>
          <pc:sldMk cId="0" sldId="265"/>
        </pc:sldMkLst>
        <pc:spChg chg="mod">
          <ac:chgData name="Grace Duford (2300711)" userId="S::2300711@student.uwtsd.ac.uk::fd557b6a-4d77-4e0f-ba30-9ffdc8e56678" providerId="AD" clId="Web-{8C900E44-E52A-C2A9-19FF-E14D67E1BCE0}" dt="2025-01-16T16:32:56.813" v="3" actId="1076"/>
          <ac:spMkLst>
            <pc:docMk/>
            <pc:sldMk cId="0" sldId="265"/>
            <ac:spMk id="21" creationId="{00000000-0000-0000-0000-000000000000}"/>
          </ac:spMkLst>
        </pc:spChg>
      </pc:sldChg>
      <pc:sldChg chg="modSp">
        <pc:chgData name="Grace Duford (2300711)" userId="S::2300711@student.uwtsd.ac.uk::fd557b6a-4d77-4e0f-ba30-9ffdc8e56678" providerId="AD" clId="Web-{8C900E44-E52A-C2A9-19FF-E14D67E1BCE0}" dt="2025-01-16T16:32:45.562" v="2" actId="1076"/>
        <pc:sldMkLst>
          <pc:docMk/>
          <pc:sldMk cId="0" sldId="286"/>
        </pc:sldMkLst>
        <pc:spChg chg="mod">
          <ac:chgData name="Grace Duford (2300711)" userId="S::2300711@student.uwtsd.ac.uk::fd557b6a-4d77-4e0f-ba30-9ffdc8e56678" providerId="AD" clId="Web-{8C900E44-E52A-C2A9-19FF-E14D67E1BCE0}" dt="2025-01-16T16:32:25.499" v="1" actId="1076"/>
          <ac:spMkLst>
            <pc:docMk/>
            <pc:sldMk cId="0" sldId="286"/>
            <ac:spMk id="21" creationId="{00000000-0000-0000-0000-000000000000}"/>
          </ac:spMkLst>
        </pc:spChg>
        <pc:spChg chg="mod">
          <ac:chgData name="Grace Duford (2300711)" userId="S::2300711@student.uwtsd.ac.uk::fd557b6a-4d77-4e0f-ba30-9ffdc8e56678" providerId="AD" clId="Web-{8C900E44-E52A-C2A9-19FF-E14D67E1BCE0}" dt="2025-01-16T16:32:45.562" v="2" actId="1076"/>
          <ac:spMkLst>
            <pc:docMk/>
            <pc:sldMk cId="0" sldId="286"/>
            <ac:spMk id="23" creationId="{00000000-0000-0000-0000-000000000000}"/>
          </ac:spMkLst>
        </pc:spChg>
      </pc:sldChg>
      <pc:sldChg chg="delSp modSp">
        <pc:chgData name="Grace Duford (2300711)" userId="S::2300711@student.uwtsd.ac.uk::fd557b6a-4d77-4e0f-ba30-9ffdc8e56678" providerId="AD" clId="Web-{8C900E44-E52A-C2A9-19FF-E14D67E1BCE0}" dt="2025-01-16T16:33:34.048" v="8"/>
        <pc:sldMkLst>
          <pc:docMk/>
          <pc:sldMk cId="0" sldId="287"/>
        </pc:sldMkLst>
        <pc:spChg chg="del mod">
          <ac:chgData name="Grace Duford (2300711)" userId="S::2300711@student.uwtsd.ac.uk::fd557b6a-4d77-4e0f-ba30-9ffdc8e56678" providerId="AD" clId="Web-{8C900E44-E52A-C2A9-19FF-E14D67E1BCE0}" dt="2025-01-16T16:33:34.048" v="8"/>
          <ac:spMkLst>
            <pc:docMk/>
            <pc:sldMk cId="0" sldId="287"/>
            <ac:spMk id="21" creationId="{00000000-0000-0000-0000-000000000000}"/>
          </ac:spMkLst>
        </pc:spChg>
      </pc:sldChg>
      <pc:sldChg chg="modSp">
        <pc:chgData name="Grace Duford (2300711)" userId="S::2300711@student.uwtsd.ac.uk::fd557b6a-4d77-4e0f-ba30-9ffdc8e56678" providerId="AD" clId="Web-{8C900E44-E52A-C2A9-19FF-E14D67E1BCE0}" dt="2025-01-16T16:31:59.124" v="0" actId="1076"/>
        <pc:sldMkLst>
          <pc:docMk/>
          <pc:sldMk cId="0" sldId="288"/>
        </pc:sldMkLst>
        <pc:spChg chg="mod">
          <ac:chgData name="Grace Duford (2300711)" userId="S::2300711@student.uwtsd.ac.uk::fd557b6a-4d77-4e0f-ba30-9ffdc8e56678" providerId="AD" clId="Web-{8C900E44-E52A-C2A9-19FF-E14D67E1BCE0}" dt="2025-01-16T16:31:59.124" v="0" actId="1076"/>
          <ac:spMkLst>
            <pc:docMk/>
            <pc:sldMk cId="0" sldId="288"/>
            <ac:spMk id="27" creationId="{00000000-0000-0000-0000-000000000000}"/>
          </ac:spMkLst>
        </pc:spChg>
      </pc:sldChg>
    </pc:docChg>
  </pc:docChgLst>
  <pc:docChgLst>
    <pc:chgData name="Grace Duford (2300711)" userId="S::2300711@student.uwtsd.ac.uk::fd557b6a-4d77-4e0f-ba30-9ffdc8e56678" providerId="AD" clId="Web-{ED3B07CF-A2CE-1051-ABCB-9C38EE5D107E}"/>
    <pc:docChg chg="modSld">
      <pc:chgData name="Grace Duford (2300711)" userId="S::2300711@student.uwtsd.ac.uk::fd557b6a-4d77-4e0f-ba30-9ffdc8e56678" providerId="AD" clId="Web-{ED3B07CF-A2CE-1051-ABCB-9C38EE5D107E}" dt="2025-01-16T11:34:44.484" v="48" actId="20577"/>
      <pc:docMkLst>
        <pc:docMk/>
      </pc:docMkLst>
      <pc:sldChg chg="modSp">
        <pc:chgData name="Grace Duford (2300711)" userId="S::2300711@student.uwtsd.ac.uk::fd557b6a-4d77-4e0f-ba30-9ffdc8e56678" providerId="AD" clId="Web-{ED3B07CF-A2CE-1051-ABCB-9C38EE5D107E}" dt="2025-01-16T11:33:57.355" v="28" actId="1076"/>
        <pc:sldMkLst>
          <pc:docMk/>
          <pc:sldMk cId="0" sldId="291"/>
        </pc:sldMkLst>
        <pc:spChg chg="mod">
          <ac:chgData name="Grace Duford (2300711)" userId="S::2300711@student.uwtsd.ac.uk::fd557b6a-4d77-4e0f-ba30-9ffdc8e56678" providerId="AD" clId="Web-{ED3B07CF-A2CE-1051-ABCB-9C38EE5D107E}" dt="2025-01-16T11:33:57.355" v="28" actId="1076"/>
          <ac:spMkLst>
            <pc:docMk/>
            <pc:sldMk cId="0" sldId="291"/>
            <ac:spMk id="8" creationId="{00000000-0000-0000-0000-000000000000}"/>
          </ac:spMkLst>
        </pc:spChg>
      </pc:sldChg>
      <pc:sldChg chg="modSp">
        <pc:chgData name="Grace Duford (2300711)" userId="S::2300711@student.uwtsd.ac.uk::fd557b6a-4d77-4e0f-ba30-9ffdc8e56678" providerId="AD" clId="Web-{ED3B07CF-A2CE-1051-ABCB-9C38EE5D107E}" dt="2025-01-16T11:34:33.592" v="44" actId="20577"/>
        <pc:sldMkLst>
          <pc:docMk/>
          <pc:sldMk cId="0" sldId="292"/>
        </pc:sldMkLst>
        <pc:spChg chg="mod">
          <ac:chgData name="Grace Duford (2300711)" userId="S::2300711@student.uwtsd.ac.uk::fd557b6a-4d77-4e0f-ba30-9ffdc8e56678" providerId="AD" clId="Web-{ED3B07CF-A2CE-1051-ABCB-9C38EE5D107E}" dt="2025-01-16T11:34:33.592" v="44" actId="20577"/>
          <ac:spMkLst>
            <pc:docMk/>
            <pc:sldMk cId="0" sldId="292"/>
            <ac:spMk id="8" creationId="{00000000-0000-0000-0000-000000000000}"/>
          </ac:spMkLst>
        </pc:spChg>
      </pc:sldChg>
      <pc:sldChg chg="modSp">
        <pc:chgData name="Grace Duford (2300711)" userId="S::2300711@student.uwtsd.ac.uk::fd557b6a-4d77-4e0f-ba30-9ffdc8e56678" providerId="AD" clId="Web-{ED3B07CF-A2CE-1051-ABCB-9C38EE5D107E}" dt="2025-01-16T11:34:44.484" v="48" actId="20577"/>
        <pc:sldMkLst>
          <pc:docMk/>
          <pc:sldMk cId="0" sldId="293"/>
        </pc:sldMkLst>
        <pc:spChg chg="mod">
          <ac:chgData name="Grace Duford (2300711)" userId="S::2300711@student.uwtsd.ac.uk::fd557b6a-4d77-4e0f-ba30-9ffdc8e56678" providerId="AD" clId="Web-{ED3B07CF-A2CE-1051-ABCB-9C38EE5D107E}" dt="2025-01-16T11:34:44.484" v="48" actId="20577"/>
          <ac:spMkLst>
            <pc:docMk/>
            <pc:sldMk cId="0" sldId="293"/>
            <ac:spMk id="8" creationId="{00000000-0000-0000-0000-000000000000}"/>
          </ac:spMkLst>
        </pc:spChg>
      </pc:sldChg>
    </pc:docChg>
  </pc:docChgLst>
  <pc:docChgLst>
    <pc:chgData name="Grace Duford (2300711)" userId="S::2300711@student.uwtsd.ac.uk::fd557b6a-4d77-4e0f-ba30-9ffdc8e56678" providerId="AD" clId="Web-{1058A890-0311-E3A6-23A7-4E9491DF3DFB}"/>
    <pc:docChg chg="modSld">
      <pc:chgData name="Grace Duford (2300711)" userId="S::2300711@student.uwtsd.ac.uk::fd557b6a-4d77-4e0f-ba30-9ffdc8e56678" providerId="AD" clId="Web-{1058A890-0311-E3A6-23A7-4E9491DF3DFB}" dt="2025-01-14T23:13:02.175" v="0" actId="1076"/>
      <pc:docMkLst>
        <pc:docMk/>
      </pc:docMkLst>
      <pc:sldChg chg="modSp">
        <pc:chgData name="Grace Duford (2300711)" userId="S::2300711@student.uwtsd.ac.uk::fd557b6a-4d77-4e0f-ba30-9ffdc8e56678" providerId="AD" clId="Web-{1058A890-0311-E3A6-23A7-4E9491DF3DFB}" dt="2025-01-14T23:13:02.175" v="0" actId="1076"/>
        <pc:sldMkLst>
          <pc:docMk/>
          <pc:sldMk cId="0" sldId="260"/>
        </pc:sldMkLst>
        <pc:spChg chg="mod">
          <ac:chgData name="Grace Duford (2300711)" userId="S::2300711@student.uwtsd.ac.uk::fd557b6a-4d77-4e0f-ba30-9ffdc8e56678" providerId="AD" clId="Web-{1058A890-0311-E3A6-23A7-4E9491DF3DFB}" dt="2025-01-14T23:13:02.175" v="0" actId="1076"/>
          <ac:spMkLst>
            <pc:docMk/>
            <pc:sldMk cId="0" sldId="260"/>
            <ac:spMk id="6"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svg"/><Relationship Id="rId4" Type="http://schemas.openxmlformats.org/officeDocument/2006/relationships/image" Target="../media/image20.png"/><Relationship Id="rId9" Type="http://schemas.openxmlformats.org/officeDocument/2006/relationships/image" Target="../media/image25.svg"/></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38.png"/><Relationship Id="rId13" Type="http://schemas.openxmlformats.org/officeDocument/2006/relationships/image" Target="../media/image43.svg"/><Relationship Id="rId3" Type="http://schemas.openxmlformats.org/officeDocument/2006/relationships/image" Target="../media/image33.svg"/><Relationship Id="rId7" Type="http://schemas.openxmlformats.org/officeDocument/2006/relationships/image" Target="../media/image37.svg"/><Relationship Id="rId12" Type="http://schemas.openxmlformats.org/officeDocument/2006/relationships/image" Target="../media/image42.png"/><Relationship Id="rId2" Type="http://schemas.openxmlformats.org/officeDocument/2006/relationships/image" Target="../media/image32.png"/><Relationship Id="rId1" Type="http://schemas.openxmlformats.org/officeDocument/2006/relationships/slideLayout" Target="../slideLayouts/slideLayout7.xml"/><Relationship Id="rId6" Type="http://schemas.openxmlformats.org/officeDocument/2006/relationships/image" Target="../media/image36.png"/><Relationship Id="rId11" Type="http://schemas.openxmlformats.org/officeDocument/2006/relationships/image" Target="../media/image41.svg"/><Relationship Id="rId5" Type="http://schemas.openxmlformats.org/officeDocument/2006/relationships/image" Target="../media/image35.svg"/><Relationship Id="rId10" Type="http://schemas.openxmlformats.org/officeDocument/2006/relationships/image" Target="../media/image40.png"/><Relationship Id="rId4" Type="http://schemas.openxmlformats.org/officeDocument/2006/relationships/image" Target="../media/image34.png"/><Relationship Id="rId9" Type="http://schemas.openxmlformats.org/officeDocument/2006/relationships/image" Target="../media/image39.svg"/></Relationships>
</file>

<file path=ppt/slides/_rels/slide20.xml.rels><?xml version="1.0" encoding="UTF-8" standalone="yes"?>
<Relationships xmlns="http://schemas.openxmlformats.org/package/2006/relationships"><Relationship Id="rId3" Type="http://schemas.openxmlformats.org/officeDocument/2006/relationships/image" Target="../media/image45.svg"/><Relationship Id="rId7" Type="http://schemas.openxmlformats.org/officeDocument/2006/relationships/image" Target="../media/image49.svg"/><Relationship Id="rId2" Type="http://schemas.openxmlformats.org/officeDocument/2006/relationships/image" Target="../media/image44.png"/><Relationship Id="rId1" Type="http://schemas.openxmlformats.org/officeDocument/2006/relationships/slideLayout" Target="../slideLayouts/slideLayout7.xml"/><Relationship Id="rId6" Type="http://schemas.openxmlformats.org/officeDocument/2006/relationships/image" Target="../media/image48.png"/><Relationship Id="rId5" Type="http://schemas.openxmlformats.org/officeDocument/2006/relationships/image" Target="../media/image47.svg"/><Relationship Id="rId4" Type="http://schemas.openxmlformats.org/officeDocument/2006/relationships/image" Target="../media/image46.png"/></Relationships>
</file>

<file path=ppt/slides/_rels/slide21.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57.svg"/><Relationship Id="rId2" Type="http://schemas.openxmlformats.org/officeDocument/2006/relationships/image" Target="../media/image56.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image" Target="../media/image56.png"/><Relationship Id="rId3" Type="http://schemas.openxmlformats.org/officeDocument/2006/relationships/image" Target="../media/image59.svg"/><Relationship Id="rId7" Type="http://schemas.openxmlformats.org/officeDocument/2006/relationships/image" Target="../media/image63.svg"/><Relationship Id="rId2" Type="http://schemas.openxmlformats.org/officeDocument/2006/relationships/image" Target="../media/image58.png"/><Relationship Id="rId1" Type="http://schemas.openxmlformats.org/officeDocument/2006/relationships/slideLayout" Target="../slideLayouts/slideLayout7.xml"/><Relationship Id="rId6" Type="http://schemas.openxmlformats.org/officeDocument/2006/relationships/image" Target="../media/image62.png"/><Relationship Id="rId5" Type="http://schemas.openxmlformats.org/officeDocument/2006/relationships/image" Target="../media/image61.svg"/><Relationship Id="rId4" Type="http://schemas.openxmlformats.org/officeDocument/2006/relationships/image" Target="../media/image60.png"/><Relationship Id="rId9" Type="http://schemas.openxmlformats.org/officeDocument/2006/relationships/image" Target="../media/image57.svg"/></Relationships>
</file>

<file path=ppt/slides/_rels/slide28.xml.rels><?xml version="1.0" encoding="UTF-8" standalone="yes"?>
<Relationships xmlns="http://schemas.openxmlformats.org/package/2006/relationships"><Relationship Id="rId3" Type="http://schemas.openxmlformats.org/officeDocument/2006/relationships/image" Target="../media/image65.svg"/><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59.svg"/><Relationship Id="rId7" Type="http://schemas.openxmlformats.org/officeDocument/2006/relationships/image" Target="../media/image69.svg"/><Relationship Id="rId2" Type="http://schemas.openxmlformats.org/officeDocument/2006/relationships/image" Target="../media/image58.png"/><Relationship Id="rId1" Type="http://schemas.openxmlformats.org/officeDocument/2006/relationships/slideLayout" Target="../slideLayouts/slideLayout7.xml"/><Relationship Id="rId6" Type="http://schemas.openxmlformats.org/officeDocument/2006/relationships/image" Target="../media/image68.png"/><Relationship Id="rId5" Type="http://schemas.openxmlformats.org/officeDocument/2006/relationships/image" Target="../media/image67.svg"/><Relationship Id="rId4" Type="http://schemas.openxmlformats.org/officeDocument/2006/relationships/image" Target="../media/image66.png"/><Relationship Id="rId9" Type="http://schemas.openxmlformats.org/officeDocument/2006/relationships/image" Target="../media/image65.svg"/></Relationships>
</file>

<file path=ppt/slides/_rels/slide30.xml.rels><?xml version="1.0" encoding="UTF-8" standalone="yes"?>
<Relationships xmlns="http://schemas.openxmlformats.org/package/2006/relationships"><Relationship Id="rId3" Type="http://schemas.openxmlformats.org/officeDocument/2006/relationships/image" Target="../media/image71.svg"/><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8" Type="http://schemas.openxmlformats.org/officeDocument/2006/relationships/image" Target="../media/image58.png"/><Relationship Id="rId3" Type="http://schemas.openxmlformats.org/officeDocument/2006/relationships/image" Target="../media/image71.svg"/><Relationship Id="rId7" Type="http://schemas.openxmlformats.org/officeDocument/2006/relationships/image" Target="../media/image75.svg"/><Relationship Id="rId2" Type="http://schemas.openxmlformats.org/officeDocument/2006/relationships/image" Target="../media/image70.png"/><Relationship Id="rId1" Type="http://schemas.openxmlformats.org/officeDocument/2006/relationships/slideLayout" Target="../slideLayouts/slideLayout7.xml"/><Relationship Id="rId6" Type="http://schemas.openxmlformats.org/officeDocument/2006/relationships/image" Target="../media/image74.png"/><Relationship Id="rId5" Type="http://schemas.openxmlformats.org/officeDocument/2006/relationships/image" Target="../media/image73.svg"/><Relationship Id="rId4" Type="http://schemas.openxmlformats.org/officeDocument/2006/relationships/image" Target="../media/image72.png"/><Relationship Id="rId9" Type="http://schemas.openxmlformats.org/officeDocument/2006/relationships/image" Target="../media/image59.svg"/></Relationships>
</file>

<file path=ppt/slides/_rels/slide32.xml.rels><?xml version="1.0" encoding="UTF-8" standalone="yes"?>
<Relationships xmlns="http://schemas.openxmlformats.org/package/2006/relationships"><Relationship Id="rId3" Type="http://schemas.openxmlformats.org/officeDocument/2006/relationships/image" Target="../media/image77.svg"/><Relationship Id="rId2" Type="http://schemas.openxmlformats.org/officeDocument/2006/relationships/image" Target="../media/image7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image" Target="../media/image80.png"/><Relationship Id="rId3" Type="http://schemas.openxmlformats.org/officeDocument/2006/relationships/image" Target="../media/image59.svg"/><Relationship Id="rId7" Type="http://schemas.openxmlformats.org/officeDocument/2006/relationships/image" Target="../media/image79.svg"/><Relationship Id="rId2" Type="http://schemas.openxmlformats.org/officeDocument/2006/relationships/image" Target="../media/image58.png"/><Relationship Id="rId1" Type="http://schemas.openxmlformats.org/officeDocument/2006/relationships/slideLayout" Target="../slideLayouts/slideLayout7.xml"/><Relationship Id="rId6" Type="http://schemas.openxmlformats.org/officeDocument/2006/relationships/image" Target="../media/image78.png"/><Relationship Id="rId11" Type="http://schemas.openxmlformats.org/officeDocument/2006/relationships/image" Target="../media/image83.svg"/><Relationship Id="rId5" Type="http://schemas.openxmlformats.org/officeDocument/2006/relationships/image" Target="../media/image77.svg"/><Relationship Id="rId10" Type="http://schemas.openxmlformats.org/officeDocument/2006/relationships/image" Target="../media/image82.png"/><Relationship Id="rId4" Type="http://schemas.openxmlformats.org/officeDocument/2006/relationships/image" Target="../media/image76.png"/><Relationship Id="rId9" Type="http://schemas.openxmlformats.org/officeDocument/2006/relationships/image" Target="../media/image81.svg"/></Relationships>
</file>

<file path=ppt/slides/_rels/slide34.xml.rels><?xml version="1.0" encoding="UTF-8" standalone="yes"?>
<Relationships xmlns="http://schemas.openxmlformats.org/package/2006/relationships"><Relationship Id="rId3" Type="http://schemas.openxmlformats.org/officeDocument/2006/relationships/image" Target="../media/image85.svg"/><Relationship Id="rId2" Type="http://schemas.openxmlformats.org/officeDocument/2006/relationships/image" Target="../media/image84.png"/><Relationship Id="rId1" Type="http://schemas.openxmlformats.org/officeDocument/2006/relationships/slideLayout" Target="../slideLayouts/slideLayout7.xml"/><Relationship Id="rId5" Type="http://schemas.openxmlformats.org/officeDocument/2006/relationships/image" Target="../media/image87.svg"/><Relationship Id="rId4" Type="http://schemas.openxmlformats.org/officeDocument/2006/relationships/image" Target="../media/image86.png"/></Relationships>
</file>

<file path=ppt/slides/_rels/slide35.xml.rels><?xml version="1.0" encoding="UTF-8" standalone="yes"?>
<Relationships xmlns="http://schemas.openxmlformats.org/package/2006/relationships"><Relationship Id="rId3" Type="http://schemas.openxmlformats.org/officeDocument/2006/relationships/image" Target="../media/image89.svg"/><Relationship Id="rId2" Type="http://schemas.openxmlformats.org/officeDocument/2006/relationships/image" Target="../media/image88.png"/><Relationship Id="rId1" Type="http://schemas.openxmlformats.org/officeDocument/2006/relationships/slideLayout" Target="../slideLayouts/slideLayout7.xml"/><Relationship Id="rId5" Type="http://schemas.openxmlformats.org/officeDocument/2006/relationships/image" Target="../media/image91.svg"/><Relationship Id="rId4" Type="http://schemas.openxmlformats.org/officeDocument/2006/relationships/image" Target="../media/image90.png"/></Relationships>
</file>

<file path=ppt/slides/_rels/slide36.xml.rels><?xml version="1.0" encoding="UTF-8" standalone="yes"?>
<Relationships xmlns="http://schemas.openxmlformats.org/package/2006/relationships"><Relationship Id="rId8" Type="http://schemas.openxmlformats.org/officeDocument/2006/relationships/hyperlink" Target="https://www.gov.wales/sites/default/files/publications/2018-03/successful-futures.pdf" TargetMode="External"/><Relationship Id="rId3" Type="http://schemas.openxmlformats.org/officeDocument/2006/relationships/hyperlink" Target="https://www.teachingenglish.org.uk/professional-development/teachers/assessing-learning/articles/assessment-learning#:~:text=Assessment%20for%20learning%20is%20also,Assessment%20Reform%20Group%2C%202002" TargetMode="External"/><Relationship Id="rId7" Type="http://schemas.openxmlformats.org/officeDocument/2006/relationships/hyperlink" Target="https://research.senedd.wales/research-articles/going-live-rolling-out-the-new-curriculum-from-this-september/" TargetMode="External"/><Relationship Id="rId2" Type="http://schemas.openxmlformats.org/officeDocument/2006/relationships/hyperlink" Target="https://ascd.org/blogs/15-reasons-why-standardized-tests-are-problematic" TargetMode="External"/><Relationship Id="rId1" Type="http://schemas.openxmlformats.org/officeDocument/2006/relationships/slideLayout" Target="../slideLayouts/slideLayout7.xml"/><Relationship Id="rId6" Type="http://schemas.openxmlformats.org/officeDocument/2006/relationships/hyperlink" Target="https://ar.talic.hku.hk/self_peer.htm" TargetMode="External"/><Relationship Id="rId5" Type="http://schemas.openxmlformats.org/officeDocument/2006/relationships/hyperlink" Target="https://cambridge-community.org.uk/professional-development/gswafl/index.html#Back-to-top-qYnyiaB0Xq" TargetMode="External"/><Relationship Id="rId4" Type="http://schemas.openxmlformats.org/officeDocument/2006/relationships/hyperlink" Target="https://www.innerdrive.co.uk/blog/hatties-latest-feedback-study/#:~:text=Hattie%20first%20developed%20his%20feedback,accomplishing%20or%20performing%20the%20task"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improvingteaching.co.uk/2017/03/26/formative-assessment-flawed-confusing-learning-performance/" TargetMode="External"/><Relationship Id="rId2" Type="http://schemas.openxmlformats.org/officeDocument/2006/relationships/hyperlink" Target="https://sites.google.com/hwbcymru.net/journey-to-cfw/whole-school-approach/assessment-and-progression-part-1" TargetMode="External"/><Relationship Id="rId1" Type="http://schemas.openxmlformats.org/officeDocument/2006/relationships/slideLayout" Target="../slideLayouts/slideLayout7.xml"/><Relationship Id="rId5" Type="http://schemas.openxmlformats.org/officeDocument/2006/relationships/hyperlink" Target="https://soeonline.american.edu/blog/effects-of-standardized-testing/" TargetMode="External"/><Relationship Id="rId4" Type="http://schemas.openxmlformats.org/officeDocument/2006/relationships/hyperlink" Target="https://thirdspacelearning.com/blog/exit-ticket/"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hwb.gov.wales/api/storage/a232555c-bb3f-472c-94c8-d5b125441454/Assessing%20learner%20progress.pdf?preview=true" TargetMode="External"/><Relationship Id="rId2" Type="http://schemas.openxmlformats.org/officeDocument/2006/relationships/hyperlink" Target="https://hwb.gov.wales/curriculum-for-wales/assessment-arrangements/supporting-learner-progression-assessment-guidance" TargetMode="External"/><Relationship Id="rId1" Type="http://schemas.openxmlformats.org/officeDocument/2006/relationships/slideLayout" Target="../slideLayouts/slideLayout7.xml"/><Relationship Id="rId4" Type="http://schemas.openxmlformats.org/officeDocument/2006/relationships/hyperlink" Target="https://www.whitbyschool.org/passionforlearning/the-pros-and-cons-of-standardized-tes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flipV="1">
            <a:off x="1785535" y="2606767"/>
            <a:ext cx="5086190" cy="0"/>
          </a:xfrm>
          <a:prstGeom prst="line">
            <a:avLst/>
          </a:prstGeom>
          <a:ln w="9525" cap="rnd">
            <a:solidFill>
              <a:srgbClr val="000000"/>
            </a:solidFill>
            <a:prstDash val="solid"/>
            <a:headEnd type="none" w="sm" len="sm"/>
            <a:tailEnd type="none" w="sm" len="sm"/>
          </a:ln>
        </p:spPr>
      </p:sp>
      <p:sp>
        <p:nvSpPr>
          <p:cNvPr id="7" name="TextBox 7"/>
          <p:cNvSpPr txBox="1"/>
          <p:nvPr/>
        </p:nvSpPr>
        <p:spPr>
          <a:xfrm>
            <a:off x="1823181" y="1604772"/>
            <a:ext cx="5048544" cy="6963156"/>
          </a:xfrm>
          <a:prstGeom prst="rect">
            <a:avLst/>
          </a:prstGeom>
        </p:spPr>
        <p:txBody>
          <a:bodyPr lIns="0" tIns="0" rIns="0" bIns="0" rtlCol="0" anchor="t">
            <a:spAutoFit/>
          </a:bodyPr>
          <a:lstStyle/>
          <a:p>
            <a:pPr algn="l">
              <a:lnSpc>
                <a:spcPts val="6480"/>
              </a:lnSpc>
            </a:pPr>
            <a:r>
              <a:rPr lang="en-US" sz="5400">
                <a:solidFill>
                  <a:srgbClr val="514949"/>
                </a:solidFill>
                <a:latin typeface="Calibri (MS) Light"/>
                <a:ea typeface="Calibri (MS) Light"/>
                <a:cs typeface="Calibri (MS) Light"/>
                <a:sym typeface="Calibri (MS) Light"/>
              </a:rPr>
              <a:t>Title:</a:t>
            </a:r>
          </a:p>
        </p:txBody>
      </p:sp>
      <p:sp>
        <p:nvSpPr>
          <p:cNvPr id="8" name="TextBox 8"/>
          <p:cNvSpPr txBox="1"/>
          <p:nvPr/>
        </p:nvSpPr>
        <p:spPr>
          <a:xfrm>
            <a:off x="7446505" y="1595247"/>
            <a:ext cx="9185148" cy="3321575"/>
          </a:xfrm>
          <a:prstGeom prst="rect">
            <a:avLst/>
          </a:prstGeom>
        </p:spPr>
        <p:txBody>
          <a:bodyPr lIns="0" tIns="0" rIns="0" bIns="0" rtlCol="0" anchor="t">
            <a:spAutoFit/>
          </a:bodyPr>
          <a:lstStyle/>
          <a:p>
            <a:pPr algn="l">
              <a:lnSpc>
                <a:spcPts val="5119"/>
              </a:lnSpc>
            </a:pPr>
            <a:r>
              <a:rPr lang="en-US" sz="3999" b="1">
                <a:solidFill>
                  <a:srgbClr val="404040"/>
                </a:solidFill>
                <a:latin typeface="Calibri (MS) Bold"/>
                <a:ea typeface="Calibri (MS) Bold"/>
                <a:cs typeface="Calibri (MS) Bold"/>
                <a:sym typeface="Calibri (MS) Bold"/>
              </a:rPr>
              <a:t>ECAD5012: A presentation of the critical evaluation of how Assessment for Learning can be utilised in a learning episode to aid progression across a chosen area of learning and experience.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5999" r="-6000"/>
            </a:stretch>
          </a:blipFill>
        </p:spPr>
      </p:sp>
      <p:grpSp>
        <p:nvGrpSpPr>
          <p:cNvPr id="3" name="Group 3"/>
          <p:cNvGrpSpPr/>
          <p:nvPr/>
        </p:nvGrpSpPr>
        <p:grpSpPr>
          <a:xfrm>
            <a:off x="1" y="9601200"/>
            <a:ext cx="18288000" cy="685800"/>
            <a:chOff x="0" y="0"/>
            <a:chExt cx="24384000" cy="914400"/>
          </a:xfrm>
        </p:grpSpPr>
        <p:sp>
          <p:nvSpPr>
            <p:cNvPr id="4" name="Freeform 4"/>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5" name="Group 5"/>
          <p:cNvGrpSpPr/>
          <p:nvPr/>
        </p:nvGrpSpPr>
        <p:grpSpPr>
          <a:xfrm>
            <a:off x="22" y="9501474"/>
            <a:ext cx="18287978" cy="99726"/>
            <a:chOff x="0" y="0"/>
            <a:chExt cx="24383970" cy="132968"/>
          </a:xfrm>
        </p:grpSpPr>
        <p:sp>
          <p:nvSpPr>
            <p:cNvPr id="6" name="Freeform 6"/>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7" name="Group 7"/>
          <p:cNvGrpSpPr/>
          <p:nvPr/>
        </p:nvGrpSpPr>
        <p:grpSpPr>
          <a:xfrm>
            <a:off x="4762" y="9601200"/>
            <a:ext cx="18283238" cy="685800"/>
            <a:chOff x="0" y="0"/>
            <a:chExt cx="24377650" cy="914400"/>
          </a:xfrm>
        </p:grpSpPr>
        <p:sp>
          <p:nvSpPr>
            <p:cNvPr id="8" name="Freeform 8"/>
            <p:cNvSpPr/>
            <p:nvPr/>
          </p:nvSpPr>
          <p:spPr>
            <a:xfrm>
              <a:off x="0" y="0"/>
              <a:ext cx="24377650" cy="914400"/>
            </a:xfrm>
            <a:custGeom>
              <a:avLst/>
              <a:gdLst/>
              <a:ahLst/>
              <a:cxnLst/>
              <a:rect l="l" t="t" r="r" b="b"/>
              <a:pathLst>
                <a:path w="24377650" h="914400">
                  <a:moveTo>
                    <a:pt x="0" y="0"/>
                  </a:moveTo>
                  <a:lnTo>
                    <a:pt x="24377650" y="0"/>
                  </a:lnTo>
                  <a:lnTo>
                    <a:pt x="24377650" y="914400"/>
                  </a:lnTo>
                  <a:lnTo>
                    <a:pt x="0" y="914400"/>
                  </a:lnTo>
                  <a:close/>
                </a:path>
              </a:pathLst>
            </a:custGeom>
            <a:solidFill>
              <a:srgbClr val="82847C"/>
            </a:solidFill>
          </p:spPr>
        </p:sp>
      </p:grpSp>
      <p:grpSp>
        <p:nvGrpSpPr>
          <p:cNvPr id="9" name="Group 9"/>
          <p:cNvGrpSpPr/>
          <p:nvPr/>
        </p:nvGrpSpPr>
        <p:grpSpPr>
          <a:xfrm>
            <a:off x="22" y="9501474"/>
            <a:ext cx="18283238" cy="96012"/>
            <a:chOff x="0" y="0"/>
            <a:chExt cx="24377650" cy="128016"/>
          </a:xfrm>
        </p:grpSpPr>
        <p:sp>
          <p:nvSpPr>
            <p:cNvPr id="10" name="Freeform 10"/>
            <p:cNvSpPr/>
            <p:nvPr/>
          </p:nvSpPr>
          <p:spPr>
            <a:xfrm>
              <a:off x="0" y="0"/>
              <a:ext cx="24377650" cy="128016"/>
            </a:xfrm>
            <a:custGeom>
              <a:avLst/>
              <a:gdLst/>
              <a:ahLst/>
              <a:cxnLst/>
              <a:rect l="l" t="t" r="r" b="b"/>
              <a:pathLst>
                <a:path w="24377650" h="128016">
                  <a:moveTo>
                    <a:pt x="0" y="0"/>
                  </a:moveTo>
                  <a:lnTo>
                    <a:pt x="24377650" y="0"/>
                  </a:lnTo>
                  <a:lnTo>
                    <a:pt x="24377650" y="128016"/>
                  </a:lnTo>
                  <a:lnTo>
                    <a:pt x="0" y="128016"/>
                  </a:lnTo>
                  <a:close/>
                </a:path>
              </a:pathLst>
            </a:custGeom>
            <a:solidFill>
              <a:srgbClr val="ACADA8"/>
            </a:solidFill>
          </p:spPr>
        </p:sp>
      </p:grpSp>
      <p:sp>
        <p:nvSpPr>
          <p:cNvPr id="11" name="TextBox 11"/>
          <p:cNvSpPr txBox="1"/>
          <p:nvPr/>
        </p:nvSpPr>
        <p:spPr>
          <a:xfrm>
            <a:off x="5350181" y="2622805"/>
            <a:ext cx="6667568" cy="3892295"/>
          </a:xfrm>
          <a:prstGeom prst="rect">
            <a:avLst/>
          </a:prstGeom>
        </p:spPr>
        <p:txBody>
          <a:bodyPr lIns="0" tIns="0" rIns="0" bIns="0" rtlCol="0" anchor="t">
            <a:spAutoFit/>
          </a:bodyPr>
          <a:lstStyle/>
          <a:p>
            <a:pPr algn="l">
              <a:lnSpc>
                <a:spcPts val="10107"/>
              </a:lnSpc>
            </a:pPr>
            <a:r>
              <a:rPr lang="en-US" sz="9909" spc="-68">
                <a:solidFill>
                  <a:srgbClr val="FFFFFF"/>
                </a:solidFill>
                <a:latin typeface="Signika"/>
                <a:ea typeface="Signika"/>
                <a:cs typeface="Signika"/>
                <a:sym typeface="Signika"/>
              </a:rPr>
              <a:t> Assessment </a:t>
            </a:r>
          </a:p>
          <a:p>
            <a:pPr algn="l">
              <a:lnSpc>
                <a:spcPts val="10107"/>
              </a:lnSpc>
            </a:pPr>
            <a:r>
              <a:rPr lang="en-US" sz="9909" spc="-68">
                <a:solidFill>
                  <a:srgbClr val="FFFFFF"/>
                </a:solidFill>
                <a:latin typeface="Signika"/>
                <a:ea typeface="Signika"/>
                <a:cs typeface="Signika"/>
                <a:sym typeface="Signika"/>
              </a:rPr>
              <a:t>         for</a:t>
            </a:r>
          </a:p>
          <a:p>
            <a:pPr algn="l">
              <a:lnSpc>
                <a:spcPts val="10107"/>
              </a:lnSpc>
            </a:pPr>
            <a:r>
              <a:rPr lang="en-US" sz="9909" spc="-68">
                <a:solidFill>
                  <a:srgbClr val="FFFFFF"/>
                </a:solidFill>
                <a:latin typeface="Signika"/>
                <a:ea typeface="Signika"/>
                <a:cs typeface="Signika"/>
                <a:sym typeface="Signika"/>
              </a:rPr>
              <a:t>    Learning</a:t>
            </a:r>
          </a:p>
        </p:txBody>
      </p:sp>
      <p:sp>
        <p:nvSpPr>
          <p:cNvPr id="12" name="TextBox 12"/>
          <p:cNvSpPr txBox="1"/>
          <p:nvPr/>
        </p:nvSpPr>
        <p:spPr>
          <a:xfrm>
            <a:off x="6545660" y="6836668"/>
            <a:ext cx="4276610" cy="2257513"/>
          </a:xfrm>
          <a:prstGeom prst="rect">
            <a:avLst/>
          </a:prstGeom>
        </p:spPr>
        <p:txBody>
          <a:bodyPr lIns="0" tIns="0" rIns="0" bIns="0" rtlCol="0" anchor="t">
            <a:spAutoFit/>
          </a:bodyPr>
          <a:lstStyle/>
          <a:p>
            <a:pPr algn="l">
              <a:lnSpc>
                <a:spcPts val="4319"/>
              </a:lnSpc>
            </a:pPr>
            <a:r>
              <a:rPr lang="en-US" sz="3599">
                <a:solidFill>
                  <a:srgbClr val="FFFFFF"/>
                </a:solidFill>
                <a:latin typeface="Calibri (MS)"/>
                <a:ea typeface="Calibri (MS)"/>
                <a:cs typeface="Calibri (MS)"/>
                <a:sym typeface="Calibri (MS)"/>
              </a:rPr>
              <a:t>By Grace Duford</a:t>
            </a:r>
          </a:p>
          <a:p>
            <a:pPr algn="l">
              <a:lnSpc>
                <a:spcPts val="4319"/>
              </a:lnSpc>
            </a:pPr>
            <a:r>
              <a:rPr lang="en-US" sz="3599">
                <a:solidFill>
                  <a:srgbClr val="FFFFFF"/>
                </a:solidFill>
                <a:latin typeface="Calibri (MS)"/>
                <a:ea typeface="Calibri (MS)"/>
                <a:cs typeface="Calibri (MS)"/>
                <a:sym typeface="Calibri (MS)"/>
              </a:rPr>
              <a:t>BA2</a:t>
            </a:r>
          </a:p>
          <a:p>
            <a:pPr algn="l">
              <a:lnSpc>
                <a:spcPts val="4319"/>
              </a:lnSpc>
            </a:pPr>
            <a:r>
              <a:rPr lang="en-US" sz="3599">
                <a:solidFill>
                  <a:srgbClr val="FFFFFF"/>
                </a:solidFill>
                <a:latin typeface="Calibri (MS)"/>
                <a:ea typeface="Calibri (MS)"/>
                <a:cs typeface="Calibri (MS)"/>
                <a:sym typeface="Calibri (MS)"/>
              </a:rPr>
              <a:t>2300711</a:t>
            </a:r>
          </a:p>
          <a:p>
            <a:pPr algn="l">
              <a:lnSpc>
                <a:spcPts val="4319"/>
              </a:lnSpc>
            </a:pPr>
            <a:endParaRPr lang="en-US" sz="3599">
              <a:solidFill>
                <a:srgbClr val="FFFFFF"/>
              </a:solidFill>
              <a:latin typeface="Calibri (MS)"/>
              <a:ea typeface="Calibri (MS)"/>
              <a:cs typeface="Calibri (MS)"/>
              <a:sym typeface="Calibri (M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TextBox 6"/>
          <p:cNvSpPr txBox="1"/>
          <p:nvPr/>
        </p:nvSpPr>
        <p:spPr>
          <a:xfrm>
            <a:off x="1028700" y="624498"/>
            <a:ext cx="5810261"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Introduction:</a:t>
            </a:r>
          </a:p>
        </p:txBody>
      </p:sp>
      <p:grpSp>
        <p:nvGrpSpPr>
          <p:cNvPr id="7" name="Group 7"/>
          <p:cNvGrpSpPr/>
          <p:nvPr/>
        </p:nvGrpSpPr>
        <p:grpSpPr>
          <a:xfrm>
            <a:off x="22" y="9501474"/>
            <a:ext cx="18287978" cy="99726"/>
            <a:chOff x="0" y="0"/>
            <a:chExt cx="24383970" cy="132968"/>
          </a:xfrm>
        </p:grpSpPr>
        <p:sp>
          <p:nvSpPr>
            <p:cNvPr id="8" name="Freeform 8"/>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9" name="Group 9"/>
          <p:cNvGrpSpPr/>
          <p:nvPr/>
        </p:nvGrpSpPr>
        <p:grpSpPr>
          <a:xfrm>
            <a:off x="1" y="9601200"/>
            <a:ext cx="18288000" cy="685800"/>
            <a:chOff x="0" y="0"/>
            <a:chExt cx="24384000" cy="914400"/>
          </a:xfrm>
        </p:grpSpPr>
        <p:sp>
          <p:nvSpPr>
            <p:cNvPr id="10" name="Freeform 10"/>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11" name="Group 11"/>
          <p:cNvGrpSpPr/>
          <p:nvPr/>
        </p:nvGrpSpPr>
        <p:grpSpPr>
          <a:xfrm>
            <a:off x="1028700" y="2455987"/>
            <a:ext cx="15788448" cy="2687513"/>
            <a:chOff x="0" y="0"/>
            <a:chExt cx="21051264" cy="3583351"/>
          </a:xfrm>
        </p:grpSpPr>
        <p:sp>
          <p:nvSpPr>
            <p:cNvPr id="12" name="Freeform 12"/>
            <p:cNvSpPr/>
            <p:nvPr/>
          </p:nvSpPr>
          <p:spPr>
            <a:xfrm>
              <a:off x="0" y="0"/>
              <a:ext cx="21051072" cy="3583352"/>
            </a:xfrm>
            <a:custGeom>
              <a:avLst/>
              <a:gdLst/>
              <a:ahLst/>
              <a:cxnLst/>
              <a:rect l="l" t="t" r="r" b="b"/>
              <a:pathLst>
                <a:path w="21051072" h="3583352">
                  <a:moveTo>
                    <a:pt x="0" y="358260"/>
                  </a:moveTo>
                  <a:cubicBezTo>
                    <a:pt x="0" y="160361"/>
                    <a:pt x="206595" y="0"/>
                    <a:pt x="461551" y="0"/>
                  </a:cubicBezTo>
                  <a:lnTo>
                    <a:pt x="20589522" y="0"/>
                  </a:lnTo>
                  <a:cubicBezTo>
                    <a:pt x="20844478" y="0"/>
                    <a:pt x="21051072" y="160361"/>
                    <a:pt x="21051072" y="358260"/>
                  </a:cubicBezTo>
                  <a:lnTo>
                    <a:pt x="21051072" y="3224942"/>
                  </a:lnTo>
                  <a:cubicBezTo>
                    <a:pt x="21051072" y="3422841"/>
                    <a:pt x="20844478" y="3583202"/>
                    <a:pt x="20589522" y="3583202"/>
                  </a:cubicBezTo>
                  <a:lnTo>
                    <a:pt x="461551" y="3583202"/>
                  </a:lnTo>
                  <a:cubicBezTo>
                    <a:pt x="206595" y="3583352"/>
                    <a:pt x="0" y="3422991"/>
                    <a:pt x="0" y="3224942"/>
                  </a:cubicBezTo>
                  <a:close/>
                </a:path>
              </a:pathLst>
            </a:custGeom>
            <a:solidFill>
              <a:srgbClr val="DFE8E8"/>
            </a:solidFill>
          </p:spPr>
        </p:sp>
      </p:grpSp>
      <p:grpSp>
        <p:nvGrpSpPr>
          <p:cNvPr id="13" name="Group 13"/>
          <p:cNvGrpSpPr/>
          <p:nvPr/>
        </p:nvGrpSpPr>
        <p:grpSpPr>
          <a:xfrm>
            <a:off x="1704418" y="3115854"/>
            <a:ext cx="1274040" cy="1274040"/>
            <a:chOff x="0" y="0"/>
            <a:chExt cx="1698720" cy="1698720"/>
          </a:xfrm>
        </p:grpSpPr>
        <p:sp>
          <p:nvSpPr>
            <p:cNvPr id="14" name="Freeform 14"/>
            <p:cNvSpPr/>
            <p:nvPr/>
          </p:nvSpPr>
          <p:spPr>
            <a:xfrm>
              <a:off x="15875" y="15875"/>
              <a:ext cx="1667002" cy="1667002"/>
            </a:xfrm>
            <a:custGeom>
              <a:avLst/>
              <a:gdLst/>
              <a:ahLst/>
              <a:cxnLst/>
              <a:rect l="l" t="t" r="r" b="b"/>
              <a:pathLst>
                <a:path w="1667002" h="1667002">
                  <a:moveTo>
                    <a:pt x="0" y="0"/>
                  </a:moveTo>
                  <a:lnTo>
                    <a:pt x="1667002" y="0"/>
                  </a:lnTo>
                  <a:lnTo>
                    <a:pt x="1667002" y="1667002"/>
                  </a:lnTo>
                  <a:lnTo>
                    <a:pt x="0" y="1667002"/>
                  </a:lnTo>
                  <a:close/>
                </a:path>
              </a:pathLst>
            </a:custGeom>
            <a:blipFill>
              <a:blip r:embed="rId2"/>
              <a:stretch>
                <a:fillRect l="-952" t="-952" r="-950" b="-950"/>
              </a:stretch>
            </a:blipFill>
          </p:spPr>
        </p:sp>
        <p:sp>
          <p:nvSpPr>
            <p:cNvPr id="15" name="Freeform 15"/>
            <p:cNvSpPr/>
            <p:nvPr/>
          </p:nvSpPr>
          <p:spPr>
            <a:xfrm>
              <a:off x="0" y="0"/>
              <a:ext cx="1698752" cy="1698752"/>
            </a:xfrm>
            <a:custGeom>
              <a:avLst/>
              <a:gdLst/>
              <a:ahLst/>
              <a:cxnLst/>
              <a:rect l="l" t="t" r="r" b="b"/>
              <a:pathLst>
                <a:path w="1698752" h="1698752">
                  <a:moveTo>
                    <a:pt x="15875" y="0"/>
                  </a:moveTo>
                  <a:lnTo>
                    <a:pt x="1682877" y="0"/>
                  </a:lnTo>
                  <a:cubicBezTo>
                    <a:pt x="1691640" y="0"/>
                    <a:pt x="1698752" y="7112"/>
                    <a:pt x="1698752" y="15875"/>
                  </a:cubicBezTo>
                  <a:lnTo>
                    <a:pt x="1698752" y="1682877"/>
                  </a:lnTo>
                  <a:cubicBezTo>
                    <a:pt x="1698752" y="1691640"/>
                    <a:pt x="1691640" y="1698752"/>
                    <a:pt x="1682877" y="1698752"/>
                  </a:cubicBezTo>
                  <a:lnTo>
                    <a:pt x="15875" y="1698752"/>
                  </a:lnTo>
                  <a:cubicBezTo>
                    <a:pt x="7112" y="1698752"/>
                    <a:pt x="0" y="1691640"/>
                    <a:pt x="0" y="1682877"/>
                  </a:cubicBezTo>
                  <a:lnTo>
                    <a:pt x="0" y="15875"/>
                  </a:lnTo>
                  <a:cubicBezTo>
                    <a:pt x="0" y="7112"/>
                    <a:pt x="7112" y="0"/>
                    <a:pt x="15875" y="0"/>
                  </a:cubicBezTo>
                  <a:moveTo>
                    <a:pt x="15875" y="31750"/>
                  </a:moveTo>
                  <a:lnTo>
                    <a:pt x="15875" y="15875"/>
                  </a:lnTo>
                  <a:lnTo>
                    <a:pt x="31750" y="15875"/>
                  </a:lnTo>
                  <a:lnTo>
                    <a:pt x="31750" y="1682877"/>
                  </a:lnTo>
                  <a:lnTo>
                    <a:pt x="15875" y="1682877"/>
                  </a:lnTo>
                  <a:lnTo>
                    <a:pt x="15875" y="1667002"/>
                  </a:lnTo>
                  <a:lnTo>
                    <a:pt x="1682877" y="1667002"/>
                  </a:lnTo>
                  <a:lnTo>
                    <a:pt x="1682877" y="1682877"/>
                  </a:lnTo>
                  <a:lnTo>
                    <a:pt x="1667002" y="1682877"/>
                  </a:lnTo>
                  <a:lnTo>
                    <a:pt x="1667002" y="15875"/>
                  </a:lnTo>
                  <a:lnTo>
                    <a:pt x="1682877" y="15875"/>
                  </a:lnTo>
                  <a:lnTo>
                    <a:pt x="1682877" y="31750"/>
                  </a:lnTo>
                  <a:lnTo>
                    <a:pt x="15875" y="31750"/>
                  </a:lnTo>
                  <a:close/>
                </a:path>
              </a:pathLst>
            </a:custGeom>
            <a:solidFill>
              <a:srgbClr val="FFFFFF"/>
            </a:solidFill>
          </p:spPr>
        </p:sp>
      </p:grpSp>
      <p:sp>
        <p:nvSpPr>
          <p:cNvPr id="16" name="TextBox 16"/>
          <p:cNvSpPr txBox="1"/>
          <p:nvPr/>
        </p:nvSpPr>
        <p:spPr>
          <a:xfrm>
            <a:off x="3805035" y="2857557"/>
            <a:ext cx="13733539" cy="1723959"/>
          </a:xfrm>
          <a:prstGeom prst="rect">
            <a:avLst/>
          </a:prstGeom>
        </p:spPr>
        <p:txBody>
          <a:bodyPr lIns="0" tIns="0" rIns="0" bIns="0" rtlCol="0" anchor="t">
            <a:spAutoFit/>
          </a:bodyPr>
          <a:lstStyle/>
          <a:p>
            <a:pPr>
              <a:lnSpc>
                <a:spcPts val="4379"/>
              </a:lnSpc>
            </a:pPr>
            <a:r>
              <a:rPr lang="en-US" sz="3600" b="1" dirty="0">
                <a:solidFill>
                  <a:srgbClr val="000000"/>
                </a:solidFill>
                <a:latin typeface="Calibri (MS) Bold"/>
                <a:ea typeface="Calibri (MS) Bold"/>
                <a:cs typeface="Calibri (MS) Bold"/>
                <a:sym typeface="Calibri (MS) Bold"/>
              </a:rPr>
              <a:t>I will be critically evaluating how Assessment for Learning (</a:t>
            </a:r>
            <a:r>
              <a:rPr lang="en-US" sz="3600" b="1" dirty="0" err="1">
                <a:solidFill>
                  <a:srgbClr val="000000"/>
                </a:solidFill>
                <a:latin typeface="Calibri (MS) Bold"/>
                <a:ea typeface="Calibri (MS) Bold"/>
                <a:cs typeface="Calibri (MS) Bold"/>
                <a:sym typeface="Calibri (MS) Bold"/>
              </a:rPr>
              <a:t>AfL</a:t>
            </a:r>
            <a:r>
              <a:rPr lang="en-US" sz="3600" b="1" dirty="0">
                <a:solidFill>
                  <a:srgbClr val="000000"/>
                </a:solidFill>
                <a:latin typeface="Calibri (MS) Bold"/>
                <a:ea typeface="Calibri (MS) Bold"/>
                <a:cs typeface="Calibri (MS) Bold"/>
                <a:sym typeface="Calibri (MS) Bold"/>
              </a:rPr>
              <a:t>) aids progression in learning and how effective different Assessment for Learning strategies are.</a:t>
            </a:r>
          </a:p>
        </p:txBody>
      </p:sp>
      <p:grpSp>
        <p:nvGrpSpPr>
          <p:cNvPr id="17" name="Group 17"/>
          <p:cNvGrpSpPr/>
          <p:nvPr/>
        </p:nvGrpSpPr>
        <p:grpSpPr>
          <a:xfrm>
            <a:off x="950120" y="5866451"/>
            <a:ext cx="15867029" cy="2624104"/>
            <a:chOff x="0" y="0"/>
            <a:chExt cx="18326501" cy="3030854"/>
          </a:xfrm>
        </p:grpSpPr>
        <p:sp>
          <p:nvSpPr>
            <p:cNvPr id="18" name="Freeform 18"/>
            <p:cNvSpPr/>
            <p:nvPr/>
          </p:nvSpPr>
          <p:spPr>
            <a:xfrm>
              <a:off x="0" y="0"/>
              <a:ext cx="18326334" cy="3030855"/>
            </a:xfrm>
            <a:custGeom>
              <a:avLst/>
              <a:gdLst/>
              <a:ahLst/>
              <a:cxnLst/>
              <a:rect l="l" t="t" r="r" b="b"/>
              <a:pathLst>
                <a:path w="18326334" h="3030855">
                  <a:moveTo>
                    <a:pt x="0" y="303022"/>
                  </a:moveTo>
                  <a:cubicBezTo>
                    <a:pt x="0" y="135636"/>
                    <a:pt x="179855" y="0"/>
                    <a:pt x="401811" y="0"/>
                  </a:cubicBezTo>
                  <a:lnTo>
                    <a:pt x="17924523" y="0"/>
                  </a:lnTo>
                  <a:cubicBezTo>
                    <a:pt x="18146480" y="0"/>
                    <a:pt x="18326334" y="135636"/>
                    <a:pt x="18326334" y="303022"/>
                  </a:cubicBezTo>
                  <a:lnTo>
                    <a:pt x="18326334" y="2727706"/>
                  </a:lnTo>
                  <a:cubicBezTo>
                    <a:pt x="18326334" y="2895092"/>
                    <a:pt x="18146480" y="3030728"/>
                    <a:pt x="17924523" y="3030728"/>
                  </a:cubicBezTo>
                  <a:lnTo>
                    <a:pt x="401811" y="3030728"/>
                  </a:lnTo>
                  <a:cubicBezTo>
                    <a:pt x="179855" y="3030855"/>
                    <a:pt x="0" y="2895219"/>
                    <a:pt x="0" y="2727706"/>
                  </a:cubicBezTo>
                  <a:close/>
                </a:path>
              </a:pathLst>
            </a:custGeom>
            <a:solidFill>
              <a:srgbClr val="DFE8E8"/>
            </a:solidFill>
          </p:spPr>
        </p:sp>
      </p:grpSp>
      <p:grpSp>
        <p:nvGrpSpPr>
          <p:cNvPr id="19" name="Group 19"/>
          <p:cNvGrpSpPr/>
          <p:nvPr/>
        </p:nvGrpSpPr>
        <p:grpSpPr>
          <a:xfrm>
            <a:off x="1730165" y="6443131"/>
            <a:ext cx="1470747" cy="1470747"/>
            <a:chOff x="0" y="0"/>
            <a:chExt cx="1698720" cy="1698720"/>
          </a:xfrm>
        </p:grpSpPr>
        <p:sp>
          <p:nvSpPr>
            <p:cNvPr id="20" name="Freeform 20"/>
            <p:cNvSpPr/>
            <p:nvPr/>
          </p:nvSpPr>
          <p:spPr>
            <a:xfrm>
              <a:off x="15875" y="15875"/>
              <a:ext cx="1667002" cy="1667002"/>
            </a:xfrm>
            <a:custGeom>
              <a:avLst/>
              <a:gdLst/>
              <a:ahLst/>
              <a:cxnLst/>
              <a:rect l="l" t="t" r="r" b="b"/>
              <a:pathLst>
                <a:path w="1667002" h="1667002">
                  <a:moveTo>
                    <a:pt x="0" y="0"/>
                  </a:moveTo>
                  <a:lnTo>
                    <a:pt x="1667002" y="0"/>
                  </a:lnTo>
                  <a:lnTo>
                    <a:pt x="1667002" y="1667002"/>
                  </a:lnTo>
                  <a:lnTo>
                    <a:pt x="0" y="1667002"/>
                  </a:lnTo>
                  <a:close/>
                </a:path>
              </a:pathLst>
            </a:custGeom>
            <a:blipFill>
              <a:blip r:embed="rId3"/>
              <a:stretch>
                <a:fillRect l="-952" t="-952" r="-950" b="-950"/>
              </a:stretch>
            </a:blipFill>
          </p:spPr>
        </p:sp>
        <p:sp>
          <p:nvSpPr>
            <p:cNvPr id="21" name="Freeform 21"/>
            <p:cNvSpPr/>
            <p:nvPr/>
          </p:nvSpPr>
          <p:spPr>
            <a:xfrm>
              <a:off x="0" y="0"/>
              <a:ext cx="1698752" cy="1698752"/>
            </a:xfrm>
            <a:custGeom>
              <a:avLst/>
              <a:gdLst/>
              <a:ahLst/>
              <a:cxnLst/>
              <a:rect l="l" t="t" r="r" b="b"/>
              <a:pathLst>
                <a:path w="1698752" h="1698752">
                  <a:moveTo>
                    <a:pt x="15875" y="0"/>
                  </a:moveTo>
                  <a:lnTo>
                    <a:pt x="1682877" y="0"/>
                  </a:lnTo>
                  <a:cubicBezTo>
                    <a:pt x="1691640" y="0"/>
                    <a:pt x="1698752" y="7112"/>
                    <a:pt x="1698752" y="15875"/>
                  </a:cubicBezTo>
                  <a:lnTo>
                    <a:pt x="1698752" y="1682877"/>
                  </a:lnTo>
                  <a:cubicBezTo>
                    <a:pt x="1698752" y="1691640"/>
                    <a:pt x="1691640" y="1698752"/>
                    <a:pt x="1682877" y="1698752"/>
                  </a:cubicBezTo>
                  <a:lnTo>
                    <a:pt x="15875" y="1698752"/>
                  </a:lnTo>
                  <a:cubicBezTo>
                    <a:pt x="7112" y="1698752"/>
                    <a:pt x="0" y="1691640"/>
                    <a:pt x="0" y="1682877"/>
                  </a:cubicBezTo>
                  <a:lnTo>
                    <a:pt x="0" y="15875"/>
                  </a:lnTo>
                  <a:cubicBezTo>
                    <a:pt x="0" y="7112"/>
                    <a:pt x="7112" y="0"/>
                    <a:pt x="15875" y="0"/>
                  </a:cubicBezTo>
                  <a:moveTo>
                    <a:pt x="15875" y="31750"/>
                  </a:moveTo>
                  <a:lnTo>
                    <a:pt x="15875" y="15875"/>
                  </a:lnTo>
                  <a:lnTo>
                    <a:pt x="31750" y="15875"/>
                  </a:lnTo>
                  <a:lnTo>
                    <a:pt x="31750" y="1682877"/>
                  </a:lnTo>
                  <a:lnTo>
                    <a:pt x="15875" y="1682877"/>
                  </a:lnTo>
                  <a:lnTo>
                    <a:pt x="15875" y="1667002"/>
                  </a:lnTo>
                  <a:lnTo>
                    <a:pt x="1682877" y="1667002"/>
                  </a:lnTo>
                  <a:lnTo>
                    <a:pt x="1682877" y="1682877"/>
                  </a:lnTo>
                  <a:lnTo>
                    <a:pt x="1667002" y="1682877"/>
                  </a:lnTo>
                  <a:lnTo>
                    <a:pt x="1667002" y="15875"/>
                  </a:lnTo>
                  <a:lnTo>
                    <a:pt x="1682877" y="15875"/>
                  </a:lnTo>
                  <a:lnTo>
                    <a:pt x="1682877" y="31750"/>
                  </a:lnTo>
                  <a:lnTo>
                    <a:pt x="15875" y="31750"/>
                  </a:lnTo>
                  <a:close/>
                </a:path>
              </a:pathLst>
            </a:custGeom>
            <a:solidFill>
              <a:srgbClr val="FFFFFF"/>
            </a:solidFill>
          </p:spPr>
        </p:sp>
      </p:grpSp>
      <p:sp>
        <p:nvSpPr>
          <p:cNvPr id="22" name="TextBox 22"/>
          <p:cNvSpPr txBox="1"/>
          <p:nvPr/>
        </p:nvSpPr>
        <p:spPr>
          <a:xfrm>
            <a:off x="3805035" y="6559402"/>
            <a:ext cx="12434448" cy="1171531"/>
          </a:xfrm>
          <a:prstGeom prst="rect">
            <a:avLst/>
          </a:prstGeom>
        </p:spPr>
        <p:txBody>
          <a:bodyPr lIns="0" tIns="0" rIns="0" bIns="0" rtlCol="0" anchor="t">
            <a:spAutoFit/>
          </a:bodyPr>
          <a:lstStyle/>
          <a:p>
            <a:pPr algn="l">
              <a:lnSpc>
                <a:spcPts val="4380"/>
              </a:lnSpc>
            </a:pPr>
            <a:r>
              <a:rPr lang="en-US" sz="3650" b="1">
                <a:solidFill>
                  <a:srgbClr val="000000"/>
                </a:solidFill>
                <a:latin typeface="Calibri (MS) Bold"/>
                <a:ea typeface="Calibri (MS) Bold"/>
                <a:cs typeface="Calibri (MS) Bold"/>
                <a:sym typeface="Calibri (MS) Bold"/>
              </a:rPr>
              <a:t> Why is this an important topic within the curriculum to explore?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6" name="Group 6"/>
          <p:cNvGrpSpPr/>
          <p:nvPr/>
        </p:nvGrpSpPr>
        <p:grpSpPr>
          <a:xfrm>
            <a:off x="2260" y="7429500"/>
            <a:ext cx="18283428" cy="2857500"/>
            <a:chOff x="0" y="0"/>
            <a:chExt cx="24377904" cy="3810000"/>
          </a:xfrm>
        </p:grpSpPr>
        <p:sp>
          <p:nvSpPr>
            <p:cNvPr id="7" name="Freeform 7"/>
            <p:cNvSpPr/>
            <p:nvPr/>
          </p:nvSpPr>
          <p:spPr>
            <a:xfrm>
              <a:off x="0" y="0"/>
              <a:ext cx="24377904" cy="3810000"/>
            </a:xfrm>
            <a:custGeom>
              <a:avLst/>
              <a:gdLst/>
              <a:ahLst/>
              <a:cxnLst/>
              <a:rect l="l" t="t" r="r" b="b"/>
              <a:pathLst>
                <a:path w="24377904" h="3810000">
                  <a:moveTo>
                    <a:pt x="0" y="0"/>
                  </a:moveTo>
                  <a:lnTo>
                    <a:pt x="24377904" y="0"/>
                  </a:lnTo>
                  <a:lnTo>
                    <a:pt x="24377904" y="3810000"/>
                  </a:lnTo>
                  <a:lnTo>
                    <a:pt x="0" y="3810000"/>
                  </a:lnTo>
                  <a:close/>
                </a:path>
              </a:pathLst>
            </a:custGeom>
            <a:solidFill>
              <a:srgbClr val="82847C"/>
            </a:solidFill>
          </p:spPr>
        </p:sp>
      </p:grpSp>
      <p:grpSp>
        <p:nvGrpSpPr>
          <p:cNvPr id="8" name="Group 8"/>
          <p:cNvGrpSpPr/>
          <p:nvPr/>
        </p:nvGrpSpPr>
        <p:grpSpPr>
          <a:xfrm>
            <a:off x="2260" y="7359264"/>
            <a:ext cx="18283428" cy="96012"/>
            <a:chOff x="0" y="0"/>
            <a:chExt cx="24377904" cy="128016"/>
          </a:xfrm>
        </p:grpSpPr>
        <p:sp>
          <p:nvSpPr>
            <p:cNvPr id="9" name="Freeform 9"/>
            <p:cNvSpPr/>
            <p:nvPr/>
          </p:nvSpPr>
          <p:spPr>
            <a:xfrm>
              <a:off x="0" y="0"/>
              <a:ext cx="24377904" cy="128016"/>
            </a:xfrm>
            <a:custGeom>
              <a:avLst/>
              <a:gdLst/>
              <a:ahLst/>
              <a:cxnLst/>
              <a:rect l="l" t="t" r="r" b="b"/>
              <a:pathLst>
                <a:path w="24377904" h="128016">
                  <a:moveTo>
                    <a:pt x="0" y="0"/>
                  </a:moveTo>
                  <a:lnTo>
                    <a:pt x="24377904" y="0"/>
                  </a:lnTo>
                  <a:lnTo>
                    <a:pt x="24377904" y="128016"/>
                  </a:lnTo>
                  <a:lnTo>
                    <a:pt x="0" y="128016"/>
                  </a:lnTo>
                  <a:close/>
                </a:path>
              </a:pathLst>
            </a:custGeom>
            <a:solidFill>
              <a:srgbClr val="ACADA8"/>
            </a:solidFill>
          </p:spPr>
        </p:sp>
      </p:grpSp>
      <p:grpSp>
        <p:nvGrpSpPr>
          <p:cNvPr id="10" name="Group 10"/>
          <p:cNvGrpSpPr/>
          <p:nvPr/>
        </p:nvGrpSpPr>
        <p:grpSpPr>
          <a:xfrm>
            <a:off x="959904" y="823099"/>
            <a:ext cx="6833949" cy="5900099"/>
            <a:chOff x="0" y="0"/>
            <a:chExt cx="9111932" cy="7866798"/>
          </a:xfrm>
        </p:grpSpPr>
        <p:sp>
          <p:nvSpPr>
            <p:cNvPr id="11" name="Freeform 11"/>
            <p:cNvSpPr/>
            <p:nvPr/>
          </p:nvSpPr>
          <p:spPr>
            <a:xfrm>
              <a:off x="15875" y="22790"/>
              <a:ext cx="9080246" cy="7821312"/>
            </a:xfrm>
            <a:custGeom>
              <a:avLst/>
              <a:gdLst/>
              <a:ahLst/>
              <a:cxnLst/>
              <a:rect l="l" t="t" r="r" b="b"/>
              <a:pathLst>
                <a:path w="9080246" h="7821312">
                  <a:moveTo>
                    <a:pt x="0" y="782149"/>
                  </a:moveTo>
                  <a:cubicBezTo>
                    <a:pt x="0" y="350235"/>
                    <a:pt x="244475" y="0"/>
                    <a:pt x="546100" y="0"/>
                  </a:cubicBezTo>
                  <a:lnTo>
                    <a:pt x="8534146" y="0"/>
                  </a:lnTo>
                  <a:cubicBezTo>
                    <a:pt x="8835771" y="0"/>
                    <a:pt x="9080246" y="350235"/>
                    <a:pt x="9080246" y="782149"/>
                  </a:cubicBezTo>
                  <a:lnTo>
                    <a:pt x="9080246" y="7039163"/>
                  </a:lnTo>
                  <a:cubicBezTo>
                    <a:pt x="9080246" y="7471077"/>
                    <a:pt x="8835771" y="7821312"/>
                    <a:pt x="8534146" y="7821312"/>
                  </a:cubicBezTo>
                  <a:lnTo>
                    <a:pt x="546100" y="7821312"/>
                  </a:lnTo>
                  <a:cubicBezTo>
                    <a:pt x="244475" y="7821312"/>
                    <a:pt x="0" y="7471077"/>
                    <a:pt x="0" y="7039163"/>
                  </a:cubicBezTo>
                  <a:close/>
                </a:path>
              </a:pathLst>
            </a:custGeom>
            <a:solidFill>
              <a:srgbClr val="689D9B"/>
            </a:solidFill>
          </p:spPr>
        </p:sp>
        <p:sp>
          <p:nvSpPr>
            <p:cNvPr id="12" name="Freeform 12"/>
            <p:cNvSpPr/>
            <p:nvPr/>
          </p:nvSpPr>
          <p:spPr>
            <a:xfrm>
              <a:off x="0" y="0"/>
              <a:ext cx="9111996" cy="7866863"/>
            </a:xfrm>
            <a:custGeom>
              <a:avLst/>
              <a:gdLst/>
              <a:ahLst/>
              <a:cxnLst/>
              <a:rect l="l" t="t" r="r" b="b"/>
              <a:pathLst>
                <a:path w="9111996" h="7866863">
                  <a:moveTo>
                    <a:pt x="0" y="804939"/>
                  </a:moveTo>
                  <a:cubicBezTo>
                    <a:pt x="0" y="360263"/>
                    <a:pt x="251587" y="0"/>
                    <a:pt x="561975" y="0"/>
                  </a:cubicBezTo>
                  <a:lnTo>
                    <a:pt x="8550021" y="0"/>
                  </a:lnTo>
                  <a:lnTo>
                    <a:pt x="8550021" y="22790"/>
                  </a:lnTo>
                  <a:lnTo>
                    <a:pt x="8550021" y="0"/>
                  </a:lnTo>
                  <a:cubicBezTo>
                    <a:pt x="8860282" y="0"/>
                    <a:pt x="9111996" y="360263"/>
                    <a:pt x="9111996" y="804939"/>
                  </a:cubicBezTo>
                  <a:lnTo>
                    <a:pt x="9096121" y="804939"/>
                  </a:lnTo>
                  <a:lnTo>
                    <a:pt x="9111996" y="804939"/>
                  </a:lnTo>
                  <a:lnTo>
                    <a:pt x="9111996" y="7061953"/>
                  </a:lnTo>
                  <a:lnTo>
                    <a:pt x="9096121" y="7061953"/>
                  </a:lnTo>
                  <a:lnTo>
                    <a:pt x="9111996" y="7061953"/>
                  </a:lnTo>
                  <a:cubicBezTo>
                    <a:pt x="9111996" y="7506629"/>
                    <a:pt x="8860409" y="7866863"/>
                    <a:pt x="8550021" y="7866863"/>
                  </a:cubicBezTo>
                  <a:lnTo>
                    <a:pt x="8550021" y="7844102"/>
                  </a:lnTo>
                  <a:lnTo>
                    <a:pt x="8550021" y="7866863"/>
                  </a:lnTo>
                  <a:lnTo>
                    <a:pt x="561975" y="7866863"/>
                  </a:lnTo>
                  <a:lnTo>
                    <a:pt x="561975" y="7844102"/>
                  </a:lnTo>
                  <a:lnTo>
                    <a:pt x="561975" y="7866863"/>
                  </a:lnTo>
                  <a:cubicBezTo>
                    <a:pt x="251587" y="7866710"/>
                    <a:pt x="0" y="7506446"/>
                    <a:pt x="0" y="7061953"/>
                  </a:cubicBezTo>
                  <a:lnTo>
                    <a:pt x="0" y="804939"/>
                  </a:lnTo>
                  <a:lnTo>
                    <a:pt x="15875" y="804939"/>
                  </a:lnTo>
                  <a:lnTo>
                    <a:pt x="0" y="804939"/>
                  </a:lnTo>
                  <a:moveTo>
                    <a:pt x="31750" y="804939"/>
                  </a:moveTo>
                  <a:lnTo>
                    <a:pt x="31750" y="7061953"/>
                  </a:lnTo>
                  <a:lnTo>
                    <a:pt x="15875" y="7061953"/>
                  </a:lnTo>
                  <a:lnTo>
                    <a:pt x="31750" y="7061953"/>
                  </a:lnTo>
                  <a:cubicBezTo>
                    <a:pt x="31750" y="7481287"/>
                    <a:pt x="269113" y="7821312"/>
                    <a:pt x="561975" y="7821312"/>
                  </a:cubicBezTo>
                  <a:lnTo>
                    <a:pt x="8550021" y="7821312"/>
                  </a:lnTo>
                  <a:cubicBezTo>
                    <a:pt x="8842883" y="7821312"/>
                    <a:pt x="9080246" y="7481287"/>
                    <a:pt x="9080246" y="7061953"/>
                  </a:cubicBezTo>
                  <a:lnTo>
                    <a:pt x="9080246" y="804939"/>
                  </a:lnTo>
                  <a:cubicBezTo>
                    <a:pt x="9080246" y="385605"/>
                    <a:pt x="8842883" y="45580"/>
                    <a:pt x="8550021" y="45580"/>
                  </a:cubicBezTo>
                  <a:lnTo>
                    <a:pt x="561975" y="45580"/>
                  </a:lnTo>
                  <a:lnTo>
                    <a:pt x="561975" y="22790"/>
                  </a:lnTo>
                  <a:lnTo>
                    <a:pt x="561975" y="45580"/>
                  </a:lnTo>
                  <a:cubicBezTo>
                    <a:pt x="269113" y="45580"/>
                    <a:pt x="31750" y="385605"/>
                    <a:pt x="31750" y="804939"/>
                  </a:cubicBezTo>
                  <a:close/>
                </a:path>
              </a:pathLst>
            </a:custGeom>
            <a:solidFill>
              <a:srgbClr val="FFFFFF"/>
            </a:solidFill>
          </p:spPr>
        </p:sp>
      </p:grpSp>
      <p:grpSp>
        <p:nvGrpSpPr>
          <p:cNvPr id="13" name="Group 13"/>
          <p:cNvGrpSpPr/>
          <p:nvPr/>
        </p:nvGrpSpPr>
        <p:grpSpPr>
          <a:xfrm>
            <a:off x="8381240" y="2835174"/>
            <a:ext cx="1443749" cy="1688913"/>
            <a:chOff x="0" y="0"/>
            <a:chExt cx="1924998" cy="2251884"/>
          </a:xfrm>
        </p:grpSpPr>
        <p:sp>
          <p:nvSpPr>
            <p:cNvPr id="14" name="Freeform 14"/>
            <p:cNvSpPr/>
            <p:nvPr/>
          </p:nvSpPr>
          <p:spPr>
            <a:xfrm>
              <a:off x="0" y="0"/>
              <a:ext cx="1925066" cy="2251964"/>
            </a:xfrm>
            <a:custGeom>
              <a:avLst/>
              <a:gdLst/>
              <a:ahLst/>
              <a:cxnLst/>
              <a:rect l="l" t="t" r="r" b="b"/>
              <a:pathLst>
                <a:path w="1925066" h="2251964">
                  <a:moveTo>
                    <a:pt x="0" y="450342"/>
                  </a:moveTo>
                  <a:lnTo>
                    <a:pt x="962533" y="450342"/>
                  </a:lnTo>
                  <a:lnTo>
                    <a:pt x="962533" y="0"/>
                  </a:lnTo>
                  <a:lnTo>
                    <a:pt x="1925066" y="1125982"/>
                  </a:lnTo>
                  <a:lnTo>
                    <a:pt x="962533" y="2251964"/>
                  </a:lnTo>
                  <a:lnTo>
                    <a:pt x="962533" y="1801495"/>
                  </a:lnTo>
                  <a:lnTo>
                    <a:pt x="0" y="1801495"/>
                  </a:lnTo>
                  <a:close/>
                </a:path>
              </a:pathLst>
            </a:custGeom>
            <a:solidFill>
              <a:srgbClr val="595959"/>
            </a:solidFill>
          </p:spPr>
        </p:sp>
      </p:grpSp>
      <p:grpSp>
        <p:nvGrpSpPr>
          <p:cNvPr id="15" name="Group 15"/>
          <p:cNvGrpSpPr/>
          <p:nvPr/>
        </p:nvGrpSpPr>
        <p:grpSpPr>
          <a:xfrm>
            <a:off x="10494096" y="823099"/>
            <a:ext cx="6833949" cy="5900099"/>
            <a:chOff x="0" y="0"/>
            <a:chExt cx="9111932" cy="7866798"/>
          </a:xfrm>
        </p:grpSpPr>
        <p:sp>
          <p:nvSpPr>
            <p:cNvPr id="16" name="Freeform 16"/>
            <p:cNvSpPr/>
            <p:nvPr/>
          </p:nvSpPr>
          <p:spPr>
            <a:xfrm>
              <a:off x="15875" y="22790"/>
              <a:ext cx="9080246" cy="7821312"/>
            </a:xfrm>
            <a:custGeom>
              <a:avLst/>
              <a:gdLst/>
              <a:ahLst/>
              <a:cxnLst/>
              <a:rect l="l" t="t" r="r" b="b"/>
              <a:pathLst>
                <a:path w="9080246" h="7821312">
                  <a:moveTo>
                    <a:pt x="0" y="782149"/>
                  </a:moveTo>
                  <a:cubicBezTo>
                    <a:pt x="0" y="350235"/>
                    <a:pt x="244475" y="0"/>
                    <a:pt x="546100" y="0"/>
                  </a:cubicBezTo>
                  <a:lnTo>
                    <a:pt x="8534146" y="0"/>
                  </a:lnTo>
                  <a:cubicBezTo>
                    <a:pt x="8835771" y="0"/>
                    <a:pt x="9080246" y="350235"/>
                    <a:pt x="9080246" y="782149"/>
                  </a:cubicBezTo>
                  <a:lnTo>
                    <a:pt x="9080246" y="7039163"/>
                  </a:lnTo>
                  <a:cubicBezTo>
                    <a:pt x="9080246" y="7471077"/>
                    <a:pt x="8835771" y="7821312"/>
                    <a:pt x="8534146" y="7821312"/>
                  </a:cubicBezTo>
                  <a:lnTo>
                    <a:pt x="546100" y="7821312"/>
                  </a:lnTo>
                  <a:cubicBezTo>
                    <a:pt x="244475" y="7821312"/>
                    <a:pt x="0" y="7471077"/>
                    <a:pt x="0" y="7039163"/>
                  </a:cubicBezTo>
                  <a:close/>
                </a:path>
              </a:pathLst>
            </a:custGeom>
            <a:solidFill>
              <a:srgbClr val="689D9B"/>
            </a:solidFill>
          </p:spPr>
        </p:sp>
        <p:sp>
          <p:nvSpPr>
            <p:cNvPr id="17" name="Freeform 17"/>
            <p:cNvSpPr/>
            <p:nvPr/>
          </p:nvSpPr>
          <p:spPr>
            <a:xfrm>
              <a:off x="0" y="0"/>
              <a:ext cx="9111996" cy="7866863"/>
            </a:xfrm>
            <a:custGeom>
              <a:avLst/>
              <a:gdLst/>
              <a:ahLst/>
              <a:cxnLst/>
              <a:rect l="l" t="t" r="r" b="b"/>
              <a:pathLst>
                <a:path w="9111996" h="7866863">
                  <a:moveTo>
                    <a:pt x="0" y="804939"/>
                  </a:moveTo>
                  <a:cubicBezTo>
                    <a:pt x="0" y="360263"/>
                    <a:pt x="251587" y="0"/>
                    <a:pt x="561975" y="0"/>
                  </a:cubicBezTo>
                  <a:lnTo>
                    <a:pt x="8550021" y="0"/>
                  </a:lnTo>
                  <a:lnTo>
                    <a:pt x="8550021" y="22790"/>
                  </a:lnTo>
                  <a:lnTo>
                    <a:pt x="8550021" y="0"/>
                  </a:lnTo>
                  <a:cubicBezTo>
                    <a:pt x="8860282" y="0"/>
                    <a:pt x="9111996" y="360263"/>
                    <a:pt x="9111996" y="804939"/>
                  </a:cubicBezTo>
                  <a:lnTo>
                    <a:pt x="9096121" y="804939"/>
                  </a:lnTo>
                  <a:lnTo>
                    <a:pt x="9111996" y="804939"/>
                  </a:lnTo>
                  <a:lnTo>
                    <a:pt x="9111996" y="7061953"/>
                  </a:lnTo>
                  <a:lnTo>
                    <a:pt x="9096121" y="7061953"/>
                  </a:lnTo>
                  <a:lnTo>
                    <a:pt x="9111996" y="7061953"/>
                  </a:lnTo>
                  <a:cubicBezTo>
                    <a:pt x="9111996" y="7506629"/>
                    <a:pt x="8860409" y="7866863"/>
                    <a:pt x="8550021" y="7866863"/>
                  </a:cubicBezTo>
                  <a:lnTo>
                    <a:pt x="8550021" y="7844102"/>
                  </a:lnTo>
                  <a:lnTo>
                    <a:pt x="8550021" y="7866863"/>
                  </a:lnTo>
                  <a:lnTo>
                    <a:pt x="561975" y="7866863"/>
                  </a:lnTo>
                  <a:lnTo>
                    <a:pt x="561975" y="7844102"/>
                  </a:lnTo>
                  <a:lnTo>
                    <a:pt x="561975" y="7866863"/>
                  </a:lnTo>
                  <a:cubicBezTo>
                    <a:pt x="251587" y="7866710"/>
                    <a:pt x="0" y="7506446"/>
                    <a:pt x="0" y="7061953"/>
                  </a:cubicBezTo>
                  <a:lnTo>
                    <a:pt x="0" y="804939"/>
                  </a:lnTo>
                  <a:lnTo>
                    <a:pt x="15875" y="804939"/>
                  </a:lnTo>
                  <a:lnTo>
                    <a:pt x="0" y="804939"/>
                  </a:lnTo>
                  <a:moveTo>
                    <a:pt x="31750" y="804939"/>
                  </a:moveTo>
                  <a:lnTo>
                    <a:pt x="31750" y="7061953"/>
                  </a:lnTo>
                  <a:lnTo>
                    <a:pt x="15875" y="7061953"/>
                  </a:lnTo>
                  <a:lnTo>
                    <a:pt x="31750" y="7061953"/>
                  </a:lnTo>
                  <a:cubicBezTo>
                    <a:pt x="31750" y="7481287"/>
                    <a:pt x="269113" y="7821312"/>
                    <a:pt x="561975" y="7821312"/>
                  </a:cubicBezTo>
                  <a:lnTo>
                    <a:pt x="8550021" y="7821312"/>
                  </a:lnTo>
                  <a:cubicBezTo>
                    <a:pt x="8842883" y="7821312"/>
                    <a:pt x="9080246" y="7481287"/>
                    <a:pt x="9080246" y="7061953"/>
                  </a:cubicBezTo>
                  <a:lnTo>
                    <a:pt x="9080246" y="804939"/>
                  </a:lnTo>
                  <a:cubicBezTo>
                    <a:pt x="9080246" y="385605"/>
                    <a:pt x="8842883" y="45580"/>
                    <a:pt x="8550021" y="45580"/>
                  </a:cubicBezTo>
                  <a:lnTo>
                    <a:pt x="561975" y="45580"/>
                  </a:lnTo>
                  <a:lnTo>
                    <a:pt x="561975" y="22790"/>
                  </a:lnTo>
                  <a:lnTo>
                    <a:pt x="561975" y="45580"/>
                  </a:lnTo>
                  <a:cubicBezTo>
                    <a:pt x="269113" y="45580"/>
                    <a:pt x="31750" y="385605"/>
                    <a:pt x="31750" y="804939"/>
                  </a:cubicBezTo>
                  <a:close/>
                </a:path>
              </a:pathLst>
            </a:custGeom>
            <a:solidFill>
              <a:srgbClr val="FFFFFF"/>
            </a:solidFill>
          </p:spPr>
        </p:sp>
      </p:grpSp>
      <p:sp>
        <p:nvSpPr>
          <p:cNvPr id="18" name="Freeform 18"/>
          <p:cNvSpPr/>
          <p:nvPr/>
        </p:nvSpPr>
        <p:spPr>
          <a:xfrm>
            <a:off x="7163275" y="7565832"/>
            <a:ext cx="3879679" cy="2584836"/>
          </a:xfrm>
          <a:custGeom>
            <a:avLst/>
            <a:gdLst/>
            <a:ahLst/>
            <a:cxnLst/>
            <a:rect l="l" t="t" r="r" b="b"/>
            <a:pathLst>
              <a:path w="3879679" h="2584836">
                <a:moveTo>
                  <a:pt x="0" y="0"/>
                </a:moveTo>
                <a:lnTo>
                  <a:pt x="3879679" y="0"/>
                </a:lnTo>
                <a:lnTo>
                  <a:pt x="3879679" y="2584836"/>
                </a:lnTo>
                <a:lnTo>
                  <a:pt x="0" y="2584836"/>
                </a:lnTo>
                <a:lnTo>
                  <a:pt x="0" y="0"/>
                </a:lnTo>
                <a:close/>
              </a:path>
            </a:pathLst>
          </a:custGeom>
          <a:blipFill>
            <a:blip r:embed="rId2"/>
            <a:stretch>
              <a:fillRect/>
            </a:stretch>
          </a:blipFill>
        </p:spPr>
      </p:sp>
      <p:sp>
        <p:nvSpPr>
          <p:cNvPr id="19" name="TextBox 19"/>
          <p:cNvSpPr txBox="1"/>
          <p:nvPr/>
        </p:nvSpPr>
        <p:spPr>
          <a:xfrm>
            <a:off x="1174831" y="1888931"/>
            <a:ext cx="6404094" cy="3505200"/>
          </a:xfrm>
          <a:prstGeom prst="rect">
            <a:avLst/>
          </a:prstGeom>
        </p:spPr>
        <p:txBody>
          <a:bodyPr lIns="0" tIns="0" rIns="0" bIns="0" rtlCol="0" anchor="t">
            <a:spAutoFit/>
          </a:bodyPr>
          <a:lstStyle/>
          <a:p>
            <a:pPr algn="l">
              <a:lnSpc>
                <a:spcPts val="4500"/>
              </a:lnSpc>
            </a:pPr>
            <a:r>
              <a:rPr lang="en-US" sz="3750">
                <a:solidFill>
                  <a:srgbClr val="FFFFFF"/>
                </a:solidFill>
                <a:latin typeface="Calibri (MS)"/>
                <a:ea typeface="Calibri (MS)"/>
                <a:cs typeface="Calibri (MS)"/>
                <a:sym typeface="Calibri (MS)"/>
              </a:rPr>
              <a:t>Assessment for Learning in the curriculum for Wales is a tool to enable learners to achieve becoming a holistic learner and progress to reaching the four purposes.</a:t>
            </a:r>
            <a:r>
              <a:rPr lang="en-US" sz="3750">
                <a:solidFill>
                  <a:srgbClr val="FFFFFF"/>
                </a:solidFill>
                <a:latin typeface="Calibri (MS) Light"/>
                <a:ea typeface="Calibri (MS) Light"/>
                <a:cs typeface="Calibri (MS) Light"/>
                <a:sym typeface="Calibri (MS) Light"/>
              </a:rPr>
              <a:t> </a:t>
            </a:r>
            <a:r>
              <a:rPr lang="en-US" sz="3750">
                <a:solidFill>
                  <a:srgbClr val="FFFFFF"/>
                </a:solidFill>
                <a:latin typeface="Calibri (MS)"/>
                <a:ea typeface="Calibri (MS)"/>
                <a:cs typeface="Calibri (MS)"/>
                <a:sym typeface="Calibri (MS)"/>
              </a:rPr>
              <a:t> (Dauncey, 2022.) </a:t>
            </a:r>
          </a:p>
        </p:txBody>
      </p:sp>
      <p:sp>
        <p:nvSpPr>
          <p:cNvPr id="20" name="TextBox 20"/>
          <p:cNvSpPr txBox="1"/>
          <p:nvPr/>
        </p:nvSpPr>
        <p:spPr>
          <a:xfrm>
            <a:off x="10709024" y="2746181"/>
            <a:ext cx="6404094" cy="1790700"/>
          </a:xfrm>
          <a:prstGeom prst="rect">
            <a:avLst/>
          </a:prstGeom>
        </p:spPr>
        <p:txBody>
          <a:bodyPr lIns="0" tIns="0" rIns="0" bIns="0" rtlCol="0" anchor="t">
            <a:spAutoFit/>
          </a:bodyPr>
          <a:lstStyle/>
          <a:p>
            <a:pPr algn="just">
              <a:lnSpc>
                <a:spcPts val="4500"/>
              </a:lnSpc>
            </a:pPr>
            <a:r>
              <a:rPr lang="en-US" sz="3750">
                <a:solidFill>
                  <a:srgbClr val="FFFFFF"/>
                </a:solidFill>
                <a:latin typeface="Calibri (MS)"/>
                <a:ea typeface="Calibri (MS)"/>
                <a:cs typeface="Calibri (MS)"/>
                <a:sym typeface="Calibri (MS)"/>
              </a:rPr>
              <a:t>However, it is recognised that assessment cannot exist alone</a:t>
            </a:r>
            <a:r>
              <a:rPr lang="en-US" sz="3750">
                <a:solidFill>
                  <a:srgbClr val="FFFFFF"/>
                </a:solidFill>
                <a:latin typeface="Calibri (MS) Light"/>
                <a:ea typeface="Calibri (MS) Light"/>
                <a:cs typeface="Calibri (MS) Light"/>
                <a:sym typeface="Calibri (MS) Light"/>
              </a:rPr>
              <a:t>!</a:t>
            </a:r>
            <a:r>
              <a:rPr lang="en-US" sz="3750">
                <a:solidFill>
                  <a:srgbClr val="FFFFFF"/>
                </a:solidFill>
                <a:latin typeface="Calibri (MS)"/>
                <a:ea typeface="Calibri (MS)"/>
                <a:cs typeface="Calibri (MS)"/>
                <a:sym typeface="Calibri (MS)"/>
              </a:rPr>
              <a:t> (ERW,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TextBox 6"/>
          <p:cNvSpPr txBox="1"/>
          <p:nvPr/>
        </p:nvSpPr>
        <p:spPr>
          <a:xfrm>
            <a:off x="9613718" y="302814"/>
            <a:ext cx="7507876" cy="2103745"/>
          </a:xfrm>
          <a:prstGeom prst="rect">
            <a:avLst/>
          </a:prstGeom>
        </p:spPr>
        <p:txBody>
          <a:bodyPr lIns="0" tIns="0" rIns="0" bIns="0" rtlCol="0" anchor="t">
            <a:spAutoFit/>
          </a:bodyPr>
          <a:lstStyle/>
          <a:p>
            <a:pPr algn="l">
              <a:lnSpc>
                <a:spcPts val="7344"/>
              </a:lnSpc>
            </a:pPr>
            <a:r>
              <a:rPr lang="en-US" sz="7200" spc="-74">
                <a:solidFill>
                  <a:srgbClr val="404040"/>
                </a:solidFill>
                <a:latin typeface="Calibri (MS) Light"/>
                <a:ea typeface="Calibri (MS) Light"/>
                <a:cs typeface="Calibri (MS) Light"/>
                <a:sym typeface="Calibri (MS) Light"/>
              </a:rPr>
              <a:t>What is Assessment for Learning?</a:t>
            </a:r>
          </a:p>
        </p:txBody>
      </p:sp>
      <p:sp>
        <p:nvSpPr>
          <p:cNvPr id="7" name="Freeform 7" descr="Classroom"/>
          <p:cNvSpPr/>
          <p:nvPr/>
        </p:nvSpPr>
        <p:spPr>
          <a:xfrm>
            <a:off x="1117698" y="967659"/>
            <a:ext cx="7871620" cy="7871620"/>
          </a:xfrm>
          <a:custGeom>
            <a:avLst/>
            <a:gdLst/>
            <a:ahLst/>
            <a:cxnLst/>
            <a:rect l="l" t="t" r="r" b="b"/>
            <a:pathLst>
              <a:path w="7871620" h="7871620">
                <a:moveTo>
                  <a:pt x="0" y="0"/>
                </a:moveTo>
                <a:lnTo>
                  <a:pt x="7871620" y="0"/>
                </a:lnTo>
                <a:lnTo>
                  <a:pt x="7871620" y="7871621"/>
                </a:lnTo>
                <a:lnTo>
                  <a:pt x="0" y="7871621"/>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8" name="AutoShape 8"/>
          <p:cNvSpPr/>
          <p:nvPr/>
        </p:nvSpPr>
        <p:spPr>
          <a:xfrm rot="4590">
            <a:off x="9612760" y="3129282"/>
            <a:ext cx="7132743" cy="0"/>
          </a:xfrm>
          <a:prstGeom prst="line">
            <a:avLst/>
          </a:prstGeom>
          <a:ln w="9525" cap="rnd">
            <a:solidFill>
              <a:srgbClr val="000000"/>
            </a:solidFill>
            <a:prstDash val="solid"/>
            <a:headEnd type="none" w="sm" len="sm"/>
            <a:tailEnd type="none" w="sm" len="sm"/>
          </a:ln>
        </p:spPr>
      </p:sp>
      <p:sp>
        <p:nvSpPr>
          <p:cNvPr id="9" name="TextBox 9"/>
          <p:cNvSpPr txBox="1"/>
          <p:nvPr/>
        </p:nvSpPr>
        <p:spPr>
          <a:xfrm>
            <a:off x="9617526" y="3201216"/>
            <a:ext cx="7690758" cy="3999622"/>
          </a:xfrm>
          <a:prstGeom prst="rect">
            <a:avLst/>
          </a:prstGeom>
        </p:spPr>
        <p:txBody>
          <a:bodyPr lIns="0" tIns="0" rIns="0" bIns="0" rtlCol="0" anchor="t">
            <a:spAutoFit/>
          </a:bodyPr>
          <a:lstStyle/>
          <a:p>
            <a:pPr marL="281113" lvl="1" indent="-140557" algn="l">
              <a:lnSpc>
                <a:spcPts val="5243"/>
              </a:lnSpc>
              <a:buFont typeface="Arial"/>
              <a:buChar char="•"/>
            </a:pPr>
            <a:r>
              <a:rPr lang="en-US" sz="3799" b="1">
                <a:solidFill>
                  <a:srgbClr val="404040"/>
                </a:solidFill>
                <a:latin typeface="Calibri (MS) Bold"/>
                <a:ea typeface="Calibri (MS) Bold"/>
                <a:cs typeface="Calibri (MS) Bold"/>
                <a:sym typeface="Calibri (MS) Bold"/>
              </a:rPr>
              <a:t>'It is the process of collecting and interpreting evidence to be use by teachers and learners to decide where they are in their learning, where they need to go, and how best to get there' (Bullock, 2017.) </a:t>
            </a:r>
          </a:p>
        </p:txBody>
      </p:sp>
      <p:grpSp>
        <p:nvGrpSpPr>
          <p:cNvPr id="10" name="Group 10"/>
          <p:cNvGrpSpPr/>
          <p:nvPr/>
        </p:nvGrpSpPr>
        <p:grpSpPr>
          <a:xfrm>
            <a:off x="22" y="9501474"/>
            <a:ext cx="18287978" cy="99726"/>
            <a:chOff x="0" y="0"/>
            <a:chExt cx="24383970" cy="132968"/>
          </a:xfrm>
        </p:grpSpPr>
        <p:sp>
          <p:nvSpPr>
            <p:cNvPr id="11" name="Freeform 11"/>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12" name="Group 12"/>
          <p:cNvGrpSpPr/>
          <p:nvPr/>
        </p:nvGrpSpPr>
        <p:grpSpPr>
          <a:xfrm>
            <a:off x="1" y="9601200"/>
            <a:ext cx="18288000" cy="685800"/>
            <a:chOff x="0" y="0"/>
            <a:chExt cx="24384000" cy="914400"/>
          </a:xfrm>
        </p:grpSpPr>
        <p:sp>
          <p:nvSpPr>
            <p:cNvPr id="13" name="Freeform 1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6" name="Group 6"/>
          <p:cNvGrpSpPr/>
          <p:nvPr/>
        </p:nvGrpSpPr>
        <p:grpSpPr>
          <a:xfrm>
            <a:off x="24" y="0"/>
            <a:ext cx="6076186" cy="10287000"/>
            <a:chOff x="0" y="0"/>
            <a:chExt cx="8101582" cy="13716000"/>
          </a:xfrm>
        </p:grpSpPr>
        <p:sp>
          <p:nvSpPr>
            <p:cNvPr id="7" name="Freeform 7"/>
            <p:cNvSpPr/>
            <p:nvPr/>
          </p:nvSpPr>
          <p:spPr>
            <a:xfrm>
              <a:off x="0" y="0"/>
              <a:ext cx="8101584" cy="13716000"/>
            </a:xfrm>
            <a:custGeom>
              <a:avLst/>
              <a:gdLst/>
              <a:ahLst/>
              <a:cxnLst/>
              <a:rect l="l" t="t" r="r" b="b"/>
              <a:pathLst>
                <a:path w="8101584" h="13716000">
                  <a:moveTo>
                    <a:pt x="0" y="0"/>
                  </a:moveTo>
                  <a:lnTo>
                    <a:pt x="8101584" y="0"/>
                  </a:lnTo>
                  <a:lnTo>
                    <a:pt x="8101584" y="13716000"/>
                  </a:lnTo>
                  <a:lnTo>
                    <a:pt x="0" y="13716000"/>
                  </a:lnTo>
                  <a:close/>
                </a:path>
              </a:pathLst>
            </a:custGeom>
            <a:solidFill>
              <a:srgbClr val="82847C"/>
            </a:solidFill>
          </p:spPr>
        </p:sp>
      </p:grpSp>
      <p:grpSp>
        <p:nvGrpSpPr>
          <p:cNvPr id="8" name="Group 8"/>
          <p:cNvGrpSpPr/>
          <p:nvPr/>
        </p:nvGrpSpPr>
        <p:grpSpPr>
          <a:xfrm>
            <a:off x="6060106" y="0"/>
            <a:ext cx="96012" cy="10287000"/>
            <a:chOff x="0" y="0"/>
            <a:chExt cx="128016" cy="13716000"/>
          </a:xfrm>
        </p:grpSpPr>
        <p:sp>
          <p:nvSpPr>
            <p:cNvPr id="9" name="Freeform 9"/>
            <p:cNvSpPr/>
            <p:nvPr/>
          </p:nvSpPr>
          <p:spPr>
            <a:xfrm>
              <a:off x="0" y="0"/>
              <a:ext cx="128016" cy="13716000"/>
            </a:xfrm>
            <a:custGeom>
              <a:avLst/>
              <a:gdLst/>
              <a:ahLst/>
              <a:cxnLst/>
              <a:rect l="l" t="t" r="r" b="b"/>
              <a:pathLst>
                <a:path w="128016" h="13716000">
                  <a:moveTo>
                    <a:pt x="0" y="0"/>
                  </a:moveTo>
                  <a:lnTo>
                    <a:pt x="128016" y="0"/>
                  </a:lnTo>
                  <a:lnTo>
                    <a:pt x="128016" y="13716000"/>
                  </a:lnTo>
                  <a:lnTo>
                    <a:pt x="0" y="13716000"/>
                  </a:lnTo>
                  <a:close/>
                </a:path>
              </a:pathLst>
            </a:custGeom>
            <a:solidFill>
              <a:srgbClr val="ACADA8"/>
            </a:solidFill>
          </p:spPr>
        </p:sp>
      </p:grpSp>
      <p:sp>
        <p:nvSpPr>
          <p:cNvPr id="10" name="TextBox 10"/>
          <p:cNvSpPr txBox="1"/>
          <p:nvPr/>
        </p:nvSpPr>
        <p:spPr>
          <a:xfrm>
            <a:off x="13023680" y="1814689"/>
            <a:ext cx="3167634" cy="2603219"/>
          </a:xfrm>
          <a:prstGeom prst="rect">
            <a:avLst/>
          </a:prstGeom>
        </p:spPr>
        <p:txBody>
          <a:bodyPr lIns="0" tIns="0" rIns="0" bIns="0" rtlCol="0" anchor="t">
            <a:spAutoFit/>
          </a:bodyPr>
          <a:lstStyle/>
          <a:p>
            <a:pPr algn="ctr">
              <a:lnSpc>
                <a:spcPts val="2916"/>
              </a:lnSpc>
            </a:pPr>
            <a:r>
              <a:rPr lang="en-US" sz="2700" b="1">
                <a:solidFill>
                  <a:srgbClr val="000000"/>
                </a:solidFill>
                <a:latin typeface="Calibri (MS) Bold"/>
                <a:ea typeface="Calibri (MS) Bold"/>
                <a:cs typeface="Calibri (MS) Bold"/>
                <a:sym typeface="Calibri (MS) Bold"/>
              </a:rPr>
              <a:t>The first role is that assessment is 'supporting individual learners on an ongoing, day-to-day basis (Welsh Government, 2022.)</a:t>
            </a:r>
          </a:p>
        </p:txBody>
      </p:sp>
      <p:grpSp>
        <p:nvGrpSpPr>
          <p:cNvPr id="11" name="Group 11"/>
          <p:cNvGrpSpPr/>
          <p:nvPr/>
        </p:nvGrpSpPr>
        <p:grpSpPr>
          <a:xfrm>
            <a:off x="8137088" y="894145"/>
            <a:ext cx="7572363" cy="7572363"/>
            <a:chOff x="0" y="0"/>
            <a:chExt cx="10096484" cy="10096484"/>
          </a:xfrm>
        </p:grpSpPr>
        <p:sp>
          <p:nvSpPr>
            <p:cNvPr id="12" name="Freeform 12"/>
            <p:cNvSpPr/>
            <p:nvPr/>
          </p:nvSpPr>
          <p:spPr>
            <a:xfrm>
              <a:off x="7142099" y="5104257"/>
              <a:ext cx="2384298" cy="3858514"/>
            </a:xfrm>
            <a:custGeom>
              <a:avLst/>
              <a:gdLst/>
              <a:ahLst/>
              <a:cxnLst/>
              <a:rect l="l" t="t" r="r" b="b"/>
              <a:pathLst>
                <a:path w="2384298" h="3858514">
                  <a:moveTo>
                    <a:pt x="2384298" y="12446"/>
                  </a:moveTo>
                  <a:cubicBezTo>
                    <a:pt x="2364359" y="1319657"/>
                    <a:pt x="1774063" y="2552954"/>
                    <a:pt x="768477" y="3388615"/>
                  </a:cubicBezTo>
                  <a:lnTo>
                    <a:pt x="1051052" y="3858515"/>
                  </a:lnTo>
                  <a:lnTo>
                    <a:pt x="0" y="3426460"/>
                  </a:lnTo>
                  <a:lnTo>
                    <a:pt x="52451" y="2197862"/>
                  </a:lnTo>
                  <a:lnTo>
                    <a:pt x="334390" y="2666746"/>
                  </a:lnTo>
                  <a:cubicBezTo>
                    <a:pt x="1096010" y="1987550"/>
                    <a:pt x="1538224" y="1020318"/>
                    <a:pt x="1553845" y="0"/>
                  </a:cubicBezTo>
                  <a:close/>
                </a:path>
              </a:pathLst>
            </a:custGeom>
            <a:solidFill>
              <a:srgbClr val="9DBFBE"/>
            </a:solidFill>
          </p:spPr>
        </p:sp>
        <p:sp>
          <p:nvSpPr>
            <p:cNvPr id="13" name="Freeform 13"/>
            <p:cNvSpPr/>
            <p:nvPr/>
          </p:nvSpPr>
          <p:spPr>
            <a:xfrm>
              <a:off x="7125970" y="5088128"/>
              <a:ext cx="2416556" cy="3892042"/>
            </a:xfrm>
            <a:custGeom>
              <a:avLst/>
              <a:gdLst/>
              <a:ahLst/>
              <a:cxnLst/>
              <a:rect l="l" t="t" r="r" b="b"/>
              <a:pathLst>
                <a:path w="2416556" h="3892042">
                  <a:moveTo>
                    <a:pt x="2416302" y="28829"/>
                  </a:moveTo>
                  <a:cubicBezTo>
                    <a:pt x="2396236" y="1340739"/>
                    <a:pt x="1803908" y="2578354"/>
                    <a:pt x="794766" y="3416935"/>
                  </a:cubicBezTo>
                  <a:lnTo>
                    <a:pt x="784606" y="3404743"/>
                  </a:lnTo>
                  <a:lnTo>
                    <a:pt x="798195" y="3396615"/>
                  </a:lnTo>
                  <a:lnTo>
                    <a:pt x="1080770" y="3866515"/>
                  </a:lnTo>
                  <a:cubicBezTo>
                    <a:pt x="1084326" y="3872357"/>
                    <a:pt x="1083691" y="3879850"/>
                    <a:pt x="1079245" y="3885057"/>
                  </a:cubicBezTo>
                  <a:cubicBezTo>
                    <a:pt x="1074801" y="3890264"/>
                    <a:pt x="1067562" y="3892042"/>
                    <a:pt x="1061212" y="3889375"/>
                  </a:cubicBezTo>
                  <a:lnTo>
                    <a:pt x="10160" y="3457194"/>
                  </a:lnTo>
                  <a:cubicBezTo>
                    <a:pt x="3937" y="3454654"/>
                    <a:pt x="0" y="3448558"/>
                    <a:pt x="381" y="3441827"/>
                  </a:cubicBezTo>
                  <a:lnTo>
                    <a:pt x="52832" y="2213229"/>
                  </a:lnTo>
                  <a:cubicBezTo>
                    <a:pt x="53086" y="2206244"/>
                    <a:pt x="58040" y="2200275"/>
                    <a:pt x="64770" y="2198497"/>
                  </a:cubicBezTo>
                  <a:cubicBezTo>
                    <a:pt x="71502" y="2196719"/>
                    <a:pt x="78741" y="2199640"/>
                    <a:pt x="82296" y="2205736"/>
                  </a:cubicBezTo>
                  <a:lnTo>
                    <a:pt x="364236" y="2674620"/>
                  </a:lnTo>
                  <a:lnTo>
                    <a:pt x="350647" y="2682748"/>
                  </a:lnTo>
                  <a:lnTo>
                    <a:pt x="340106" y="2670937"/>
                  </a:lnTo>
                  <a:cubicBezTo>
                    <a:pt x="1098423" y="1994662"/>
                    <a:pt x="1538732" y="1031621"/>
                    <a:pt x="1554227" y="15748"/>
                  </a:cubicBezTo>
                  <a:cubicBezTo>
                    <a:pt x="1554354" y="11557"/>
                    <a:pt x="1556004" y="7493"/>
                    <a:pt x="1559053" y="4572"/>
                  </a:cubicBezTo>
                  <a:cubicBezTo>
                    <a:pt x="1562100" y="1651"/>
                    <a:pt x="1566165" y="0"/>
                    <a:pt x="1570355" y="127"/>
                  </a:cubicBezTo>
                  <a:lnTo>
                    <a:pt x="2400808" y="12827"/>
                  </a:lnTo>
                  <a:cubicBezTo>
                    <a:pt x="2409571" y="12954"/>
                    <a:pt x="2416556" y="20193"/>
                    <a:pt x="2416429" y="28956"/>
                  </a:cubicBezTo>
                  <a:moveTo>
                    <a:pt x="2384679" y="28448"/>
                  </a:moveTo>
                  <a:lnTo>
                    <a:pt x="2400554" y="28702"/>
                  </a:lnTo>
                  <a:lnTo>
                    <a:pt x="2400300" y="44577"/>
                  </a:lnTo>
                  <a:lnTo>
                    <a:pt x="1569847" y="31877"/>
                  </a:lnTo>
                  <a:lnTo>
                    <a:pt x="1570102" y="16002"/>
                  </a:lnTo>
                  <a:lnTo>
                    <a:pt x="1585977" y="16256"/>
                  </a:lnTo>
                  <a:cubicBezTo>
                    <a:pt x="1570355" y="1041019"/>
                    <a:pt x="1126109" y="2012442"/>
                    <a:pt x="361188" y="2694685"/>
                  </a:cubicBezTo>
                  <a:cubicBezTo>
                    <a:pt x="357632" y="2697860"/>
                    <a:pt x="352933" y="2699258"/>
                    <a:pt x="348234" y="2698496"/>
                  </a:cubicBezTo>
                  <a:cubicBezTo>
                    <a:pt x="343535" y="2697734"/>
                    <a:pt x="339471" y="2695067"/>
                    <a:pt x="337058" y="2691003"/>
                  </a:cubicBezTo>
                  <a:lnTo>
                    <a:pt x="55118" y="2222119"/>
                  </a:lnTo>
                  <a:lnTo>
                    <a:pt x="68707" y="2213991"/>
                  </a:lnTo>
                  <a:lnTo>
                    <a:pt x="84582" y="2214625"/>
                  </a:lnTo>
                  <a:lnTo>
                    <a:pt x="32131" y="3443223"/>
                  </a:lnTo>
                  <a:lnTo>
                    <a:pt x="16256" y="3442589"/>
                  </a:lnTo>
                  <a:lnTo>
                    <a:pt x="22353" y="3427857"/>
                  </a:lnTo>
                  <a:lnTo>
                    <a:pt x="1073404" y="3859910"/>
                  </a:lnTo>
                  <a:lnTo>
                    <a:pt x="1067308" y="3874643"/>
                  </a:lnTo>
                  <a:lnTo>
                    <a:pt x="1053719" y="3882771"/>
                  </a:lnTo>
                  <a:lnTo>
                    <a:pt x="771144" y="3412871"/>
                  </a:lnTo>
                  <a:cubicBezTo>
                    <a:pt x="767080" y="3406140"/>
                    <a:pt x="768604" y="3397504"/>
                    <a:pt x="774573" y="3392423"/>
                  </a:cubicBezTo>
                  <a:cubicBezTo>
                    <a:pt x="1776604" y="2559811"/>
                    <a:pt x="2364741" y="1330960"/>
                    <a:pt x="2384553" y="28321"/>
                  </a:cubicBezTo>
                  <a:close/>
                </a:path>
              </a:pathLst>
            </a:custGeom>
            <a:solidFill>
              <a:srgbClr val="FFFFFF"/>
            </a:solidFill>
          </p:spPr>
        </p:sp>
      </p:grpSp>
      <p:sp>
        <p:nvSpPr>
          <p:cNvPr id="14" name="TextBox 14"/>
          <p:cNvSpPr txBox="1"/>
          <p:nvPr/>
        </p:nvSpPr>
        <p:spPr>
          <a:xfrm>
            <a:off x="10339454" y="6282942"/>
            <a:ext cx="3167634" cy="2965147"/>
          </a:xfrm>
          <a:prstGeom prst="rect">
            <a:avLst/>
          </a:prstGeom>
        </p:spPr>
        <p:txBody>
          <a:bodyPr lIns="0" tIns="0" rIns="0" bIns="0" rtlCol="0" anchor="t">
            <a:spAutoFit/>
          </a:bodyPr>
          <a:lstStyle/>
          <a:p>
            <a:pPr algn="ctr">
              <a:lnSpc>
                <a:spcPts val="2916"/>
              </a:lnSpc>
            </a:pPr>
            <a:r>
              <a:rPr lang="en-US" sz="2700" b="1">
                <a:solidFill>
                  <a:srgbClr val="000000"/>
                </a:solidFill>
                <a:latin typeface="Calibri (MS) Bold"/>
                <a:ea typeface="Calibri (MS) Bold"/>
                <a:cs typeface="Calibri (MS) Bold"/>
                <a:sym typeface="Calibri (MS) Bold"/>
              </a:rPr>
              <a:t>The second role is  'identifying, capturing and reflecting on individual learner progress over time' (Welsh Government, 2022.)</a:t>
            </a:r>
          </a:p>
        </p:txBody>
      </p:sp>
      <p:grpSp>
        <p:nvGrpSpPr>
          <p:cNvPr id="15" name="Group 15"/>
          <p:cNvGrpSpPr/>
          <p:nvPr/>
        </p:nvGrpSpPr>
        <p:grpSpPr>
          <a:xfrm>
            <a:off x="8137088" y="894145"/>
            <a:ext cx="7572363" cy="7572363"/>
            <a:chOff x="0" y="0"/>
            <a:chExt cx="10096484" cy="10096484"/>
          </a:xfrm>
        </p:grpSpPr>
        <p:sp>
          <p:nvSpPr>
            <p:cNvPr id="16" name="Freeform 16"/>
            <p:cNvSpPr/>
            <p:nvPr/>
          </p:nvSpPr>
          <p:spPr>
            <a:xfrm>
              <a:off x="83820" y="5110353"/>
              <a:ext cx="3084576" cy="3776218"/>
            </a:xfrm>
            <a:custGeom>
              <a:avLst/>
              <a:gdLst/>
              <a:ahLst/>
              <a:cxnLst/>
              <a:rect l="l" t="t" r="r" b="b"/>
              <a:pathLst>
                <a:path w="3084576" h="3776218">
                  <a:moveTo>
                    <a:pt x="2656586" y="3776218"/>
                  </a:moveTo>
                  <a:cubicBezTo>
                    <a:pt x="1536065" y="3102483"/>
                    <a:pt x="765937" y="1972818"/>
                    <a:pt x="548259" y="683641"/>
                  </a:cubicBezTo>
                  <a:lnTo>
                    <a:pt x="0" y="692023"/>
                  </a:lnTo>
                  <a:lnTo>
                    <a:pt x="901446" y="0"/>
                  </a:lnTo>
                  <a:lnTo>
                    <a:pt x="1937639" y="662305"/>
                  </a:lnTo>
                  <a:lnTo>
                    <a:pt x="1390650" y="670687"/>
                  </a:lnTo>
                  <a:cubicBezTo>
                    <a:pt x="1595628" y="1670304"/>
                    <a:pt x="2210054" y="2538476"/>
                    <a:pt x="3084576" y="3064383"/>
                  </a:cubicBezTo>
                  <a:close/>
                </a:path>
              </a:pathLst>
            </a:custGeom>
            <a:solidFill>
              <a:srgbClr val="9DBFBE"/>
            </a:solidFill>
          </p:spPr>
        </p:sp>
        <p:sp>
          <p:nvSpPr>
            <p:cNvPr id="17" name="Freeform 17"/>
            <p:cNvSpPr/>
            <p:nvPr/>
          </p:nvSpPr>
          <p:spPr>
            <a:xfrm>
              <a:off x="66548" y="5093335"/>
              <a:ext cx="3118231" cy="3810636"/>
            </a:xfrm>
            <a:custGeom>
              <a:avLst/>
              <a:gdLst/>
              <a:ahLst/>
              <a:cxnLst/>
              <a:rect l="l" t="t" r="r" b="b"/>
              <a:pathLst>
                <a:path w="3118231" h="3810636">
                  <a:moveTo>
                    <a:pt x="2687320" y="3784854"/>
                  </a:moveTo>
                  <a:cubicBezTo>
                    <a:pt x="2691257" y="3791077"/>
                    <a:pt x="2690368" y="3799205"/>
                    <a:pt x="2685161" y="3804412"/>
                  </a:cubicBezTo>
                  <a:cubicBezTo>
                    <a:pt x="2679954" y="3809619"/>
                    <a:pt x="2671953" y="3810635"/>
                    <a:pt x="2665603" y="3806952"/>
                  </a:cubicBezTo>
                  <a:cubicBezTo>
                    <a:pt x="1541272" y="3130677"/>
                    <a:pt x="768350" y="1997075"/>
                    <a:pt x="549910" y="703326"/>
                  </a:cubicBezTo>
                  <a:lnTo>
                    <a:pt x="565531" y="700659"/>
                  </a:lnTo>
                  <a:lnTo>
                    <a:pt x="565785" y="716534"/>
                  </a:lnTo>
                  <a:lnTo>
                    <a:pt x="17526" y="724916"/>
                  </a:lnTo>
                  <a:cubicBezTo>
                    <a:pt x="10668" y="725043"/>
                    <a:pt x="4572" y="720725"/>
                    <a:pt x="2286" y="714248"/>
                  </a:cubicBezTo>
                  <a:cubicBezTo>
                    <a:pt x="0" y="707771"/>
                    <a:pt x="2159" y="700659"/>
                    <a:pt x="7620" y="696468"/>
                  </a:cubicBezTo>
                  <a:lnTo>
                    <a:pt x="909066" y="4445"/>
                  </a:lnTo>
                  <a:cubicBezTo>
                    <a:pt x="914400" y="381"/>
                    <a:pt x="921639" y="0"/>
                    <a:pt x="927227" y="3683"/>
                  </a:cubicBezTo>
                  <a:lnTo>
                    <a:pt x="1963420" y="665988"/>
                  </a:lnTo>
                  <a:cubicBezTo>
                    <a:pt x="1969262" y="669798"/>
                    <a:pt x="1972056" y="676910"/>
                    <a:pt x="1970151" y="683641"/>
                  </a:cubicBezTo>
                  <a:cubicBezTo>
                    <a:pt x="1968246" y="690372"/>
                    <a:pt x="1962150" y="695071"/>
                    <a:pt x="1955165" y="695198"/>
                  </a:cubicBezTo>
                  <a:lnTo>
                    <a:pt x="1408176" y="703580"/>
                  </a:lnTo>
                  <a:lnTo>
                    <a:pt x="1407922" y="687705"/>
                  </a:lnTo>
                  <a:lnTo>
                    <a:pt x="1423416" y="684530"/>
                  </a:lnTo>
                  <a:cubicBezTo>
                    <a:pt x="1627505" y="1679829"/>
                    <a:pt x="2239137" y="2544191"/>
                    <a:pt x="3109976" y="3067812"/>
                  </a:cubicBezTo>
                  <a:cubicBezTo>
                    <a:pt x="3113532" y="3069971"/>
                    <a:pt x="3116199" y="3073527"/>
                    <a:pt x="3117215" y="3077591"/>
                  </a:cubicBezTo>
                  <a:cubicBezTo>
                    <a:pt x="3118231" y="3081655"/>
                    <a:pt x="3117596" y="3085973"/>
                    <a:pt x="3115437" y="3089656"/>
                  </a:cubicBezTo>
                  <a:lnTo>
                    <a:pt x="2687447" y="3801491"/>
                  </a:lnTo>
                  <a:lnTo>
                    <a:pt x="2673858" y="3793363"/>
                  </a:lnTo>
                  <a:lnTo>
                    <a:pt x="2687320" y="3784981"/>
                  </a:lnTo>
                  <a:moveTo>
                    <a:pt x="2660396" y="3801745"/>
                  </a:moveTo>
                  <a:cubicBezTo>
                    <a:pt x="2657221" y="3796665"/>
                    <a:pt x="2657221" y="3790315"/>
                    <a:pt x="2660269" y="3785108"/>
                  </a:cubicBezTo>
                  <a:lnTo>
                    <a:pt x="3088259" y="3073273"/>
                  </a:lnTo>
                  <a:lnTo>
                    <a:pt x="3101848" y="3081401"/>
                  </a:lnTo>
                  <a:lnTo>
                    <a:pt x="3093720" y="3094990"/>
                  </a:lnTo>
                  <a:cubicBezTo>
                    <a:pt x="2215388" y="2566797"/>
                    <a:pt x="1598295" y="1694942"/>
                    <a:pt x="1392428" y="690880"/>
                  </a:cubicBezTo>
                  <a:cubicBezTo>
                    <a:pt x="1391539" y="686308"/>
                    <a:pt x="1392682" y="681482"/>
                    <a:pt x="1395603" y="677799"/>
                  </a:cubicBezTo>
                  <a:cubicBezTo>
                    <a:pt x="1398524" y="674116"/>
                    <a:pt x="1402969" y="671957"/>
                    <a:pt x="1407795" y="671830"/>
                  </a:cubicBezTo>
                  <a:lnTo>
                    <a:pt x="1954784" y="663448"/>
                  </a:lnTo>
                  <a:lnTo>
                    <a:pt x="1955038" y="679323"/>
                  </a:lnTo>
                  <a:lnTo>
                    <a:pt x="1946529" y="692658"/>
                  </a:lnTo>
                  <a:lnTo>
                    <a:pt x="910336" y="30353"/>
                  </a:lnTo>
                  <a:lnTo>
                    <a:pt x="918845" y="17018"/>
                  </a:lnTo>
                  <a:lnTo>
                    <a:pt x="928497" y="29591"/>
                  </a:lnTo>
                  <a:lnTo>
                    <a:pt x="26924" y="721614"/>
                  </a:lnTo>
                  <a:lnTo>
                    <a:pt x="17272" y="709041"/>
                  </a:lnTo>
                  <a:lnTo>
                    <a:pt x="17018" y="693166"/>
                  </a:lnTo>
                  <a:lnTo>
                    <a:pt x="565277" y="684784"/>
                  </a:lnTo>
                  <a:cubicBezTo>
                    <a:pt x="573151" y="684657"/>
                    <a:pt x="579882" y="690245"/>
                    <a:pt x="581152" y="697992"/>
                  </a:cubicBezTo>
                  <a:cubicBezTo>
                    <a:pt x="798068" y="1982597"/>
                    <a:pt x="1565529" y="3108325"/>
                    <a:pt x="2681986" y="3779647"/>
                  </a:cubicBezTo>
                  <a:lnTo>
                    <a:pt x="2673858" y="3793236"/>
                  </a:lnTo>
                  <a:lnTo>
                    <a:pt x="2660396" y="3801617"/>
                  </a:lnTo>
                  <a:close/>
                </a:path>
              </a:pathLst>
            </a:custGeom>
            <a:solidFill>
              <a:srgbClr val="FFFFFF"/>
            </a:solidFill>
          </p:spPr>
        </p:sp>
      </p:grpSp>
      <p:sp>
        <p:nvSpPr>
          <p:cNvPr id="18" name="TextBox 18"/>
          <p:cNvSpPr txBox="1"/>
          <p:nvPr/>
        </p:nvSpPr>
        <p:spPr>
          <a:xfrm>
            <a:off x="7655226" y="1814689"/>
            <a:ext cx="3167634" cy="2603219"/>
          </a:xfrm>
          <a:prstGeom prst="rect">
            <a:avLst/>
          </a:prstGeom>
        </p:spPr>
        <p:txBody>
          <a:bodyPr lIns="0" tIns="0" rIns="0" bIns="0" rtlCol="0" anchor="t">
            <a:spAutoFit/>
          </a:bodyPr>
          <a:lstStyle/>
          <a:p>
            <a:pPr algn="ctr">
              <a:lnSpc>
                <a:spcPts val="2916"/>
              </a:lnSpc>
            </a:pPr>
            <a:r>
              <a:rPr lang="en-US" sz="2700" b="1">
                <a:solidFill>
                  <a:srgbClr val="000000"/>
                </a:solidFill>
                <a:latin typeface="Calibri (MS) Bold"/>
                <a:ea typeface="Calibri (MS) Bold"/>
                <a:cs typeface="Calibri (MS) Bold"/>
                <a:sym typeface="Calibri (MS) Bold"/>
              </a:rPr>
              <a:t>The last role of assessment is 'understanding group progress in order to reflect on practice' (Welsh Government, 2022.)</a:t>
            </a:r>
          </a:p>
        </p:txBody>
      </p:sp>
      <p:grpSp>
        <p:nvGrpSpPr>
          <p:cNvPr id="19" name="Group 19"/>
          <p:cNvGrpSpPr/>
          <p:nvPr/>
        </p:nvGrpSpPr>
        <p:grpSpPr>
          <a:xfrm>
            <a:off x="8137088" y="894145"/>
            <a:ext cx="7572363" cy="7572363"/>
            <a:chOff x="0" y="0"/>
            <a:chExt cx="10096484" cy="10096484"/>
          </a:xfrm>
        </p:grpSpPr>
        <p:sp>
          <p:nvSpPr>
            <p:cNvPr id="20" name="Freeform 20"/>
            <p:cNvSpPr/>
            <p:nvPr/>
          </p:nvSpPr>
          <p:spPr>
            <a:xfrm>
              <a:off x="3477387" y="151130"/>
              <a:ext cx="2996057" cy="1814703"/>
            </a:xfrm>
            <a:custGeom>
              <a:avLst/>
              <a:gdLst/>
              <a:ahLst/>
              <a:cxnLst/>
              <a:rect l="l" t="t" r="r" b="b"/>
              <a:pathLst>
                <a:path w="2996057" h="1814703">
                  <a:moveTo>
                    <a:pt x="0" y="702945"/>
                  </a:moveTo>
                  <a:cubicBezTo>
                    <a:pt x="794766" y="405257"/>
                    <a:pt x="1657731" y="339598"/>
                    <a:pt x="2488438" y="513461"/>
                  </a:cubicBezTo>
                  <a:lnTo>
                    <a:pt x="2680843" y="0"/>
                  </a:lnTo>
                  <a:lnTo>
                    <a:pt x="2996057" y="1091819"/>
                  </a:lnTo>
                  <a:lnTo>
                    <a:pt x="2001139" y="1814703"/>
                  </a:lnTo>
                  <a:lnTo>
                    <a:pt x="2193036" y="1302385"/>
                  </a:lnTo>
                  <a:cubicBezTo>
                    <a:pt x="1554607" y="1191895"/>
                    <a:pt x="898144" y="1253363"/>
                    <a:pt x="291338" y="1480693"/>
                  </a:cubicBezTo>
                  <a:close/>
                </a:path>
              </a:pathLst>
            </a:custGeom>
            <a:solidFill>
              <a:srgbClr val="9DBFBE"/>
            </a:solidFill>
          </p:spPr>
        </p:sp>
        <p:sp>
          <p:nvSpPr>
            <p:cNvPr id="21" name="Freeform 21"/>
            <p:cNvSpPr/>
            <p:nvPr/>
          </p:nvSpPr>
          <p:spPr>
            <a:xfrm>
              <a:off x="3459480" y="135001"/>
              <a:ext cx="3031109" cy="1847723"/>
            </a:xfrm>
            <a:custGeom>
              <a:avLst/>
              <a:gdLst/>
              <a:ahLst/>
              <a:cxnLst/>
              <a:rect l="l" t="t" r="r" b="b"/>
              <a:pathLst>
                <a:path w="3031109" h="1847723">
                  <a:moveTo>
                    <a:pt x="12446" y="704215"/>
                  </a:moveTo>
                  <a:cubicBezTo>
                    <a:pt x="810006" y="405511"/>
                    <a:pt x="1676146" y="339598"/>
                    <a:pt x="2509774" y="514096"/>
                  </a:cubicBezTo>
                  <a:lnTo>
                    <a:pt x="2506472" y="529590"/>
                  </a:lnTo>
                  <a:lnTo>
                    <a:pt x="2491613" y="524002"/>
                  </a:lnTo>
                  <a:lnTo>
                    <a:pt x="2683891" y="10541"/>
                  </a:lnTo>
                  <a:cubicBezTo>
                    <a:pt x="2686304" y="4191"/>
                    <a:pt x="2692527" y="0"/>
                    <a:pt x="2699385" y="254"/>
                  </a:cubicBezTo>
                  <a:cubicBezTo>
                    <a:pt x="2706243" y="508"/>
                    <a:pt x="2712085" y="5080"/>
                    <a:pt x="2713990" y="11684"/>
                  </a:cubicBezTo>
                  <a:lnTo>
                    <a:pt x="3029204" y="1103503"/>
                  </a:lnTo>
                  <a:cubicBezTo>
                    <a:pt x="3031109" y="1109980"/>
                    <a:pt x="3028696" y="1116838"/>
                    <a:pt x="3023235" y="1120775"/>
                  </a:cubicBezTo>
                  <a:lnTo>
                    <a:pt x="2028444" y="1843659"/>
                  </a:lnTo>
                  <a:cubicBezTo>
                    <a:pt x="2022729" y="1847723"/>
                    <a:pt x="2015109" y="1847723"/>
                    <a:pt x="2009521" y="1843405"/>
                  </a:cubicBezTo>
                  <a:cubicBezTo>
                    <a:pt x="2003933" y="1839087"/>
                    <a:pt x="2001774" y="1831721"/>
                    <a:pt x="2004314" y="1825244"/>
                  </a:cubicBezTo>
                  <a:lnTo>
                    <a:pt x="2196211" y="1312926"/>
                  </a:lnTo>
                  <a:lnTo>
                    <a:pt x="2211070" y="1318514"/>
                  </a:lnTo>
                  <a:lnTo>
                    <a:pt x="2208403" y="1334135"/>
                  </a:lnTo>
                  <a:cubicBezTo>
                    <a:pt x="1572641" y="1224153"/>
                    <a:pt x="919226" y="1285367"/>
                    <a:pt x="314960" y="1511681"/>
                  </a:cubicBezTo>
                  <a:cubicBezTo>
                    <a:pt x="311023" y="1513205"/>
                    <a:pt x="306705" y="1512951"/>
                    <a:pt x="302768" y="1511300"/>
                  </a:cubicBezTo>
                  <a:cubicBezTo>
                    <a:pt x="298831" y="1509649"/>
                    <a:pt x="295910" y="1506347"/>
                    <a:pt x="294513" y="1502410"/>
                  </a:cubicBezTo>
                  <a:lnTo>
                    <a:pt x="3048" y="724662"/>
                  </a:lnTo>
                  <a:cubicBezTo>
                    <a:pt x="0" y="716407"/>
                    <a:pt x="4191" y="707263"/>
                    <a:pt x="12319" y="704215"/>
                  </a:cubicBezTo>
                  <a:moveTo>
                    <a:pt x="23495" y="733933"/>
                  </a:moveTo>
                  <a:lnTo>
                    <a:pt x="17907" y="719074"/>
                  </a:lnTo>
                  <a:lnTo>
                    <a:pt x="32766" y="713486"/>
                  </a:lnTo>
                  <a:lnTo>
                    <a:pt x="324104" y="1491234"/>
                  </a:lnTo>
                  <a:lnTo>
                    <a:pt x="309245" y="1496822"/>
                  </a:lnTo>
                  <a:lnTo>
                    <a:pt x="303657" y="1481963"/>
                  </a:lnTo>
                  <a:cubicBezTo>
                    <a:pt x="913130" y="1253744"/>
                    <a:pt x="1572387" y="1191895"/>
                    <a:pt x="2213610" y="1302893"/>
                  </a:cubicBezTo>
                  <a:cubicBezTo>
                    <a:pt x="2218309" y="1303655"/>
                    <a:pt x="2222373" y="1306576"/>
                    <a:pt x="2224659" y="1310640"/>
                  </a:cubicBezTo>
                  <a:cubicBezTo>
                    <a:pt x="2226945" y="1314704"/>
                    <a:pt x="2227453" y="1319657"/>
                    <a:pt x="2225802" y="1324102"/>
                  </a:cubicBezTo>
                  <a:lnTo>
                    <a:pt x="2033905" y="1836420"/>
                  </a:lnTo>
                  <a:lnTo>
                    <a:pt x="2019046" y="1830832"/>
                  </a:lnTo>
                  <a:lnTo>
                    <a:pt x="2009775" y="1818005"/>
                  </a:lnTo>
                  <a:lnTo>
                    <a:pt x="3004693" y="1095121"/>
                  </a:lnTo>
                  <a:lnTo>
                    <a:pt x="3013964" y="1107948"/>
                  </a:lnTo>
                  <a:lnTo>
                    <a:pt x="2998724" y="1112393"/>
                  </a:lnTo>
                  <a:lnTo>
                    <a:pt x="2683510" y="20447"/>
                  </a:lnTo>
                  <a:lnTo>
                    <a:pt x="2698750" y="16002"/>
                  </a:lnTo>
                  <a:lnTo>
                    <a:pt x="2713609" y="21590"/>
                  </a:lnTo>
                  <a:lnTo>
                    <a:pt x="2521331" y="535051"/>
                  </a:lnTo>
                  <a:cubicBezTo>
                    <a:pt x="2518537" y="542417"/>
                    <a:pt x="2510917" y="546608"/>
                    <a:pt x="2503170" y="545084"/>
                  </a:cubicBezTo>
                  <a:cubicBezTo>
                    <a:pt x="1675384" y="371856"/>
                    <a:pt x="815467" y="437261"/>
                    <a:pt x="23495" y="733933"/>
                  </a:cubicBezTo>
                  <a:close/>
                </a:path>
              </a:pathLst>
            </a:custGeom>
            <a:solidFill>
              <a:srgbClr val="FFFFFF"/>
            </a:solidFill>
          </p:spPr>
        </p:sp>
      </p:grpSp>
      <p:sp>
        <p:nvSpPr>
          <p:cNvPr id="22" name="Freeform 22"/>
          <p:cNvSpPr/>
          <p:nvPr/>
        </p:nvSpPr>
        <p:spPr>
          <a:xfrm>
            <a:off x="1227547" y="6490625"/>
            <a:ext cx="3100854" cy="3110575"/>
          </a:xfrm>
          <a:custGeom>
            <a:avLst/>
            <a:gdLst/>
            <a:ahLst/>
            <a:cxnLst/>
            <a:rect l="l" t="t" r="r" b="b"/>
            <a:pathLst>
              <a:path w="3100854" h="3110575">
                <a:moveTo>
                  <a:pt x="0" y="0"/>
                </a:moveTo>
                <a:lnTo>
                  <a:pt x="3100854" y="0"/>
                </a:lnTo>
                <a:lnTo>
                  <a:pt x="3100854" y="3110575"/>
                </a:lnTo>
                <a:lnTo>
                  <a:pt x="0" y="3110575"/>
                </a:lnTo>
                <a:lnTo>
                  <a:pt x="0" y="0"/>
                </a:lnTo>
                <a:close/>
              </a:path>
            </a:pathLst>
          </a:custGeom>
          <a:blipFill>
            <a:blip r:embed="rId2"/>
            <a:stretch>
              <a:fillRect/>
            </a:stretch>
          </a:blipFill>
        </p:spPr>
      </p:sp>
      <p:sp>
        <p:nvSpPr>
          <p:cNvPr id="23" name="TextBox 23"/>
          <p:cNvSpPr txBox="1"/>
          <p:nvPr/>
        </p:nvSpPr>
        <p:spPr>
          <a:xfrm>
            <a:off x="815924" y="476099"/>
            <a:ext cx="4444386" cy="5674995"/>
          </a:xfrm>
          <a:prstGeom prst="rect">
            <a:avLst/>
          </a:prstGeom>
        </p:spPr>
        <p:txBody>
          <a:bodyPr lIns="0" tIns="0" rIns="0" bIns="0" rtlCol="0" anchor="t">
            <a:spAutoFit/>
          </a:bodyPr>
          <a:lstStyle/>
          <a:p>
            <a:pPr algn="l">
              <a:lnSpc>
                <a:spcPts val="6629"/>
              </a:lnSpc>
            </a:pPr>
            <a:r>
              <a:rPr lang="en-US" sz="6499" b="1" spc="-90">
                <a:solidFill>
                  <a:srgbClr val="FFFFFF"/>
                </a:solidFill>
                <a:latin typeface="Calibri (MS) Bold"/>
                <a:ea typeface="Calibri (MS) Bold"/>
                <a:cs typeface="Calibri (MS) Bold"/>
                <a:sym typeface="Calibri (MS) Bold"/>
              </a:rPr>
              <a:t>Roles of Assessment for Learning</a:t>
            </a:r>
          </a:p>
          <a:p>
            <a:pPr algn="l">
              <a:lnSpc>
                <a:spcPts val="5508"/>
              </a:lnSpc>
            </a:pPr>
            <a:endParaRPr lang="en-US" sz="6499" b="1" spc="-90">
              <a:solidFill>
                <a:srgbClr val="FFFFFF"/>
              </a:solidFill>
              <a:latin typeface="Calibri (MS) Bold"/>
              <a:ea typeface="Calibri (MS) Bold"/>
              <a:cs typeface="Calibri (MS) Bold"/>
              <a:sym typeface="Calibri (MS) Bold"/>
            </a:endParaRPr>
          </a:p>
          <a:p>
            <a:pPr algn="l">
              <a:lnSpc>
                <a:spcPts val="4679"/>
              </a:lnSpc>
            </a:pPr>
            <a:r>
              <a:rPr lang="en-US" sz="3899" spc="-97">
                <a:solidFill>
                  <a:srgbClr val="FFFFFF"/>
                </a:solidFill>
                <a:latin typeface="Calibri (MS)"/>
                <a:ea typeface="Calibri (MS)"/>
                <a:cs typeface="Calibri (MS)"/>
                <a:sym typeface="Calibri (MS)"/>
              </a:rPr>
              <a:t>The curriculum for Wales has created three main roles of assessment.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6" name="Group 6"/>
          <p:cNvGrpSpPr/>
          <p:nvPr/>
        </p:nvGrpSpPr>
        <p:grpSpPr>
          <a:xfrm>
            <a:off x="24" y="0"/>
            <a:ext cx="6076186" cy="10287000"/>
            <a:chOff x="0" y="0"/>
            <a:chExt cx="8101582" cy="13716000"/>
          </a:xfrm>
        </p:grpSpPr>
        <p:sp>
          <p:nvSpPr>
            <p:cNvPr id="7" name="Freeform 7"/>
            <p:cNvSpPr/>
            <p:nvPr/>
          </p:nvSpPr>
          <p:spPr>
            <a:xfrm>
              <a:off x="0" y="0"/>
              <a:ext cx="8101584" cy="13716000"/>
            </a:xfrm>
            <a:custGeom>
              <a:avLst/>
              <a:gdLst/>
              <a:ahLst/>
              <a:cxnLst/>
              <a:rect l="l" t="t" r="r" b="b"/>
              <a:pathLst>
                <a:path w="8101584" h="13716000">
                  <a:moveTo>
                    <a:pt x="0" y="0"/>
                  </a:moveTo>
                  <a:lnTo>
                    <a:pt x="8101584" y="0"/>
                  </a:lnTo>
                  <a:lnTo>
                    <a:pt x="8101584" y="13716000"/>
                  </a:lnTo>
                  <a:lnTo>
                    <a:pt x="0" y="13716000"/>
                  </a:lnTo>
                  <a:close/>
                </a:path>
              </a:pathLst>
            </a:custGeom>
            <a:solidFill>
              <a:srgbClr val="82847C"/>
            </a:solidFill>
          </p:spPr>
        </p:sp>
      </p:grpSp>
      <p:sp>
        <p:nvSpPr>
          <p:cNvPr id="8" name="TextBox 8"/>
          <p:cNvSpPr txBox="1"/>
          <p:nvPr/>
        </p:nvSpPr>
        <p:spPr>
          <a:xfrm>
            <a:off x="718146" y="931545"/>
            <a:ext cx="4444386" cy="1874989"/>
          </a:xfrm>
          <a:prstGeom prst="rect">
            <a:avLst/>
          </a:prstGeom>
        </p:spPr>
        <p:txBody>
          <a:bodyPr lIns="0" tIns="0" rIns="0" bIns="0" rtlCol="0" anchor="t">
            <a:spAutoFit/>
          </a:bodyPr>
          <a:lstStyle/>
          <a:p>
            <a:pPr algn="l">
              <a:lnSpc>
                <a:spcPts val="6732"/>
              </a:lnSpc>
            </a:pPr>
            <a:r>
              <a:rPr lang="en-US" sz="6600" b="1" spc="-75">
                <a:solidFill>
                  <a:srgbClr val="FFFFFF"/>
                </a:solidFill>
                <a:latin typeface="Calibri (MS) Bold"/>
                <a:ea typeface="Calibri (MS) Bold"/>
                <a:cs typeface="Calibri (MS) Bold"/>
                <a:sym typeface="Calibri (MS) Bold"/>
              </a:rPr>
              <a:t>Principles of Assessment </a:t>
            </a:r>
          </a:p>
        </p:txBody>
      </p:sp>
      <p:sp>
        <p:nvSpPr>
          <p:cNvPr id="9" name="TextBox 9"/>
          <p:cNvSpPr txBox="1"/>
          <p:nvPr/>
        </p:nvSpPr>
        <p:spPr>
          <a:xfrm>
            <a:off x="132396" y="3542126"/>
            <a:ext cx="5615887" cy="5857903"/>
          </a:xfrm>
          <a:prstGeom prst="rect">
            <a:avLst/>
          </a:prstGeom>
        </p:spPr>
        <p:txBody>
          <a:bodyPr lIns="0" tIns="0" rIns="0" bIns="0" rtlCol="0" anchor="t">
            <a:spAutoFit/>
          </a:bodyPr>
          <a:lstStyle/>
          <a:p>
            <a:pPr marL="760095" lvl="1" indent="-380048" algn="l">
              <a:lnSpc>
                <a:spcPts val="5712"/>
              </a:lnSpc>
              <a:buFont typeface="Arial"/>
              <a:buChar char="•"/>
            </a:pPr>
            <a:r>
              <a:rPr lang="en-US" sz="4200" b="1">
                <a:solidFill>
                  <a:srgbClr val="FFFFFF"/>
                </a:solidFill>
                <a:latin typeface="Calibri (MS) Bold"/>
                <a:ea typeface="Calibri (MS) Bold"/>
                <a:cs typeface="Calibri (MS) Bold"/>
                <a:sym typeface="Calibri (MS) Bold"/>
              </a:rPr>
              <a:t>The curriculum has created six principles and purposes to underpin Assessment for Learning (Welsh Government, 2024.)</a:t>
            </a:r>
          </a:p>
          <a:p>
            <a:pPr marL="760095" lvl="1" indent="-380048" algn="l">
              <a:lnSpc>
                <a:spcPts val="5712"/>
              </a:lnSpc>
            </a:pPr>
            <a:endParaRPr lang="en-US" sz="4200" b="1">
              <a:solidFill>
                <a:srgbClr val="FFFFFF"/>
              </a:solidFill>
              <a:latin typeface="Calibri (MS) Bold"/>
              <a:ea typeface="Calibri (MS) Bold"/>
              <a:cs typeface="Calibri (MS) Bold"/>
              <a:sym typeface="Calibri (MS) Bold"/>
            </a:endParaRPr>
          </a:p>
          <a:p>
            <a:pPr marL="760095" lvl="1" indent="-380048" algn="l">
              <a:lnSpc>
                <a:spcPts val="5712"/>
              </a:lnSpc>
            </a:pPr>
            <a:endParaRPr lang="en-US" sz="4200" b="1">
              <a:solidFill>
                <a:srgbClr val="FFFFFF"/>
              </a:solidFill>
              <a:latin typeface="Calibri (MS) Bold"/>
              <a:ea typeface="Calibri (MS) Bold"/>
              <a:cs typeface="Calibri (MS) Bold"/>
              <a:sym typeface="Calibri (MS) Bold"/>
            </a:endParaRPr>
          </a:p>
        </p:txBody>
      </p:sp>
      <p:grpSp>
        <p:nvGrpSpPr>
          <p:cNvPr id="10" name="Group 10"/>
          <p:cNvGrpSpPr/>
          <p:nvPr/>
        </p:nvGrpSpPr>
        <p:grpSpPr>
          <a:xfrm>
            <a:off x="6060106" y="0"/>
            <a:ext cx="96012" cy="10287000"/>
            <a:chOff x="0" y="0"/>
            <a:chExt cx="128016" cy="13716000"/>
          </a:xfrm>
        </p:grpSpPr>
        <p:sp>
          <p:nvSpPr>
            <p:cNvPr id="11" name="Freeform 11"/>
            <p:cNvSpPr/>
            <p:nvPr/>
          </p:nvSpPr>
          <p:spPr>
            <a:xfrm>
              <a:off x="0" y="0"/>
              <a:ext cx="128016" cy="13716000"/>
            </a:xfrm>
            <a:custGeom>
              <a:avLst/>
              <a:gdLst/>
              <a:ahLst/>
              <a:cxnLst/>
              <a:rect l="l" t="t" r="r" b="b"/>
              <a:pathLst>
                <a:path w="128016" h="13716000">
                  <a:moveTo>
                    <a:pt x="0" y="0"/>
                  </a:moveTo>
                  <a:lnTo>
                    <a:pt x="128016" y="0"/>
                  </a:lnTo>
                  <a:lnTo>
                    <a:pt x="128016" y="13716000"/>
                  </a:lnTo>
                  <a:lnTo>
                    <a:pt x="0" y="13716000"/>
                  </a:lnTo>
                  <a:close/>
                </a:path>
              </a:pathLst>
            </a:custGeom>
            <a:solidFill>
              <a:srgbClr val="ACADA8"/>
            </a:solidFill>
          </p:spPr>
        </p:sp>
      </p:grpSp>
      <p:sp>
        <p:nvSpPr>
          <p:cNvPr id="12" name="Freeform 12" descr="Supporting learner progression assessment guidance - Hwb"/>
          <p:cNvSpPr/>
          <p:nvPr/>
        </p:nvSpPr>
        <p:spPr>
          <a:xfrm>
            <a:off x="8038665" y="960120"/>
            <a:ext cx="8345843" cy="8366760"/>
          </a:xfrm>
          <a:custGeom>
            <a:avLst/>
            <a:gdLst/>
            <a:ahLst/>
            <a:cxnLst/>
            <a:rect l="l" t="t" r="r" b="b"/>
            <a:pathLst>
              <a:path w="8345843" h="8366760">
                <a:moveTo>
                  <a:pt x="0" y="0"/>
                </a:moveTo>
                <a:lnTo>
                  <a:pt x="8345843" y="0"/>
                </a:lnTo>
                <a:lnTo>
                  <a:pt x="8345843" y="8366760"/>
                </a:lnTo>
                <a:lnTo>
                  <a:pt x="0" y="8366760"/>
                </a:lnTo>
                <a:lnTo>
                  <a:pt x="0" y="0"/>
                </a:lnTo>
                <a:close/>
              </a:path>
            </a:pathLst>
          </a:custGeom>
          <a:blipFill>
            <a:blip r:embed="rId2"/>
            <a:stretch>
              <a:fillRect t="-31" b="-31"/>
            </a:stretch>
          </a:blipFill>
        </p:spPr>
      </p:sp>
      <p:sp>
        <p:nvSpPr>
          <p:cNvPr id="13" name="AutoShape 13"/>
          <p:cNvSpPr/>
          <p:nvPr/>
        </p:nvSpPr>
        <p:spPr>
          <a:xfrm>
            <a:off x="429897" y="3156363"/>
            <a:ext cx="5020884" cy="0"/>
          </a:xfrm>
          <a:prstGeom prst="line">
            <a:avLst/>
          </a:prstGeom>
          <a:ln w="47625" cap="rnd">
            <a:solidFill>
              <a:srgbClr val="FFFFFF"/>
            </a:solidFill>
            <a:prstDash val="solid"/>
            <a:headEnd type="none" w="sm" len="sm"/>
            <a:tailEnd type="none" w="sm" len="sm"/>
          </a:ln>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flipV="1">
            <a:off x="957232" y="2560320"/>
            <a:ext cx="9542864" cy="46448"/>
          </a:xfrm>
          <a:prstGeom prst="line">
            <a:avLst/>
          </a:prstGeom>
          <a:ln w="9525" cap="rnd">
            <a:solidFill>
              <a:srgbClr val="000000"/>
            </a:solidFill>
            <a:prstDash val="solid"/>
            <a:headEnd type="none" w="sm" len="sm"/>
            <a:tailEnd type="none" w="sm" len="sm"/>
          </a:ln>
        </p:spPr>
      </p:sp>
      <p:sp>
        <p:nvSpPr>
          <p:cNvPr id="7" name="Freeform 7" descr="Check List"/>
          <p:cNvSpPr/>
          <p:nvPr/>
        </p:nvSpPr>
        <p:spPr>
          <a:xfrm>
            <a:off x="4135014" y="7488510"/>
            <a:ext cx="2062827" cy="2062827"/>
          </a:xfrm>
          <a:custGeom>
            <a:avLst/>
            <a:gdLst/>
            <a:ahLst/>
            <a:cxnLst/>
            <a:rect l="l" t="t" r="r" b="b"/>
            <a:pathLst>
              <a:path w="2062827" h="2062827">
                <a:moveTo>
                  <a:pt x="0" y="0"/>
                </a:moveTo>
                <a:lnTo>
                  <a:pt x="2062828" y="0"/>
                </a:lnTo>
                <a:lnTo>
                  <a:pt x="2062828" y="2062827"/>
                </a:lnTo>
                <a:lnTo>
                  <a:pt x="0" y="206282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8" name="Freeform 8"/>
          <p:cNvSpPr/>
          <p:nvPr/>
        </p:nvSpPr>
        <p:spPr>
          <a:xfrm>
            <a:off x="11158542" y="1269175"/>
            <a:ext cx="6374426" cy="7278905"/>
          </a:xfrm>
          <a:custGeom>
            <a:avLst/>
            <a:gdLst/>
            <a:ahLst/>
            <a:cxnLst/>
            <a:rect l="l" t="t" r="r" b="b"/>
            <a:pathLst>
              <a:path w="6374426" h="7278905">
                <a:moveTo>
                  <a:pt x="0" y="0"/>
                </a:moveTo>
                <a:lnTo>
                  <a:pt x="6374426" y="0"/>
                </a:lnTo>
                <a:lnTo>
                  <a:pt x="6374426" y="7278906"/>
                </a:lnTo>
                <a:lnTo>
                  <a:pt x="0" y="7278906"/>
                </a:lnTo>
                <a:lnTo>
                  <a:pt x="0" y="0"/>
                </a:lnTo>
                <a:close/>
              </a:path>
            </a:pathLst>
          </a:custGeom>
          <a:blipFill>
            <a:blip r:embed="rId4"/>
            <a:stretch>
              <a:fillRect/>
            </a:stretch>
          </a:blipFill>
          <a:ln w="104775" cap="sq">
            <a:solidFill>
              <a:srgbClr val="689D9B"/>
            </a:solidFill>
            <a:prstDash val="solid"/>
            <a:miter/>
          </a:ln>
        </p:spPr>
      </p:sp>
      <p:sp>
        <p:nvSpPr>
          <p:cNvPr id="9" name="TextBox 9"/>
          <p:cNvSpPr txBox="1"/>
          <p:nvPr/>
        </p:nvSpPr>
        <p:spPr>
          <a:xfrm>
            <a:off x="909056" y="1452731"/>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Donaldson Report </a:t>
            </a:r>
          </a:p>
        </p:txBody>
      </p:sp>
      <p:sp>
        <p:nvSpPr>
          <p:cNvPr id="10" name="TextBox 10"/>
          <p:cNvSpPr txBox="1"/>
          <p:nvPr/>
        </p:nvSpPr>
        <p:spPr>
          <a:xfrm>
            <a:off x="817615" y="2652396"/>
            <a:ext cx="9682480" cy="4999664"/>
          </a:xfrm>
          <a:prstGeom prst="rect">
            <a:avLst/>
          </a:prstGeom>
        </p:spPr>
        <p:txBody>
          <a:bodyPr lIns="0" tIns="0" rIns="0" bIns="0" rtlCol="0" anchor="t">
            <a:spAutoFit/>
          </a:bodyPr>
          <a:lstStyle/>
          <a:p>
            <a:pPr algn="l">
              <a:lnSpc>
                <a:spcPts val="5559"/>
              </a:lnSpc>
            </a:pPr>
            <a:r>
              <a:rPr lang="en-US" sz="3999" b="1">
                <a:solidFill>
                  <a:srgbClr val="404040"/>
                </a:solidFill>
                <a:latin typeface="Calibri (MS) Bold"/>
                <a:ea typeface="Calibri (MS) Bold"/>
                <a:cs typeface="Calibri (MS) Bold"/>
                <a:sym typeface="Calibri (MS) Bold"/>
              </a:rPr>
              <a:t>Assessment for learning can give the best overview of the learners understanding and knowledge to equip for future learning.</a:t>
            </a:r>
          </a:p>
          <a:p>
            <a:pPr algn="l">
              <a:lnSpc>
                <a:spcPts val="5559"/>
              </a:lnSpc>
            </a:pPr>
            <a:endParaRPr lang="en-US" sz="3999" b="1">
              <a:solidFill>
                <a:srgbClr val="404040"/>
              </a:solidFill>
              <a:latin typeface="Calibri (MS) Bold"/>
              <a:ea typeface="Calibri (MS) Bold"/>
              <a:cs typeface="Calibri (MS) Bold"/>
              <a:sym typeface="Calibri (MS) Bold"/>
            </a:endParaRPr>
          </a:p>
          <a:p>
            <a:pPr algn="l">
              <a:lnSpc>
                <a:spcPts val="5559"/>
              </a:lnSpc>
            </a:pPr>
            <a:r>
              <a:rPr lang="en-US" sz="3999" b="1">
                <a:solidFill>
                  <a:srgbClr val="404040"/>
                </a:solidFill>
                <a:latin typeface="Calibri (MS) Bold"/>
                <a:ea typeface="Calibri (MS) Bold"/>
                <a:cs typeface="Calibri (MS) Bold"/>
                <a:sym typeface="Calibri (MS) Bold"/>
              </a:rPr>
              <a:t>Donaldson states that it should be a consistent and coherent process (Donaldson, 2015.)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flipV="1">
            <a:off x="1785535" y="2560320"/>
            <a:ext cx="5060928" cy="46448"/>
          </a:xfrm>
          <a:prstGeom prst="line">
            <a:avLst/>
          </a:prstGeom>
          <a:ln w="9525" cap="rnd">
            <a:solidFill>
              <a:srgbClr val="000000"/>
            </a:solidFill>
            <a:prstDash val="solid"/>
            <a:headEnd type="none" w="sm" len="sm"/>
            <a:tailEnd type="none" w="sm" len="sm"/>
          </a:ln>
        </p:spPr>
      </p:sp>
      <p:sp>
        <p:nvSpPr>
          <p:cNvPr id="7" name="TextBox 7"/>
          <p:cNvSpPr txBox="1"/>
          <p:nvPr/>
        </p:nvSpPr>
        <p:spPr>
          <a:xfrm>
            <a:off x="1737360" y="1452731"/>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David Didau</a:t>
            </a:r>
          </a:p>
        </p:txBody>
      </p:sp>
      <p:grpSp>
        <p:nvGrpSpPr>
          <p:cNvPr id="8" name="Group 8"/>
          <p:cNvGrpSpPr/>
          <p:nvPr/>
        </p:nvGrpSpPr>
        <p:grpSpPr>
          <a:xfrm>
            <a:off x="1635379" y="3581752"/>
            <a:ext cx="6488348" cy="4128792"/>
            <a:chOff x="0" y="0"/>
            <a:chExt cx="8651130" cy="5505056"/>
          </a:xfrm>
        </p:grpSpPr>
        <p:sp>
          <p:nvSpPr>
            <p:cNvPr id="9" name="Freeform 9"/>
            <p:cNvSpPr/>
            <p:nvPr/>
          </p:nvSpPr>
          <p:spPr>
            <a:xfrm>
              <a:off x="15875" y="15875"/>
              <a:ext cx="8619363" cy="5473319"/>
            </a:xfrm>
            <a:custGeom>
              <a:avLst/>
              <a:gdLst/>
              <a:ahLst/>
              <a:cxnLst/>
              <a:rect l="l" t="t" r="r" b="b"/>
              <a:pathLst>
                <a:path w="8619363" h="5473319">
                  <a:moveTo>
                    <a:pt x="0" y="547370"/>
                  </a:moveTo>
                  <a:cubicBezTo>
                    <a:pt x="0" y="245110"/>
                    <a:pt x="245618" y="0"/>
                    <a:pt x="548513" y="0"/>
                  </a:cubicBezTo>
                  <a:lnTo>
                    <a:pt x="8070850" y="0"/>
                  </a:lnTo>
                  <a:cubicBezTo>
                    <a:pt x="8373745" y="0"/>
                    <a:pt x="8619363" y="245110"/>
                    <a:pt x="8619363" y="547370"/>
                  </a:cubicBezTo>
                  <a:lnTo>
                    <a:pt x="8619363" y="4925949"/>
                  </a:lnTo>
                  <a:cubicBezTo>
                    <a:pt x="8619363" y="5228209"/>
                    <a:pt x="8373745" y="5473319"/>
                    <a:pt x="8070850" y="5473319"/>
                  </a:cubicBezTo>
                  <a:lnTo>
                    <a:pt x="548513" y="5473319"/>
                  </a:lnTo>
                  <a:cubicBezTo>
                    <a:pt x="245618" y="5473319"/>
                    <a:pt x="0" y="5228209"/>
                    <a:pt x="0" y="4925949"/>
                  </a:cubicBezTo>
                  <a:close/>
                </a:path>
              </a:pathLst>
            </a:custGeom>
            <a:solidFill>
              <a:srgbClr val="514949"/>
            </a:solidFill>
          </p:spPr>
        </p:sp>
        <p:sp>
          <p:nvSpPr>
            <p:cNvPr id="10" name="Freeform 10"/>
            <p:cNvSpPr/>
            <p:nvPr/>
          </p:nvSpPr>
          <p:spPr>
            <a:xfrm>
              <a:off x="0" y="0"/>
              <a:ext cx="8651113" cy="5505069"/>
            </a:xfrm>
            <a:custGeom>
              <a:avLst/>
              <a:gdLst/>
              <a:ahLst/>
              <a:cxnLst/>
              <a:rect l="l" t="t" r="r" b="b"/>
              <a:pathLst>
                <a:path w="8651113" h="5505069">
                  <a:moveTo>
                    <a:pt x="0" y="563245"/>
                  </a:moveTo>
                  <a:cubicBezTo>
                    <a:pt x="0" y="252095"/>
                    <a:pt x="252730" y="0"/>
                    <a:pt x="564388" y="0"/>
                  </a:cubicBezTo>
                  <a:lnTo>
                    <a:pt x="8086725" y="0"/>
                  </a:lnTo>
                  <a:lnTo>
                    <a:pt x="8086725" y="15875"/>
                  </a:lnTo>
                  <a:lnTo>
                    <a:pt x="8086725" y="0"/>
                  </a:lnTo>
                  <a:cubicBezTo>
                    <a:pt x="8398383" y="0"/>
                    <a:pt x="8651113" y="252095"/>
                    <a:pt x="8651113" y="563245"/>
                  </a:cubicBezTo>
                  <a:lnTo>
                    <a:pt x="8635238" y="563245"/>
                  </a:lnTo>
                  <a:lnTo>
                    <a:pt x="8651113" y="563245"/>
                  </a:lnTo>
                  <a:lnTo>
                    <a:pt x="8651113" y="4941824"/>
                  </a:lnTo>
                  <a:lnTo>
                    <a:pt x="8635238" y="4941824"/>
                  </a:lnTo>
                  <a:lnTo>
                    <a:pt x="8651113" y="4941824"/>
                  </a:lnTo>
                  <a:cubicBezTo>
                    <a:pt x="8651113" y="5252847"/>
                    <a:pt x="8398383" y="5505069"/>
                    <a:pt x="8086725" y="5505069"/>
                  </a:cubicBezTo>
                  <a:lnTo>
                    <a:pt x="8086725" y="5489194"/>
                  </a:lnTo>
                  <a:lnTo>
                    <a:pt x="8086725" y="5505069"/>
                  </a:lnTo>
                  <a:lnTo>
                    <a:pt x="564388" y="5505069"/>
                  </a:lnTo>
                  <a:lnTo>
                    <a:pt x="564388" y="5489194"/>
                  </a:lnTo>
                  <a:lnTo>
                    <a:pt x="564388" y="5505069"/>
                  </a:lnTo>
                  <a:cubicBezTo>
                    <a:pt x="252730" y="5505069"/>
                    <a:pt x="0" y="5252974"/>
                    <a:pt x="0" y="4941824"/>
                  </a:cubicBezTo>
                  <a:lnTo>
                    <a:pt x="0" y="563245"/>
                  </a:lnTo>
                  <a:lnTo>
                    <a:pt x="15875" y="563245"/>
                  </a:lnTo>
                  <a:lnTo>
                    <a:pt x="0" y="563245"/>
                  </a:lnTo>
                  <a:moveTo>
                    <a:pt x="31750" y="563245"/>
                  </a:moveTo>
                  <a:lnTo>
                    <a:pt x="31750" y="4941824"/>
                  </a:lnTo>
                  <a:lnTo>
                    <a:pt x="15875" y="4941824"/>
                  </a:lnTo>
                  <a:lnTo>
                    <a:pt x="31750" y="4941824"/>
                  </a:lnTo>
                  <a:cubicBezTo>
                    <a:pt x="31750" y="5235321"/>
                    <a:pt x="270129" y="5473319"/>
                    <a:pt x="564388" y="5473319"/>
                  </a:cubicBezTo>
                  <a:lnTo>
                    <a:pt x="8086725" y="5473319"/>
                  </a:lnTo>
                  <a:cubicBezTo>
                    <a:pt x="8380857" y="5473319"/>
                    <a:pt x="8619363" y="5235321"/>
                    <a:pt x="8619363" y="4941824"/>
                  </a:cubicBezTo>
                  <a:lnTo>
                    <a:pt x="8619363" y="563245"/>
                  </a:lnTo>
                  <a:cubicBezTo>
                    <a:pt x="8619363" y="269748"/>
                    <a:pt x="8380984" y="31750"/>
                    <a:pt x="8086725" y="31750"/>
                  </a:cubicBezTo>
                  <a:lnTo>
                    <a:pt x="564388" y="31750"/>
                  </a:lnTo>
                  <a:lnTo>
                    <a:pt x="564388" y="15875"/>
                  </a:lnTo>
                  <a:lnTo>
                    <a:pt x="564388" y="31750"/>
                  </a:lnTo>
                  <a:cubicBezTo>
                    <a:pt x="270129" y="31750"/>
                    <a:pt x="31750" y="269748"/>
                    <a:pt x="31750" y="563245"/>
                  </a:cubicBezTo>
                  <a:close/>
                </a:path>
              </a:pathLst>
            </a:custGeom>
            <a:solidFill>
              <a:srgbClr val="E1E1DB"/>
            </a:solidFill>
          </p:spPr>
        </p:sp>
      </p:grpSp>
      <p:grpSp>
        <p:nvGrpSpPr>
          <p:cNvPr id="11" name="Group 11"/>
          <p:cNvGrpSpPr/>
          <p:nvPr/>
        </p:nvGrpSpPr>
        <p:grpSpPr>
          <a:xfrm>
            <a:off x="2353661" y="4264120"/>
            <a:ext cx="6488348" cy="4128792"/>
            <a:chOff x="0" y="0"/>
            <a:chExt cx="8651130" cy="5505056"/>
          </a:xfrm>
        </p:grpSpPr>
        <p:sp>
          <p:nvSpPr>
            <p:cNvPr id="12" name="Freeform 12"/>
            <p:cNvSpPr/>
            <p:nvPr/>
          </p:nvSpPr>
          <p:spPr>
            <a:xfrm>
              <a:off x="15875" y="15875"/>
              <a:ext cx="8619363" cy="5473319"/>
            </a:xfrm>
            <a:custGeom>
              <a:avLst/>
              <a:gdLst/>
              <a:ahLst/>
              <a:cxnLst/>
              <a:rect l="l" t="t" r="r" b="b"/>
              <a:pathLst>
                <a:path w="8619363" h="5473319">
                  <a:moveTo>
                    <a:pt x="0" y="547370"/>
                  </a:moveTo>
                  <a:cubicBezTo>
                    <a:pt x="0" y="245110"/>
                    <a:pt x="245618" y="0"/>
                    <a:pt x="548513" y="0"/>
                  </a:cubicBezTo>
                  <a:lnTo>
                    <a:pt x="8070850" y="0"/>
                  </a:lnTo>
                  <a:cubicBezTo>
                    <a:pt x="8373745" y="0"/>
                    <a:pt x="8619363" y="245110"/>
                    <a:pt x="8619363" y="547370"/>
                  </a:cubicBezTo>
                  <a:lnTo>
                    <a:pt x="8619363" y="4925949"/>
                  </a:lnTo>
                  <a:cubicBezTo>
                    <a:pt x="8619363" y="5228209"/>
                    <a:pt x="8373745" y="5473319"/>
                    <a:pt x="8070850" y="5473319"/>
                  </a:cubicBezTo>
                  <a:lnTo>
                    <a:pt x="548513" y="5473319"/>
                  </a:lnTo>
                  <a:cubicBezTo>
                    <a:pt x="245618" y="5473319"/>
                    <a:pt x="0" y="5228209"/>
                    <a:pt x="0" y="4925949"/>
                  </a:cubicBezTo>
                  <a:close/>
                </a:path>
              </a:pathLst>
            </a:custGeom>
            <a:solidFill>
              <a:srgbClr val="F9F9FA">
                <a:alpha val="89804"/>
              </a:srgbClr>
            </a:solidFill>
          </p:spPr>
        </p:sp>
        <p:sp>
          <p:nvSpPr>
            <p:cNvPr id="13" name="Freeform 13"/>
            <p:cNvSpPr/>
            <p:nvPr/>
          </p:nvSpPr>
          <p:spPr>
            <a:xfrm>
              <a:off x="0" y="0"/>
              <a:ext cx="8651113" cy="5505069"/>
            </a:xfrm>
            <a:custGeom>
              <a:avLst/>
              <a:gdLst/>
              <a:ahLst/>
              <a:cxnLst/>
              <a:rect l="l" t="t" r="r" b="b"/>
              <a:pathLst>
                <a:path w="8651113" h="5505069">
                  <a:moveTo>
                    <a:pt x="0" y="563245"/>
                  </a:moveTo>
                  <a:cubicBezTo>
                    <a:pt x="0" y="252095"/>
                    <a:pt x="252730" y="0"/>
                    <a:pt x="564388" y="0"/>
                  </a:cubicBezTo>
                  <a:lnTo>
                    <a:pt x="8086725" y="0"/>
                  </a:lnTo>
                  <a:lnTo>
                    <a:pt x="8086725" y="15875"/>
                  </a:lnTo>
                  <a:lnTo>
                    <a:pt x="8086725" y="0"/>
                  </a:lnTo>
                  <a:cubicBezTo>
                    <a:pt x="8398383" y="0"/>
                    <a:pt x="8651113" y="252095"/>
                    <a:pt x="8651113" y="563245"/>
                  </a:cubicBezTo>
                  <a:lnTo>
                    <a:pt x="8635238" y="563245"/>
                  </a:lnTo>
                  <a:lnTo>
                    <a:pt x="8651113" y="563245"/>
                  </a:lnTo>
                  <a:lnTo>
                    <a:pt x="8651113" y="4941824"/>
                  </a:lnTo>
                  <a:lnTo>
                    <a:pt x="8635238" y="4941824"/>
                  </a:lnTo>
                  <a:lnTo>
                    <a:pt x="8651113" y="4941824"/>
                  </a:lnTo>
                  <a:cubicBezTo>
                    <a:pt x="8651113" y="5252847"/>
                    <a:pt x="8398383" y="5505069"/>
                    <a:pt x="8086725" y="5505069"/>
                  </a:cubicBezTo>
                  <a:lnTo>
                    <a:pt x="8086725" y="5489194"/>
                  </a:lnTo>
                  <a:lnTo>
                    <a:pt x="8086725" y="5505069"/>
                  </a:lnTo>
                  <a:lnTo>
                    <a:pt x="564388" y="5505069"/>
                  </a:lnTo>
                  <a:lnTo>
                    <a:pt x="564388" y="5489194"/>
                  </a:lnTo>
                  <a:lnTo>
                    <a:pt x="564388" y="5505069"/>
                  </a:lnTo>
                  <a:cubicBezTo>
                    <a:pt x="252730" y="5505069"/>
                    <a:pt x="0" y="5252974"/>
                    <a:pt x="0" y="4941824"/>
                  </a:cubicBezTo>
                  <a:lnTo>
                    <a:pt x="0" y="563245"/>
                  </a:lnTo>
                  <a:lnTo>
                    <a:pt x="15875" y="563245"/>
                  </a:lnTo>
                  <a:lnTo>
                    <a:pt x="0" y="563245"/>
                  </a:lnTo>
                  <a:moveTo>
                    <a:pt x="31750" y="563245"/>
                  </a:moveTo>
                  <a:lnTo>
                    <a:pt x="31750" y="4941824"/>
                  </a:lnTo>
                  <a:lnTo>
                    <a:pt x="15875" y="4941824"/>
                  </a:lnTo>
                  <a:lnTo>
                    <a:pt x="31750" y="4941824"/>
                  </a:lnTo>
                  <a:cubicBezTo>
                    <a:pt x="31750" y="5235321"/>
                    <a:pt x="270129" y="5473319"/>
                    <a:pt x="564388" y="5473319"/>
                  </a:cubicBezTo>
                  <a:lnTo>
                    <a:pt x="8086725" y="5473319"/>
                  </a:lnTo>
                  <a:cubicBezTo>
                    <a:pt x="8380857" y="5473319"/>
                    <a:pt x="8619363" y="5235321"/>
                    <a:pt x="8619363" y="4941824"/>
                  </a:cubicBezTo>
                  <a:lnTo>
                    <a:pt x="8619363" y="563245"/>
                  </a:lnTo>
                  <a:cubicBezTo>
                    <a:pt x="8619363" y="269748"/>
                    <a:pt x="8380984" y="31750"/>
                    <a:pt x="8086725" y="31750"/>
                  </a:cubicBezTo>
                  <a:lnTo>
                    <a:pt x="564388" y="31750"/>
                  </a:lnTo>
                  <a:lnTo>
                    <a:pt x="564388" y="15875"/>
                  </a:lnTo>
                  <a:lnTo>
                    <a:pt x="564388" y="31750"/>
                  </a:lnTo>
                  <a:cubicBezTo>
                    <a:pt x="270129" y="31750"/>
                    <a:pt x="31750" y="269748"/>
                    <a:pt x="31750" y="563245"/>
                  </a:cubicBezTo>
                  <a:close/>
                </a:path>
              </a:pathLst>
            </a:custGeom>
            <a:solidFill>
              <a:srgbClr val="514949"/>
            </a:solidFill>
          </p:spPr>
        </p:sp>
      </p:grpSp>
      <p:sp>
        <p:nvSpPr>
          <p:cNvPr id="14" name="TextBox 14"/>
          <p:cNvSpPr txBox="1"/>
          <p:nvPr/>
        </p:nvSpPr>
        <p:spPr>
          <a:xfrm>
            <a:off x="2565332" y="5175947"/>
            <a:ext cx="6065006" cy="2238463"/>
          </a:xfrm>
          <a:prstGeom prst="rect">
            <a:avLst/>
          </a:prstGeom>
        </p:spPr>
        <p:txBody>
          <a:bodyPr lIns="0" tIns="0" rIns="0" bIns="0" rtlCol="0" anchor="t">
            <a:spAutoFit/>
          </a:bodyPr>
          <a:lstStyle/>
          <a:p>
            <a:pPr algn="ctr">
              <a:lnSpc>
                <a:spcPts val="4320"/>
              </a:lnSpc>
            </a:pPr>
            <a:r>
              <a:rPr lang="en-US" sz="3600" b="1">
                <a:solidFill>
                  <a:srgbClr val="000000"/>
                </a:solidFill>
                <a:latin typeface="Calibri (MS) Bold"/>
                <a:ea typeface="Calibri (MS) Bold"/>
                <a:cs typeface="Calibri (MS) Bold"/>
                <a:sym typeface="Calibri (MS) Bold"/>
              </a:rPr>
              <a:t>Didau has stated that the idea of formative assessment is 'fundamentally, and fatally, flawed.' </a:t>
            </a:r>
          </a:p>
        </p:txBody>
      </p:sp>
      <p:grpSp>
        <p:nvGrpSpPr>
          <p:cNvPr id="15" name="Group 15"/>
          <p:cNvGrpSpPr/>
          <p:nvPr/>
        </p:nvGrpSpPr>
        <p:grpSpPr>
          <a:xfrm>
            <a:off x="9536479" y="3581752"/>
            <a:ext cx="6488348" cy="4128792"/>
            <a:chOff x="0" y="0"/>
            <a:chExt cx="8651130" cy="5505056"/>
          </a:xfrm>
        </p:grpSpPr>
        <p:sp>
          <p:nvSpPr>
            <p:cNvPr id="16" name="Freeform 16"/>
            <p:cNvSpPr/>
            <p:nvPr/>
          </p:nvSpPr>
          <p:spPr>
            <a:xfrm>
              <a:off x="15875" y="15875"/>
              <a:ext cx="8619363" cy="5473319"/>
            </a:xfrm>
            <a:custGeom>
              <a:avLst/>
              <a:gdLst/>
              <a:ahLst/>
              <a:cxnLst/>
              <a:rect l="l" t="t" r="r" b="b"/>
              <a:pathLst>
                <a:path w="8619363" h="5473319">
                  <a:moveTo>
                    <a:pt x="0" y="547370"/>
                  </a:moveTo>
                  <a:cubicBezTo>
                    <a:pt x="0" y="245110"/>
                    <a:pt x="245618" y="0"/>
                    <a:pt x="548513" y="0"/>
                  </a:cubicBezTo>
                  <a:lnTo>
                    <a:pt x="8070850" y="0"/>
                  </a:lnTo>
                  <a:cubicBezTo>
                    <a:pt x="8373745" y="0"/>
                    <a:pt x="8619363" y="245110"/>
                    <a:pt x="8619363" y="547370"/>
                  </a:cubicBezTo>
                  <a:lnTo>
                    <a:pt x="8619363" y="4925949"/>
                  </a:lnTo>
                  <a:cubicBezTo>
                    <a:pt x="8619363" y="5228209"/>
                    <a:pt x="8373745" y="5473319"/>
                    <a:pt x="8070850" y="5473319"/>
                  </a:cubicBezTo>
                  <a:lnTo>
                    <a:pt x="548513" y="5473319"/>
                  </a:lnTo>
                  <a:cubicBezTo>
                    <a:pt x="245618" y="5473319"/>
                    <a:pt x="0" y="5228209"/>
                    <a:pt x="0" y="4925949"/>
                  </a:cubicBezTo>
                  <a:close/>
                </a:path>
              </a:pathLst>
            </a:custGeom>
            <a:solidFill>
              <a:srgbClr val="514949"/>
            </a:solidFill>
          </p:spPr>
        </p:sp>
        <p:sp>
          <p:nvSpPr>
            <p:cNvPr id="17" name="Freeform 17"/>
            <p:cNvSpPr/>
            <p:nvPr/>
          </p:nvSpPr>
          <p:spPr>
            <a:xfrm>
              <a:off x="0" y="0"/>
              <a:ext cx="8651113" cy="5505069"/>
            </a:xfrm>
            <a:custGeom>
              <a:avLst/>
              <a:gdLst/>
              <a:ahLst/>
              <a:cxnLst/>
              <a:rect l="l" t="t" r="r" b="b"/>
              <a:pathLst>
                <a:path w="8651113" h="5505069">
                  <a:moveTo>
                    <a:pt x="0" y="563245"/>
                  </a:moveTo>
                  <a:cubicBezTo>
                    <a:pt x="0" y="252095"/>
                    <a:pt x="252730" y="0"/>
                    <a:pt x="564388" y="0"/>
                  </a:cubicBezTo>
                  <a:lnTo>
                    <a:pt x="8086725" y="0"/>
                  </a:lnTo>
                  <a:lnTo>
                    <a:pt x="8086725" y="15875"/>
                  </a:lnTo>
                  <a:lnTo>
                    <a:pt x="8086725" y="0"/>
                  </a:lnTo>
                  <a:cubicBezTo>
                    <a:pt x="8398383" y="0"/>
                    <a:pt x="8651113" y="252095"/>
                    <a:pt x="8651113" y="563245"/>
                  </a:cubicBezTo>
                  <a:lnTo>
                    <a:pt x="8635238" y="563245"/>
                  </a:lnTo>
                  <a:lnTo>
                    <a:pt x="8651113" y="563245"/>
                  </a:lnTo>
                  <a:lnTo>
                    <a:pt x="8651113" y="4941824"/>
                  </a:lnTo>
                  <a:lnTo>
                    <a:pt x="8635238" y="4941824"/>
                  </a:lnTo>
                  <a:lnTo>
                    <a:pt x="8651113" y="4941824"/>
                  </a:lnTo>
                  <a:cubicBezTo>
                    <a:pt x="8651113" y="5252847"/>
                    <a:pt x="8398383" y="5505069"/>
                    <a:pt x="8086725" y="5505069"/>
                  </a:cubicBezTo>
                  <a:lnTo>
                    <a:pt x="8086725" y="5489194"/>
                  </a:lnTo>
                  <a:lnTo>
                    <a:pt x="8086725" y="5505069"/>
                  </a:lnTo>
                  <a:lnTo>
                    <a:pt x="564388" y="5505069"/>
                  </a:lnTo>
                  <a:lnTo>
                    <a:pt x="564388" y="5489194"/>
                  </a:lnTo>
                  <a:lnTo>
                    <a:pt x="564388" y="5505069"/>
                  </a:lnTo>
                  <a:cubicBezTo>
                    <a:pt x="252730" y="5505069"/>
                    <a:pt x="0" y="5252974"/>
                    <a:pt x="0" y="4941824"/>
                  </a:cubicBezTo>
                  <a:lnTo>
                    <a:pt x="0" y="563245"/>
                  </a:lnTo>
                  <a:lnTo>
                    <a:pt x="15875" y="563245"/>
                  </a:lnTo>
                  <a:lnTo>
                    <a:pt x="0" y="563245"/>
                  </a:lnTo>
                  <a:moveTo>
                    <a:pt x="31750" y="563245"/>
                  </a:moveTo>
                  <a:lnTo>
                    <a:pt x="31750" y="4941824"/>
                  </a:lnTo>
                  <a:lnTo>
                    <a:pt x="15875" y="4941824"/>
                  </a:lnTo>
                  <a:lnTo>
                    <a:pt x="31750" y="4941824"/>
                  </a:lnTo>
                  <a:cubicBezTo>
                    <a:pt x="31750" y="5235321"/>
                    <a:pt x="270129" y="5473319"/>
                    <a:pt x="564388" y="5473319"/>
                  </a:cubicBezTo>
                  <a:lnTo>
                    <a:pt x="8086725" y="5473319"/>
                  </a:lnTo>
                  <a:cubicBezTo>
                    <a:pt x="8380857" y="5473319"/>
                    <a:pt x="8619363" y="5235321"/>
                    <a:pt x="8619363" y="4941824"/>
                  </a:cubicBezTo>
                  <a:lnTo>
                    <a:pt x="8619363" y="563245"/>
                  </a:lnTo>
                  <a:cubicBezTo>
                    <a:pt x="8619363" y="269748"/>
                    <a:pt x="8380984" y="31750"/>
                    <a:pt x="8086725" y="31750"/>
                  </a:cubicBezTo>
                  <a:lnTo>
                    <a:pt x="564388" y="31750"/>
                  </a:lnTo>
                  <a:lnTo>
                    <a:pt x="564388" y="15875"/>
                  </a:lnTo>
                  <a:lnTo>
                    <a:pt x="564388" y="31750"/>
                  </a:lnTo>
                  <a:cubicBezTo>
                    <a:pt x="270129" y="31750"/>
                    <a:pt x="31750" y="269748"/>
                    <a:pt x="31750" y="563245"/>
                  </a:cubicBezTo>
                  <a:close/>
                </a:path>
              </a:pathLst>
            </a:custGeom>
            <a:solidFill>
              <a:srgbClr val="E1E1DB"/>
            </a:solidFill>
          </p:spPr>
        </p:sp>
      </p:grpSp>
      <p:grpSp>
        <p:nvGrpSpPr>
          <p:cNvPr id="18" name="Group 18"/>
          <p:cNvGrpSpPr/>
          <p:nvPr/>
        </p:nvGrpSpPr>
        <p:grpSpPr>
          <a:xfrm>
            <a:off x="10254760" y="4264120"/>
            <a:ext cx="6488348" cy="4128792"/>
            <a:chOff x="0" y="0"/>
            <a:chExt cx="8651130" cy="5505056"/>
          </a:xfrm>
        </p:grpSpPr>
        <p:sp>
          <p:nvSpPr>
            <p:cNvPr id="19" name="Freeform 19"/>
            <p:cNvSpPr/>
            <p:nvPr/>
          </p:nvSpPr>
          <p:spPr>
            <a:xfrm>
              <a:off x="15875" y="15875"/>
              <a:ext cx="8619363" cy="5473319"/>
            </a:xfrm>
            <a:custGeom>
              <a:avLst/>
              <a:gdLst/>
              <a:ahLst/>
              <a:cxnLst/>
              <a:rect l="l" t="t" r="r" b="b"/>
              <a:pathLst>
                <a:path w="8619363" h="5473319">
                  <a:moveTo>
                    <a:pt x="0" y="547370"/>
                  </a:moveTo>
                  <a:cubicBezTo>
                    <a:pt x="0" y="245110"/>
                    <a:pt x="245618" y="0"/>
                    <a:pt x="548513" y="0"/>
                  </a:cubicBezTo>
                  <a:lnTo>
                    <a:pt x="8070850" y="0"/>
                  </a:lnTo>
                  <a:cubicBezTo>
                    <a:pt x="8373745" y="0"/>
                    <a:pt x="8619363" y="245110"/>
                    <a:pt x="8619363" y="547370"/>
                  </a:cubicBezTo>
                  <a:lnTo>
                    <a:pt x="8619363" y="4925949"/>
                  </a:lnTo>
                  <a:cubicBezTo>
                    <a:pt x="8619363" y="5228209"/>
                    <a:pt x="8373745" y="5473319"/>
                    <a:pt x="8070850" y="5473319"/>
                  </a:cubicBezTo>
                  <a:lnTo>
                    <a:pt x="548513" y="5473319"/>
                  </a:lnTo>
                  <a:cubicBezTo>
                    <a:pt x="245618" y="5473319"/>
                    <a:pt x="0" y="5228209"/>
                    <a:pt x="0" y="4925949"/>
                  </a:cubicBezTo>
                  <a:close/>
                </a:path>
              </a:pathLst>
            </a:custGeom>
            <a:solidFill>
              <a:srgbClr val="F9F9FA">
                <a:alpha val="89804"/>
              </a:srgbClr>
            </a:solidFill>
          </p:spPr>
        </p:sp>
        <p:sp>
          <p:nvSpPr>
            <p:cNvPr id="20" name="Freeform 20"/>
            <p:cNvSpPr/>
            <p:nvPr/>
          </p:nvSpPr>
          <p:spPr>
            <a:xfrm>
              <a:off x="0" y="0"/>
              <a:ext cx="8651113" cy="5505069"/>
            </a:xfrm>
            <a:custGeom>
              <a:avLst/>
              <a:gdLst/>
              <a:ahLst/>
              <a:cxnLst/>
              <a:rect l="l" t="t" r="r" b="b"/>
              <a:pathLst>
                <a:path w="8651113" h="5505069">
                  <a:moveTo>
                    <a:pt x="0" y="563245"/>
                  </a:moveTo>
                  <a:cubicBezTo>
                    <a:pt x="0" y="252095"/>
                    <a:pt x="252730" y="0"/>
                    <a:pt x="564388" y="0"/>
                  </a:cubicBezTo>
                  <a:lnTo>
                    <a:pt x="8086725" y="0"/>
                  </a:lnTo>
                  <a:lnTo>
                    <a:pt x="8086725" y="15875"/>
                  </a:lnTo>
                  <a:lnTo>
                    <a:pt x="8086725" y="0"/>
                  </a:lnTo>
                  <a:cubicBezTo>
                    <a:pt x="8398383" y="0"/>
                    <a:pt x="8651113" y="252095"/>
                    <a:pt x="8651113" y="563245"/>
                  </a:cubicBezTo>
                  <a:lnTo>
                    <a:pt x="8635238" y="563245"/>
                  </a:lnTo>
                  <a:lnTo>
                    <a:pt x="8651113" y="563245"/>
                  </a:lnTo>
                  <a:lnTo>
                    <a:pt x="8651113" y="4941824"/>
                  </a:lnTo>
                  <a:lnTo>
                    <a:pt x="8635238" y="4941824"/>
                  </a:lnTo>
                  <a:lnTo>
                    <a:pt x="8651113" y="4941824"/>
                  </a:lnTo>
                  <a:cubicBezTo>
                    <a:pt x="8651113" y="5252847"/>
                    <a:pt x="8398383" y="5505069"/>
                    <a:pt x="8086725" y="5505069"/>
                  </a:cubicBezTo>
                  <a:lnTo>
                    <a:pt x="8086725" y="5489194"/>
                  </a:lnTo>
                  <a:lnTo>
                    <a:pt x="8086725" y="5505069"/>
                  </a:lnTo>
                  <a:lnTo>
                    <a:pt x="564388" y="5505069"/>
                  </a:lnTo>
                  <a:lnTo>
                    <a:pt x="564388" y="5489194"/>
                  </a:lnTo>
                  <a:lnTo>
                    <a:pt x="564388" y="5505069"/>
                  </a:lnTo>
                  <a:cubicBezTo>
                    <a:pt x="252730" y="5505069"/>
                    <a:pt x="0" y="5252974"/>
                    <a:pt x="0" y="4941824"/>
                  </a:cubicBezTo>
                  <a:lnTo>
                    <a:pt x="0" y="563245"/>
                  </a:lnTo>
                  <a:lnTo>
                    <a:pt x="15875" y="563245"/>
                  </a:lnTo>
                  <a:lnTo>
                    <a:pt x="0" y="563245"/>
                  </a:lnTo>
                  <a:moveTo>
                    <a:pt x="31750" y="563245"/>
                  </a:moveTo>
                  <a:lnTo>
                    <a:pt x="31750" y="4941824"/>
                  </a:lnTo>
                  <a:lnTo>
                    <a:pt x="15875" y="4941824"/>
                  </a:lnTo>
                  <a:lnTo>
                    <a:pt x="31750" y="4941824"/>
                  </a:lnTo>
                  <a:cubicBezTo>
                    <a:pt x="31750" y="5235321"/>
                    <a:pt x="270129" y="5473319"/>
                    <a:pt x="564388" y="5473319"/>
                  </a:cubicBezTo>
                  <a:lnTo>
                    <a:pt x="8086725" y="5473319"/>
                  </a:lnTo>
                  <a:cubicBezTo>
                    <a:pt x="8380857" y="5473319"/>
                    <a:pt x="8619363" y="5235321"/>
                    <a:pt x="8619363" y="4941824"/>
                  </a:cubicBezTo>
                  <a:lnTo>
                    <a:pt x="8619363" y="563245"/>
                  </a:lnTo>
                  <a:cubicBezTo>
                    <a:pt x="8619363" y="269748"/>
                    <a:pt x="8380984" y="31750"/>
                    <a:pt x="8086725" y="31750"/>
                  </a:cubicBezTo>
                  <a:lnTo>
                    <a:pt x="564388" y="31750"/>
                  </a:lnTo>
                  <a:lnTo>
                    <a:pt x="564388" y="15875"/>
                  </a:lnTo>
                  <a:lnTo>
                    <a:pt x="564388" y="31750"/>
                  </a:lnTo>
                  <a:cubicBezTo>
                    <a:pt x="270129" y="31750"/>
                    <a:pt x="31750" y="269748"/>
                    <a:pt x="31750" y="563245"/>
                  </a:cubicBezTo>
                  <a:close/>
                </a:path>
              </a:pathLst>
            </a:custGeom>
            <a:solidFill>
              <a:srgbClr val="514949"/>
            </a:solidFill>
          </p:spPr>
        </p:sp>
      </p:grpSp>
      <p:sp>
        <p:nvSpPr>
          <p:cNvPr id="21" name="TextBox 21"/>
          <p:cNvSpPr txBox="1"/>
          <p:nvPr/>
        </p:nvSpPr>
        <p:spPr>
          <a:xfrm>
            <a:off x="10466431" y="4633000"/>
            <a:ext cx="6065005" cy="3324357"/>
          </a:xfrm>
          <a:prstGeom prst="rect">
            <a:avLst/>
          </a:prstGeom>
        </p:spPr>
        <p:txBody>
          <a:bodyPr lIns="0" tIns="0" rIns="0" bIns="0" rtlCol="0" anchor="t">
            <a:spAutoFit/>
          </a:bodyPr>
          <a:lstStyle/>
          <a:p>
            <a:pPr algn="ctr">
              <a:lnSpc>
                <a:spcPts val="4320"/>
              </a:lnSpc>
            </a:pPr>
            <a:r>
              <a:rPr lang="en-US" sz="3600" b="1">
                <a:solidFill>
                  <a:srgbClr val="000000"/>
                </a:solidFill>
                <a:latin typeface="Calibri (MS) Bold"/>
                <a:ea typeface="Calibri (MS) Bold"/>
                <a:cs typeface="Calibri (MS) Bold"/>
                <a:sym typeface="Calibri (MS) Bold"/>
              </a:rPr>
              <a:t>Assessing a learner's knowledge and progression within a lesson is not meaningful as there is no guarantee of their actual learning (Fletcher-wood, 2017.)</a:t>
            </a:r>
          </a:p>
        </p:txBody>
      </p:sp>
      <p:sp>
        <p:nvSpPr>
          <p:cNvPr id="22" name="Freeform 22"/>
          <p:cNvSpPr/>
          <p:nvPr/>
        </p:nvSpPr>
        <p:spPr>
          <a:xfrm>
            <a:off x="7512966" y="691992"/>
            <a:ext cx="2658085" cy="2648117"/>
          </a:xfrm>
          <a:custGeom>
            <a:avLst/>
            <a:gdLst/>
            <a:ahLst/>
            <a:cxnLst/>
            <a:rect l="l" t="t" r="r" b="b"/>
            <a:pathLst>
              <a:path w="2658085" h="2648117">
                <a:moveTo>
                  <a:pt x="0" y="0"/>
                </a:moveTo>
                <a:lnTo>
                  <a:pt x="2658085" y="0"/>
                </a:lnTo>
                <a:lnTo>
                  <a:pt x="2658085" y="2648117"/>
                </a:lnTo>
                <a:lnTo>
                  <a:pt x="0" y="264811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flipV="1">
            <a:off x="1785535" y="2560320"/>
            <a:ext cx="7084817" cy="46448"/>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1028700" y="3823774"/>
            <a:ext cx="4952240" cy="3154375"/>
            <a:chOff x="0" y="0"/>
            <a:chExt cx="5914736" cy="3767446"/>
          </a:xfrm>
        </p:grpSpPr>
        <p:sp>
          <p:nvSpPr>
            <p:cNvPr id="8" name="Freeform 8"/>
            <p:cNvSpPr/>
            <p:nvPr/>
          </p:nvSpPr>
          <p:spPr>
            <a:xfrm>
              <a:off x="15875" y="15875"/>
              <a:ext cx="5883021" cy="3735578"/>
            </a:xfrm>
            <a:custGeom>
              <a:avLst/>
              <a:gdLst/>
              <a:ahLst/>
              <a:cxnLst/>
              <a:rect l="l" t="t" r="r" b="b"/>
              <a:pathLst>
                <a:path w="5883021" h="3735578">
                  <a:moveTo>
                    <a:pt x="0" y="373507"/>
                  </a:moveTo>
                  <a:cubicBezTo>
                    <a:pt x="0" y="167132"/>
                    <a:pt x="167767" y="0"/>
                    <a:pt x="374777" y="0"/>
                  </a:cubicBezTo>
                  <a:lnTo>
                    <a:pt x="5508244" y="0"/>
                  </a:lnTo>
                  <a:cubicBezTo>
                    <a:pt x="5715254" y="0"/>
                    <a:pt x="5883021" y="167259"/>
                    <a:pt x="5883021" y="373507"/>
                  </a:cubicBezTo>
                  <a:lnTo>
                    <a:pt x="5883021" y="3362071"/>
                  </a:lnTo>
                  <a:cubicBezTo>
                    <a:pt x="5883021" y="3568446"/>
                    <a:pt x="5715254" y="3735578"/>
                    <a:pt x="5508244" y="3735578"/>
                  </a:cubicBezTo>
                  <a:lnTo>
                    <a:pt x="374777" y="3735578"/>
                  </a:lnTo>
                  <a:cubicBezTo>
                    <a:pt x="167767" y="3735578"/>
                    <a:pt x="0" y="3568319"/>
                    <a:pt x="0" y="3362071"/>
                  </a:cubicBezTo>
                  <a:close/>
                </a:path>
              </a:pathLst>
            </a:custGeom>
            <a:solidFill>
              <a:srgbClr val="9DBFBE"/>
            </a:solidFill>
          </p:spPr>
        </p:sp>
        <p:sp>
          <p:nvSpPr>
            <p:cNvPr id="9" name="Freeform 9"/>
            <p:cNvSpPr/>
            <p:nvPr/>
          </p:nvSpPr>
          <p:spPr>
            <a:xfrm>
              <a:off x="0" y="0"/>
              <a:ext cx="5914771" cy="3767455"/>
            </a:xfrm>
            <a:custGeom>
              <a:avLst/>
              <a:gdLst/>
              <a:ahLst/>
              <a:cxnLst/>
              <a:rect l="l" t="t" r="r" b="b"/>
              <a:pathLst>
                <a:path w="5914771" h="3767455">
                  <a:moveTo>
                    <a:pt x="0" y="389382"/>
                  </a:moveTo>
                  <a:cubicBezTo>
                    <a:pt x="0" y="174371"/>
                    <a:pt x="174879" y="0"/>
                    <a:pt x="390652" y="0"/>
                  </a:cubicBezTo>
                  <a:lnTo>
                    <a:pt x="5524119" y="0"/>
                  </a:lnTo>
                  <a:lnTo>
                    <a:pt x="5524119" y="15875"/>
                  </a:lnTo>
                  <a:lnTo>
                    <a:pt x="5524119" y="0"/>
                  </a:lnTo>
                  <a:cubicBezTo>
                    <a:pt x="5739765" y="0"/>
                    <a:pt x="5914771" y="174371"/>
                    <a:pt x="5914771" y="389382"/>
                  </a:cubicBezTo>
                  <a:lnTo>
                    <a:pt x="5898896" y="389382"/>
                  </a:lnTo>
                  <a:lnTo>
                    <a:pt x="5914771" y="389382"/>
                  </a:lnTo>
                  <a:lnTo>
                    <a:pt x="5914771" y="3377946"/>
                  </a:lnTo>
                  <a:lnTo>
                    <a:pt x="5898896" y="3377946"/>
                  </a:lnTo>
                  <a:lnTo>
                    <a:pt x="5914771" y="3377946"/>
                  </a:lnTo>
                  <a:cubicBezTo>
                    <a:pt x="5914771" y="3593084"/>
                    <a:pt x="5739892" y="3767328"/>
                    <a:pt x="5524119" y="3767328"/>
                  </a:cubicBezTo>
                  <a:lnTo>
                    <a:pt x="5524119" y="3751580"/>
                  </a:lnTo>
                  <a:lnTo>
                    <a:pt x="5524119" y="3767455"/>
                  </a:lnTo>
                  <a:lnTo>
                    <a:pt x="390652" y="3767455"/>
                  </a:lnTo>
                  <a:lnTo>
                    <a:pt x="390652" y="3751580"/>
                  </a:lnTo>
                  <a:lnTo>
                    <a:pt x="390652" y="3767455"/>
                  </a:lnTo>
                  <a:cubicBezTo>
                    <a:pt x="174879" y="3767455"/>
                    <a:pt x="0" y="3593084"/>
                    <a:pt x="0" y="3377946"/>
                  </a:cubicBezTo>
                  <a:lnTo>
                    <a:pt x="0" y="389382"/>
                  </a:lnTo>
                  <a:lnTo>
                    <a:pt x="15875" y="389382"/>
                  </a:lnTo>
                  <a:lnTo>
                    <a:pt x="0" y="389382"/>
                  </a:lnTo>
                  <a:moveTo>
                    <a:pt x="31750" y="389382"/>
                  </a:moveTo>
                  <a:lnTo>
                    <a:pt x="31750" y="3377946"/>
                  </a:lnTo>
                  <a:lnTo>
                    <a:pt x="15875" y="3377946"/>
                  </a:lnTo>
                  <a:lnTo>
                    <a:pt x="31750" y="3377946"/>
                  </a:lnTo>
                  <a:cubicBezTo>
                    <a:pt x="31750" y="3575431"/>
                    <a:pt x="192405" y="3735578"/>
                    <a:pt x="390652" y="3735578"/>
                  </a:cubicBezTo>
                  <a:lnTo>
                    <a:pt x="5524119" y="3735578"/>
                  </a:lnTo>
                  <a:cubicBezTo>
                    <a:pt x="5722366" y="3735578"/>
                    <a:pt x="5883021" y="3575431"/>
                    <a:pt x="5883021" y="3377946"/>
                  </a:cubicBezTo>
                  <a:lnTo>
                    <a:pt x="5883021" y="389382"/>
                  </a:lnTo>
                  <a:cubicBezTo>
                    <a:pt x="5883021" y="191897"/>
                    <a:pt x="5722366" y="31750"/>
                    <a:pt x="5524119" y="31750"/>
                  </a:cubicBezTo>
                  <a:lnTo>
                    <a:pt x="390652" y="31750"/>
                  </a:lnTo>
                  <a:lnTo>
                    <a:pt x="390652" y="15875"/>
                  </a:lnTo>
                  <a:lnTo>
                    <a:pt x="390652" y="31750"/>
                  </a:lnTo>
                  <a:cubicBezTo>
                    <a:pt x="192405" y="31750"/>
                    <a:pt x="31750" y="191897"/>
                    <a:pt x="31750" y="389382"/>
                  </a:cubicBezTo>
                  <a:close/>
                </a:path>
              </a:pathLst>
            </a:custGeom>
            <a:solidFill>
              <a:srgbClr val="FFFFFF"/>
            </a:solidFill>
          </p:spPr>
        </p:sp>
      </p:grpSp>
      <p:grpSp>
        <p:nvGrpSpPr>
          <p:cNvPr id="10" name="Group 10"/>
          <p:cNvGrpSpPr/>
          <p:nvPr/>
        </p:nvGrpSpPr>
        <p:grpSpPr>
          <a:xfrm>
            <a:off x="1575994" y="4343705"/>
            <a:ext cx="5255272" cy="3154375"/>
            <a:chOff x="0" y="0"/>
            <a:chExt cx="6276664" cy="3767446"/>
          </a:xfrm>
        </p:grpSpPr>
        <p:sp>
          <p:nvSpPr>
            <p:cNvPr id="11" name="Freeform 11"/>
            <p:cNvSpPr/>
            <p:nvPr/>
          </p:nvSpPr>
          <p:spPr>
            <a:xfrm>
              <a:off x="16846" y="15875"/>
              <a:ext cx="6243008" cy="3735578"/>
            </a:xfrm>
            <a:custGeom>
              <a:avLst/>
              <a:gdLst/>
              <a:ahLst/>
              <a:cxnLst/>
              <a:rect l="l" t="t" r="r" b="b"/>
              <a:pathLst>
                <a:path w="6243008" h="3735578">
                  <a:moveTo>
                    <a:pt x="0" y="373507"/>
                  </a:moveTo>
                  <a:cubicBezTo>
                    <a:pt x="0" y="167132"/>
                    <a:pt x="178033" y="0"/>
                    <a:pt x="397710" y="0"/>
                  </a:cubicBezTo>
                  <a:lnTo>
                    <a:pt x="5845299" y="0"/>
                  </a:lnTo>
                  <a:cubicBezTo>
                    <a:pt x="6064975" y="0"/>
                    <a:pt x="6243009" y="167259"/>
                    <a:pt x="6243009" y="373507"/>
                  </a:cubicBezTo>
                  <a:lnTo>
                    <a:pt x="6243009" y="3362071"/>
                  </a:lnTo>
                  <a:cubicBezTo>
                    <a:pt x="6243009" y="3568446"/>
                    <a:pt x="6064975" y="3735578"/>
                    <a:pt x="5845299" y="3735578"/>
                  </a:cubicBezTo>
                  <a:lnTo>
                    <a:pt x="397710" y="3735578"/>
                  </a:lnTo>
                  <a:cubicBezTo>
                    <a:pt x="178033" y="3735578"/>
                    <a:pt x="0" y="3568319"/>
                    <a:pt x="0" y="3362071"/>
                  </a:cubicBezTo>
                  <a:close/>
                </a:path>
              </a:pathLst>
            </a:custGeom>
            <a:solidFill>
              <a:srgbClr val="FFFFFF">
                <a:alpha val="89804"/>
              </a:srgbClr>
            </a:solidFill>
          </p:spPr>
        </p:sp>
        <p:sp>
          <p:nvSpPr>
            <p:cNvPr id="12" name="Freeform 12"/>
            <p:cNvSpPr/>
            <p:nvPr/>
          </p:nvSpPr>
          <p:spPr>
            <a:xfrm>
              <a:off x="0" y="0"/>
              <a:ext cx="6276699" cy="3767455"/>
            </a:xfrm>
            <a:custGeom>
              <a:avLst/>
              <a:gdLst/>
              <a:ahLst/>
              <a:cxnLst/>
              <a:rect l="l" t="t" r="r" b="b"/>
              <a:pathLst>
                <a:path w="6276699" h="3767455">
                  <a:moveTo>
                    <a:pt x="0" y="389382"/>
                  </a:moveTo>
                  <a:cubicBezTo>
                    <a:pt x="0" y="174371"/>
                    <a:pt x="185580" y="0"/>
                    <a:pt x="414556" y="0"/>
                  </a:cubicBezTo>
                  <a:lnTo>
                    <a:pt x="5862145" y="0"/>
                  </a:lnTo>
                  <a:lnTo>
                    <a:pt x="5862145" y="15875"/>
                  </a:lnTo>
                  <a:lnTo>
                    <a:pt x="5862145" y="0"/>
                  </a:lnTo>
                  <a:cubicBezTo>
                    <a:pt x="6090986" y="0"/>
                    <a:pt x="6276699" y="174371"/>
                    <a:pt x="6276699" y="389382"/>
                  </a:cubicBezTo>
                  <a:lnTo>
                    <a:pt x="6259855" y="389382"/>
                  </a:lnTo>
                  <a:lnTo>
                    <a:pt x="6276699" y="389382"/>
                  </a:lnTo>
                  <a:lnTo>
                    <a:pt x="6276699" y="3377946"/>
                  </a:lnTo>
                  <a:lnTo>
                    <a:pt x="6259855" y="3377946"/>
                  </a:lnTo>
                  <a:lnTo>
                    <a:pt x="6276699" y="3377946"/>
                  </a:lnTo>
                  <a:cubicBezTo>
                    <a:pt x="6276699" y="3593084"/>
                    <a:pt x="6091121" y="3767328"/>
                    <a:pt x="5862145" y="3767328"/>
                  </a:cubicBezTo>
                  <a:lnTo>
                    <a:pt x="5862145" y="3751580"/>
                  </a:lnTo>
                  <a:lnTo>
                    <a:pt x="5862145" y="3767455"/>
                  </a:lnTo>
                  <a:lnTo>
                    <a:pt x="414556" y="3767455"/>
                  </a:lnTo>
                  <a:lnTo>
                    <a:pt x="414556" y="3751580"/>
                  </a:lnTo>
                  <a:lnTo>
                    <a:pt x="414556" y="3767455"/>
                  </a:lnTo>
                  <a:cubicBezTo>
                    <a:pt x="185580" y="3767455"/>
                    <a:pt x="0" y="3593084"/>
                    <a:pt x="0" y="3377946"/>
                  </a:cubicBezTo>
                  <a:lnTo>
                    <a:pt x="0" y="389382"/>
                  </a:lnTo>
                  <a:lnTo>
                    <a:pt x="16846" y="389382"/>
                  </a:lnTo>
                  <a:lnTo>
                    <a:pt x="0" y="389382"/>
                  </a:lnTo>
                  <a:moveTo>
                    <a:pt x="33693" y="389382"/>
                  </a:moveTo>
                  <a:lnTo>
                    <a:pt x="33693" y="3377946"/>
                  </a:lnTo>
                  <a:lnTo>
                    <a:pt x="16846" y="3377946"/>
                  </a:lnTo>
                  <a:lnTo>
                    <a:pt x="33693" y="3377946"/>
                  </a:lnTo>
                  <a:cubicBezTo>
                    <a:pt x="33693" y="3575431"/>
                    <a:pt x="204178" y="3735578"/>
                    <a:pt x="414556" y="3735578"/>
                  </a:cubicBezTo>
                  <a:lnTo>
                    <a:pt x="5862145" y="3735578"/>
                  </a:lnTo>
                  <a:cubicBezTo>
                    <a:pt x="6072522" y="3735578"/>
                    <a:pt x="6243008" y="3575431"/>
                    <a:pt x="6243008" y="3377946"/>
                  </a:cubicBezTo>
                  <a:lnTo>
                    <a:pt x="6243008" y="389382"/>
                  </a:lnTo>
                  <a:cubicBezTo>
                    <a:pt x="6243008" y="191897"/>
                    <a:pt x="6072523" y="31750"/>
                    <a:pt x="5862145" y="31750"/>
                  </a:cubicBezTo>
                  <a:lnTo>
                    <a:pt x="414556" y="31750"/>
                  </a:lnTo>
                  <a:lnTo>
                    <a:pt x="414556" y="15875"/>
                  </a:lnTo>
                  <a:lnTo>
                    <a:pt x="414556" y="31750"/>
                  </a:lnTo>
                  <a:cubicBezTo>
                    <a:pt x="204178" y="31750"/>
                    <a:pt x="33693" y="191897"/>
                    <a:pt x="33693" y="389382"/>
                  </a:cubicBezTo>
                  <a:close/>
                </a:path>
              </a:pathLst>
            </a:custGeom>
            <a:solidFill>
              <a:srgbClr val="9DBFBE"/>
            </a:solidFill>
          </p:spPr>
        </p:sp>
      </p:grpSp>
      <p:grpSp>
        <p:nvGrpSpPr>
          <p:cNvPr id="13" name="Group 13"/>
          <p:cNvGrpSpPr/>
          <p:nvPr/>
        </p:nvGrpSpPr>
        <p:grpSpPr>
          <a:xfrm>
            <a:off x="7187182" y="3823774"/>
            <a:ext cx="10179538" cy="3154375"/>
            <a:chOff x="0" y="0"/>
            <a:chExt cx="12157988" cy="3767446"/>
          </a:xfrm>
        </p:grpSpPr>
        <p:sp>
          <p:nvSpPr>
            <p:cNvPr id="14" name="Freeform 14"/>
            <p:cNvSpPr/>
            <p:nvPr/>
          </p:nvSpPr>
          <p:spPr>
            <a:xfrm>
              <a:off x="32632" y="15875"/>
              <a:ext cx="12092797" cy="3735578"/>
            </a:xfrm>
            <a:custGeom>
              <a:avLst/>
              <a:gdLst/>
              <a:ahLst/>
              <a:cxnLst/>
              <a:rect l="l" t="t" r="r" b="b"/>
              <a:pathLst>
                <a:path w="12092797" h="3735578">
                  <a:moveTo>
                    <a:pt x="0" y="373507"/>
                  </a:moveTo>
                  <a:cubicBezTo>
                    <a:pt x="0" y="167132"/>
                    <a:pt x="344852" y="0"/>
                    <a:pt x="770370" y="0"/>
                  </a:cubicBezTo>
                  <a:lnTo>
                    <a:pt x="11322427" y="0"/>
                  </a:lnTo>
                  <a:cubicBezTo>
                    <a:pt x="11747944" y="0"/>
                    <a:pt x="12092797" y="167259"/>
                    <a:pt x="12092797" y="373507"/>
                  </a:cubicBezTo>
                  <a:lnTo>
                    <a:pt x="12092797" y="3362071"/>
                  </a:lnTo>
                  <a:cubicBezTo>
                    <a:pt x="12092797" y="3568446"/>
                    <a:pt x="11747944" y="3735578"/>
                    <a:pt x="11322427" y="3735578"/>
                  </a:cubicBezTo>
                  <a:lnTo>
                    <a:pt x="770370" y="3735578"/>
                  </a:lnTo>
                  <a:cubicBezTo>
                    <a:pt x="344852" y="3735578"/>
                    <a:pt x="0" y="3568319"/>
                    <a:pt x="0" y="3362071"/>
                  </a:cubicBezTo>
                  <a:close/>
                </a:path>
              </a:pathLst>
            </a:custGeom>
            <a:solidFill>
              <a:srgbClr val="9DBFBE"/>
            </a:solidFill>
          </p:spPr>
        </p:sp>
        <p:sp>
          <p:nvSpPr>
            <p:cNvPr id="15" name="Freeform 15"/>
            <p:cNvSpPr/>
            <p:nvPr/>
          </p:nvSpPr>
          <p:spPr>
            <a:xfrm>
              <a:off x="0" y="0"/>
              <a:ext cx="12158023" cy="3767455"/>
            </a:xfrm>
            <a:custGeom>
              <a:avLst/>
              <a:gdLst/>
              <a:ahLst/>
              <a:cxnLst/>
              <a:rect l="l" t="t" r="r" b="b"/>
              <a:pathLst>
                <a:path w="12158023" h="3767455">
                  <a:moveTo>
                    <a:pt x="0" y="389382"/>
                  </a:moveTo>
                  <a:cubicBezTo>
                    <a:pt x="0" y="174371"/>
                    <a:pt x="359471" y="0"/>
                    <a:pt x="803002" y="0"/>
                  </a:cubicBezTo>
                  <a:lnTo>
                    <a:pt x="11355059" y="0"/>
                  </a:lnTo>
                  <a:lnTo>
                    <a:pt x="11355059" y="15875"/>
                  </a:lnTo>
                  <a:lnTo>
                    <a:pt x="11355059" y="0"/>
                  </a:lnTo>
                  <a:cubicBezTo>
                    <a:pt x="11798328" y="0"/>
                    <a:pt x="12158023" y="174371"/>
                    <a:pt x="12158023" y="389382"/>
                  </a:cubicBezTo>
                  <a:lnTo>
                    <a:pt x="12125429" y="389382"/>
                  </a:lnTo>
                  <a:lnTo>
                    <a:pt x="12158023" y="389382"/>
                  </a:lnTo>
                  <a:lnTo>
                    <a:pt x="12158023" y="3377946"/>
                  </a:lnTo>
                  <a:lnTo>
                    <a:pt x="12125429" y="3377946"/>
                  </a:lnTo>
                  <a:lnTo>
                    <a:pt x="12158023" y="3377946"/>
                  </a:lnTo>
                  <a:cubicBezTo>
                    <a:pt x="12158023" y="3593084"/>
                    <a:pt x="11798589" y="3767328"/>
                    <a:pt x="11355059" y="3767328"/>
                  </a:cubicBezTo>
                  <a:lnTo>
                    <a:pt x="11355059" y="3751580"/>
                  </a:lnTo>
                  <a:lnTo>
                    <a:pt x="11355059" y="3767455"/>
                  </a:lnTo>
                  <a:lnTo>
                    <a:pt x="803002" y="3767455"/>
                  </a:lnTo>
                  <a:lnTo>
                    <a:pt x="803002" y="3751580"/>
                  </a:lnTo>
                  <a:lnTo>
                    <a:pt x="803002" y="3767455"/>
                  </a:lnTo>
                  <a:cubicBezTo>
                    <a:pt x="359471" y="3767455"/>
                    <a:pt x="0" y="3593084"/>
                    <a:pt x="0" y="3377946"/>
                  </a:cubicBezTo>
                  <a:lnTo>
                    <a:pt x="0" y="389382"/>
                  </a:lnTo>
                  <a:lnTo>
                    <a:pt x="32632" y="389382"/>
                  </a:lnTo>
                  <a:lnTo>
                    <a:pt x="0" y="389382"/>
                  </a:lnTo>
                  <a:moveTo>
                    <a:pt x="65263" y="389382"/>
                  </a:moveTo>
                  <a:lnTo>
                    <a:pt x="65263" y="3377946"/>
                  </a:lnTo>
                  <a:lnTo>
                    <a:pt x="32632" y="3377946"/>
                  </a:lnTo>
                  <a:lnTo>
                    <a:pt x="65263" y="3377946"/>
                  </a:lnTo>
                  <a:cubicBezTo>
                    <a:pt x="65263" y="3575431"/>
                    <a:pt x="395497" y="3735578"/>
                    <a:pt x="803002" y="3735578"/>
                  </a:cubicBezTo>
                  <a:lnTo>
                    <a:pt x="11355059" y="3735578"/>
                  </a:lnTo>
                  <a:cubicBezTo>
                    <a:pt x="11762563" y="3735578"/>
                    <a:pt x="12092797" y="3575431"/>
                    <a:pt x="12092797" y="3377946"/>
                  </a:cubicBezTo>
                  <a:lnTo>
                    <a:pt x="12092797" y="389382"/>
                  </a:lnTo>
                  <a:cubicBezTo>
                    <a:pt x="12092797" y="191897"/>
                    <a:pt x="11762564" y="31750"/>
                    <a:pt x="11355059" y="31750"/>
                  </a:cubicBezTo>
                  <a:lnTo>
                    <a:pt x="803002" y="31750"/>
                  </a:lnTo>
                  <a:lnTo>
                    <a:pt x="803002" y="15875"/>
                  </a:lnTo>
                  <a:lnTo>
                    <a:pt x="803002" y="31750"/>
                  </a:lnTo>
                  <a:cubicBezTo>
                    <a:pt x="395497" y="31750"/>
                    <a:pt x="65263" y="191897"/>
                    <a:pt x="65263" y="389382"/>
                  </a:cubicBezTo>
                  <a:close/>
                </a:path>
              </a:pathLst>
            </a:custGeom>
            <a:solidFill>
              <a:srgbClr val="FFFFFF"/>
            </a:solidFill>
          </p:spPr>
        </p:sp>
      </p:grpSp>
      <p:grpSp>
        <p:nvGrpSpPr>
          <p:cNvPr id="16" name="Group 16"/>
          <p:cNvGrpSpPr/>
          <p:nvPr/>
        </p:nvGrpSpPr>
        <p:grpSpPr>
          <a:xfrm>
            <a:off x="7936498" y="4343705"/>
            <a:ext cx="9851254" cy="3154375"/>
            <a:chOff x="0" y="0"/>
            <a:chExt cx="11765900" cy="3767446"/>
          </a:xfrm>
        </p:grpSpPr>
        <p:sp>
          <p:nvSpPr>
            <p:cNvPr id="17" name="Freeform 17"/>
            <p:cNvSpPr/>
            <p:nvPr/>
          </p:nvSpPr>
          <p:spPr>
            <a:xfrm>
              <a:off x="31579" y="15875"/>
              <a:ext cx="11702811" cy="3735578"/>
            </a:xfrm>
            <a:custGeom>
              <a:avLst/>
              <a:gdLst/>
              <a:ahLst/>
              <a:cxnLst/>
              <a:rect l="l" t="t" r="r" b="b"/>
              <a:pathLst>
                <a:path w="11702811" h="3735578">
                  <a:moveTo>
                    <a:pt x="0" y="373507"/>
                  </a:moveTo>
                  <a:cubicBezTo>
                    <a:pt x="0" y="167132"/>
                    <a:pt x="333731" y="0"/>
                    <a:pt x="745526" y="0"/>
                  </a:cubicBezTo>
                  <a:lnTo>
                    <a:pt x="10957285" y="0"/>
                  </a:lnTo>
                  <a:cubicBezTo>
                    <a:pt x="11369080" y="0"/>
                    <a:pt x="11702812" y="167259"/>
                    <a:pt x="11702812" y="373507"/>
                  </a:cubicBezTo>
                  <a:lnTo>
                    <a:pt x="11702812" y="3362071"/>
                  </a:lnTo>
                  <a:cubicBezTo>
                    <a:pt x="11702812" y="3568446"/>
                    <a:pt x="11369080" y="3735578"/>
                    <a:pt x="10957285" y="3735578"/>
                  </a:cubicBezTo>
                  <a:lnTo>
                    <a:pt x="745526" y="3735578"/>
                  </a:lnTo>
                  <a:cubicBezTo>
                    <a:pt x="333731" y="3735578"/>
                    <a:pt x="0" y="3568319"/>
                    <a:pt x="0" y="3362071"/>
                  </a:cubicBezTo>
                  <a:close/>
                </a:path>
              </a:pathLst>
            </a:custGeom>
            <a:solidFill>
              <a:srgbClr val="FFFFFF">
                <a:alpha val="89804"/>
              </a:srgbClr>
            </a:solidFill>
          </p:spPr>
        </p:sp>
        <p:sp>
          <p:nvSpPr>
            <p:cNvPr id="18" name="Freeform 18"/>
            <p:cNvSpPr/>
            <p:nvPr/>
          </p:nvSpPr>
          <p:spPr>
            <a:xfrm>
              <a:off x="0" y="0"/>
              <a:ext cx="11765935" cy="3767455"/>
            </a:xfrm>
            <a:custGeom>
              <a:avLst/>
              <a:gdLst/>
              <a:ahLst/>
              <a:cxnLst/>
              <a:rect l="l" t="t" r="r" b="b"/>
              <a:pathLst>
                <a:path w="11765935" h="3767455">
                  <a:moveTo>
                    <a:pt x="0" y="389382"/>
                  </a:moveTo>
                  <a:cubicBezTo>
                    <a:pt x="0" y="174371"/>
                    <a:pt x="347878" y="0"/>
                    <a:pt x="777105" y="0"/>
                  </a:cubicBezTo>
                  <a:lnTo>
                    <a:pt x="10988864" y="0"/>
                  </a:lnTo>
                  <a:lnTo>
                    <a:pt x="10988864" y="15875"/>
                  </a:lnTo>
                  <a:lnTo>
                    <a:pt x="10988864" y="0"/>
                  </a:lnTo>
                  <a:cubicBezTo>
                    <a:pt x="11417839" y="0"/>
                    <a:pt x="11765935" y="174371"/>
                    <a:pt x="11765935" y="389382"/>
                  </a:cubicBezTo>
                  <a:lnTo>
                    <a:pt x="11734391" y="389382"/>
                  </a:lnTo>
                  <a:lnTo>
                    <a:pt x="11765935" y="389382"/>
                  </a:lnTo>
                  <a:lnTo>
                    <a:pt x="11765935" y="3377946"/>
                  </a:lnTo>
                  <a:lnTo>
                    <a:pt x="11734391" y="3377946"/>
                  </a:lnTo>
                  <a:lnTo>
                    <a:pt x="11765935" y="3377946"/>
                  </a:lnTo>
                  <a:cubicBezTo>
                    <a:pt x="11765935" y="3593084"/>
                    <a:pt x="11418091" y="3767328"/>
                    <a:pt x="10988864" y="3767328"/>
                  </a:cubicBezTo>
                  <a:lnTo>
                    <a:pt x="10988864" y="3751580"/>
                  </a:lnTo>
                  <a:lnTo>
                    <a:pt x="10988864" y="3767455"/>
                  </a:lnTo>
                  <a:lnTo>
                    <a:pt x="777105" y="3767455"/>
                  </a:lnTo>
                  <a:lnTo>
                    <a:pt x="777105" y="3751580"/>
                  </a:lnTo>
                  <a:lnTo>
                    <a:pt x="777105" y="3767455"/>
                  </a:lnTo>
                  <a:cubicBezTo>
                    <a:pt x="347878" y="3767455"/>
                    <a:pt x="0" y="3593084"/>
                    <a:pt x="0" y="3377946"/>
                  </a:cubicBezTo>
                  <a:lnTo>
                    <a:pt x="0" y="389382"/>
                  </a:lnTo>
                  <a:lnTo>
                    <a:pt x="31579" y="389382"/>
                  </a:lnTo>
                  <a:lnTo>
                    <a:pt x="0" y="389382"/>
                  </a:lnTo>
                  <a:moveTo>
                    <a:pt x="63159" y="389382"/>
                  </a:moveTo>
                  <a:lnTo>
                    <a:pt x="63159" y="3377946"/>
                  </a:lnTo>
                  <a:lnTo>
                    <a:pt x="31579" y="3377946"/>
                  </a:lnTo>
                  <a:lnTo>
                    <a:pt x="63159" y="3377946"/>
                  </a:lnTo>
                  <a:cubicBezTo>
                    <a:pt x="63159" y="3575431"/>
                    <a:pt x="382742" y="3735578"/>
                    <a:pt x="777105" y="3735578"/>
                  </a:cubicBezTo>
                  <a:lnTo>
                    <a:pt x="10988864" y="3735578"/>
                  </a:lnTo>
                  <a:cubicBezTo>
                    <a:pt x="11383227" y="3735578"/>
                    <a:pt x="11702811" y="3575431"/>
                    <a:pt x="11702811" y="3377946"/>
                  </a:cubicBezTo>
                  <a:lnTo>
                    <a:pt x="11702811" y="389382"/>
                  </a:lnTo>
                  <a:cubicBezTo>
                    <a:pt x="11702811" y="191897"/>
                    <a:pt x="11383228" y="31750"/>
                    <a:pt x="10988864" y="31750"/>
                  </a:cubicBezTo>
                  <a:lnTo>
                    <a:pt x="777105" y="31750"/>
                  </a:lnTo>
                  <a:lnTo>
                    <a:pt x="777105" y="15875"/>
                  </a:lnTo>
                  <a:lnTo>
                    <a:pt x="777105" y="31750"/>
                  </a:lnTo>
                  <a:cubicBezTo>
                    <a:pt x="382742" y="31750"/>
                    <a:pt x="63159" y="191897"/>
                    <a:pt x="63159" y="389382"/>
                  </a:cubicBezTo>
                  <a:close/>
                </a:path>
              </a:pathLst>
            </a:custGeom>
            <a:solidFill>
              <a:srgbClr val="9DBFBE"/>
            </a:solidFill>
          </p:spPr>
        </p:sp>
      </p:grpSp>
      <p:sp>
        <p:nvSpPr>
          <p:cNvPr id="19" name="Freeform 19"/>
          <p:cNvSpPr/>
          <p:nvPr/>
        </p:nvSpPr>
        <p:spPr>
          <a:xfrm>
            <a:off x="9417647" y="691992"/>
            <a:ext cx="2658085" cy="2648117"/>
          </a:xfrm>
          <a:custGeom>
            <a:avLst/>
            <a:gdLst/>
            <a:ahLst/>
            <a:cxnLst/>
            <a:rect l="l" t="t" r="r" b="b"/>
            <a:pathLst>
              <a:path w="2658085" h="2648117">
                <a:moveTo>
                  <a:pt x="0" y="0"/>
                </a:moveTo>
                <a:lnTo>
                  <a:pt x="2658085" y="0"/>
                </a:lnTo>
                <a:lnTo>
                  <a:pt x="2658085" y="2648117"/>
                </a:lnTo>
                <a:lnTo>
                  <a:pt x="0" y="264811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20" name="TextBox 20"/>
          <p:cNvSpPr txBox="1"/>
          <p:nvPr/>
        </p:nvSpPr>
        <p:spPr>
          <a:xfrm>
            <a:off x="1737360" y="1452731"/>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Black and Wiliam </a:t>
            </a:r>
          </a:p>
        </p:txBody>
      </p:sp>
      <p:sp>
        <p:nvSpPr>
          <p:cNvPr id="21" name="TextBox 21"/>
          <p:cNvSpPr txBox="1"/>
          <p:nvPr/>
        </p:nvSpPr>
        <p:spPr>
          <a:xfrm>
            <a:off x="1739557" y="4343158"/>
            <a:ext cx="4834669" cy="2862632"/>
          </a:xfrm>
          <a:prstGeom prst="rect">
            <a:avLst/>
          </a:prstGeom>
        </p:spPr>
        <p:txBody>
          <a:bodyPr lIns="0" tIns="0" rIns="0" bIns="0" rtlCol="0" anchor="t">
            <a:spAutoFit/>
          </a:bodyPr>
          <a:lstStyle/>
          <a:p>
            <a:pPr algn="ctr">
              <a:lnSpc>
                <a:spcPts val="4454"/>
              </a:lnSpc>
            </a:pPr>
            <a:r>
              <a:rPr lang="en-US" sz="3181" b="1">
                <a:solidFill>
                  <a:srgbClr val="000000"/>
                </a:solidFill>
                <a:latin typeface="Calibri (MS) Bold"/>
                <a:ea typeface="Calibri (MS) Bold"/>
                <a:cs typeface="Calibri (MS) Bold"/>
                <a:sym typeface="Calibri (MS) Bold"/>
              </a:rPr>
              <a:t>If teachers incorporate assessment for learning into their lessons, the learners will learn at approximately double the rate.</a:t>
            </a:r>
          </a:p>
        </p:txBody>
      </p:sp>
      <p:sp>
        <p:nvSpPr>
          <p:cNvPr id="22" name="TextBox 22"/>
          <p:cNvSpPr txBox="1"/>
          <p:nvPr/>
        </p:nvSpPr>
        <p:spPr>
          <a:xfrm>
            <a:off x="8235184" y="4422902"/>
            <a:ext cx="9380145" cy="2862632"/>
          </a:xfrm>
          <a:prstGeom prst="rect">
            <a:avLst/>
          </a:prstGeom>
        </p:spPr>
        <p:txBody>
          <a:bodyPr lIns="0" tIns="0" rIns="0" bIns="0" rtlCol="0" anchor="t">
            <a:spAutoFit/>
          </a:bodyPr>
          <a:lstStyle/>
          <a:p>
            <a:pPr algn="ctr">
              <a:lnSpc>
                <a:spcPts val="4454"/>
              </a:lnSpc>
            </a:pPr>
            <a:r>
              <a:rPr lang="en-US" sz="3181" b="1">
                <a:solidFill>
                  <a:srgbClr val="000000"/>
                </a:solidFill>
                <a:latin typeface="Calibri (MS) Bold"/>
                <a:ea typeface="Calibri (MS) Bold"/>
                <a:cs typeface="Calibri (MS) Bold"/>
                <a:sym typeface="Calibri (MS) Bold"/>
              </a:rPr>
              <a:t> To achieve this, assessment for learning should contain:</a:t>
            </a:r>
          </a:p>
          <a:p>
            <a:pPr algn="ctr">
              <a:lnSpc>
                <a:spcPts val="4454"/>
              </a:lnSpc>
            </a:pPr>
            <a:r>
              <a:rPr lang="en-US" sz="3181" b="1">
                <a:solidFill>
                  <a:srgbClr val="000000"/>
                </a:solidFill>
                <a:latin typeface="Calibri (MS) Bold"/>
                <a:ea typeface="Calibri (MS) Bold"/>
                <a:cs typeface="Calibri (MS) Bold"/>
                <a:sym typeface="Calibri (MS) Bold"/>
              </a:rPr>
              <a:t>Effective feedback, clarity of learning objectives and learners being active participants. (Black and Wiliam, 1998.)</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flipV="1">
            <a:off x="1785535" y="2560320"/>
            <a:ext cx="8469224" cy="46448"/>
          </a:xfrm>
          <a:prstGeom prst="line">
            <a:avLst/>
          </a:prstGeom>
          <a:ln w="9525" cap="rnd">
            <a:solidFill>
              <a:srgbClr val="000000"/>
            </a:solidFill>
            <a:prstDash val="solid"/>
            <a:headEnd type="none" w="sm" len="sm"/>
            <a:tailEnd type="none" w="sm" len="sm"/>
          </a:ln>
        </p:spPr>
      </p:sp>
      <p:sp>
        <p:nvSpPr>
          <p:cNvPr id="7" name="TextBox 7"/>
          <p:cNvSpPr txBox="1"/>
          <p:nvPr/>
        </p:nvSpPr>
        <p:spPr>
          <a:xfrm>
            <a:off x="1737360" y="1452731"/>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Supporting Evidence</a:t>
            </a:r>
          </a:p>
        </p:txBody>
      </p:sp>
      <p:grpSp>
        <p:nvGrpSpPr>
          <p:cNvPr id="8" name="Group 8"/>
          <p:cNvGrpSpPr/>
          <p:nvPr/>
        </p:nvGrpSpPr>
        <p:grpSpPr>
          <a:xfrm>
            <a:off x="1635379" y="3581752"/>
            <a:ext cx="6488348" cy="4128792"/>
            <a:chOff x="0" y="0"/>
            <a:chExt cx="8651130" cy="5505056"/>
          </a:xfrm>
        </p:grpSpPr>
        <p:sp>
          <p:nvSpPr>
            <p:cNvPr id="9" name="Freeform 9"/>
            <p:cNvSpPr/>
            <p:nvPr/>
          </p:nvSpPr>
          <p:spPr>
            <a:xfrm>
              <a:off x="15875" y="15875"/>
              <a:ext cx="8619363" cy="5473319"/>
            </a:xfrm>
            <a:custGeom>
              <a:avLst/>
              <a:gdLst/>
              <a:ahLst/>
              <a:cxnLst/>
              <a:rect l="l" t="t" r="r" b="b"/>
              <a:pathLst>
                <a:path w="8619363" h="5473319">
                  <a:moveTo>
                    <a:pt x="0" y="547370"/>
                  </a:moveTo>
                  <a:cubicBezTo>
                    <a:pt x="0" y="245110"/>
                    <a:pt x="245618" y="0"/>
                    <a:pt x="548513" y="0"/>
                  </a:cubicBezTo>
                  <a:lnTo>
                    <a:pt x="8070850" y="0"/>
                  </a:lnTo>
                  <a:cubicBezTo>
                    <a:pt x="8373745" y="0"/>
                    <a:pt x="8619363" y="245110"/>
                    <a:pt x="8619363" y="547370"/>
                  </a:cubicBezTo>
                  <a:lnTo>
                    <a:pt x="8619363" y="4925949"/>
                  </a:lnTo>
                  <a:cubicBezTo>
                    <a:pt x="8619363" y="5228209"/>
                    <a:pt x="8373745" y="5473319"/>
                    <a:pt x="8070850" y="5473319"/>
                  </a:cubicBezTo>
                  <a:lnTo>
                    <a:pt x="548513" y="5473319"/>
                  </a:lnTo>
                  <a:cubicBezTo>
                    <a:pt x="245618" y="5473319"/>
                    <a:pt x="0" y="5228209"/>
                    <a:pt x="0" y="4925949"/>
                  </a:cubicBezTo>
                  <a:close/>
                </a:path>
              </a:pathLst>
            </a:custGeom>
            <a:solidFill>
              <a:srgbClr val="9DBFBE"/>
            </a:solidFill>
          </p:spPr>
        </p:sp>
        <p:sp>
          <p:nvSpPr>
            <p:cNvPr id="10" name="Freeform 10"/>
            <p:cNvSpPr/>
            <p:nvPr/>
          </p:nvSpPr>
          <p:spPr>
            <a:xfrm>
              <a:off x="0" y="0"/>
              <a:ext cx="8651113" cy="5505069"/>
            </a:xfrm>
            <a:custGeom>
              <a:avLst/>
              <a:gdLst/>
              <a:ahLst/>
              <a:cxnLst/>
              <a:rect l="l" t="t" r="r" b="b"/>
              <a:pathLst>
                <a:path w="8651113" h="5505069">
                  <a:moveTo>
                    <a:pt x="0" y="563245"/>
                  </a:moveTo>
                  <a:cubicBezTo>
                    <a:pt x="0" y="252095"/>
                    <a:pt x="252730" y="0"/>
                    <a:pt x="564388" y="0"/>
                  </a:cubicBezTo>
                  <a:lnTo>
                    <a:pt x="8086725" y="0"/>
                  </a:lnTo>
                  <a:lnTo>
                    <a:pt x="8086725" y="15875"/>
                  </a:lnTo>
                  <a:lnTo>
                    <a:pt x="8086725" y="0"/>
                  </a:lnTo>
                  <a:cubicBezTo>
                    <a:pt x="8398383" y="0"/>
                    <a:pt x="8651113" y="252095"/>
                    <a:pt x="8651113" y="563245"/>
                  </a:cubicBezTo>
                  <a:lnTo>
                    <a:pt x="8635238" y="563245"/>
                  </a:lnTo>
                  <a:lnTo>
                    <a:pt x="8651113" y="563245"/>
                  </a:lnTo>
                  <a:lnTo>
                    <a:pt x="8651113" y="4941824"/>
                  </a:lnTo>
                  <a:lnTo>
                    <a:pt x="8635238" y="4941824"/>
                  </a:lnTo>
                  <a:lnTo>
                    <a:pt x="8651113" y="4941824"/>
                  </a:lnTo>
                  <a:cubicBezTo>
                    <a:pt x="8651113" y="5252847"/>
                    <a:pt x="8398383" y="5505069"/>
                    <a:pt x="8086725" y="5505069"/>
                  </a:cubicBezTo>
                  <a:lnTo>
                    <a:pt x="8086725" y="5489194"/>
                  </a:lnTo>
                  <a:lnTo>
                    <a:pt x="8086725" y="5505069"/>
                  </a:lnTo>
                  <a:lnTo>
                    <a:pt x="564388" y="5505069"/>
                  </a:lnTo>
                  <a:lnTo>
                    <a:pt x="564388" y="5489194"/>
                  </a:lnTo>
                  <a:lnTo>
                    <a:pt x="564388" y="5505069"/>
                  </a:lnTo>
                  <a:cubicBezTo>
                    <a:pt x="252730" y="5505069"/>
                    <a:pt x="0" y="5252974"/>
                    <a:pt x="0" y="4941824"/>
                  </a:cubicBezTo>
                  <a:lnTo>
                    <a:pt x="0" y="563245"/>
                  </a:lnTo>
                  <a:lnTo>
                    <a:pt x="15875" y="563245"/>
                  </a:lnTo>
                  <a:lnTo>
                    <a:pt x="0" y="563245"/>
                  </a:lnTo>
                  <a:moveTo>
                    <a:pt x="31750" y="563245"/>
                  </a:moveTo>
                  <a:lnTo>
                    <a:pt x="31750" y="4941824"/>
                  </a:lnTo>
                  <a:lnTo>
                    <a:pt x="15875" y="4941824"/>
                  </a:lnTo>
                  <a:lnTo>
                    <a:pt x="31750" y="4941824"/>
                  </a:lnTo>
                  <a:cubicBezTo>
                    <a:pt x="31750" y="5235321"/>
                    <a:pt x="270129" y="5473319"/>
                    <a:pt x="564388" y="5473319"/>
                  </a:cubicBezTo>
                  <a:lnTo>
                    <a:pt x="8086725" y="5473319"/>
                  </a:lnTo>
                  <a:cubicBezTo>
                    <a:pt x="8380857" y="5473319"/>
                    <a:pt x="8619363" y="5235321"/>
                    <a:pt x="8619363" y="4941824"/>
                  </a:cubicBezTo>
                  <a:lnTo>
                    <a:pt x="8619363" y="563245"/>
                  </a:lnTo>
                  <a:cubicBezTo>
                    <a:pt x="8619363" y="269748"/>
                    <a:pt x="8380984" y="31750"/>
                    <a:pt x="8086725" y="31750"/>
                  </a:cubicBezTo>
                  <a:lnTo>
                    <a:pt x="564388" y="31750"/>
                  </a:lnTo>
                  <a:lnTo>
                    <a:pt x="564388" y="15875"/>
                  </a:lnTo>
                  <a:lnTo>
                    <a:pt x="564388" y="31750"/>
                  </a:lnTo>
                  <a:cubicBezTo>
                    <a:pt x="270129" y="31750"/>
                    <a:pt x="31750" y="269748"/>
                    <a:pt x="31750" y="563245"/>
                  </a:cubicBezTo>
                  <a:close/>
                </a:path>
              </a:pathLst>
            </a:custGeom>
            <a:solidFill>
              <a:srgbClr val="FFFFFF"/>
            </a:solidFill>
          </p:spPr>
        </p:sp>
      </p:grpSp>
      <p:grpSp>
        <p:nvGrpSpPr>
          <p:cNvPr id="11" name="Group 11"/>
          <p:cNvGrpSpPr/>
          <p:nvPr/>
        </p:nvGrpSpPr>
        <p:grpSpPr>
          <a:xfrm>
            <a:off x="2353661" y="4264120"/>
            <a:ext cx="6488348" cy="4128792"/>
            <a:chOff x="0" y="0"/>
            <a:chExt cx="8651130" cy="5505056"/>
          </a:xfrm>
        </p:grpSpPr>
        <p:sp>
          <p:nvSpPr>
            <p:cNvPr id="12" name="Freeform 12"/>
            <p:cNvSpPr/>
            <p:nvPr/>
          </p:nvSpPr>
          <p:spPr>
            <a:xfrm>
              <a:off x="15875" y="15875"/>
              <a:ext cx="8619363" cy="5473319"/>
            </a:xfrm>
            <a:custGeom>
              <a:avLst/>
              <a:gdLst/>
              <a:ahLst/>
              <a:cxnLst/>
              <a:rect l="l" t="t" r="r" b="b"/>
              <a:pathLst>
                <a:path w="8619363" h="5473319">
                  <a:moveTo>
                    <a:pt x="0" y="547370"/>
                  </a:moveTo>
                  <a:cubicBezTo>
                    <a:pt x="0" y="245110"/>
                    <a:pt x="245618" y="0"/>
                    <a:pt x="548513" y="0"/>
                  </a:cubicBezTo>
                  <a:lnTo>
                    <a:pt x="8070850" y="0"/>
                  </a:lnTo>
                  <a:cubicBezTo>
                    <a:pt x="8373745" y="0"/>
                    <a:pt x="8619363" y="245110"/>
                    <a:pt x="8619363" y="547370"/>
                  </a:cubicBezTo>
                  <a:lnTo>
                    <a:pt x="8619363" y="4925949"/>
                  </a:lnTo>
                  <a:cubicBezTo>
                    <a:pt x="8619363" y="5228209"/>
                    <a:pt x="8373745" y="5473319"/>
                    <a:pt x="8070850" y="5473319"/>
                  </a:cubicBezTo>
                  <a:lnTo>
                    <a:pt x="548513" y="5473319"/>
                  </a:lnTo>
                  <a:cubicBezTo>
                    <a:pt x="245618" y="5473319"/>
                    <a:pt x="0" y="5228209"/>
                    <a:pt x="0" y="4925949"/>
                  </a:cubicBezTo>
                  <a:close/>
                </a:path>
              </a:pathLst>
            </a:custGeom>
            <a:solidFill>
              <a:srgbClr val="FFFFFF">
                <a:alpha val="89804"/>
              </a:srgbClr>
            </a:solidFill>
          </p:spPr>
        </p:sp>
        <p:sp>
          <p:nvSpPr>
            <p:cNvPr id="13" name="Freeform 13"/>
            <p:cNvSpPr/>
            <p:nvPr/>
          </p:nvSpPr>
          <p:spPr>
            <a:xfrm>
              <a:off x="0" y="0"/>
              <a:ext cx="8651113" cy="5505069"/>
            </a:xfrm>
            <a:custGeom>
              <a:avLst/>
              <a:gdLst/>
              <a:ahLst/>
              <a:cxnLst/>
              <a:rect l="l" t="t" r="r" b="b"/>
              <a:pathLst>
                <a:path w="8651113" h="5505069">
                  <a:moveTo>
                    <a:pt x="0" y="563245"/>
                  </a:moveTo>
                  <a:cubicBezTo>
                    <a:pt x="0" y="252095"/>
                    <a:pt x="252730" y="0"/>
                    <a:pt x="564388" y="0"/>
                  </a:cubicBezTo>
                  <a:lnTo>
                    <a:pt x="8086725" y="0"/>
                  </a:lnTo>
                  <a:lnTo>
                    <a:pt x="8086725" y="15875"/>
                  </a:lnTo>
                  <a:lnTo>
                    <a:pt x="8086725" y="0"/>
                  </a:lnTo>
                  <a:cubicBezTo>
                    <a:pt x="8398383" y="0"/>
                    <a:pt x="8651113" y="252095"/>
                    <a:pt x="8651113" y="563245"/>
                  </a:cubicBezTo>
                  <a:lnTo>
                    <a:pt x="8635238" y="563245"/>
                  </a:lnTo>
                  <a:lnTo>
                    <a:pt x="8651113" y="563245"/>
                  </a:lnTo>
                  <a:lnTo>
                    <a:pt x="8651113" y="4941824"/>
                  </a:lnTo>
                  <a:lnTo>
                    <a:pt x="8635238" y="4941824"/>
                  </a:lnTo>
                  <a:lnTo>
                    <a:pt x="8651113" y="4941824"/>
                  </a:lnTo>
                  <a:cubicBezTo>
                    <a:pt x="8651113" y="5252847"/>
                    <a:pt x="8398383" y="5505069"/>
                    <a:pt x="8086725" y="5505069"/>
                  </a:cubicBezTo>
                  <a:lnTo>
                    <a:pt x="8086725" y="5489194"/>
                  </a:lnTo>
                  <a:lnTo>
                    <a:pt x="8086725" y="5505069"/>
                  </a:lnTo>
                  <a:lnTo>
                    <a:pt x="564388" y="5505069"/>
                  </a:lnTo>
                  <a:lnTo>
                    <a:pt x="564388" y="5489194"/>
                  </a:lnTo>
                  <a:lnTo>
                    <a:pt x="564388" y="5505069"/>
                  </a:lnTo>
                  <a:cubicBezTo>
                    <a:pt x="252730" y="5505069"/>
                    <a:pt x="0" y="5252974"/>
                    <a:pt x="0" y="4941824"/>
                  </a:cubicBezTo>
                  <a:lnTo>
                    <a:pt x="0" y="563245"/>
                  </a:lnTo>
                  <a:lnTo>
                    <a:pt x="15875" y="563245"/>
                  </a:lnTo>
                  <a:lnTo>
                    <a:pt x="0" y="563245"/>
                  </a:lnTo>
                  <a:moveTo>
                    <a:pt x="31750" y="563245"/>
                  </a:moveTo>
                  <a:lnTo>
                    <a:pt x="31750" y="4941824"/>
                  </a:lnTo>
                  <a:lnTo>
                    <a:pt x="15875" y="4941824"/>
                  </a:lnTo>
                  <a:lnTo>
                    <a:pt x="31750" y="4941824"/>
                  </a:lnTo>
                  <a:cubicBezTo>
                    <a:pt x="31750" y="5235321"/>
                    <a:pt x="270129" y="5473319"/>
                    <a:pt x="564388" y="5473319"/>
                  </a:cubicBezTo>
                  <a:lnTo>
                    <a:pt x="8086725" y="5473319"/>
                  </a:lnTo>
                  <a:cubicBezTo>
                    <a:pt x="8380857" y="5473319"/>
                    <a:pt x="8619363" y="5235321"/>
                    <a:pt x="8619363" y="4941824"/>
                  </a:cubicBezTo>
                  <a:lnTo>
                    <a:pt x="8619363" y="563245"/>
                  </a:lnTo>
                  <a:cubicBezTo>
                    <a:pt x="8619363" y="269748"/>
                    <a:pt x="8380984" y="31750"/>
                    <a:pt x="8086725" y="31750"/>
                  </a:cubicBezTo>
                  <a:lnTo>
                    <a:pt x="564388" y="31750"/>
                  </a:lnTo>
                  <a:lnTo>
                    <a:pt x="564388" y="15875"/>
                  </a:lnTo>
                  <a:lnTo>
                    <a:pt x="564388" y="31750"/>
                  </a:lnTo>
                  <a:cubicBezTo>
                    <a:pt x="270129" y="31750"/>
                    <a:pt x="31750" y="269748"/>
                    <a:pt x="31750" y="563245"/>
                  </a:cubicBezTo>
                  <a:close/>
                </a:path>
              </a:pathLst>
            </a:custGeom>
            <a:solidFill>
              <a:srgbClr val="9DBFBE"/>
            </a:solidFill>
          </p:spPr>
        </p:sp>
      </p:grpSp>
      <p:sp>
        <p:nvSpPr>
          <p:cNvPr id="14" name="TextBox 14"/>
          <p:cNvSpPr txBox="1"/>
          <p:nvPr/>
        </p:nvSpPr>
        <p:spPr>
          <a:xfrm>
            <a:off x="2580572" y="4543912"/>
            <a:ext cx="6034526" cy="3531108"/>
          </a:xfrm>
          <a:prstGeom prst="rect">
            <a:avLst/>
          </a:prstGeom>
        </p:spPr>
        <p:txBody>
          <a:bodyPr lIns="0" tIns="0" rIns="0" bIns="0" rtlCol="0" anchor="t">
            <a:spAutoFit/>
          </a:bodyPr>
          <a:lstStyle/>
          <a:p>
            <a:pPr algn="ctr">
              <a:lnSpc>
                <a:spcPts val="4536"/>
              </a:lnSpc>
            </a:pPr>
            <a:r>
              <a:rPr lang="en-US" sz="4200" b="1">
                <a:solidFill>
                  <a:srgbClr val="000000"/>
                </a:solidFill>
                <a:latin typeface="Calibri (MS) Bold"/>
                <a:ea typeface="Calibri (MS) Bold"/>
                <a:cs typeface="Calibri (MS) Bold"/>
                <a:sym typeface="Calibri (MS) Bold"/>
              </a:rPr>
              <a:t>It highlights real-world differences in learners' progress and achievement (Cambridge International Education, 2024.)</a:t>
            </a:r>
          </a:p>
        </p:txBody>
      </p:sp>
      <p:grpSp>
        <p:nvGrpSpPr>
          <p:cNvPr id="15" name="Group 15"/>
          <p:cNvGrpSpPr/>
          <p:nvPr/>
        </p:nvGrpSpPr>
        <p:grpSpPr>
          <a:xfrm>
            <a:off x="9536479" y="3581752"/>
            <a:ext cx="6488348" cy="4128792"/>
            <a:chOff x="0" y="0"/>
            <a:chExt cx="8651130" cy="5505056"/>
          </a:xfrm>
        </p:grpSpPr>
        <p:sp>
          <p:nvSpPr>
            <p:cNvPr id="16" name="Freeform 16"/>
            <p:cNvSpPr/>
            <p:nvPr/>
          </p:nvSpPr>
          <p:spPr>
            <a:xfrm>
              <a:off x="15875" y="15875"/>
              <a:ext cx="8619363" cy="5473319"/>
            </a:xfrm>
            <a:custGeom>
              <a:avLst/>
              <a:gdLst/>
              <a:ahLst/>
              <a:cxnLst/>
              <a:rect l="l" t="t" r="r" b="b"/>
              <a:pathLst>
                <a:path w="8619363" h="5473319">
                  <a:moveTo>
                    <a:pt x="0" y="547370"/>
                  </a:moveTo>
                  <a:cubicBezTo>
                    <a:pt x="0" y="245110"/>
                    <a:pt x="245618" y="0"/>
                    <a:pt x="548513" y="0"/>
                  </a:cubicBezTo>
                  <a:lnTo>
                    <a:pt x="8070850" y="0"/>
                  </a:lnTo>
                  <a:cubicBezTo>
                    <a:pt x="8373745" y="0"/>
                    <a:pt x="8619363" y="245110"/>
                    <a:pt x="8619363" y="547370"/>
                  </a:cubicBezTo>
                  <a:lnTo>
                    <a:pt x="8619363" y="4925949"/>
                  </a:lnTo>
                  <a:cubicBezTo>
                    <a:pt x="8619363" y="5228209"/>
                    <a:pt x="8373745" y="5473319"/>
                    <a:pt x="8070850" y="5473319"/>
                  </a:cubicBezTo>
                  <a:lnTo>
                    <a:pt x="548513" y="5473319"/>
                  </a:lnTo>
                  <a:cubicBezTo>
                    <a:pt x="245618" y="5473319"/>
                    <a:pt x="0" y="5228209"/>
                    <a:pt x="0" y="4925949"/>
                  </a:cubicBezTo>
                  <a:close/>
                </a:path>
              </a:pathLst>
            </a:custGeom>
            <a:solidFill>
              <a:srgbClr val="9DBFBE"/>
            </a:solidFill>
          </p:spPr>
        </p:sp>
        <p:sp>
          <p:nvSpPr>
            <p:cNvPr id="17" name="Freeform 17"/>
            <p:cNvSpPr/>
            <p:nvPr/>
          </p:nvSpPr>
          <p:spPr>
            <a:xfrm>
              <a:off x="0" y="0"/>
              <a:ext cx="8651113" cy="5505069"/>
            </a:xfrm>
            <a:custGeom>
              <a:avLst/>
              <a:gdLst/>
              <a:ahLst/>
              <a:cxnLst/>
              <a:rect l="l" t="t" r="r" b="b"/>
              <a:pathLst>
                <a:path w="8651113" h="5505069">
                  <a:moveTo>
                    <a:pt x="0" y="563245"/>
                  </a:moveTo>
                  <a:cubicBezTo>
                    <a:pt x="0" y="252095"/>
                    <a:pt x="252730" y="0"/>
                    <a:pt x="564388" y="0"/>
                  </a:cubicBezTo>
                  <a:lnTo>
                    <a:pt x="8086725" y="0"/>
                  </a:lnTo>
                  <a:lnTo>
                    <a:pt x="8086725" y="15875"/>
                  </a:lnTo>
                  <a:lnTo>
                    <a:pt x="8086725" y="0"/>
                  </a:lnTo>
                  <a:cubicBezTo>
                    <a:pt x="8398383" y="0"/>
                    <a:pt x="8651113" y="252095"/>
                    <a:pt x="8651113" y="563245"/>
                  </a:cubicBezTo>
                  <a:lnTo>
                    <a:pt x="8635238" y="563245"/>
                  </a:lnTo>
                  <a:lnTo>
                    <a:pt x="8651113" y="563245"/>
                  </a:lnTo>
                  <a:lnTo>
                    <a:pt x="8651113" y="4941824"/>
                  </a:lnTo>
                  <a:lnTo>
                    <a:pt x="8635238" y="4941824"/>
                  </a:lnTo>
                  <a:lnTo>
                    <a:pt x="8651113" y="4941824"/>
                  </a:lnTo>
                  <a:cubicBezTo>
                    <a:pt x="8651113" y="5252847"/>
                    <a:pt x="8398383" y="5505069"/>
                    <a:pt x="8086725" y="5505069"/>
                  </a:cubicBezTo>
                  <a:lnTo>
                    <a:pt x="8086725" y="5489194"/>
                  </a:lnTo>
                  <a:lnTo>
                    <a:pt x="8086725" y="5505069"/>
                  </a:lnTo>
                  <a:lnTo>
                    <a:pt x="564388" y="5505069"/>
                  </a:lnTo>
                  <a:lnTo>
                    <a:pt x="564388" y="5489194"/>
                  </a:lnTo>
                  <a:lnTo>
                    <a:pt x="564388" y="5505069"/>
                  </a:lnTo>
                  <a:cubicBezTo>
                    <a:pt x="252730" y="5505069"/>
                    <a:pt x="0" y="5252974"/>
                    <a:pt x="0" y="4941824"/>
                  </a:cubicBezTo>
                  <a:lnTo>
                    <a:pt x="0" y="563245"/>
                  </a:lnTo>
                  <a:lnTo>
                    <a:pt x="15875" y="563245"/>
                  </a:lnTo>
                  <a:lnTo>
                    <a:pt x="0" y="563245"/>
                  </a:lnTo>
                  <a:moveTo>
                    <a:pt x="31750" y="563245"/>
                  </a:moveTo>
                  <a:lnTo>
                    <a:pt x="31750" y="4941824"/>
                  </a:lnTo>
                  <a:lnTo>
                    <a:pt x="15875" y="4941824"/>
                  </a:lnTo>
                  <a:lnTo>
                    <a:pt x="31750" y="4941824"/>
                  </a:lnTo>
                  <a:cubicBezTo>
                    <a:pt x="31750" y="5235321"/>
                    <a:pt x="270129" y="5473319"/>
                    <a:pt x="564388" y="5473319"/>
                  </a:cubicBezTo>
                  <a:lnTo>
                    <a:pt x="8086725" y="5473319"/>
                  </a:lnTo>
                  <a:cubicBezTo>
                    <a:pt x="8380857" y="5473319"/>
                    <a:pt x="8619363" y="5235321"/>
                    <a:pt x="8619363" y="4941824"/>
                  </a:cubicBezTo>
                  <a:lnTo>
                    <a:pt x="8619363" y="563245"/>
                  </a:lnTo>
                  <a:cubicBezTo>
                    <a:pt x="8619363" y="269748"/>
                    <a:pt x="8380984" y="31750"/>
                    <a:pt x="8086725" y="31750"/>
                  </a:cubicBezTo>
                  <a:lnTo>
                    <a:pt x="564388" y="31750"/>
                  </a:lnTo>
                  <a:lnTo>
                    <a:pt x="564388" y="15875"/>
                  </a:lnTo>
                  <a:lnTo>
                    <a:pt x="564388" y="31750"/>
                  </a:lnTo>
                  <a:cubicBezTo>
                    <a:pt x="270129" y="31750"/>
                    <a:pt x="31750" y="269748"/>
                    <a:pt x="31750" y="563245"/>
                  </a:cubicBezTo>
                  <a:close/>
                </a:path>
              </a:pathLst>
            </a:custGeom>
            <a:solidFill>
              <a:srgbClr val="FFFFFF"/>
            </a:solidFill>
          </p:spPr>
        </p:sp>
      </p:grpSp>
      <p:grpSp>
        <p:nvGrpSpPr>
          <p:cNvPr id="18" name="Group 18"/>
          <p:cNvGrpSpPr/>
          <p:nvPr/>
        </p:nvGrpSpPr>
        <p:grpSpPr>
          <a:xfrm>
            <a:off x="10254760" y="4264120"/>
            <a:ext cx="6488348" cy="4128792"/>
            <a:chOff x="0" y="0"/>
            <a:chExt cx="8651130" cy="5505056"/>
          </a:xfrm>
        </p:grpSpPr>
        <p:sp>
          <p:nvSpPr>
            <p:cNvPr id="19" name="Freeform 19"/>
            <p:cNvSpPr/>
            <p:nvPr/>
          </p:nvSpPr>
          <p:spPr>
            <a:xfrm>
              <a:off x="15875" y="15875"/>
              <a:ext cx="8619363" cy="5473319"/>
            </a:xfrm>
            <a:custGeom>
              <a:avLst/>
              <a:gdLst/>
              <a:ahLst/>
              <a:cxnLst/>
              <a:rect l="l" t="t" r="r" b="b"/>
              <a:pathLst>
                <a:path w="8619363" h="5473319">
                  <a:moveTo>
                    <a:pt x="0" y="547370"/>
                  </a:moveTo>
                  <a:cubicBezTo>
                    <a:pt x="0" y="245110"/>
                    <a:pt x="245618" y="0"/>
                    <a:pt x="548513" y="0"/>
                  </a:cubicBezTo>
                  <a:lnTo>
                    <a:pt x="8070850" y="0"/>
                  </a:lnTo>
                  <a:cubicBezTo>
                    <a:pt x="8373745" y="0"/>
                    <a:pt x="8619363" y="245110"/>
                    <a:pt x="8619363" y="547370"/>
                  </a:cubicBezTo>
                  <a:lnTo>
                    <a:pt x="8619363" y="4925949"/>
                  </a:lnTo>
                  <a:cubicBezTo>
                    <a:pt x="8619363" y="5228209"/>
                    <a:pt x="8373745" y="5473319"/>
                    <a:pt x="8070850" y="5473319"/>
                  </a:cubicBezTo>
                  <a:lnTo>
                    <a:pt x="548513" y="5473319"/>
                  </a:lnTo>
                  <a:cubicBezTo>
                    <a:pt x="245618" y="5473319"/>
                    <a:pt x="0" y="5228209"/>
                    <a:pt x="0" y="4925949"/>
                  </a:cubicBezTo>
                  <a:close/>
                </a:path>
              </a:pathLst>
            </a:custGeom>
            <a:solidFill>
              <a:srgbClr val="FFFFFF">
                <a:alpha val="89804"/>
              </a:srgbClr>
            </a:solidFill>
          </p:spPr>
        </p:sp>
        <p:sp>
          <p:nvSpPr>
            <p:cNvPr id="20" name="Freeform 20"/>
            <p:cNvSpPr/>
            <p:nvPr/>
          </p:nvSpPr>
          <p:spPr>
            <a:xfrm>
              <a:off x="0" y="0"/>
              <a:ext cx="8651113" cy="5505069"/>
            </a:xfrm>
            <a:custGeom>
              <a:avLst/>
              <a:gdLst/>
              <a:ahLst/>
              <a:cxnLst/>
              <a:rect l="l" t="t" r="r" b="b"/>
              <a:pathLst>
                <a:path w="8651113" h="5505069">
                  <a:moveTo>
                    <a:pt x="0" y="563245"/>
                  </a:moveTo>
                  <a:cubicBezTo>
                    <a:pt x="0" y="252095"/>
                    <a:pt x="252730" y="0"/>
                    <a:pt x="564388" y="0"/>
                  </a:cubicBezTo>
                  <a:lnTo>
                    <a:pt x="8086725" y="0"/>
                  </a:lnTo>
                  <a:lnTo>
                    <a:pt x="8086725" y="15875"/>
                  </a:lnTo>
                  <a:lnTo>
                    <a:pt x="8086725" y="0"/>
                  </a:lnTo>
                  <a:cubicBezTo>
                    <a:pt x="8398383" y="0"/>
                    <a:pt x="8651113" y="252095"/>
                    <a:pt x="8651113" y="563245"/>
                  </a:cubicBezTo>
                  <a:lnTo>
                    <a:pt x="8635238" y="563245"/>
                  </a:lnTo>
                  <a:lnTo>
                    <a:pt x="8651113" y="563245"/>
                  </a:lnTo>
                  <a:lnTo>
                    <a:pt x="8651113" y="4941824"/>
                  </a:lnTo>
                  <a:lnTo>
                    <a:pt x="8635238" y="4941824"/>
                  </a:lnTo>
                  <a:lnTo>
                    <a:pt x="8651113" y="4941824"/>
                  </a:lnTo>
                  <a:cubicBezTo>
                    <a:pt x="8651113" y="5252847"/>
                    <a:pt x="8398383" y="5505069"/>
                    <a:pt x="8086725" y="5505069"/>
                  </a:cubicBezTo>
                  <a:lnTo>
                    <a:pt x="8086725" y="5489194"/>
                  </a:lnTo>
                  <a:lnTo>
                    <a:pt x="8086725" y="5505069"/>
                  </a:lnTo>
                  <a:lnTo>
                    <a:pt x="564388" y="5505069"/>
                  </a:lnTo>
                  <a:lnTo>
                    <a:pt x="564388" y="5489194"/>
                  </a:lnTo>
                  <a:lnTo>
                    <a:pt x="564388" y="5505069"/>
                  </a:lnTo>
                  <a:cubicBezTo>
                    <a:pt x="252730" y="5505069"/>
                    <a:pt x="0" y="5252974"/>
                    <a:pt x="0" y="4941824"/>
                  </a:cubicBezTo>
                  <a:lnTo>
                    <a:pt x="0" y="563245"/>
                  </a:lnTo>
                  <a:lnTo>
                    <a:pt x="15875" y="563245"/>
                  </a:lnTo>
                  <a:lnTo>
                    <a:pt x="0" y="563245"/>
                  </a:lnTo>
                  <a:moveTo>
                    <a:pt x="31750" y="563245"/>
                  </a:moveTo>
                  <a:lnTo>
                    <a:pt x="31750" y="4941824"/>
                  </a:lnTo>
                  <a:lnTo>
                    <a:pt x="15875" y="4941824"/>
                  </a:lnTo>
                  <a:lnTo>
                    <a:pt x="31750" y="4941824"/>
                  </a:lnTo>
                  <a:cubicBezTo>
                    <a:pt x="31750" y="5235321"/>
                    <a:pt x="270129" y="5473319"/>
                    <a:pt x="564388" y="5473319"/>
                  </a:cubicBezTo>
                  <a:lnTo>
                    <a:pt x="8086725" y="5473319"/>
                  </a:lnTo>
                  <a:cubicBezTo>
                    <a:pt x="8380857" y="5473319"/>
                    <a:pt x="8619363" y="5235321"/>
                    <a:pt x="8619363" y="4941824"/>
                  </a:cubicBezTo>
                  <a:lnTo>
                    <a:pt x="8619363" y="563245"/>
                  </a:lnTo>
                  <a:cubicBezTo>
                    <a:pt x="8619363" y="269748"/>
                    <a:pt x="8380984" y="31750"/>
                    <a:pt x="8086725" y="31750"/>
                  </a:cubicBezTo>
                  <a:lnTo>
                    <a:pt x="564388" y="31750"/>
                  </a:lnTo>
                  <a:lnTo>
                    <a:pt x="564388" y="15875"/>
                  </a:lnTo>
                  <a:lnTo>
                    <a:pt x="564388" y="31750"/>
                  </a:lnTo>
                  <a:cubicBezTo>
                    <a:pt x="270129" y="31750"/>
                    <a:pt x="31750" y="269748"/>
                    <a:pt x="31750" y="563245"/>
                  </a:cubicBezTo>
                  <a:close/>
                </a:path>
              </a:pathLst>
            </a:custGeom>
            <a:solidFill>
              <a:srgbClr val="9DBFBE"/>
            </a:solidFill>
          </p:spPr>
        </p:sp>
      </p:grpSp>
      <p:sp>
        <p:nvSpPr>
          <p:cNvPr id="21" name="TextBox 21"/>
          <p:cNvSpPr txBox="1"/>
          <p:nvPr/>
        </p:nvSpPr>
        <p:spPr>
          <a:xfrm>
            <a:off x="10481671" y="4543912"/>
            <a:ext cx="6034525" cy="3531108"/>
          </a:xfrm>
          <a:prstGeom prst="rect">
            <a:avLst/>
          </a:prstGeom>
        </p:spPr>
        <p:txBody>
          <a:bodyPr lIns="0" tIns="0" rIns="0" bIns="0" rtlCol="0" anchor="t">
            <a:spAutoFit/>
          </a:bodyPr>
          <a:lstStyle/>
          <a:p>
            <a:pPr algn="ctr">
              <a:lnSpc>
                <a:spcPts val="4536"/>
              </a:lnSpc>
            </a:pPr>
            <a:r>
              <a:rPr lang="en-US" sz="4200" b="1">
                <a:solidFill>
                  <a:srgbClr val="000000"/>
                </a:solidFill>
                <a:latin typeface="Calibri (MS) Bold"/>
                <a:ea typeface="Calibri (MS) Bold"/>
                <a:cs typeface="Calibri (MS) Bold"/>
                <a:sym typeface="Calibri (MS) Bold"/>
              </a:rPr>
              <a:t>Feedback in assessment and how it is one of the most influcential factors on student achievement (Hattie and Timperley, 2007.)</a:t>
            </a:r>
          </a:p>
        </p:txBody>
      </p:sp>
      <p:sp>
        <p:nvSpPr>
          <p:cNvPr id="22" name="Freeform 22"/>
          <p:cNvSpPr/>
          <p:nvPr/>
        </p:nvSpPr>
        <p:spPr>
          <a:xfrm>
            <a:off x="10840849" y="540476"/>
            <a:ext cx="2658085" cy="2648117"/>
          </a:xfrm>
          <a:custGeom>
            <a:avLst/>
            <a:gdLst/>
            <a:ahLst/>
            <a:cxnLst/>
            <a:rect l="l" t="t" r="r" b="b"/>
            <a:pathLst>
              <a:path w="2658085" h="2648117">
                <a:moveTo>
                  <a:pt x="0" y="0"/>
                </a:moveTo>
                <a:lnTo>
                  <a:pt x="2658085" y="0"/>
                </a:lnTo>
                <a:lnTo>
                  <a:pt x="2658085" y="2648117"/>
                </a:lnTo>
                <a:lnTo>
                  <a:pt x="0" y="264811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rot="3580">
            <a:off x="7457390" y="3129282"/>
            <a:ext cx="9144182" cy="0"/>
          </a:xfrm>
          <a:prstGeom prst="line">
            <a:avLst/>
          </a:prstGeom>
          <a:ln w="9525" cap="rnd">
            <a:solidFill>
              <a:srgbClr val="000000"/>
            </a:solidFill>
            <a:prstDash val="solid"/>
            <a:headEnd type="none" w="sm" len="sm"/>
            <a:tailEnd type="none" w="sm" len="sm"/>
          </a:ln>
        </p:spPr>
      </p:sp>
      <p:sp>
        <p:nvSpPr>
          <p:cNvPr id="7" name="TextBox 7"/>
          <p:cNvSpPr txBox="1"/>
          <p:nvPr/>
        </p:nvSpPr>
        <p:spPr>
          <a:xfrm>
            <a:off x="7462154" y="3267891"/>
            <a:ext cx="9862459" cy="4800776"/>
          </a:xfrm>
          <a:prstGeom prst="rect">
            <a:avLst/>
          </a:prstGeom>
        </p:spPr>
        <p:txBody>
          <a:bodyPr lIns="0" tIns="0" rIns="0" bIns="0" rtlCol="0" anchor="t">
            <a:spAutoFit/>
          </a:bodyPr>
          <a:lstStyle/>
          <a:p>
            <a:pPr algn="l">
              <a:lnSpc>
                <a:spcPts val="4679"/>
              </a:lnSpc>
            </a:pPr>
            <a:r>
              <a:rPr lang="en-US" sz="3899" b="1">
                <a:solidFill>
                  <a:srgbClr val="404040"/>
                </a:solidFill>
                <a:latin typeface="Calibri (MS) Bold"/>
                <a:ea typeface="Calibri (MS) Bold"/>
                <a:cs typeface="Calibri (MS) Bold"/>
                <a:sym typeface="Calibri (MS) Bold"/>
              </a:rPr>
              <a:t>Standardised testing holds accountability in the classroom.(Ehren, 2022.)</a:t>
            </a:r>
          </a:p>
          <a:p>
            <a:pPr algn="l">
              <a:lnSpc>
                <a:spcPts val="4679"/>
              </a:lnSpc>
            </a:pPr>
            <a:r>
              <a:rPr lang="en-US" sz="3899" b="1">
                <a:solidFill>
                  <a:srgbClr val="404040"/>
                </a:solidFill>
                <a:latin typeface="Calibri (MS) Bold"/>
                <a:ea typeface="Calibri (MS) Bold"/>
                <a:cs typeface="Calibri (MS) Bold"/>
                <a:sym typeface="Calibri (MS) Bold"/>
              </a:rPr>
              <a:t>Didau believes it is a 'powerful tool' in an educational practitioners pedagogical took kit (Didau and Rose, 2016.)</a:t>
            </a:r>
          </a:p>
          <a:p>
            <a:pPr algn="l">
              <a:lnSpc>
                <a:spcPts val="4679"/>
              </a:lnSpc>
            </a:pPr>
            <a:r>
              <a:rPr lang="en-US" sz="3899" b="1">
                <a:solidFill>
                  <a:srgbClr val="404040"/>
                </a:solidFill>
                <a:latin typeface="Calibri (MS) Bold"/>
                <a:ea typeface="Calibri (MS) Bold"/>
                <a:cs typeface="Calibri (MS) Bold"/>
                <a:sym typeface="Calibri (MS) Bold"/>
              </a:rPr>
              <a:t>Standardised testing is a neutral source that can gives a useful metric to evaluate the quality of a school's curriculum (Whitby School, 2024.)</a:t>
            </a:r>
          </a:p>
        </p:txBody>
      </p:sp>
      <p:grpSp>
        <p:nvGrpSpPr>
          <p:cNvPr id="8" name="Group 8"/>
          <p:cNvGrpSpPr/>
          <p:nvPr/>
        </p:nvGrpSpPr>
        <p:grpSpPr>
          <a:xfrm>
            <a:off x="22" y="9501474"/>
            <a:ext cx="18287978" cy="99726"/>
            <a:chOff x="0" y="0"/>
            <a:chExt cx="24383970" cy="132968"/>
          </a:xfrm>
        </p:grpSpPr>
        <p:sp>
          <p:nvSpPr>
            <p:cNvPr id="9" name="Freeform 9"/>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10" name="Group 10"/>
          <p:cNvGrpSpPr/>
          <p:nvPr/>
        </p:nvGrpSpPr>
        <p:grpSpPr>
          <a:xfrm>
            <a:off x="1" y="9601200"/>
            <a:ext cx="18288000" cy="685800"/>
            <a:chOff x="0" y="0"/>
            <a:chExt cx="24384000" cy="914400"/>
          </a:xfrm>
        </p:grpSpPr>
        <p:sp>
          <p:nvSpPr>
            <p:cNvPr id="11" name="Freeform 11"/>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sp>
        <p:nvSpPr>
          <p:cNvPr id="12" name="Freeform 12"/>
          <p:cNvSpPr/>
          <p:nvPr/>
        </p:nvSpPr>
        <p:spPr>
          <a:xfrm>
            <a:off x="623191" y="1639983"/>
            <a:ext cx="5831994" cy="6245776"/>
          </a:xfrm>
          <a:custGeom>
            <a:avLst/>
            <a:gdLst/>
            <a:ahLst/>
            <a:cxnLst/>
            <a:rect l="l" t="t" r="r" b="b"/>
            <a:pathLst>
              <a:path w="5831994" h="6245776">
                <a:moveTo>
                  <a:pt x="0" y="0"/>
                </a:moveTo>
                <a:lnTo>
                  <a:pt x="5831993" y="0"/>
                </a:lnTo>
                <a:lnTo>
                  <a:pt x="5831993" y="6245776"/>
                </a:lnTo>
                <a:lnTo>
                  <a:pt x="0" y="62457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3" name="TextBox 13"/>
          <p:cNvSpPr txBox="1"/>
          <p:nvPr/>
        </p:nvSpPr>
        <p:spPr>
          <a:xfrm>
            <a:off x="7553596" y="1051298"/>
            <a:ext cx="9679578" cy="2031536"/>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Standardised Testing versus AfL</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rot="3580">
            <a:off x="7457390" y="3129282"/>
            <a:ext cx="9144182" cy="0"/>
          </a:xfrm>
          <a:prstGeom prst="line">
            <a:avLst/>
          </a:prstGeom>
          <a:ln w="9525" cap="rnd">
            <a:solidFill>
              <a:srgbClr val="000000"/>
            </a:solidFill>
            <a:prstDash val="solid"/>
            <a:headEnd type="none" w="sm" len="sm"/>
            <a:tailEnd type="none" w="sm" len="sm"/>
          </a:ln>
        </p:spPr>
      </p:sp>
      <p:sp>
        <p:nvSpPr>
          <p:cNvPr id="7" name="TextBox 7"/>
          <p:cNvSpPr txBox="1"/>
          <p:nvPr/>
        </p:nvSpPr>
        <p:spPr>
          <a:xfrm>
            <a:off x="7462154" y="3267891"/>
            <a:ext cx="9862459" cy="5981920"/>
          </a:xfrm>
          <a:prstGeom prst="rect">
            <a:avLst/>
          </a:prstGeom>
        </p:spPr>
        <p:txBody>
          <a:bodyPr lIns="0" tIns="0" rIns="0" bIns="0" rtlCol="0" anchor="t">
            <a:spAutoFit/>
          </a:bodyPr>
          <a:lstStyle/>
          <a:p>
            <a:pPr algn="l">
              <a:lnSpc>
                <a:spcPts val="4679"/>
              </a:lnSpc>
            </a:pPr>
            <a:r>
              <a:rPr lang="en-US" sz="3899" b="1">
                <a:solidFill>
                  <a:srgbClr val="404040"/>
                </a:solidFill>
                <a:latin typeface="Calibri (MS) Bold"/>
                <a:ea typeface="Calibri (MS) Bold"/>
                <a:cs typeface="Calibri (MS) Bold"/>
                <a:sym typeface="Calibri (MS) Bold"/>
              </a:rPr>
              <a:t>Standardised testing can result in 'teaching to the test' (School of education, 2020.)</a:t>
            </a:r>
          </a:p>
          <a:p>
            <a:pPr algn="l">
              <a:lnSpc>
                <a:spcPts val="4679"/>
              </a:lnSpc>
            </a:pPr>
            <a:r>
              <a:rPr lang="en-US" sz="3899" b="1">
                <a:solidFill>
                  <a:srgbClr val="404040"/>
                </a:solidFill>
                <a:latin typeface="Calibri (MS) Bold"/>
                <a:ea typeface="Calibri (MS) Bold"/>
                <a:cs typeface="Calibri (MS) Bold"/>
                <a:sym typeface="Calibri (MS) Bold"/>
              </a:rPr>
              <a:t>Assessment for learning assesses leaners in a more comfortable environment. (Armstrong, 2013.)</a:t>
            </a:r>
          </a:p>
          <a:p>
            <a:pPr algn="l">
              <a:lnSpc>
                <a:spcPts val="4679"/>
              </a:lnSpc>
            </a:pPr>
            <a:r>
              <a:rPr lang="en-US" sz="3899" b="1">
                <a:solidFill>
                  <a:srgbClr val="404040"/>
                </a:solidFill>
                <a:latin typeface="Calibri (MS) Bold"/>
                <a:ea typeface="Calibri (MS) Bold"/>
                <a:cs typeface="Calibri (MS) Bold"/>
                <a:sym typeface="Calibri (MS) Bold"/>
              </a:rPr>
              <a:t>Formative assessments give a better view of the learners' progress and knowledge (School of education, 2020.)</a:t>
            </a:r>
          </a:p>
          <a:p>
            <a:pPr algn="l">
              <a:lnSpc>
                <a:spcPts val="4679"/>
              </a:lnSpc>
            </a:pPr>
            <a:endParaRPr lang="en-US" sz="3899" b="1">
              <a:solidFill>
                <a:srgbClr val="404040"/>
              </a:solidFill>
              <a:latin typeface="Calibri (MS) Bold"/>
              <a:ea typeface="Calibri (MS) Bold"/>
              <a:cs typeface="Calibri (MS) Bold"/>
              <a:sym typeface="Calibri (MS) Bold"/>
            </a:endParaRPr>
          </a:p>
          <a:p>
            <a:pPr algn="l">
              <a:lnSpc>
                <a:spcPts val="4679"/>
              </a:lnSpc>
            </a:pPr>
            <a:endParaRPr lang="en-US" sz="3899" b="1">
              <a:solidFill>
                <a:srgbClr val="404040"/>
              </a:solidFill>
              <a:latin typeface="Calibri (MS) Bold"/>
              <a:ea typeface="Calibri (MS) Bold"/>
              <a:cs typeface="Calibri (MS) Bold"/>
              <a:sym typeface="Calibri (MS) Bold"/>
            </a:endParaRPr>
          </a:p>
        </p:txBody>
      </p:sp>
      <p:grpSp>
        <p:nvGrpSpPr>
          <p:cNvPr id="8" name="Group 8"/>
          <p:cNvGrpSpPr/>
          <p:nvPr/>
        </p:nvGrpSpPr>
        <p:grpSpPr>
          <a:xfrm>
            <a:off x="22" y="9501474"/>
            <a:ext cx="18287978" cy="99726"/>
            <a:chOff x="0" y="0"/>
            <a:chExt cx="24383970" cy="132968"/>
          </a:xfrm>
        </p:grpSpPr>
        <p:sp>
          <p:nvSpPr>
            <p:cNvPr id="9" name="Freeform 9"/>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10" name="Group 10"/>
          <p:cNvGrpSpPr/>
          <p:nvPr/>
        </p:nvGrpSpPr>
        <p:grpSpPr>
          <a:xfrm>
            <a:off x="1" y="9601200"/>
            <a:ext cx="18288000" cy="685800"/>
            <a:chOff x="0" y="0"/>
            <a:chExt cx="24384000" cy="914400"/>
          </a:xfrm>
        </p:grpSpPr>
        <p:sp>
          <p:nvSpPr>
            <p:cNvPr id="11" name="Freeform 11"/>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sp>
        <p:nvSpPr>
          <p:cNvPr id="12" name="Freeform 12"/>
          <p:cNvSpPr/>
          <p:nvPr/>
        </p:nvSpPr>
        <p:spPr>
          <a:xfrm>
            <a:off x="750509" y="2076591"/>
            <a:ext cx="5809956" cy="5876062"/>
          </a:xfrm>
          <a:custGeom>
            <a:avLst/>
            <a:gdLst/>
            <a:ahLst/>
            <a:cxnLst/>
            <a:rect l="l" t="t" r="r" b="b"/>
            <a:pathLst>
              <a:path w="5809956" h="5876062">
                <a:moveTo>
                  <a:pt x="0" y="0"/>
                </a:moveTo>
                <a:lnTo>
                  <a:pt x="5809956" y="0"/>
                </a:lnTo>
                <a:lnTo>
                  <a:pt x="5809956" y="5876062"/>
                </a:lnTo>
                <a:lnTo>
                  <a:pt x="0" y="587606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3" name="TextBox 13"/>
          <p:cNvSpPr txBox="1"/>
          <p:nvPr/>
        </p:nvSpPr>
        <p:spPr>
          <a:xfrm>
            <a:off x="7553596" y="1051298"/>
            <a:ext cx="9679578" cy="2031536"/>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AfL versus Standardised testing</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595959"/>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rot="2188">
            <a:off x="1785534" y="2606767"/>
            <a:ext cx="14959968" cy="0"/>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6868460" y="0"/>
            <a:ext cx="11419540" cy="10287000"/>
            <a:chOff x="0" y="0"/>
            <a:chExt cx="15226054" cy="13716000"/>
          </a:xfrm>
        </p:grpSpPr>
        <p:sp>
          <p:nvSpPr>
            <p:cNvPr id="8" name="Freeform 8"/>
            <p:cNvSpPr/>
            <p:nvPr/>
          </p:nvSpPr>
          <p:spPr>
            <a:xfrm>
              <a:off x="0" y="0"/>
              <a:ext cx="15226030" cy="13716000"/>
            </a:xfrm>
            <a:custGeom>
              <a:avLst/>
              <a:gdLst/>
              <a:ahLst/>
              <a:cxnLst/>
              <a:rect l="l" t="t" r="r" b="b"/>
              <a:pathLst>
                <a:path w="15226030" h="13716000">
                  <a:moveTo>
                    <a:pt x="0" y="0"/>
                  </a:moveTo>
                  <a:lnTo>
                    <a:pt x="15226030" y="0"/>
                  </a:lnTo>
                  <a:lnTo>
                    <a:pt x="15226030" y="13716000"/>
                  </a:lnTo>
                  <a:lnTo>
                    <a:pt x="0" y="13716000"/>
                  </a:lnTo>
                  <a:close/>
                </a:path>
              </a:pathLst>
            </a:custGeom>
            <a:solidFill>
              <a:srgbClr val="82847C"/>
            </a:solidFill>
          </p:spPr>
        </p:sp>
      </p:grpSp>
      <p:sp>
        <p:nvSpPr>
          <p:cNvPr id="9" name="TextBox 9"/>
          <p:cNvSpPr txBox="1"/>
          <p:nvPr/>
        </p:nvSpPr>
        <p:spPr>
          <a:xfrm>
            <a:off x="7961950" y="-892242"/>
            <a:ext cx="9877858" cy="13339097"/>
          </a:xfrm>
          <a:prstGeom prst="rect">
            <a:avLst/>
          </a:prstGeom>
        </p:spPr>
        <p:txBody>
          <a:bodyPr lIns="0" tIns="0" rIns="0" bIns="0" rtlCol="0" anchor="t">
            <a:spAutoFit/>
          </a:bodyPr>
          <a:lstStyle/>
          <a:p>
            <a:pPr algn="just">
              <a:lnSpc>
                <a:spcPts val="7679"/>
              </a:lnSpc>
            </a:pPr>
            <a:endParaRPr/>
          </a:p>
          <a:p>
            <a:pPr algn="just">
              <a:lnSpc>
                <a:spcPts val="7679"/>
              </a:lnSpc>
            </a:pPr>
            <a:endParaRPr/>
          </a:p>
          <a:p>
            <a:pPr marL="868677" lvl="1" indent="-434339" algn="just">
              <a:lnSpc>
                <a:spcPts val="7679"/>
              </a:lnSpc>
              <a:buFont typeface="Arial"/>
              <a:buChar char="•"/>
            </a:pPr>
            <a:r>
              <a:rPr lang="en-US" sz="4799">
                <a:solidFill>
                  <a:srgbClr val="FFFFFF"/>
                </a:solidFill>
                <a:latin typeface="Calibri (MS)"/>
                <a:ea typeface="Calibri (MS)"/>
                <a:cs typeface="Calibri (MS)"/>
                <a:sym typeface="Calibri (MS)"/>
              </a:rPr>
              <a:t>    A year 4/5, mixed ability class.</a:t>
            </a:r>
          </a:p>
          <a:p>
            <a:pPr marL="868677" lvl="1" indent="-434339" algn="just">
              <a:lnSpc>
                <a:spcPts val="7679"/>
              </a:lnSpc>
              <a:buFont typeface="Arial"/>
              <a:buChar char="•"/>
            </a:pPr>
            <a:r>
              <a:rPr lang="en-US" sz="4799">
                <a:solidFill>
                  <a:srgbClr val="FFFFFF"/>
                </a:solidFill>
                <a:latin typeface="Calibri (MS)"/>
                <a:ea typeface="Calibri (MS)"/>
                <a:cs typeface="Calibri (MS)"/>
                <a:sym typeface="Calibri (MS)"/>
              </a:rPr>
              <a:t>    A humanities lesson.</a:t>
            </a:r>
          </a:p>
          <a:p>
            <a:pPr marL="868677" lvl="1" indent="-434339" algn="just">
              <a:lnSpc>
                <a:spcPts val="7679"/>
              </a:lnSpc>
              <a:buFont typeface="Arial"/>
              <a:buChar char="•"/>
            </a:pPr>
            <a:r>
              <a:rPr lang="en-US" sz="4799">
                <a:solidFill>
                  <a:srgbClr val="FFFFFF"/>
                </a:solidFill>
                <a:latin typeface="Calibri (MS)"/>
                <a:ea typeface="Calibri (MS)"/>
                <a:cs typeface="Calibri (MS)"/>
                <a:sym typeface="Calibri (MS)"/>
              </a:rPr>
              <a:t>    The topic is Ancient Egypt. </a:t>
            </a:r>
          </a:p>
          <a:p>
            <a:pPr marL="868677" lvl="1" indent="-434339" algn="just">
              <a:lnSpc>
                <a:spcPts val="7679"/>
              </a:lnSpc>
              <a:buFont typeface="Arial"/>
              <a:buChar char="•"/>
            </a:pPr>
            <a:r>
              <a:rPr lang="en-US" sz="4799">
                <a:solidFill>
                  <a:srgbClr val="FFFFFF"/>
                </a:solidFill>
                <a:latin typeface="Calibri (MS)"/>
                <a:ea typeface="Calibri (MS)"/>
                <a:cs typeface="Calibri (MS)"/>
                <a:sym typeface="Calibri (MS)"/>
              </a:rPr>
              <a:t>    A wide range of learning abilities. </a:t>
            </a:r>
          </a:p>
          <a:p>
            <a:pPr marL="597215" lvl="1" indent="-298607" algn="just">
              <a:lnSpc>
                <a:spcPts val="5279"/>
              </a:lnSpc>
            </a:pPr>
            <a:r>
              <a:rPr lang="en-US" sz="3299">
                <a:solidFill>
                  <a:srgbClr val="FFFFFF"/>
                </a:solidFill>
                <a:latin typeface="Calibri (MS)"/>
                <a:ea typeface="Calibri (MS)"/>
                <a:cs typeface="Calibri (MS)"/>
                <a:sym typeface="Calibri (MS)"/>
              </a:rPr>
              <a:t>    </a:t>
            </a:r>
          </a:p>
          <a:p>
            <a:pPr marL="868677" lvl="1" indent="-434339" algn="just">
              <a:lnSpc>
                <a:spcPts val="7679"/>
              </a:lnSpc>
            </a:pPr>
            <a:endParaRPr lang="en-US" sz="3299">
              <a:solidFill>
                <a:srgbClr val="FFFFFF"/>
              </a:solidFill>
              <a:latin typeface="Calibri (MS)"/>
              <a:ea typeface="Calibri (MS)"/>
              <a:cs typeface="Calibri (MS)"/>
              <a:sym typeface="Calibri (MS)"/>
            </a:endParaRPr>
          </a:p>
          <a:p>
            <a:pPr marL="868677" lvl="1" indent="-434339" algn="just">
              <a:lnSpc>
                <a:spcPts val="7679"/>
              </a:lnSpc>
            </a:pPr>
            <a:endParaRPr lang="en-US" sz="3299">
              <a:solidFill>
                <a:srgbClr val="FFFFFF"/>
              </a:solidFill>
              <a:latin typeface="Calibri (MS)"/>
              <a:ea typeface="Calibri (MS)"/>
              <a:cs typeface="Calibri (MS)"/>
              <a:sym typeface="Calibri (MS)"/>
            </a:endParaRPr>
          </a:p>
          <a:p>
            <a:pPr marL="868677" lvl="1" indent="-434339" algn="just">
              <a:lnSpc>
                <a:spcPts val="7679"/>
              </a:lnSpc>
            </a:pPr>
            <a:endParaRPr lang="en-US" sz="3299">
              <a:solidFill>
                <a:srgbClr val="FFFFFF"/>
              </a:solidFill>
              <a:latin typeface="Calibri (MS)"/>
              <a:ea typeface="Calibri (MS)"/>
              <a:cs typeface="Calibri (MS)"/>
              <a:sym typeface="Calibri (MS)"/>
            </a:endParaRPr>
          </a:p>
          <a:p>
            <a:pPr marL="868677" lvl="1" indent="-434339" algn="just">
              <a:lnSpc>
                <a:spcPts val="7679"/>
              </a:lnSpc>
            </a:pPr>
            <a:endParaRPr lang="en-US" sz="3299">
              <a:solidFill>
                <a:srgbClr val="FFFFFF"/>
              </a:solidFill>
              <a:latin typeface="Calibri (MS)"/>
              <a:ea typeface="Calibri (MS)"/>
              <a:cs typeface="Calibri (MS)"/>
              <a:sym typeface="Calibri (MS)"/>
            </a:endParaRPr>
          </a:p>
          <a:p>
            <a:pPr marL="868677" lvl="1" indent="-434339" algn="just">
              <a:lnSpc>
                <a:spcPts val="7679"/>
              </a:lnSpc>
            </a:pPr>
            <a:endParaRPr lang="en-US" sz="3299">
              <a:solidFill>
                <a:srgbClr val="FFFFFF"/>
              </a:solidFill>
              <a:latin typeface="Calibri (MS)"/>
              <a:ea typeface="Calibri (MS)"/>
              <a:cs typeface="Calibri (MS)"/>
              <a:sym typeface="Calibri (MS)"/>
            </a:endParaRPr>
          </a:p>
          <a:p>
            <a:pPr marL="868677" lvl="1" indent="-434339" algn="just">
              <a:lnSpc>
                <a:spcPts val="7679"/>
              </a:lnSpc>
            </a:pPr>
            <a:endParaRPr lang="en-US" sz="3299">
              <a:solidFill>
                <a:srgbClr val="FFFFFF"/>
              </a:solidFill>
              <a:latin typeface="Calibri (MS)"/>
              <a:ea typeface="Calibri (MS)"/>
              <a:cs typeface="Calibri (MS)"/>
              <a:sym typeface="Calibri (MS)"/>
            </a:endParaRPr>
          </a:p>
          <a:p>
            <a:pPr marL="868677" lvl="1" indent="-434339" algn="just">
              <a:lnSpc>
                <a:spcPts val="7679"/>
              </a:lnSpc>
            </a:pPr>
            <a:endParaRPr lang="en-US" sz="3299">
              <a:solidFill>
                <a:srgbClr val="FFFFFF"/>
              </a:solidFill>
              <a:latin typeface="Calibri (MS)"/>
              <a:ea typeface="Calibri (MS)"/>
              <a:cs typeface="Calibri (MS)"/>
              <a:sym typeface="Calibri (MS)"/>
            </a:endParaRPr>
          </a:p>
        </p:txBody>
      </p:sp>
      <p:sp>
        <p:nvSpPr>
          <p:cNvPr id="10" name="Freeform 10"/>
          <p:cNvSpPr/>
          <p:nvPr/>
        </p:nvSpPr>
        <p:spPr>
          <a:xfrm>
            <a:off x="4496413" y="5819125"/>
            <a:ext cx="5582642" cy="3614761"/>
          </a:xfrm>
          <a:custGeom>
            <a:avLst/>
            <a:gdLst/>
            <a:ahLst/>
            <a:cxnLst/>
            <a:rect l="l" t="t" r="r" b="b"/>
            <a:pathLst>
              <a:path w="5582642" h="3614761">
                <a:moveTo>
                  <a:pt x="0" y="0"/>
                </a:moveTo>
                <a:lnTo>
                  <a:pt x="5582642" y="0"/>
                </a:lnTo>
                <a:lnTo>
                  <a:pt x="5582642" y="3614760"/>
                </a:lnTo>
                <a:lnTo>
                  <a:pt x="0" y="361476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11" name="Group 11"/>
          <p:cNvGrpSpPr/>
          <p:nvPr/>
        </p:nvGrpSpPr>
        <p:grpSpPr>
          <a:xfrm>
            <a:off x="6906783" y="8921577"/>
            <a:ext cx="11757037" cy="11801885"/>
            <a:chOff x="0" y="0"/>
            <a:chExt cx="711456" cy="714170"/>
          </a:xfrm>
        </p:grpSpPr>
        <p:sp>
          <p:nvSpPr>
            <p:cNvPr id="12" name="Freeform 12"/>
            <p:cNvSpPr/>
            <p:nvPr/>
          </p:nvSpPr>
          <p:spPr>
            <a:xfrm>
              <a:off x="0" y="0"/>
              <a:ext cx="711456" cy="714170"/>
            </a:xfrm>
            <a:custGeom>
              <a:avLst/>
              <a:gdLst/>
              <a:ahLst/>
              <a:cxnLst/>
              <a:rect l="l" t="t" r="r" b="b"/>
              <a:pathLst>
                <a:path w="711456" h="714170">
                  <a:moveTo>
                    <a:pt x="0" y="0"/>
                  </a:moveTo>
                  <a:lnTo>
                    <a:pt x="711456" y="0"/>
                  </a:lnTo>
                  <a:lnTo>
                    <a:pt x="711456" y="714170"/>
                  </a:lnTo>
                  <a:lnTo>
                    <a:pt x="0" y="714170"/>
                  </a:lnTo>
                  <a:close/>
                </a:path>
              </a:pathLst>
            </a:custGeom>
            <a:solidFill>
              <a:srgbClr val="FCCD5C"/>
            </a:solidFill>
          </p:spPr>
        </p:sp>
        <p:sp>
          <p:nvSpPr>
            <p:cNvPr id="13" name="TextBox 13"/>
            <p:cNvSpPr txBox="1"/>
            <p:nvPr/>
          </p:nvSpPr>
          <p:spPr>
            <a:xfrm>
              <a:off x="0" y="-38100"/>
              <a:ext cx="711456" cy="752270"/>
            </a:xfrm>
            <a:prstGeom prst="rect">
              <a:avLst/>
            </a:prstGeom>
          </p:spPr>
          <p:txBody>
            <a:bodyPr lIns="50800" tIns="50800" rIns="50800" bIns="50800" rtlCol="0" anchor="ctr"/>
            <a:lstStyle/>
            <a:p>
              <a:pPr algn="ctr">
                <a:lnSpc>
                  <a:spcPts val="2659"/>
                </a:lnSpc>
                <a:spcBef>
                  <a:spcPct val="0"/>
                </a:spcBef>
              </a:pPr>
              <a:endParaRPr/>
            </a:p>
          </p:txBody>
        </p:sp>
      </p:grpSp>
      <p:grpSp>
        <p:nvGrpSpPr>
          <p:cNvPr id="14" name="Group 14"/>
          <p:cNvGrpSpPr/>
          <p:nvPr/>
        </p:nvGrpSpPr>
        <p:grpSpPr>
          <a:xfrm>
            <a:off x="38325" y="0"/>
            <a:ext cx="6868458" cy="10287000"/>
            <a:chOff x="0" y="0"/>
            <a:chExt cx="9157944" cy="13716000"/>
          </a:xfrm>
        </p:grpSpPr>
        <p:sp>
          <p:nvSpPr>
            <p:cNvPr id="15" name="Freeform 15"/>
            <p:cNvSpPr/>
            <p:nvPr/>
          </p:nvSpPr>
          <p:spPr>
            <a:xfrm>
              <a:off x="0" y="0"/>
              <a:ext cx="9157970" cy="13716000"/>
            </a:xfrm>
            <a:custGeom>
              <a:avLst/>
              <a:gdLst/>
              <a:ahLst/>
              <a:cxnLst/>
              <a:rect l="l" t="t" r="r" b="b"/>
              <a:pathLst>
                <a:path w="9157970" h="13716000">
                  <a:moveTo>
                    <a:pt x="0" y="0"/>
                  </a:moveTo>
                  <a:lnTo>
                    <a:pt x="9157970" y="0"/>
                  </a:lnTo>
                  <a:lnTo>
                    <a:pt x="9157970" y="13716000"/>
                  </a:lnTo>
                  <a:lnTo>
                    <a:pt x="0" y="13716000"/>
                  </a:lnTo>
                  <a:close/>
                </a:path>
              </a:pathLst>
            </a:custGeom>
            <a:solidFill>
              <a:srgbClr val="ACADA8"/>
            </a:solidFill>
          </p:spPr>
        </p:sp>
      </p:grpSp>
      <p:sp>
        <p:nvSpPr>
          <p:cNvPr id="16" name="Freeform 16"/>
          <p:cNvSpPr/>
          <p:nvPr/>
        </p:nvSpPr>
        <p:spPr>
          <a:xfrm flipH="1">
            <a:off x="7287734" y="7859346"/>
            <a:ext cx="2925249" cy="2124462"/>
          </a:xfrm>
          <a:custGeom>
            <a:avLst/>
            <a:gdLst/>
            <a:ahLst/>
            <a:cxnLst/>
            <a:rect l="l" t="t" r="r" b="b"/>
            <a:pathLst>
              <a:path w="2925249" h="2124462">
                <a:moveTo>
                  <a:pt x="2925249" y="0"/>
                </a:moveTo>
                <a:lnTo>
                  <a:pt x="0" y="0"/>
                </a:lnTo>
                <a:lnTo>
                  <a:pt x="0" y="2124462"/>
                </a:lnTo>
                <a:lnTo>
                  <a:pt x="2925249" y="2124462"/>
                </a:lnTo>
                <a:lnTo>
                  <a:pt x="2925249"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7" name="TextBox 17"/>
          <p:cNvSpPr txBox="1"/>
          <p:nvPr/>
        </p:nvSpPr>
        <p:spPr>
          <a:xfrm>
            <a:off x="1028700" y="3849987"/>
            <a:ext cx="5018474" cy="2558450"/>
          </a:xfrm>
          <a:prstGeom prst="rect">
            <a:avLst/>
          </a:prstGeom>
        </p:spPr>
        <p:txBody>
          <a:bodyPr lIns="0" tIns="0" rIns="0" bIns="0" rtlCol="0" anchor="t">
            <a:spAutoFit/>
          </a:bodyPr>
          <a:lstStyle/>
          <a:p>
            <a:pPr algn="l">
              <a:lnSpc>
                <a:spcPts val="9179"/>
              </a:lnSpc>
            </a:pPr>
            <a:r>
              <a:rPr lang="en-US" sz="8999" b="1" spc="-93">
                <a:solidFill>
                  <a:srgbClr val="FFFFFF"/>
                </a:solidFill>
                <a:latin typeface="Calibri (MS) Bold"/>
                <a:ea typeface="Calibri (MS) Bold"/>
                <a:cs typeface="Calibri (MS) Bold"/>
                <a:sym typeface="Calibri (MS) Bold"/>
              </a:rPr>
              <a:t>A Quick Overview</a:t>
            </a:r>
          </a:p>
        </p:txBody>
      </p:sp>
      <p:sp>
        <p:nvSpPr>
          <p:cNvPr id="18" name="Freeform 18"/>
          <p:cNvSpPr/>
          <p:nvPr/>
        </p:nvSpPr>
        <p:spPr>
          <a:xfrm>
            <a:off x="12443879" y="6408438"/>
            <a:ext cx="6836045" cy="3050585"/>
          </a:xfrm>
          <a:custGeom>
            <a:avLst/>
            <a:gdLst/>
            <a:ahLst/>
            <a:cxnLst/>
            <a:rect l="l" t="t" r="r" b="b"/>
            <a:pathLst>
              <a:path w="6836045" h="3050585">
                <a:moveTo>
                  <a:pt x="0" y="0"/>
                </a:moveTo>
                <a:lnTo>
                  <a:pt x="6836045" y="0"/>
                </a:lnTo>
                <a:lnTo>
                  <a:pt x="6836045" y="3050585"/>
                </a:lnTo>
                <a:lnTo>
                  <a:pt x="0" y="305058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9" name="Freeform 19"/>
          <p:cNvSpPr/>
          <p:nvPr/>
        </p:nvSpPr>
        <p:spPr>
          <a:xfrm>
            <a:off x="11372698" y="7890408"/>
            <a:ext cx="1528182" cy="2093400"/>
          </a:xfrm>
          <a:custGeom>
            <a:avLst/>
            <a:gdLst/>
            <a:ahLst/>
            <a:cxnLst/>
            <a:rect l="l" t="t" r="r" b="b"/>
            <a:pathLst>
              <a:path w="1528182" h="2093400">
                <a:moveTo>
                  <a:pt x="0" y="0"/>
                </a:moveTo>
                <a:lnTo>
                  <a:pt x="1528181" y="0"/>
                </a:lnTo>
                <a:lnTo>
                  <a:pt x="1528181" y="2093400"/>
                </a:lnTo>
                <a:lnTo>
                  <a:pt x="0" y="20934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rot="2188">
            <a:off x="1785534" y="2606767"/>
            <a:ext cx="14959968" cy="0"/>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4762" y="9601200"/>
            <a:ext cx="18283238" cy="685800"/>
            <a:chOff x="0" y="0"/>
            <a:chExt cx="24377650" cy="914400"/>
          </a:xfrm>
        </p:grpSpPr>
        <p:sp>
          <p:nvSpPr>
            <p:cNvPr id="8" name="Freeform 8"/>
            <p:cNvSpPr/>
            <p:nvPr/>
          </p:nvSpPr>
          <p:spPr>
            <a:xfrm>
              <a:off x="0" y="0"/>
              <a:ext cx="24377650" cy="914400"/>
            </a:xfrm>
            <a:custGeom>
              <a:avLst/>
              <a:gdLst/>
              <a:ahLst/>
              <a:cxnLst/>
              <a:rect l="l" t="t" r="r" b="b"/>
              <a:pathLst>
                <a:path w="24377650" h="914400">
                  <a:moveTo>
                    <a:pt x="0" y="0"/>
                  </a:moveTo>
                  <a:lnTo>
                    <a:pt x="24377650" y="0"/>
                  </a:lnTo>
                  <a:lnTo>
                    <a:pt x="24377650" y="914400"/>
                  </a:lnTo>
                  <a:lnTo>
                    <a:pt x="0" y="914400"/>
                  </a:lnTo>
                  <a:close/>
                </a:path>
              </a:pathLst>
            </a:custGeom>
            <a:solidFill>
              <a:srgbClr val="DB8631"/>
            </a:solidFill>
          </p:spPr>
        </p:sp>
      </p:grpSp>
      <p:grpSp>
        <p:nvGrpSpPr>
          <p:cNvPr id="9" name="Group 9"/>
          <p:cNvGrpSpPr/>
          <p:nvPr/>
        </p:nvGrpSpPr>
        <p:grpSpPr>
          <a:xfrm>
            <a:off x="22" y="9501474"/>
            <a:ext cx="18283238" cy="96012"/>
            <a:chOff x="0" y="0"/>
            <a:chExt cx="24377650" cy="128016"/>
          </a:xfrm>
        </p:grpSpPr>
        <p:sp>
          <p:nvSpPr>
            <p:cNvPr id="10" name="Freeform 10"/>
            <p:cNvSpPr/>
            <p:nvPr/>
          </p:nvSpPr>
          <p:spPr>
            <a:xfrm>
              <a:off x="0" y="0"/>
              <a:ext cx="24377650" cy="128016"/>
            </a:xfrm>
            <a:custGeom>
              <a:avLst/>
              <a:gdLst/>
              <a:ahLst/>
              <a:cxnLst/>
              <a:rect l="l" t="t" r="r" b="b"/>
              <a:pathLst>
                <a:path w="24377650" h="128016">
                  <a:moveTo>
                    <a:pt x="0" y="0"/>
                  </a:moveTo>
                  <a:lnTo>
                    <a:pt x="24377650" y="0"/>
                  </a:lnTo>
                  <a:lnTo>
                    <a:pt x="24377650" y="128016"/>
                  </a:lnTo>
                  <a:lnTo>
                    <a:pt x="0" y="128016"/>
                  </a:lnTo>
                  <a:close/>
                </a:path>
              </a:pathLst>
            </a:custGeom>
            <a:solidFill>
              <a:srgbClr val="9DBFBE"/>
            </a:solidFill>
          </p:spPr>
        </p:sp>
      </p:grpSp>
      <p:grpSp>
        <p:nvGrpSpPr>
          <p:cNvPr id="11" name="Group 11"/>
          <p:cNvGrpSpPr/>
          <p:nvPr/>
        </p:nvGrpSpPr>
        <p:grpSpPr>
          <a:xfrm>
            <a:off x="-11906" y="-11906"/>
            <a:ext cx="18311812" cy="10310812"/>
            <a:chOff x="0" y="0"/>
            <a:chExt cx="24415750" cy="13747750"/>
          </a:xfrm>
        </p:grpSpPr>
        <p:sp>
          <p:nvSpPr>
            <p:cNvPr id="12" name="Freeform 12"/>
            <p:cNvSpPr/>
            <p:nvPr/>
          </p:nvSpPr>
          <p:spPr>
            <a:xfrm>
              <a:off x="15875" y="15875"/>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808080"/>
            </a:solidFill>
          </p:spPr>
        </p:sp>
        <p:sp>
          <p:nvSpPr>
            <p:cNvPr id="13" name="Freeform 13"/>
            <p:cNvSpPr/>
            <p:nvPr/>
          </p:nvSpPr>
          <p:spPr>
            <a:xfrm>
              <a:off x="0" y="0"/>
              <a:ext cx="24415750" cy="13747750"/>
            </a:xfrm>
            <a:custGeom>
              <a:avLst/>
              <a:gdLst/>
              <a:ahLst/>
              <a:cxnLst/>
              <a:rect l="l" t="t" r="r" b="b"/>
              <a:pathLst>
                <a:path w="24415750" h="13747750">
                  <a:moveTo>
                    <a:pt x="15875" y="0"/>
                  </a:moveTo>
                  <a:lnTo>
                    <a:pt x="24399875" y="0"/>
                  </a:lnTo>
                  <a:cubicBezTo>
                    <a:pt x="24408637" y="0"/>
                    <a:pt x="24415750" y="7112"/>
                    <a:pt x="24415750" y="15875"/>
                  </a:cubicBezTo>
                  <a:lnTo>
                    <a:pt x="24415750" y="13731875"/>
                  </a:lnTo>
                  <a:cubicBezTo>
                    <a:pt x="24415750" y="13740637"/>
                    <a:pt x="24408637" y="13747750"/>
                    <a:pt x="24399875" y="13747750"/>
                  </a:cubicBezTo>
                  <a:lnTo>
                    <a:pt x="15875" y="13747750"/>
                  </a:lnTo>
                  <a:cubicBezTo>
                    <a:pt x="7112" y="13747750"/>
                    <a:pt x="0" y="13740637"/>
                    <a:pt x="0" y="13731875"/>
                  </a:cubicBezTo>
                  <a:lnTo>
                    <a:pt x="0" y="15875"/>
                  </a:lnTo>
                  <a:cubicBezTo>
                    <a:pt x="0" y="7112"/>
                    <a:pt x="7112" y="0"/>
                    <a:pt x="15875" y="0"/>
                  </a:cubicBezTo>
                  <a:moveTo>
                    <a:pt x="15875" y="31750"/>
                  </a:moveTo>
                  <a:lnTo>
                    <a:pt x="15875" y="15875"/>
                  </a:lnTo>
                  <a:lnTo>
                    <a:pt x="31750" y="15875"/>
                  </a:lnTo>
                  <a:lnTo>
                    <a:pt x="31750" y="13731875"/>
                  </a:lnTo>
                  <a:lnTo>
                    <a:pt x="15875" y="13731875"/>
                  </a:lnTo>
                  <a:lnTo>
                    <a:pt x="15875" y="13716000"/>
                  </a:lnTo>
                  <a:lnTo>
                    <a:pt x="24399875" y="13716000"/>
                  </a:lnTo>
                  <a:lnTo>
                    <a:pt x="24399875" y="13731875"/>
                  </a:lnTo>
                  <a:lnTo>
                    <a:pt x="24384000" y="13731875"/>
                  </a:lnTo>
                  <a:lnTo>
                    <a:pt x="24384000" y="15875"/>
                  </a:lnTo>
                  <a:lnTo>
                    <a:pt x="24399875" y="15875"/>
                  </a:lnTo>
                  <a:lnTo>
                    <a:pt x="24399875" y="31750"/>
                  </a:lnTo>
                  <a:lnTo>
                    <a:pt x="15875" y="31750"/>
                  </a:lnTo>
                  <a:close/>
                </a:path>
              </a:pathLst>
            </a:custGeom>
            <a:solidFill>
              <a:srgbClr val="9DBFBE"/>
            </a:solidFill>
          </p:spPr>
        </p:sp>
      </p:grpSp>
      <p:sp>
        <p:nvSpPr>
          <p:cNvPr id="14" name="Freeform 14" descr="A screenshot of a computer"/>
          <p:cNvSpPr/>
          <p:nvPr/>
        </p:nvSpPr>
        <p:spPr>
          <a:xfrm>
            <a:off x="2978286" y="716308"/>
            <a:ext cx="12294948" cy="8797232"/>
          </a:xfrm>
          <a:custGeom>
            <a:avLst/>
            <a:gdLst/>
            <a:ahLst/>
            <a:cxnLst/>
            <a:rect l="l" t="t" r="r" b="b"/>
            <a:pathLst>
              <a:path w="12294948" h="8797232">
                <a:moveTo>
                  <a:pt x="0" y="0"/>
                </a:moveTo>
                <a:lnTo>
                  <a:pt x="12294948" y="0"/>
                </a:lnTo>
                <a:lnTo>
                  <a:pt x="12294948" y="8797232"/>
                </a:lnTo>
                <a:lnTo>
                  <a:pt x="0" y="8797232"/>
                </a:lnTo>
                <a:lnTo>
                  <a:pt x="0" y="0"/>
                </a:lnTo>
                <a:close/>
              </a:path>
            </a:pathLst>
          </a:custGeom>
          <a:blipFill>
            <a:blip r:embed="rId2"/>
            <a:stretch>
              <a:fillRect t="-881" b="-881"/>
            </a:stretch>
          </a:blipFill>
        </p:spPr>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rot="2188">
            <a:off x="1785534" y="2606767"/>
            <a:ext cx="14959968" cy="0"/>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4762" y="9601200"/>
            <a:ext cx="18283238" cy="685800"/>
            <a:chOff x="0" y="0"/>
            <a:chExt cx="24377650" cy="914400"/>
          </a:xfrm>
        </p:grpSpPr>
        <p:sp>
          <p:nvSpPr>
            <p:cNvPr id="8" name="Freeform 8"/>
            <p:cNvSpPr/>
            <p:nvPr/>
          </p:nvSpPr>
          <p:spPr>
            <a:xfrm>
              <a:off x="0" y="0"/>
              <a:ext cx="24377650" cy="914400"/>
            </a:xfrm>
            <a:custGeom>
              <a:avLst/>
              <a:gdLst/>
              <a:ahLst/>
              <a:cxnLst/>
              <a:rect l="l" t="t" r="r" b="b"/>
              <a:pathLst>
                <a:path w="24377650" h="914400">
                  <a:moveTo>
                    <a:pt x="0" y="0"/>
                  </a:moveTo>
                  <a:lnTo>
                    <a:pt x="24377650" y="0"/>
                  </a:lnTo>
                  <a:lnTo>
                    <a:pt x="24377650" y="914400"/>
                  </a:lnTo>
                  <a:lnTo>
                    <a:pt x="0" y="914400"/>
                  </a:lnTo>
                  <a:close/>
                </a:path>
              </a:pathLst>
            </a:custGeom>
            <a:solidFill>
              <a:srgbClr val="82847C"/>
            </a:solidFill>
          </p:spPr>
        </p:sp>
      </p:grpSp>
      <p:grpSp>
        <p:nvGrpSpPr>
          <p:cNvPr id="9" name="Group 9"/>
          <p:cNvGrpSpPr/>
          <p:nvPr/>
        </p:nvGrpSpPr>
        <p:grpSpPr>
          <a:xfrm>
            <a:off x="22" y="9501474"/>
            <a:ext cx="18283238" cy="96012"/>
            <a:chOff x="0" y="0"/>
            <a:chExt cx="24377650" cy="128016"/>
          </a:xfrm>
        </p:grpSpPr>
        <p:sp>
          <p:nvSpPr>
            <p:cNvPr id="10" name="Freeform 10"/>
            <p:cNvSpPr/>
            <p:nvPr/>
          </p:nvSpPr>
          <p:spPr>
            <a:xfrm>
              <a:off x="0" y="0"/>
              <a:ext cx="24377650" cy="128016"/>
            </a:xfrm>
            <a:custGeom>
              <a:avLst/>
              <a:gdLst/>
              <a:ahLst/>
              <a:cxnLst/>
              <a:rect l="l" t="t" r="r" b="b"/>
              <a:pathLst>
                <a:path w="24377650" h="128016">
                  <a:moveTo>
                    <a:pt x="0" y="0"/>
                  </a:moveTo>
                  <a:lnTo>
                    <a:pt x="24377650" y="0"/>
                  </a:lnTo>
                  <a:lnTo>
                    <a:pt x="24377650" y="128016"/>
                  </a:lnTo>
                  <a:lnTo>
                    <a:pt x="0" y="128016"/>
                  </a:lnTo>
                  <a:close/>
                </a:path>
              </a:pathLst>
            </a:custGeom>
            <a:solidFill>
              <a:srgbClr val="ACADA8"/>
            </a:solidFill>
          </p:spPr>
        </p:sp>
      </p:grpSp>
      <p:sp>
        <p:nvSpPr>
          <p:cNvPr id="11" name="AutoShape 11"/>
          <p:cNvSpPr/>
          <p:nvPr/>
        </p:nvSpPr>
        <p:spPr>
          <a:xfrm rot="2209">
            <a:off x="1806723" y="6515100"/>
            <a:ext cx="14822808" cy="0"/>
          </a:xfrm>
          <a:prstGeom prst="line">
            <a:avLst/>
          </a:prstGeom>
          <a:ln w="9525" cap="rnd">
            <a:solidFill>
              <a:srgbClr val="000000"/>
            </a:solidFill>
            <a:prstDash val="solid"/>
            <a:headEnd type="none" w="sm" len="sm"/>
            <a:tailEnd type="none" w="sm" len="sm"/>
          </a:ln>
        </p:spPr>
      </p:sp>
      <p:sp>
        <p:nvSpPr>
          <p:cNvPr id="12" name="Freeform 12" descr="A screenshot of a computer  Description automatically generated"/>
          <p:cNvSpPr/>
          <p:nvPr/>
        </p:nvSpPr>
        <p:spPr>
          <a:xfrm>
            <a:off x="191184" y="1638654"/>
            <a:ext cx="17898694" cy="5210478"/>
          </a:xfrm>
          <a:custGeom>
            <a:avLst/>
            <a:gdLst/>
            <a:ahLst/>
            <a:cxnLst/>
            <a:rect l="l" t="t" r="r" b="b"/>
            <a:pathLst>
              <a:path w="17898694" h="5210478">
                <a:moveTo>
                  <a:pt x="0" y="0"/>
                </a:moveTo>
                <a:lnTo>
                  <a:pt x="17898694" y="0"/>
                </a:lnTo>
                <a:lnTo>
                  <a:pt x="17898694" y="5210478"/>
                </a:lnTo>
                <a:lnTo>
                  <a:pt x="0" y="5210478"/>
                </a:lnTo>
                <a:lnTo>
                  <a:pt x="0" y="0"/>
                </a:lnTo>
                <a:close/>
              </a:path>
            </a:pathLst>
          </a:custGeom>
          <a:blipFill>
            <a:blip r:embed="rId2"/>
            <a:stretch>
              <a:fillRect l="-91" r="-91"/>
            </a:stretch>
          </a:blipFill>
        </p:spPr>
      </p:sp>
      <p:sp>
        <p:nvSpPr>
          <p:cNvPr id="13" name="AutoShape 13"/>
          <p:cNvSpPr/>
          <p:nvPr/>
        </p:nvSpPr>
        <p:spPr>
          <a:xfrm rot="2074">
            <a:off x="1076865" y="8428155"/>
            <a:ext cx="15782928" cy="0"/>
          </a:xfrm>
          <a:prstGeom prst="line">
            <a:avLst/>
          </a:prstGeom>
          <a:ln w="9525" cap="rnd">
            <a:solidFill>
              <a:srgbClr val="514949"/>
            </a:solidFill>
            <a:prstDash val="solid"/>
            <a:headEnd type="none" w="sm" len="sm"/>
            <a:tailEnd type="none" w="sm" len="sm"/>
          </a:ln>
        </p:spPr>
      </p:sp>
      <p:grpSp>
        <p:nvGrpSpPr>
          <p:cNvPr id="14" name="Group 14"/>
          <p:cNvGrpSpPr/>
          <p:nvPr/>
        </p:nvGrpSpPr>
        <p:grpSpPr>
          <a:xfrm>
            <a:off x="22" y="9501474"/>
            <a:ext cx="18287978" cy="99726"/>
            <a:chOff x="0" y="0"/>
            <a:chExt cx="24383970" cy="132968"/>
          </a:xfrm>
        </p:grpSpPr>
        <p:sp>
          <p:nvSpPr>
            <p:cNvPr id="15" name="Freeform 1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16" name="Group 16"/>
          <p:cNvGrpSpPr/>
          <p:nvPr/>
        </p:nvGrpSpPr>
        <p:grpSpPr>
          <a:xfrm>
            <a:off x="1" y="9601200"/>
            <a:ext cx="18288000" cy="685800"/>
            <a:chOff x="0" y="0"/>
            <a:chExt cx="24384000" cy="914400"/>
          </a:xfrm>
        </p:grpSpPr>
        <p:sp>
          <p:nvSpPr>
            <p:cNvPr id="17" name="Freeform 17"/>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rot="2188">
            <a:off x="1785534" y="2606767"/>
            <a:ext cx="14959968" cy="0"/>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4762" y="9601200"/>
            <a:ext cx="18283238" cy="685800"/>
            <a:chOff x="0" y="0"/>
            <a:chExt cx="24377650" cy="914400"/>
          </a:xfrm>
        </p:grpSpPr>
        <p:sp>
          <p:nvSpPr>
            <p:cNvPr id="8" name="Freeform 8"/>
            <p:cNvSpPr/>
            <p:nvPr/>
          </p:nvSpPr>
          <p:spPr>
            <a:xfrm>
              <a:off x="0" y="0"/>
              <a:ext cx="24377650" cy="914400"/>
            </a:xfrm>
            <a:custGeom>
              <a:avLst/>
              <a:gdLst/>
              <a:ahLst/>
              <a:cxnLst/>
              <a:rect l="l" t="t" r="r" b="b"/>
              <a:pathLst>
                <a:path w="24377650" h="914400">
                  <a:moveTo>
                    <a:pt x="0" y="0"/>
                  </a:moveTo>
                  <a:lnTo>
                    <a:pt x="24377650" y="0"/>
                  </a:lnTo>
                  <a:lnTo>
                    <a:pt x="24377650" y="914400"/>
                  </a:lnTo>
                  <a:lnTo>
                    <a:pt x="0" y="914400"/>
                  </a:lnTo>
                  <a:close/>
                </a:path>
              </a:pathLst>
            </a:custGeom>
            <a:solidFill>
              <a:srgbClr val="82847C"/>
            </a:solidFill>
          </p:spPr>
        </p:sp>
      </p:grpSp>
      <p:grpSp>
        <p:nvGrpSpPr>
          <p:cNvPr id="9" name="Group 9"/>
          <p:cNvGrpSpPr/>
          <p:nvPr/>
        </p:nvGrpSpPr>
        <p:grpSpPr>
          <a:xfrm>
            <a:off x="22" y="9501474"/>
            <a:ext cx="18283238" cy="96012"/>
            <a:chOff x="0" y="0"/>
            <a:chExt cx="24377650" cy="128016"/>
          </a:xfrm>
        </p:grpSpPr>
        <p:sp>
          <p:nvSpPr>
            <p:cNvPr id="10" name="Freeform 10"/>
            <p:cNvSpPr/>
            <p:nvPr/>
          </p:nvSpPr>
          <p:spPr>
            <a:xfrm>
              <a:off x="0" y="0"/>
              <a:ext cx="24377650" cy="128016"/>
            </a:xfrm>
            <a:custGeom>
              <a:avLst/>
              <a:gdLst/>
              <a:ahLst/>
              <a:cxnLst/>
              <a:rect l="l" t="t" r="r" b="b"/>
              <a:pathLst>
                <a:path w="24377650" h="128016">
                  <a:moveTo>
                    <a:pt x="0" y="0"/>
                  </a:moveTo>
                  <a:lnTo>
                    <a:pt x="24377650" y="0"/>
                  </a:lnTo>
                  <a:lnTo>
                    <a:pt x="24377650" y="128016"/>
                  </a:lnTo>
                  <a:lnTo>
                    <a:pt x="0" y="128016"/>
                  </a:lnTo>
                  <a:close/>
                </a:path>
              </a:pathLst>
            </a:custGeom>
            <a:solidFill>
              <a:srgbClr val="ACADA8"/>
            </a:solidFill>
          </p:spPr>
        </p:sp>
      </p:grpSp>
      <p:sp>
        <p:nvSpPr>
          <p:cNvPr id="11" name="AutoShape 11"/>
          <p:cNvSpPr/>
          <p:nvPr/>
        </p:nvSpPr>
        <p:spPr>
          <a:xfrm rot="2209">
            <a:off x="1806723" y="6515100"/>
            <a:ext cx="14822808" cy="0"/>
          </a:xfrm>
          <a:prstGeom prst="line">
            <a:avLst/>
          </a:prstGeom>
          <a:ln w="9525" cap="rnd">
            <a:solidFill>
              <a:srgbClr val="000000"/>
            </a:solidFill>
            <a:prstDash val="solid"/>
            <a:headEnd type="none" w="sm" len="sm"/>
            <a:tailEnd type="none" w="sm" len="sm"/>
          </a:ln>
        </p:spPr>
      </p:sp>
      <p:grpSp>
        <p:nvGrpSpPr>
          <p:cNvPr id="12" name="Group 12"/>
          <p:cNvGrpSpPr/>
          <p:nvPr/>
        </p:nvGrpSpPr>
        <p:grpSpPr>
          <a:xfrm>
            <a:off x="24" y="0"/>
            <a:ext cx="6877101" cy="10287000"/>
            <a:chOff x="0" y="0"/>
            <a:chExt cx="9169468" cy="13716000"/>
          </a:xfrm>
        </p:grpSpPr>
        <p:sp>
          <p:nvSpPr>
            <p:cNvPr id="13" name="Freeform 13"/>
            <p:cNvSpPr/>
            <p:nvPr/>
          </p:nvSpPr>
          <p:spPr>
            <a:xfrm>
              <a:off x="0" y="0"/>
              <a:ext cx="9169527" cy="13716000"/>
            </a:xfrm>
            <a:custGeom>
              <a:avLst/>
              <a:gdLst/>
              <a:ahLst/>
              <a:cxnLst/>
              <a:rect l="l" t="t" r="r" b="b"/>
              <a:pathLst>
                <a:path w="9169527" h="13716000">
                  <a:moveTo>
                    <a:pt x="0" y="0"/>
                  </a:moveTo>
                  <a:lnTo>
                    <a:pt x="9169527" y="0"/>
                  </a:lnTo>
                  <a:lnTo>
                    <a:pt x="9169527" y="13716000"/>
                  </a:lnTo>
                  <a:lnTo>
                    <a:pt x="0" y="13716000"/>
                  </a:lnTo>
                  <a:close/>
                </a:path>
              </a:pathLst>
            </a:custGeom>
            <a:solidFill>
              <a:srgbClr val="82847C"/>
            </a:solidFill>
          </p:spPr>
        </p:sp>
      </p:grpSp>
      <p:grpSp>
        <p:nvGrpSpPr>
          <p:cNvPr id="14" name="Group 14"/>
          <p:cNvGrpSpPr/>
          <p:nvPr/>
        </p:nvGrpSpPr>
        <p:grpSpPr>
          <a:xfrm>
            <a:off x="6877126" y="0"/>
            <a:ext cx="96012" cy="10287000"/>
            <a:chOff x="0" y="0"/>
            <a:chExt cx="128016" cy="13716000"/>
          </a:xfrm>
        </p:grpSpPr>
        <p:sp>
          <p:nvSpPr>
            <p:cNvPr id="15" name="Freeform 15"/>
            <p:cNvSpPr/>
            <p:nvPr/>
          </p:nvSpPr>
          <p:spPr>
            <a:xfrm>
              <a:off x="0" y="0"/>
              <a:ext cx="128016" cy="13716000"/>
            </a:xfrm>
            <a:custGeom>
              <a:avLst/>
              <a:gdLst/>
              <a:ahLst/>
              <a:cxnLst/>
              <a:rect l="l" t="t" r="r" b="b"/>
              <a:pathLst>
                <a:path w="128016" h="13716000">
                  <a:moveTo>
                    <a:pt x="0" y="0"/>
                  </a:moveTo>
                  <a:lnTo>
                    <a:pt x="128016" y="0"/>
                  </a:lnTo>
                  <a:lnTo>
                    <a:pt x="128016" y="13716000"/>
                  </a:lnTo>
                  <a:lnTo>
                    <a:pt x="0" y="13716000"/>
                  </a:lnTo>
                  <a:close/>
                </a:path>
              </a:pathLst>
            </a:custGeom>
            <a:solidFill>
              <a:srgbClr val="ACADA8"/>
            </a:solidFill>
          </p:spPr>
        </p:sp>
      </p:grpSp>
      <p:grpSp>
        <p:nvGrpSpPr>
          <p:cNvPr id="16" name="Group 16"/>
          <p:cNvGrpSpPr/>
          <p:nvPr/>
        </p:nvGrpSpPr>
        <p:grpSpPr>
          <a:xfrm>
            <a:off x="6665768" y="0"/>
            <a:ext cx="11617492" cy="10287000"/>
            <a:chOff x="0" y="0"/>
            <a:chExt cx="3059751" cy="2709333"/>
          </a:xfrm>
        </p:grpSpPr>
        <p:sp>
          <p:nvSpPr>
            <p:cNvPr id="17" name="Freeform 17"/>
            <p:cNvSpPr/>
            <p:nvPr/>
          </p:nvSpPr>
          <p:spPr>
            <a:xfrm>
              <a:off x="0" y="0"/>
              <a:ext cx="3059751" cy="2709333"/>
            </a:xfrm>
            <a:custGeom>
              <a:avLst/>
              <a:gdLst/>
              <a:ahLst/>
              <a:cxnLst/>
              <a:rect l="l" t="t" r="r" b="b"/>
              <a:pathLst>
                <a:path w="3059751" h="2709333">
                  <a:moveTo>
                    <a:pt x="0" y="0"/>
                  </a:moveTo>
                  <a:lnTo>
                    <a:pt x="3059751" y="0"/>
                  </a:lnTo>
                  <a:lnTo>
                    <a:pt x="3059751" y="2709333"/>
                  </a:lnTo>
                  <a:lnTo>
                    <a:pt x="0" y="2709333"/>
                  </a:lnTo>
                  <a:close/>
                </a:path>
              </a:pathLst>
            </a:custGeom>
            <a:solidFill>
              <a:srgbClr val="FFFFFF"/>
            </a:solidFill>
          </p:spPr>
        </p:sp>
        <p:sp>
          <p:nvSpPr>
            <p:cNvPr id="18" name="TextBox 18"/>
            <p:cNvSpPr txBox="1"/>
            <p:nvPr/>
          </p:nvSpPr>
          <p:spPr>
            <a:xfrm>
              <a:off x="0" y="-38100"/>
              <a:ext cx="3059751" cy="2747433"/>
            </a:xfrm>
            <a:prstGeom prst="rect">
              <a:avLst/>
            </a:prstGeom>
          </p:spPr>
          <p:txBody>
            <a:bodyPr lIns="50800" tIns="50800" rIns="50800" bIns="50800" rtlCol="0" anchor="ctr"/>
            <a:lstStyle/>
            <a:p>
              <a:pPr algn="ctr">
                <a:lnSpc>
                  <a:spcPts val="2659"/>
                </a:lnSpc>
              </a:pPr>
              <a:endParaRPr/>
            </a:p>
          </p:txBody>
        </p:sp>
      </p:grpSp>
      <p:sp>
        <p:nvSpPr>
          <p:cNvPr id="19" name="Freeform 19"/>
          <p:cNvSpPr/>
          <p:nvPr/>
        </p:nvSpPr>
        <p:spPr>
          <a:xfrm>
            <a:off x="10284855" y="423694"/>
            <a:ext cx="3820967" cy="8834606"/>
          </a:xfrm>
          <a:custGeom>
            <a:avLst/>
            <a:gdLst/>
            <a:ahLst/>
            <a:cxnLst/>
            <a:rect l="l" t="t" r="r" b="b"/>
            <a:pathLst>
              <a:path w="3820967" h="8834606">
                <a:moveTo>
                  <a:pt x="0" y="0"/>
                </a:moveTo>
                <a:lnTo>
                  <a:pt x="3820967" y="0"/>
                </a:lnTo>
                <a:lnTo>
                  <a:pt x="3820967" y="8834606"/>
                </a:lnTo>
                <a:lnTo>
                  <a:pt x="0" y="883460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20" name="TextBox 20"/>
          <p:cNvSpPr txBox="1"/>
          <p:nvPr/>
        </p:nvSpPr>
        <p:spPr>
          <a:xfrm>
            <a:off x="785580" y="2705035"/>
            <a:ext cx="5305989" cy="3810065"/>
          </a:xfrm>
          <a:prstGeom prst="rect">
            <a:avLst/>
          </a:prstGeom>
        </p:spPr>
        <p:txBody>
          <a:bodyPr lIns="0" tIns="0" rIns="0" bIns="0" rtlCol="0" anchor="t">
            <a:spAutoFit/>
          </a:bodyPr>
          <a:lstStyle/>
          <a:p>
            <a:pPr algn="ctr">
              <a:lnSpc>
                <a:spcPts val="14849"/>
              </a:lnSpc>
            </a:pPr>
            <a:r>
              <a:rPr lang="en-US" sz="8999" b="1" spc="-102">
                <a:solidFill>
                  <a:srgbClr val="FFFFFF"/>
                </a:solidFill>
                <a:latin typeface="Calibri (MS) Bold"/>
                <a:ea typeface="Calibri (MS) Bold"/>
                <a:cs typeface="Calibri (MS) Bold"/>
                <a:sym typeface="Calibri (MS) Bold"/>
              </a:rPr>
              <a:t>Why this AoLE?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rot="4590">
            <a:off x="9612760" y="3129282"/>
            <a:ext cx="7132743" cy="0"/>
          </a:xfrm>
          <a:prstGeom prst="line">
            <a:avLst/>
          </a:prstGeom>
          <a:ln w="9525" cap="rnd">
            <a:solidFill>
              <a:srgbClr val="000000"/>
            </a:solidFill>
            <a:prstDash val="solid"/>
            <a:headEnd type="none" w="sm" len="sm"/>
            <a:tailEnd type="none" w="sm" len="sm"/>
          </a:ln>
        </p:spPr>
      </p:sp>
      <p:sp>
        <p:nvSpPr>
          <p:cNvPr id="7" name="TextBox 7"/>
          <p:cNvSpPr txBox="1"/>
          <p:nvPr/>
        </p:nvSpPr>
        <p:spPr>
          <a:xfrm>
            <a:off x="9708966" y="3144066"/>
            <a:ext cx="7507878" cy="7950018"/>
          </a:xfrm>
          <a:prstGeom prst="rect">
            <a:avLst/>
          </a:prstGeom>
        </p:spPr>
        <p:txBody>
          <a:bodyPr lIns="0" tIns="0" rIns="0" bIns="0" rtlCol="0" anchor="t">
            <a:spAutoFit/>
          </a:bodyPr>
          <a:lstStyle/>
          <a:p>
            <a:pPr algn="l">
              <a:lnSpc>
                <a:spcPts val="6957"/>
              </a:lnSpc>
            </a:pPr>
            <a:r>
              <a:rPr lang="en-US" sz="4899" b="1">
                <a:solidFill>
                  <a:srgbClr val="404040"/>
                </a:solidFill>
                <a:latin typeface="Calibri (MS) Bold"/>
                <a:ea typeface="Calibri (MS) Bold"/>
                <a:cs typeface="Calibri (MS) Bold"/>
                <a:sym typeface="Calibri (MS) Bold"/>
              </a:rPr>
              <a:t>The learning intention the lesson is to collaboratively research information from ancient Egypt and present findings. </a:t>
            </a:r>
          </a:p>
          <a:p>
            <a:pPr algn="l">
              <a:lnSpc>
                <a:spcPts val="6957"/>
              </a:lnSpc>
            </a:pPr>
            <a:endParaRPr lang="en-US" sz="4899" b="1">
              <a:solidFill>
                <a:srgbClr val="404040"/>
              </a:solidFill>
              <a:latin typeface="Calibri (MS) Bold"/>
              <a:ea typeface="Calibri (MS) Bold"/>
              <a:cs typeface="Calibri (MS) Bold"/>
              <a:sym typeface="Calibri (MS) Bold"/>
            </a:endParaRPr>
          </a:p>
          <a:p>
            <a:pPr algn="l">
              <a:lnSpc>
                <a:spcPts val="6957"/>
              </a:lnSpc>
            </a:pPr>
            <a:endParaRPr lang="en-US" sz="4899" b="1">
              <a:solidFill>
                <a:srgbClr val="404040"/>
              </a:solidFill>
              <a:latin typeface="Calibri (MS) Bold"/>
              <a:ea typeface="Calibri (MS) Bold"/>
              <a:cs typeface="Calibri (MS) Bold"/>
              <a:sym typeface="Calibri (MS) Bold"/>
            </a:endParaRPr>
          </a:p>
          <a:p>
            <a:pPr algn="l">
              <a:lnSpc>
                <a:spcPts val="6957"/>
              </a:lnSpc>
            </a:pPr>
            <a:endParaRPr lang="en-US" sz="4899" b="1">
              <a:solidFill>
                <a:srgbClr val="404040"/>
              </a:solidFill>
              <a:latin typeface="Calibri (MS) Bold"/>
              <a:ea typeface="Calibri (MS) Bold"/>
              <a:cs typeface="Calibri (MS) Bold"/>
              <a:sym typeface="Calibri (MS) Bold"/>
            </a:endParaRPr>
          </a:p>
          <a:p>
            <a:pPr algn="l">
              <a:lnSpc>
                <a:spcPts val="6957"/>
              </a:lnSpc>
            </a:pPr>
            <a:endParaRPr lang="en-US" sz="4899" b="1">
              <a:solidFill>
                <a:srgbClr val="404040"/>
              </a:solidFill>
              <a:latin typeface="Calibri (MS) Bold"/>
              <a:ea typeface="Calibri (MS) Bold"/>
              <a:cs typeface="Calibri (MS) Bold"/>
              <a:sym typeface="Calibri (MS) Bold"/>
            </a:endParaRPr>
          </a:p>
        </p:txBody>
      </p:sp>
      <p:grpSp>
        <p:nvGrpSpPr>
          <p:cNvPr id="8" name="Group 8"/>
          <p:cNvGrpSpPr/>
          <p:nvPr/>
        </p:nvGrpSpPr>
        <p:grpSpPr>
          <a:xfrm>
            <a:off x="22" y="9501474"/>
            <a:ext cx="18287978" cy="99726"/>
            <a:chOff x="0" y="0"/>
            <a:chExt cx="24383970" cy="132968"/>
          </a:xfrm>
        </p:grpSpPr>
        <p:sp>
          <p:nvSpPr>
            <p:cNvPr id="9" name="Freeform 9"/>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10" name="Group 10"/>
          <p:cNvGrpSpPr/>
          <p:nvPr/>
        </p:nvGrpSpPr>
        <p:grpSpPr>
          <a:xfrm>
            <a:off x="1" y="9601200"/>
            <a:ext cx="18288000" cy="685800"/>
            <a:chOff x="0" y="0"/>
            <a:chExt cx="24384000" cy="914400"/>
          </a:xfrm>
        </p:grpSpPr>
        <p:sp>
          <p:nvSpPr>
            <p:cNvPr id="11" name="Freeform 11"/>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sp>
        <p:nvSpPr>
          <p:cNvPr id="12" name="Freeform 12"/>
          <p:cNvSpPr/>
          <p:nvPr/>
        </p:nvSpPr>
        <p:spPr>
          <a:xfrm>
            <a:off x="1028700" y="481165"/>
            <a:ext cx="7274367" cy="8446290"/>
          </a:xfrm>
          <a:custGeom>
            <a:avLst/>
            <a:gdLst/>
            <a:ahLst/>
            <a:cxnLst/>
            <a:rect l="l" t="t" r="r" b="b"/>
            <a:pathLst>
              <a:path w="7274367" h="8446290">
                <a:moveTo>
                  <a:pt x="0" y="0"/>
                </a:moveTo>
                <a:lnTo>
                  <a:pt x="7274367" y="0"/>
                </a:lnTo>
                <a:lnTo>
                  <a:pt x="7274367" y="8446290"/>
                </a:lnTo>
                <a:lnTo>
                  <a:pt x="0" y="844629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3" name="TextBox 13"/>
          <p:cNvSpPr txBox="1"/>
          <p:nvPr/>
        </p:nvSpPr>
        <p:spPr>
          <a:xfrm>
            <a:off x="9708968" y="1975245"/>
            <a:ext cx="7507876"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Learning Intention</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a:off x="1709737" y="2111468"/>
            <a:ext cx="14959965" cy="9525"/>
          </a:xfrm>
          <a:prstGeom prst="line">
            <a:avLst/>
          </a:prstGeom>
          <a:ln w="9525" cap="rnd">
            <a:solidFill>
              <a:srgbClr val="000000"/>
            </a:solidFill>
            <a:prstDash val="solid"/>
            <a:headEnd type="none" w="sm" len="sm"/>
            <a:tailEnd type="none" w="sm" len="sm"/>
          </a:ln>
        </p:spPr>
      </p:sp>
      <p:sp>
        <p:nvSpPr>
          <p:cNvPr id="7" name="TextBox 7"/>
          <p:cNvSpPr txBox="1"/>
          <p:nvPr/>
        </p:nvSpPr>
        <p:spPr>
          <a:xfrm>
            <a:off x="1737360" y="842099"/>
            <a:ext cx="14904720" cy="1718221"/>
          </a:xfrm>
          <a:prstGeom prst="rect">
            <a:avLst/>
          </a:prstGeom>
        </p:spPr>
        <p:txBody>
          <a:bodyPr lIns="0" tIns="0" rIns="0" bIns="0" rtlCol="0" anchor="t">
            <a:spAutoFit/>
          </a:bodyPr>
          <a:lstStyle/>
          <a:p>
            <a:pPr algn="l">
              <a:lnSpc>
                <a:spcPts val="6119"/>
              </a:lnSpc>
            </a:pPr>
            <a:r>
              <a:rPr lang="en-US" sz="5999" b="1" spc="-99">
                <a:solidFill>
                  <a:srgbClr val="404040"/>
                </a:solidFill>
                <a:latin typeface="Calibri (MS) Bold"/>
                <a:ea typeface="Calibri (MS) Bold"/>
                <a:cs typeface="Calibri (MS) Bold"/>
                <a:sym typeface="Calibri (MS) Bold"/>
              </a:rPr>
              <a:t>Prior knowledge​:</a:t>
            </a:r>
          </a:p>
          <a:p>
            <a:pPr algn="l">
              <a:lnSpc>
                <a:spcPts val="6119"/>
              </a:lnSpc>
            </a:pPr>
            <a:endParaRPr lang="en-US" sz="5999" b="1" spc="-99">
              <a:solidFill>
                <a:srgbClr val="404040"/>
              </a:solidFill>
              <a:latin typeface="Calibri (MS) Bold"/>
              <a:ea typeface="Calibri (MS) Bold"/>
              <a:cs typeface="Calibri (MS) Bold"/>
              <a:sym typeface="Calibri (MS) Bold"/>
            </a:endParaRPr>
          </a:p>
        </p:txBody>
      </p:sp>
      <p:grpSp>
        <p:nvGrpSpPr>
          <p:cNvPr id="8" name="Group 8"/>
          <p:cNvGrpSpPr/>
          <p:nvPr/>
        </p:nvGrpSpPr>
        <p:grpSpPr>
          <a:xfrm>
            <a:off x="22" y="9501474"/>
            <a:ext cx="18287978" cy="99726"/>
            <a:chOff x="0" y="0"/>
            <a:chExt cx="24383970" cy="132968"/>
          </a:xfrm>
        </p:grpSpPr>
        <p:sp>
          <p:nvSpPr>
            <p:cNvPr id="9" name="Freeform 9"/>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10" name="Group 10"/>
          <p:cNvGrpSpPr/>
          <p:nvPr/>
        </p:nvGrpSpPr>
        <p:grpSpPr>
          <a:xfrm>
            <a:off x="1" y="9601200"/>
            <a:ext cx="18288000" cy="685800"/>
            <a:chOff x="0" y="0"/>
            <a:chExt cx="24384000" cy="914400"/>
          </a:xfrm>
        </p:grpSpPr>
        <p:sp>
          <p:nvSpPr>
            <p:cNvPr id="11" name="Freeform 11"/>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12" name="Group 12"/>
          <p:cNvGrpSpPr/>
          <p:nvPr/>
        </p:nvGrpSpPr>
        <p:grpSpPr>
          <a:xfrm>
            <a:off x="1028700" y="2526813"/>
            <a:ext cx="16598823" cy="1104859"/>
            <a:chOff x="0" y="0"/>
            <a:chExt cx="20116798" cy="1339024"/>
          </a:xfrm>
        </p:grpSpPr>
        <p:sp>
          <p:nvSpPr>
            <p:cNvPr id="13" name="Freeform 13"/>
            <p:cNvSpPr/>
            <p:nvPr/>
          </p:nvSpPr>
          <p:spPr>
            <a:xfrm>
              <a:off x="0" y="0"/>
              <a:ext cx="20116800" cy="1338961"/>
            </a:xfrm>
            <a:custGeom>
              <a:avLst/>
              <a:gdLst/>
              <a:ahLst/>
              <a:cxnLst/>
              <a:rect l="l" t="t" r="r" b="b"/>
              <a:pathLst>
                <a:path w="20116800" h="1338961">
                  <a:moveTo>
                    <a:pt x="0" y="133858"/>
                  </a:moveTo>
                  <a:cubicBezTo>
                    <a:pt x="0" y="59944"/>
                    <a:pt x="59944" y="0"/>
                    <a:pt x="133858" y="0"/>
                  </a:cubicBezTo>
                  <a:lnTo>
                    <a:pt x="19982942" y="0"/>
                  </a:lnTo>
                  <a:cubicBezTo>
                    <a:pt x="20056856" y="0"/>
                    <a:pt x="20116800" y="59944"/>
                    <a:pt x="20116800" y="133858"/>
                  </a:cubicBezTo>
                  <a:lnTo>
                    <a:pt x="20116800" y="1205103"/>
                  </a:lnTo>
                  <a:cubicBezTo>
                    <a:pt x="20116800" y="1279017"/>
                    <a:pt x="20056856" y="1338961"/>
                    <a:pt x="19982942" y="1338961"/>
                  </a:cubicBezTo>
                  <a:lnTo>
                    <a:pt x="133858" y="1338961"/>
                  </a:lnTo>
                  <a:cubicBezTo>
                    <a:pt x="59944" y="1338961"/>
                    <a:pt x="0" y="1279017"/>
                    <a:pt x="0" y="1205103"/>
                  </a:cubicBezTo>
                  <a:close/>
                </a:path>
              </a:pathLst>
            </a:custGeom>
            <a:solidFill>
              <a:srgbClr val="F2F2F2"/>
            </a:solidFill>
          </p:spPr>
        </p:sp>
      </p:grpSp>
      <p:sp>
        <p:nvSpPr>
          <p:cNvPr id="14" name="Freeform 14"/>
          <p:cNvSpPr/>
          <p:nvPr/>
        </p:nvSpPr>
        <p:spPr>
          <a:xfrm>
            <a:off x="1170238" y="2633736"/>
            <a:ext cx="891014" cy="891014"/>
          </a:xfrm>
          <a:custGeom>
            <a:avLst/>
            <a:gdLst/>
            <a:ahLst/>
            <a:cxnLst/>
            <a:rect l="l" t="t" r="r" b="b"/>
            <a:pathLst>
              <a:path w="891014" h="891014">
                <a:moveTo>
                  <a:pt x="0" y="0"/>
                </a:moveTo>
                <a:lnTo>
                  <a:pt x="891014" y="0"/>
                </a:lnTo>
                <a:lnTo>
                  <a:pt x="891014" y="891014"/>
                </a:lnTo>
                <a:lnTo>
                  <a:pt x="0" y="89101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grpSp>
        <p:nvGrpSpPr>
          <p:cNvPr id="15" name="Group 15"/>
          <p:cNvGrpSpPr/>
          <p:nvPr/>
        </p:nvGrpSpPr>
        <p:grpSpPr>
          <a:xfrm>
            <a:off x="1028700" y="3907887"/>
            <a:ext cx="16598823" cy="1104859"/>
            <a:chOff x="0" y="0"/>
            <a:chExt cx="20116798" cy="1339024"/>
          </a:xfrm>
        </p:grpSpPr>
        <p:sp>
          <p:nvSpPr>
            <p:cNvPr id="16" name="Freeform 16"/>
            <p:cNvSpPr/>
            <p:nvPr/>
          </p:nvSpPr>
          <p:spPr>
            <a:xfrm>
              <a:off x="0" y="0"/>
              <a:ext cx="20116800" cy="1338961"/>
            </a:xfrm>
            <a:custGeom>
              <a:avLst/>
              <a:gdLst/>
              <a:ahLst/>
              <a:cxnLst/>
              <a:rect l="l" t="t" r="r" b="b"/>
              <a:pathLst>
                <a:path w="20116800" h="1338961">
                  <a:moveTo>
                    <a:pt x="0" y="133858"/>
                  </a:moveTo>
                  <a:cubicBezTo>
                    <a:pt x="0" y="59944"/>
                    <a:pt x="59944" y="0"/>
                    <a:pt x="133858" y="0"/>
                  </a:cubicBezTo>
                  <a:lnTo>
                    <a:pt x="19982942" y="0"/>
                  </a:lnTo>
                  <a:cubicBezTo>
                    <a:pt x="20056856" y="0"/>
                    <a:pt x="20116800" y="59944"/>
                    <a:pt x="20116800" y="133858"/>
                  </a:cubicBezTo>
                  <a:lnTo>
                    <a:pt x="20116800" y="1205103"/>
                  </a:lnTo>
                  <a:cubicBezTo>
                    <a:pt x="20116800" y="1279017"/>
                    <a:pt x="20056856" y="1338961"/>
                    <a:pt x="19982942" y="1338961"/>
                  </a:cubicBezTo>
                  <a:lnTo>
                    <a:pt x="133858" y="1338961"/>
                  </a:lnTo>
                  <a:cubicBezTo>
                    <a:pt x="59944" y="1338961"/>
                    <a:pt x="0" y="1279017"/>
                    <a:pt x="0" y="1205103"/>
                  </a:cubicBezTo>
                  <a:close/>
                </a:path>
              </a:pathLst>
            </a:custGeom>
            <a:solidFill>
              <a:srgbClr val="F2F2F2"/>
            </a:solidFill>
          </p:spPr>
        </p:sp>
      </p:grpSp>
      <p:sp>
        <p:nvSpPr>
          <p:cNvPr id="17" name="Freeform 17"/>
          <p:cNvSpPr/>
          <p:nvPr/>
        </p:nvSpPr>
        <p:spPr>
          <a:xfrm>
            <a:off x="1185013" y="4031722"/>
            <a:ext cx="876238" cy="876238"/>
          </a:xfrm>
          <a:custGeom>
            <a:avLst/>
            <a:gdLst/>
            <a:ahLst/>
            <a:cxnLst/>
            <a:rect l="l" t="t" r="r" b="b"/>
            <a:pathLst>
              <a:path w="876238" h="876238">
                <a:moveTo>
                  <a:pt x="0" y="0"/>
                </a:moveTo>
                <a:lnTo>
                  <a:pt x="876239" y="0"/>
                </a:lnTo>
                <a:lnTo>
                  <a:pt x="876239" y="876238"/>
                </a:lnTo>
                <a:lnTo>
                  <a:pt x="0" y="87623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grpSp>
        <p:nvGrpSpPr>
          <p:cNvPr id="18" name="Group 18"/>
          <p:cNvGrpSpPr/>
          <p:nvPr/>
        </p:nvGrpSpPr>
        <p:grpSpPr>
          <a:xfrm>
            <a:off x="1028700" y="5288960"/>
            <a:ext cx="16598823" cy="1104859"/>
            <a:chOff x="0" y="0"/>
            <a:chExt cx="20116798" cy="1339024"/>
          </a:xfrm>
        </p:grpSpPr>
        <p:sp>
          <p:nvSpPr>
            <p:cNvPr id="19" name="Freeform 19"/>
            <p:cNvSpPr/>
            <p:nvPr/>
          </p:nvSpPr>
          <p:spPr>
            <a:xfrm>
              <a:off x="0" y="0"/>
              <a:ext cx="20116800" cy="1338961"/>
            </a:xfrm>
            <a:custGeom>
              <a:avLst/>
              <a:gdLst/>
              <a:ahLst/>
              <a:cxnLst/>
              <a:rect l="l" t="t" r="r" b="b"/>
              <a:pathLst>
                <a:path w="20116800" h="1338961">
                  <a:moveTo>
                    <a:pt x="0" y="133858"/>
                  </a:moveTo>
                  <a:cubicBezTo>
                    <a:pt x="0" y="59944"/>
                    <a:pt x="59944" y="0"/>
                    <a:pt x="133858" y="0"/>
                  </a:cubicBezTo>
                  <a:lnTo>
                    <a:pt x="19982942" y="0"/>
                  </a:lnTo>
                  <a:cubicBezTo>
                    <a:pt x="20056856" y="0"/>
                    <a:pt x="20116800" y="59944"/>
                    <a:pt x="20116800" y="133858"/>
                  </a:cubicBezTo>
                  <a:lnTo>
                    <a:pt x="20116800" y="1205103"/>
                  </a:lnTo>
                  <a:cubicBezTo>
                    <a:pt x="20116800" y="1279017"/>
                    <a:pt x="20056856" y="1338961"/>
                    <a:pt x="19982942" y="1338961"/>
                  </a:cubicBezTo>
                  <a:lnTo>
                    <a:pt x="133858" y="1338961"/>
                  </a:lnTo>
                  <a:cubicBezTo>
                    <a:pt x="59944" y="1338961"/>
                    <a:pt x="0" y="1279017"/>
                    <a:pt x="0" y="1205103"/>
                  </a:cubicBezTo>
                  <a:close/>
                </a:path>
              </a:pathLst>
            </a:custGeom>
            <a:solidFill>
              <a:srgbClr val="F2F2F2"/>
            </a:solidFill>
          </p:spPr>
        </p:sp>
      </p:grpSp>
      <p:sp>
        <p:nvSpPr>
          <p:cNvPr id="20" name="Freeform 20"/>
          <p:cNvSpPr/>
          <p:nvPr/>
        </p:nvSpPr>
        <p:spPr>
          <a:xfrm>
            <a:off x="1185013" y="5393746"/>
            <a:ext cx="932598" cy="932598"/>
          </a:xfrm>
          <a:custGeom>
            <a:avLst/>
            <a:gdLst/>
            <a:ahLst/>
            <a:cxnLst/>
            <a:rect l="l" t="t" r="r" b="b"/>
            <a:pathLst>
              <a:path w="932598" h="932598">
                <a:moveTo>
                  <a:pt x="0" y="0"/>
                </a:moveTo>
                <a:lnTo>
                  <a:pt x="932599" y="0"/>
                </a:lnTo>
                <a:lnTo>
                  <a:pt x="932599" y="932598"/>
                </a:lnTo>
                <a:lnTo>
                  <a:pt x="0" y="932598"/>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grpSp>
        <p:nvGrpSpPr>
          <p:cNvPr id="21" name="Group 21"/>
          <p:cNvGrpSpPr/>
          <p:nvPr/>
        </p:nvGrpSpPr>
        <p:grpSpPr>
          <a:xfrm>
            <a:off x="1028700" y="6670036"/>
            <a:ext cx="16598823" cy="1104859"/>
            <a:chOff x="0" y="0"/>
            <a:chExt cx="20116798" cy="1339024"/>
          </a:xfrm>
        </p:grpSpPr>
        <p:sp>
          <p:nvSpPr>
            <p:cNvPr id="22" name="Freeform 22"/>
            <p:cNvSpPr/>
            <p:nvPr/>
          </p:nvSpPr>
          <p:spPr>
            <a:xfrm>
              <a:off x="0" y="0"/>
              <a:ext cx="20116800" cy="1338961"/>
            </a:xfrm>
            <a:custGeom>
              <a:avLst/>
              <a:gdLst/>
              <a:ahLst/>
              <a:cxnLst/>
              <a:rect l="l" t="t" r="r" b="b"/>
              <a:pathLst>
                <a:path w="20116800" h="1338961">
                  <a:moveTo>
                    <a:pt x="0" y="133858"/>
                  </a:moveTo>
                  <a:cubicBezTo>
                    <a:pt x="0" y="59944"/>
                    <a:pt x="59944" y="0"/>
                    <a:pt x="133858" y="0"/>
                  </a:cubicBezTo>
                  <a:lnTo>
                    <a:pt x="19982942" y="0"/>
                  </a:lnTo>
                  <a:cubicBezTo>
                    <a:pt x="20056856" y="0"/>
                    <a:pt x="20116800" y="59944"/>
                    <a:pt x="20116800" y="133858"/>
                  </a:cubicBezTo>
                  <a:lnTo>
                    <a:pt x="20116800" y="1205103"/>
                  </a:lnTo>
                  <a:cubicBezTo>
                    <a:pt x="20116800" y="1279017"/>
                    <a:pt x="20056856" y="1338961"/>
                    <a:pt x="19982942" y="1338961"/>
                  </a:cubicBezTo>
                  <a:lnTo>
                    <a:pt x="133858" y="1338961"/>
                  </a:lnTo>
                  <a:cubicBezTo>
                    <a:pt x="59944" y="1338961"/>
                    <a:pt x="0" y="1279017"/>
                    <a:pt x="0" y="1205103"/>
                  </a:cubicBezTo>
                  <a:close/>
                </a:path>
              </a:pathLst>
            </a:custGeom>
            <a:solidFill>
              <a:srgbClr val="F2F2F2"/>
            </a:solidFill>
          </p:spPr>
        </p:sp>
      </p:grpSp>
      <p:sp>
        <p:nvSpPr>
          <p:cNvPr id="23" name="Freeform 23"/>
          <p:cNvSpPr/>
          <p:nvPr/>
        </p:nvSpPr>
        <p:spPr>
          <a:xfrm>
            <a:off x="1170238" y="6831971"/>
            <a:ext cx="876238" cy="876238"/>
          </a:xfrm>
          <a:custGeom>
            <a:avLst/>
            <a:gdLst/>
            <a:ahLst/>
            <a:cxnLst/>
            <a:rect l="l" t="t" r="r" b="b"/>
            <a:pathLst>
              <a:path w="876238" h="876238">
                <a:moveTo>
                  <a:pt x="0" y="0"/>
                </a:moveTo>
                <a:lnTo>
                  <a:pt x="876238" y="0"/>
                </a:lnTo>
                <a:lnTo>
                  <a:pt x="876238" y="876238"/>
                </a:lnTo>
                <a:lnTo>
                  <a:pt x="0" y="87623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grpSp>
        <p:nvGrpSpPr>
          <p:cNvPr id="24" name="Group 24"/>
          <p:cNvGrpSpPr/>
          <p:nvPr/>
        </p:nvGrpSpPr>
        <p:grpSpPr>
          <a:xfrm>
            <a:off x="1028700" y="8051109"/>
            <a:ext cx="16598823" cy="1104859"/>
            <a:chOff x="0" y="0"/>
            <a:chExt cx="20116798" cy="1339024"/>
          </a:xfrm>
        </p:grpSpPr>
        <p:sp>
          <p:nvSpPr>
            <p:cNvPr id="25" name="Freeform 25"/>
            <p:cNvSpPr/>
            <p:nvPr/>
          </p:nvSpPr>
          <p:spPr>
            <a:xfrm>
              <a:off x="0" y="0"/>
              <a:ext cx="20116800" cy="1338961"/>
            </a:xfrm>
            <a:custGeom>
              <a:avLst/>
              <a:gdLst/>
              <a:ahLst/>
              <a:cxnLst/>
              <a:rect l="l" t="t" r="r" b="b"/>
              <a:pathLst>
                <a:path w="20116800" h="1338961">
                  <a:moveTo>
                    <a:pt x="0" y="133858"/>
                  </a:moveTo>
                  <a:cubicBezTo>
                    <a:pt x="0" y="59944"/>
                    <a:pt x="59944" y="0"/>
                    <a:pt x="133858" y="0"/>
                  </a:cubicBezTo>
                  <a:lnTo>
                    <a:pt x="19982942" y="0"/>
                  </a:lnTo>
                  <a:cubicBezTo>
                    <a:pt x="20056856" y="0"/>
                    <a:pt x="20116800" y="59944"/>
                    <a:pt x="20116800" y="133858"/>
                  </a:cubicBezTo>
                  <a:lnTo>
                    <a:pt x="20116800" y="1205103"/>
                  </a:lnTo>
                  <a:cubicBezTo>
                    <a:pt x="20116800" y="1279017"/>
                    <a:pt x="20056856" y="1338961"/>
                    <a:pt x="19982942" y="1338961"/>
                  </a:cubicBezTo>
                  <a:lnTo>
                    <a:pt x="133858" y="1338961"/>
                  </a:lnTo>
                  <a:cubicBezTo>
                    <a:pt x="59944" y="1338961"/>
                    <a:pt x="0" y="1279017"/>
                    <a:pt x="0" y="1205103"/>
                  </a:cubicBezTo>
                  <a:close/>
                </a:path>
              </a:pathLst>
            </a:custGeom>
            <a:solidFill>
              <a:srgbClr val="F2F2F2"/>
            </a:solidFill>
          </p:spPr>
        </p:sp>
      </p:grpSp>
      <p:sp>
        <p:nvSpPr>
          <p:cNvPr id="26" name="Freeform 26"/>
          <p:cNvSpPr/>
          <p:nvPr/>
        </p:nvSpPr>
        <p:spPr>
          <a:xfrm>
            <a:off x="1185013" y="8174945"/>
            <a:ext cx="876238" cy="876238"/>
          </a:xfrm>
          <a:custGeom>
            <a:avLst/>
            <a:gdLst/>
            <a:ahLst/>
            <a:cxnLst/>
            <a:rect l="l" t="t" r="r" b="b"/>
            <a:pathLst>
              <a:path w="876238" h="876238">
                <a:moveTo>
                  <a:pt x="0" y="0"/>
                </a:moveTo>
                <a:lnTo>
                  <a:pt x="876239" y="0"/>
                </a:lnTo>
                <a:lnTo>
                  <a:pt x="876239" y="876238"/>
                </a:lnTo>
                <a:lnTo>
                  <a:pt x="0" y="87623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27" name="Freeform 27"/>
          <p:cNvSpPr/>
          <p:nvPr/>
        </p:nvSpPr>
        <p:spPr>
          <a:xfrm flipH="1">
            <a:off x="15306732" y="257793"/>
            <a:ext cx="2903470" cy="5583597"/>
          </a:xfrm>
          <a:custGeom>
            <a:avLst/>
            <a:gdLst/>
            <a:ahLst/>
            <a:cxnLst/>
            <a:rect l="l" t="t" r="r" b="b"/>
            <a:pathLst>
              <a:path w="2903470" h="5583597">
                <a:moveTo>
                  <a:pt x="2903471" y="0"/>
                </a:moveTo>
                <a:lnTo>
                  <a:pt x="0" y="0"/>
                </a:lnTo>
                <a:lnTo>
                  <a:pt x="0" y="5583597"/>
                </a:lnTo>
                <a:lnTo>
                  <a:pt x="2903471" y="5583597"/>
                </a:lnTo>
                <a:lnTo>
                  <a:pt x="2903471" y="0"/>
                </a:lnTo>
                <a:close/>
              </a:path>
            </a:pathLst>
          </a:custGeom>
          <a:blipFill>
            <a:blip r:embed="rId12">
              <a:extLst>
                <a:ext uri="{96DAC541-7B7A-43D3-8B79-37D633B846F1}">
                  <asvg:svgBlip xmlns:asvg="http://schemas.microsoft.com/office/drawing/2016/SVG/main" r:embed="rId13"/>
                </a:ext>
              </a:extLst>
            </a:blip>
            <a:stretch>
              <a:fillRect/>
            </a:stretch>
          </a:blipFill>
        </p:spPr>
      </p:sp>
      <p:sp>
        <p:nvSpPr>
          <p:cNvPr id="28" name="TextBox 28"/>
          <p:cNvSpPr txBox="1"/>
          <p:nvPr/>
        </p:nvSpPr>
        <p:spPr>
          <a:xfrm>
            <a:off x="2502057" y="2671695"/>
            <a:ext cx="15057991" cy="767471"/>
          </a:xfrm>
          <a:prstGeom prst="rect">
            <a:avLst/>
          </a:prstGeom>
        </p:spPr>
        <p:txBody>
          <a:bodyPr lIns="0" tIns="0" rIns="0" bIns="0" rtlCol="0" anchor="t">
            <a:spAutoFit/>
          </a:bodyPr>
          <a:lstStyle/>
          <a:p>
            <a:pPr algn="l">
              <a:lnSpc>
                <a:spcPts val="5114"/>
              </a:lnSpc>
            </a:pPr>
            <a:r>
              <a:rPr lang="en-US" sz="4735" b="1">
                <a:solidFill>
                  <a:srgbClr val="000000"/>
                </a:solidFill>
                <a:latin typeface="Calibri (MS) Bold"/>
                <a:ea typeface="Calibri (MS) Bold"/>
                <a:cs typeface="Calibri (MS) Bold"/>
                <a:sym typeface="Calibri (MS) Bold"/>
              </a:rPr>
              <a:t>Prior to this lesson, they had been focusing on:</a:t>
            </a:r>
          </a:p>
        </p:txBody>
      </p:sp>
      <p:sp>
        <p:nvSpPr>
          <p:cNvPr id="29" name="TextBox 29"/>
          <p:cNvSpPr txBox="1"/>
          <p:nvPr/>
        </p:nvSpPr>
        <p:spPr>
          <a:xfrm>
            <a:off x="2502057" y="4073815"/>
            <a:ext cx="15057991" cy="767471"/>
          </a:xfrm>
          <a:prstGeom prst="rect">
            <a:avLst/>
          </a:prstGeom>
        </p:spPr>
        <p:txBody>
          <a:bodyPr lIns="0" tIns="0" rIns="0" bIns="0" rtlCol="0" anchor="t">
            <a:spAutoFit/>
          </a:bodyPr>
          <a:lstStyle/>
          <a:p>
            <a:pPr algn="l">
              <a:lnSpc>
                <a:spcPts val="5114"/>
              </a:lnSpc>
            </a:pPr>
            <a:r>
              <a:rPr lang="en-US" sz="4735" b="1">
                <a:solidFill>
                  <a:srgbClr val="000000"/>
                </a:solidFill>
                <a:latin typeface="Calibri (MS) Bold"/>
                <a:ea typeface="Calibri (MS) Bold"/>
                <a:cs typeface="Calibri (MS) Bold"/>
                <a:sym typeface="Calibri (MS) Bold"/>
              </a:rPr>
              <a:t>The pyramids</a:t>
            </a:r>
          </a:p>
        </p:txBody>
      </p:sp>
      <p:sp>
        <p:nvSpPr>
          <p:cNvPr id="30" name="TextBox 30"/>
          <p:cNvSpPr txBox="1"/>
          <p:nvPr/>
        </p:nvSpPr>
        <p:spPr>
          <a:xfrm>
            <a:off x="2502057" y="5454890"/>
            <a:ext cx="15187762" cy="767471"/>
          </a:xfrm>
          <a:prstGeom prst="rect">
            <a:avLst/>
          </a:prstGeom>
        </p:spPr>
        <p:txBody>
          <a:bodyPr lIns="0" tIns="0" rIns="0" bIns="0" rtlCol="0" anchor="t">
            <a:spAutoFit/>
          </a:bodyPr>
          <a:lstStyle/>
          <a:p>
            <a:pPr algn="l">
              <a:lnSpc>
                <a:spcPts val="5114"/>
              </a:lnSpc>
            </a:pPr>
            <a:r>
              <a:rPr lang="en-US" sz="4735" b="1">
                <a:solidFill>
                  <a:srgbClr val="000000"/>
                </a:solidFill>
                <a:latin typeface="Calibri (MS) Bold"/>
                <a:ea typeface="Calibri (MS) Bold"/>
                <a:cs typeface="Calibri (MS) Bold"/>
                <a:sym typeface="Calibri (MS) Bold"/>
              </a:rPr>
              <a:t>Farming </a:t>
            </a:r>
          </a:p>
        </p:txBody>
      </p:sp>
      <p:sp>
        <p:nvSpPr>
          <p:cNvPr id="31" name="TextBox 31"/>
          <p:cNvSpPr txBox="1"/>
          <p:nvPr/>
        </p:nvSpPr>
        <p:spPr>
          <a:xfrm>
            <a:off x="2372287" y="6862542"/>
            <a:ext cx="15187762" cy="767471"/>
          </a:xfrm>
          <a:prstGeom prst="rect">
            <a:avLst/>
          </a:prstGeom>
        </p:spPr>
        <p:txBody>
          <a:bodyPr lIns="0" tIns="0" rIns="0" bIns="0" rtlCol="0" anchor="t">
            <a:spAutoFit/>
          </a:bodyPr>
          <a:lstStyle/>
          <a:p>
            <a:pPr algn="l">
              <a:lnSpc>
                <a:spcPts val="5114"/>
              </a:lnSpc>
            </a:pPr>
            <a:r>
              <a:rPr lang="en-US" sz="4735" b="1">
                <a:solidFill>
                  <a:srgbClr val="000000"/>
                </a:solidFill>
                <a:latin typeface="Calibri (MS) Bold"/>
                <a:ea typeface="Calibri (MS) Bold"/>
                <a:cs typeface="Calibri (MS) Bold"/>
                <a:sym typeface="Calibri (MS) Bold"/>
              </a:rPr>
              <a:t>The River Nile</a:t>
            </a:r>
          </a:p>
        </p:txBody>
      </p:sp>
      <p:sp>
        <p:nvSpPr>
          <p:cNvPr id="32" name="TextBox 32"/>
          <p:cNvSpPr txBox="1"/>
          <p:nvPr/>
        </p:nvSpPr>
        <p:spPr>
          <a:xfrm>
            <a:off x="2372287" y="8230636"/>
            <a:ext cx="15187762" cy="767471"/>
          </a:xfrm>
          <a:prstGeom prst="rect">
            <a:avLst/>
          </a:prstGeom>
        </p:spPr>
        <p:txBody>
          <a:bodyPr lIns="0" tIns="0" rIns="0" bIns="0" rtlCol="0" anchor="t">
            <a:spAutoFit/>
          </a:bodyPr>
          <a:lstStyle/>
          <a:p>
            <a:pPr algn="l">
              <a:lnSpc>
                <a:spcPts val="5114"/>
              </a:lnSpc>
            </a:pPr>
            <a:r>
              <a:rPr lang="en-US" sz="4735" b="1">
                <a:solidFill>
                  <a:srgbClr val="000000"/>
                </a:solidFill>
                <a:latin typeface="Calibri (MS) Bold"/>
                <a:ea typeface="Calibri (MS) Bold"/>
                <a:cs typeface="Calibri (MS) Bold"/>
                <a:sym typeface="Calibri (MS) Bold"/>
              </a:rPr>
              <a:t>Clothing</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TextBox 6"/>
          <p:cNvSpPr txBox="1"/>
          <p:nvPr/>
        </p:nvSpPr>
        <p:spPr>
          <a:xfrm>
            <a:off x="4978137" y="334635"/>
            <a:ext cx="12281163" cy="2031536"/>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Building on Cross-Curricular Skills</a:t>
            </a:r>
          </a:p>
        </p:txBody>
      </p:sp>
      <p:sp>
        <p:nvSpPr>
          <p:cNvPr id="7" name="AutoShape 7"/>
          <p:cNvSpPr/>
          <p:nvPr/>
        </p:nvSpPr>
        <p:spPr>
          <a:xfrm>
            <a:off x="5081912" y="2351883"/>
            <a:ext cx="12177388" cy="14287"/>
          </a:xfrm>
          <a:prstGeom prst="line">
            <a:avLst/>
          </a:prstGeom>
          <a:ln w="9525" cap="rnd">
            <a:solidFill>
              <a:srgbClr val="000000"/>
            </a:solidFill>
            <a:prstDash val="solid"/>
            <a:headEnd type="none" w="sm" len="sm"/>
            <a:tailEnd type="none" w="sm" len="sm"/>
          </a:ln>
        </p:spPr>
      </p:sp>
      <p:sp>
        <p:nvSpPr>
          <p:cNvPr id="8" name="TextBox 8"/>
          <p:cNvSpPr txBox="1"/>
          <p:nvPr/>
        </p:nvSpPr>
        <p:spPr>
          <a:xfrm>
            <a:off x="4978137" y="2306956"/>
            <a:ext cx="12281163" cy="10676841"/>
          </a:xfrm>
          <a:prstGeom prst="rect">
            <a:avLst/>
          </a:prstGeom>
        </p:spPr>
        <p:txBody>
          <a:bodyPr lIns="0" tIns="0" rIns="0" bIns="0" rtlCol="0" anchor="t">
            <a:spAutoFit/>
          </a:bodyPr>
          <a:lstStyle/>
          <a:p>
            <a:pPr algn="l">
              <a:lnSpc>
                <a:spcPts val="4559"/>
              </a:lnSpc>
            </a:pPr>
            <a:r>
              <a:rPr lang="en-US" sz="3750" b="1">
                <a:solidFill>
                  <a:srgbClr val="000000"/>
                </a:solidFill>
                <a:latin typeface="Calibri (MS) Bold"/>
                <a:ea typeface="Calibri (MS) Bold"/>
                <a:cs typeface="Calibri (MS) Bold"/>
                <a:sym typeface="Calibri (MS) Bold"/>
              </a:rPr>
              <a:t>All learners: </a:t>
            </a:r>
          </a:p>
          <a:p>
            <a:pPr algn="l">
              <a:lnSpc>
                <a:spcPts val="4559"/>
              </a:lnSpc>
            </a:pPr>
            <a:endParaRPr lang="en-US" sz="3799" b="1">
              <a:solidFill>
                <a:srgbClr val="000000"/>
              </a:solidFill>
              <a:latin typeface="Calibri (MS) Bold"/>
              <a:ea typeface="Calibri (MS) Bold"/>
              <a:cs typeface="Calibri (MS) Bold"/>
              <a:sym typeface="Calibri (MS) Bold"/>
            </a:endParaRPr>
          </a:p>
          <a:p>
            <a:pPr marL="588010" lvl="1" indent="-294005" algn="l">
              <a:lnSpc>
                <a:spcPts val="3899"/>
              </a:lnSpc>
              <a:buFont typeface="Arial"/>
              <a:buChar char="•"/>
            </a:pPr>
            <a:r>
              <a:rPr lang="en-US" sz="3249" b="1">
                <a:solidFill>
                  <a:srgbClr val="000000"/>
                </a:solidFill>
                <a:latin typeface="Calibri (MS) Bold"/>
                <a:ea typeface="Calibri (MS) Bold"/>
                <a:cs typeface="Calibri (MS) Bold"/>
                <a:sym typeface="Calibri (MS) Bold"/>
              </a:rPr>
              <a:t>DCF: </a:t>
            </a:r>
            <a:endParaRPr lang="en-US" sz="3249" b="1">
              <a:solidFill>
                <a:srgbClr val="000000"/>
              </a:solidFill>
              <a:latin typeface="Calibri (MS) Bold"/>
              <a:ea typeface="Calibri (MS) Bold"/>
              <a:cs typeface="Calibri (MS) Bold"/>
            </a:endParaRPr>
          </a:p>
          <a:p>
            <a:pPr algn="l">
              <a:lnSpc>
                <a:spcPts val="3899"/>
              </a:lnSpc>
            </a:pPr>
            <a:r>
              <a:rPr lang="en-US" sz="3249" b="1">
                <a:solidFill>
                  <a:srgbClr val="000000"/>
                </a:solidFill>
                <a:latin typeface="Calibri (MS) Bold"/>
                <a:ea typeface="Calibri (MS) Bold"/>
                <a:cs typeface="Calibri (MS) Bold"/>
                <a:sym typeface="Calibri (MS) Bold"/>
              </a:rPr>
              <a:t>Progression step 3: Producing: I can adjust keywords and search techniques to find relevant information.</a:t>
            </a:r>
          </a:p>
          <a:p>
            <a:pPr algn="l">
              <a:lnSpc>
                <a:spcPts val="3899"/>
              </a:lnSpc>
            </a:pPr>
            <a:endParaRPr lang="en-US" sz="3249" b="1">
              <a:solidFill>
                <a:srgbClr val="000000"/>
              </a:solidFill>
              <a:latin typeface="Calibri (MS) Bold"/>
              <a:ea typeface="Calibri (MS) Bold"/>
              <a:cs typeface="Calibri (MS) Bold"/>
              <a:sym typeface="Calibri (MS) Bold"/>
            </a:endParaRPr>
          </a:p>
          <a:p>
            <a:pPr marL="701040" lvl="1" indent="-350520" algn="l">
              <a:lnSpc>
                <a:spcPts val="3899"/>
              </a:lnSpc>
              <a:buFont typeface="Arial"/>
              <a:buChar char="•"/>
            </a:pPr>
            <a:r>
              <a:rPr lang="en-US" sz="3249" b="1">
                <a:solidFill>
                  <a:srgbClr val="000000"/>
                </a:solidFill>
                <a:latin typeface="Calibri (MS) Bold"/>
                <a:ea typeface="Calibri (MS) Bold"/>
                <a:cs typeface="Calibri (MS) Bold"/>
                <a:sym typeface="Calibri (MS) Bold"/>
              </a:rPr>
              <a:t>Literacy: </a:t>
            </a:r>
            <a:endParaRPr lang="en-US" sz="3249" b="1">
              <a:solidFill>
                <a:srgbClr val="000000"/>
              </a:solidFill>
              <a:latin typeface="Calibri (MS) Bold"/>
              <a:ea typeface="Calibri (MS) Bold"/>
              <a:cs typeface="Calibri (MS) Bold"/>
            </a:endParaRPr>
          </a:p>
          <a:p>
            <a:pPr algn="l">
              <a:lnSpc>
                <a:spcPts val="3899"/>
              </a:lnSpc>
            </a:pPr>
            <a:r>
              <a:rPr lang="en-US" sz="3249" b="1">
                <a:solidFill>
                  <a:srgbClr val="000000"/>
                </a:solidFill>
                <a:latin typeface="Calibri (MS) Bold"/>
                <a:ea typeface="Calibri (MS) Bold"/>
                <a:cs typeface="Calibri (MS) Bold"/>
                <a:sym typeface="Calibri (MS) Bold"/>
              </a:rPr>
              <a:t>Progression step 2: Speaking: I can speak clearly, varying expression and gestures to communicate my ideas and help listeners.</a:t>
            </a:r>
          </a:p>
          <a:p>
            <a:pPr algn="l">
              <a:lnSpc>
                <a:spcPts val="3899"/>
              </a:lnSpc>
            </a:pPr>
            <a:endParaRPr lang="en-US" sz="3249" b="1">
              <a:solidFill>
                <a:srgbClr val="000000"/>
              </a:solidFill>
              <a:latin typeface="Calibri (MS) Bold"/>
              <a:ea typeface="Calibri (MS) Bold"/>
              <a:cs typeface="Calibri (MS) Bold"/>
              <a:sym typeface="Calibri (MS) Bold"/>
            </a:endParaRPr>
          </a:p>
          <a:p>
            <a:pPr algn="l">
              <a:lnSpc>
                <a:spcPts val="3899"/>
              </a:lnSpc>
            </a:pPr>
            <a:r>
              <a:rPr lang="en-US" sz="3249" b="1">
                <a:solidFill>
                  <a:srgbClr val="000000"/>
                </a:solidFill>
                <a:latin typeface="Calibri (MS) Bold"/>
                <a:ea typeface="Calibri (MS) Bold"/>
                <a:cs typeface="Calibri (MS) Bold"/>
                <a:sym typeface="Calibri (MS) Bold"/>
              </a:rPr>
              <a:t>Progression step 3: Speaking: I can contribute to group discussion in different roles, taking responsibility for completing the task well.</a:t>
            </a:r>
          </a:p>
          <a:p>
            <a:pPr algn="l">
              <a:lnSpc>
                <a:spcPts val="3659"/>
              </a:lnSpc>
            </a:pPr>
            <a:endParaRPr lang="en-US" sz="3249" b="1">
              <a:solidFill>
                <a:srgbClr val="000000"/>
              </a:solidFill>
              <a:latin typeface="Calibri (MS) Bold"/>
              <a:ea typeface="Calibri (MS) Bold"/>
              <a:cs typeface="Calibri (MS) Bold"/>
              <a:sym typeface="Calibri (MS) Bold"/>
            </a:endParaRPr>
          </a:p>
          <a:p>
            <a:pPr algn="l">
              <a:lnSpc>
                <a:spcPts val="3659"/>
              </a:lnSpc>
            </a:pPr>
            <a:endParaRPr lang="en-US" sz="3249" b="1">
              <a:solidFill>
                <a:srgbClr val="000000"/>
              </a:solidFill>
              <a:latin typeface="Calibri (MS) Bold"/>
              <a:ea typeface="Calibri (MS) Bold"/>
              <a:cs typeface="Calibri (MS) Bold"/>
              <a:sym typeface="Calibri (MS) Bold"/>
            </a:endParaRPr>
          </a:p>
          <a:p>
            <a:pPr marL="551815" lvl="1" indent="-275590" algn="l">
              <a:lnSpc>
                <a:spcPts val="3659"/>
              </a:lnSpc>
            </a:pPr>
            <a:endParaRPr lang="en-US" sz="3249" b="1">
              <a:solidFill>
                <a:srgbClr val="000000"/>
              </a:solidFill>
              <a:latin typeface="Calibri (MS) Bold"/>
              <a:ea typeface="Calibri (MS) Bold"/>
              <a:cs typeface="Calibri (MS) Bold"/>
            </a:endParaRPr>
          </a:p>
          <a:p>
            <a:pPr marL="551815" lvl="1" indent="-275590" algn="l">
              <a:lnSpc>
                <a:spcPts val="3659"/>
              </a:lnSpc>
            </a:pPr>
            <a:endParaRPr lang="en-US" sz="3249" b="1">
              <a:solidFill>
                <a:srgbClr val="000000"/>
              </a:solidFill>
              <a:latin typeface="Calibri (MS) Bold"/>
              <a:ea typeface="Calibri (MS) Bold"/>
              <a:cs typeface="Calibri (MS) Bold"/>
            </a:endParaRPr>
          </a:p>
          <a:p>
            <a:pPr marL="551815" lvl="1" indent="-275590" algn="l">
              <a:lnSpc>
                <a:spcPts val="3659"/>
              </a:lnSpc>
            </a:pPr>
            <a:endParaRPr lang="en-US" sz="3249" b="1">
              <a:solidFill>
                <a:srgbClr val="000000"/>
              </a:solidFill>
              <a:latin typeface="Calibri (MS) Bold"/>
              <a:ea typeface="Calibri (MS) Bold"/>
              <a:cs typeface="Calibri (MS) Bold"/>
            </a:endParaRPr>
          </a:p>
          <a:p>
            <a:pPr marL="551815" lvl="1" indent="-275590" algn="l">
              <a:lnSpc>
                <a:spcPts val="3659"/>
              </a:lnSpc>
            </a:pPr>
            <a:endParaRPr lang="en-US" sz="3249" b="1">
              <a:solidFill>
                <a:srgbClr val="000000"/>
              </a:solidFill>
              <a:latin typeface="Calibri (MS) Bold"/>
              <a:ea typeface="Calibri (MS) Bold"/>
              <a:cs typeface="Calibri (MS) Bold"/>
            </a:endParaRPr>
          </a:p>
          <a:p>
            <a:pPr marL="551815" lvl="1" indent="-275590" algn="l">
              <a:lnSpc>
                <a:spcPts val="3659"/>
              </a:lnSpc>
            </a:pPr>
            <a:endParaRPr lang="en-US" sz="3249" b="1">
              <a:solidFill>
                <a:srgbClr val="000000"/>
              </a:solidFill>
              <a:latin typeface="Calibri (MS) Bold"/>
              <a:ea typeface="Calibri (MS) Bold"/>
              <a:cs typeface="Calibri (MS) Bold"/>
            </a:endParaRPr>
          </a:p>
          <a:p>
            <a:pPr marL="551815" lvl="1" indent="-275590" algn="l">
              <a:lnSpc>
                <a:spcPts val="3659"/>
              </a:lnSpc>
            </a:pPr>
            <a:endParaRPr lang="en-US" sz="3249" b="1">
              <a:solidFill>
                <a:srgbClr val="000000"/>
              </a:solidFill>
              <a:latin typeface="Calibri (MS) Bold"/>
              <a:ea typeface="Calibri (MS) Bold"/>
              <a:cs typeface="Calibri (MS) Bold"/>
            </a:endParaRPr>
          </a:p>
          <a:p>
            <a:pPr marL="551815" lvl="1" indent="-275590" algn="l">
              <a:lnSpc>
                <a:spcPts val="3659"/>
              </a:lnSpc>
            </a:pPr>
            <a:endParaRPr lang="en-US" sz="3249" b="1">
              <a:solidFill>
                <a:srgbClr val="000000"/>
              </a:solidFill>
              <a:latin typeface="Calibri (MS) Bold"/>
              <a:ea typeface="Calibri (MS) Bold"/>
              <a:cs typeface="Calibri (MS) Bold"/>
            </a:endParaRPr>
          </a:p>
        </p:txBody>
      </p:sp>
      <p:grpSp>
        <p:nvGrpSpPr>
          <p:cNvPr id="9" name="Group 9"/>
          <p:cNvGrpSpPr/>
          <p:nvPr/>
        </p:nvGrpSpPr>
        <p:grpSpPr>
          <a:xfrm>
            <a:off x="0" y="0"/>
            <a:ext cx="4154879" cy="10287000"/>
            <a:chOff x="0" y="0"/>
            <a:chExt cx="1094289" cy="2709333"/>
          </a:xfrm>
        </p:grpSpPr>
        <p:sp>
          <p:nvSpPr>
            <p:cNvPr id="10" name="Freeform 10"/>
            <p:cNvSpPr/>
            <p:nvPr/>
          </p:nvSpPr>
          <p:spPr>
            <a:xfrm>
              <a:off x="0" y="0"/>
              <a:ext cx="1094289" cy="2709333"/>
            </a:xfrm>
            <a:custGeom>
              <a:avLst/>
              <a:gdLst/>
              <a:ahLst/>
              <a:cxnLst/>
              <a:rect l="l" t="t" r="r" b="b"/>
              <a:pathLst>
                <a:path w="1094289" h="2709333">
                  <a:moveTo>
                    <a:pt x="0" y="0"/>
                  </a:moveTo>
                  <a:lnTo>
                    <a:pt x="1094289" y="0"/>
                  </a:lnTo>
                  <a:lnTo>
                    <a:pt x="1094289" y="2709333"/>
                  </a:lnTo>
                  <a:lnTo>
                    <a:pt x="0" y="2709333"/>
                  </a:lnTo>
                  <a:close/>
                </a:path>
              </a:pathLst>
            </a:custGeom>
            <a:solidFill>
              <a:srgbClr val="FFFFFF"/>
            </a:solidFill>
          </p:spPr>
        </p:sp>
        <p:sp>
          <p:nvSpPr>
            <p:cNvPr id="11" name="TextBox 11"/>
            <p:cNvSpPr txBox="1"/>
            <p:nvPr/>
          </p:nvSpPr>
          <p:spPr>
            <a:xfrm>
              <a:off x="0" y="-38100"/>
              <a:ext cx="1094289" cy="2747433"/>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794905" y="3985296"/>
            <a:ext cx="2773413" cy="2693678"/>
          </a:xfrm>
          <a:custGeom>
            <a:avLst/>
            <a:gdLst/>
            <a:ahLst/>
            <a:cxnLst/>
            <a:rect l="l" t="t" r="r" b="b"/>
            <a:pathLst>
              <a:path w="2773413" h="2693678">
                <a:moveTo>
                  <a:pt x="0" y="0"/>
                </a:moveTo>
                <a:lnTo>
                  <a:pt x="2773413" y="0"/>
                </a:lnTo>
                <a:lnTo>
                  <a:pt x="2773413" y="2693678"/>
                </a:lnTo>
                <a:lnTo>
                  <a:pt x="0" y="269367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3" name="Freeform 13"/>
          <p:cNvSpPr/>
          <p:nvPr/>
        </p:nvSpPr>
        <p:spPr>
          <a:xfrm>
            <a:off x="794905" y="7379030"/>
            <a:ext cx="2565070" cy="2565070"/>
          </a:xfrm>
          <a:custGeom>
            <a:avLst/>
            <a:gdLst/>
            <a:ahLst/>
            <a:cxnLst/>
            <a:rect l="l" t="t" r="r" b="b"/>
            <a:pathLst>
              <a:path w="2565070" h="2565070">
                <a:moveTo>
                  <a:pt x="0" y="0"/>
                </a:moveTo>
                <a:lnTo>
                  <a:pt x="2565070" y="0"/>
                </a:lnTo>
                <a:lnTo>
                  <a:pt x="2565070" y="2565070"/>
                </a:lnTo>
                <a:lnTo>
                  <a:pt x="0" y="256507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4" name="Freeform 14"/>
          <p:cNvSpPr/>
          <p:nvPr/>
        </p:nvSpPr>
        <p:spPr>
          <a:xfrm>
            <a:off x="690733" y="511826"/>
            <a:ext cx="2773413" cy="2773413"/>
          </a:xfrm>
          <a:custGeom>
            <a:avLst/>
            <a:gdLst/>
            <a:ahLst/>
            <a:cxnLst/>
            <a:rect l="l" t="t" r="r" b="b"/>
            <a:pathLst>
              <a:path w="2773413" h="2773413">
                <a:moveTo>
                  <a:pt x="0" y="0"/>
                </a:moveTo>
                <a:lnTo>
                  <a:pt x="2773413" y="0"/>
                </a:lnTo>
                <a:lnTo>
                  <a:pt x="2773413" y="2773413"/>
                </a:lnTo>
                <a:lnTo>
                  <a:pt x="0" y="277341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a:off x="7911629" y="2467252"/>
            <a:ext cx="9144177" cy="9525"/>
          </a:xfrm>
          <a:prstGeom prst="line">
            <a:avLst/>
          </a:prstGeom>
          <a:ln w="9525" cap="rnd">
            <a:solidFill>
              <a:srgbClr val="000000"/>
            </a:solidFill>
            <a:prstDash val="solid"/>
            <a:headEnd type="none" w="sm" len="sm"/>
            <a:tailEnd type="none" w="sm" len="sm"/>
          </a:ln>
        </p:spPr>
      </p:sp>
      <p:sp>
        <p:nvSpPr>
          <p:cNvPr id="7" name="TextBox 7"/>
          <p:cNvSpPr txBox="1"/>
          <p:nvPr/>
        </p:nvSpPr>
        <p:spPr>
          <a:xfrm>
            <a:off x="7911629" y="3081164"/>
            <a:ext cx="9679580" cy="3928358"/>
          </a:xfrm>
          <a:prstGeom prst="rect">
            <a:avLst/>
          </a:prstGeom>
        </p:spPr>
        <p:txBody>
          <a:bodyPr lIns="0" tIns="0" rIns="0" bIns="0" rtlCol="0" anchor="t">
            <a:spAutoFit/>
          </a:bodyPr>
          <a:lstStyle/>
          <a:p>
            <a:pPr marL="651053" lvl="1" indent="-325526" algn="l">
              <a:lnSpc>
                <a:spcPts val="5112"/>
              </a:lnSpc>
              <a:buFont typeface="Arial"/>
              <a:buChar char="•"/>
            </a:pPr>
            <a:r>
              <a:rPr lang="en-US" sz="3600" b="1">
                <a:solidFill>
                  <a:srgbClr val="000000"/>
                </a:solidFill>
                <a:latin typeface="Calibri (MS) Bold"/>
                <a:ea typeface="Calibri (MS) Bold"/>
                <a:cs typeface="Calibri (MS) Bold"/>
                <a:sym typeface="Calibri (MS) Bold"/>
              </a:rPr>
              <a:t>Literacy: </a:t>
            </a:r>
          </a:p>
          <a:p>
            <a:pPr algn="l">
              <a:lnSpc>
                <a:spcPts val="5112"/>
              </a:lnSpc>
            </a:pPr>
            <a:r>
              <a:rPr lang="en-US" sz="3600" b="1">
                <a:solidFill>
                  <a:srgbClr val="000000"/>
                </a:solidFill>
                <a:latin typeface="Calibri (MS) Bold"/>
                <a:ea typeface="Calibri (MS) Bold"/>
                <a:cs typeface="Calibri (MS) Bold"/>
                <a:sym typeface="Calibri (MS) Bold"/>
              </a:rPr>
              <a:t>Progression step 3: Speaking: I can speak clearly, recognising the appropriate language for different audiences and purposes, and varying my expression, vocabulary, tone and gestures to engage the audience.</a:t>
            </a:r>
          </a:p>
        </p:txBody>
      </p:sp>
      <p:grpSp>
        <p:nvGrpSpPr>
          <p:cNvPr id="8" name="Group 8"/>
          <p:cNvGrpSpPr/>
          <p:nvPr/>
        </p:nvGrpSpPr>
        <p:grpSpPr>
          <a:xfrm>
            <a:off x="22" y="9501474"/>
            <a:ext cx="18287978" cy="99726"/>
            <a:chOff x="0" y="0"/>
            <a:chExt cx="24383970" cy="132968"/>
          </a:xfrm>
        </p:grpSpPr>
        <p:sp>
          <p:nvSpPr>
            <p:cNvPr id="9" name="Freeform 9"/>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10" name="Group 10"/>
          <p:cNvGrpSpPr/>
          <p:nvPr/>
        </p:nvGrpSpPr>
        <p:grpSpPr>
          <a:xfrm>
            <a:off x="1" y="9601200"/>
            <a:ext cx="18288000" cy="685800"/>
            <a:chOff x="0" y="0"/>
            <a:chExt cx="24384000" cy="914400"/>
          </a:xfrm>
        </p:grpSpPr>
        <p:sp>
          <p:nvSpPr>
            <p:cNvPr id="11" name="Freeform 11"/>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sp>
        <p:nvSpPr>
          <p:cNvPr id="12" name="Freeform 12"/>
          <p:cNvSpPr/>
          <p:nvPr/>
        </p:nvSpPr>
        <p:spPr>
          <a:xfrm>
            <a:off x="325008" y="2233689"/>
            <a:ext cx="6806576" cy="5819622"/>
          </a:xfrm>
          <a:custGeom>
            <a:avLst/>
            <a:gdLst/>
            <a:ahLst/>
            <a:cxnLst/>
            <a:rect l="l" t="t" r="r" b="b"/>
            <a:pathLst>
              <a:path w="6806576" h="5819622">
                <a:moveTo>
                  <a:pt x="0" y="0"/>
                </a:moveTo>
                <a:lnTo>
                  <a:pt x="6806576" y="0"/>
                </a:lnTo>
                <a:lnTo>
                  <a:pt x="6806576" y="5819622"/>
                </a:lnTo>
                <a:lnTo>
                  <a:pt x="0" y="581962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3" name="TextBox 13"/>
          <p:cNvSpPr txBox="1"/>
          <p:nvPr/>
        </p:nvSpPr>
        <p:spPr>
          <a:xfrm>
            <a:off x="7911624" y="1354900"/>
            <a:ext cx="9679578"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MAT Learners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flipV="1">
            <a:off x="1785535" y="2560320"/>
            <a:ext cx="6642909" cy="46448"/>
          </a:xfrm>
          <a:prstGeom prst="line">
            <a:avLst/>
          </a:prstGeom>
          <a:ln w="9525" cap="rnd">
            <a:solidFill>
              <a:srgbClr val="000000"/>
            </a:solidFill>
            <a:prstDash val="solid"/>
            <a:headEnd type="none" w="sm" len="sm"/>
            <a:tailEnd type="none" w="sm" len="sm"/>
          </a:ln>
        </p:spPr>
      </p:sp>
      <p:sp>
        <p:nvSpPr>
          <p:cNvPr id="7" name="TextBox 7"/>
          <p:cNvSpPr txBox="1"/>
          <p:nvPr/>
        </p:nvSpPr>
        <p:spPr>
          <a:xfrm>
            <a:off x="1737360" y="1452731"/>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QTS Standards </a:t>
            </a:r>
          </a:p>
        </p:txBody>
      </p:sp>
      <p:sp>
        <p:nvSpPr>
          <p:cNvPr id="8" name="Freeform 8"/>
          <p:cNvSpPr/>
          <p:nvPr/>
        </p:nvSpPr>
        <p:spPr>
          <a:xfrm>
            <a:off x="9648623" y="2510457"/>
            <a:ext cx="7303405" cy="6991017"/>
          </a:xfrm>
          <a:custGeom>
            <a:avLst/>
            <a:gdLst/>
            <a:ahLst/>
            <a:cxnLst/>
            <a:rect l="l" t="t" r="r" b="b"/>
            <a:pathLst>
              <a:path w="7303405" h="6991017">
                <a:moveTo>
                  <a:pt x="0" y="0"/>
                </a:moveTo>
                <a:lnTo>
                  <a:pt x="7303404" y="0"/>
                </a:lnTo>
                <a:lnTo>
                  <a:pt x="7303404" y="6991017"/>
                </a:lnTo>
                <a:lnTo>
                  <a:pt x="0" y="6991017"/>
                </a:lnTo>
                <a:lnTo>
                  <a:pt x="0" y="0"/>
                </a:lnTo>
                <a:close/>
              </a:path>
            </a:pathLst>
          </a:custGeom>
          <a:blipFill>
            <a:blip r:embed="rId2"/>
            <a:stretch>
              <a:fillRect/>
            </a:stretch>
          </a:blipFill>
        </p:spPr>
      </p:sp>
      <p:sp>
        <p:nvSpPr>
          <p:cNvPr id="9" name="TextBox 9"/>
          <p:cNvSpPr txBox="1"/>
          <p:nvPr/>
        </p:nvSpPr>
        <p:spPr>
          <a:xfrm>
            <a:off x="1645920" y="3133265"/>
            <a:ext cx="7120929" cy="5068824"/>
          </a:xfrm>
          <a:prstGeom prst="rect">
            <a:avLst/>
          </a:prstGeom>
        </p:spPr>
        <p:txBody>
          <a:bodyPr lIns="0" tIns="0" rIns="0" bIns="0" rtlCol="0" anchor="t">
            <a:spAutoFit/>
          </a:bodyPr>
          <a:lstStyle/>
          <a:p>
            <a:pPr marL="760095" lvl="1" indent="-380048" algn="l">
              <a:lnSpc>
                <a:spcPts val="5628"/>
              </a:lnSpc>
              <a:buFont typeface="Arial"/>
              <a:buChar char="•"/>
            </a:pPr>
            <a:r>
              <a:rPr lang="en-US" sz="4200" b="1">
                <a:solidFill>
                  <a:srgbClr val="000000"/>
                </a:solidFill>
                <a:latin typeface="Calibri (MS) Bold"/>
                <a:ea typeface="Calibri (MS) Bold"/>
                <a:cs typeface="Calibri (MS) Bold"/>
                <a:sym typeface="Calibri (MS) Bold"/>
              </a:rPr>
              <a:t>This lesson fits into the ‘Pedagogy’ QTS standard.</a:t>
            </a:r>
          </a:p>
          <a:p>
            <a:pPr marL="760095" lvl="1" indent="-380048" algn="l">
              <a:lnSpc>
                <a:spcPts val="5628"/>
              </a:lnSpc>
            </a:pPr>
            <a:endParaRPr lang="en-US" sz="4200" b="1">
              <a:solidFill>
                <a:srgbClr val="000000"/>
              </a:solidFill>
              <a:latin typeface="Calibri (MS) Bold"/>
              <a:ea typeface="Calibri (MS) Bold"/>
              <a:cs typeface="Calibri (MS) Bold"/>
              <a:sym typeface="Calibri (MS) Bold"/>
            </a:endParaRPr>
          </a:p>
          <a:p>
            <a:pPr marL="760095" lvl="1" indent="-380048" algn="l">
              <a:lnSpc>
                <a:spcPts val="5628"/>
              </a:lnSpc>
            </a:pPr>
            <a:r>
              <a:rPr lang="en-US" sz="4200" b="1">
                <a:solidFill>
                  <a:srgbClr val="000000"/>
                </a:solidFill>
                <a:latin typeface="Calibri (MS) Bold"/>
                <a:ea typeface="Calibri (MS) Bold"/>
                <a:cs typeface="Calibri (MS) Bold"/>
                <a:sym typeface="Calibri (MS) Bold"/>
              </a:rPr>
              <a:t>It could fit into the assessment and cross curricular themes strands.</a:t>
            </a:r>
          </a:p>
          <a:p>
            <a:pPr marL="760095" lvl="1" indent="-380048" algn="l">
              <a:lnSpc>
                <a:spcPts val="5628"/>
              </a:lnSpc>
            </a:pPr>
            <a:endParaRPr lang="en-US" sz="4200" b="1">
              <a:solidFill>
                <a:srgbClr val="000000"/>
              </a:solidFill>
              <a:latin typeface="Calibri (MS) Bold"/>
              <a:ea typeface="Calibri (MS) Bold"/>
              <a:cs typeface="Calibri (MS) Bold"/>
              <a:sym typeface="Calibri (MS) Bold"/>
            </a:endParaRPr>
          </a:p>
        </p:txBody>
      </p:sp>
      <p:grpSp>
        <p:nvGrpSpPr>
          <p:cNvPr id="10" name="Group 10"/>
          <p:cNvGrpSpPr/>
          <p:nvPr/>
        </p:nvGrpSpPr>
        <p:grpSpPr>
          <a:xfrm rot="-1440000">
            <a:off x="8612001" y="2329052"/>
            <a:ext cx="4665084" cy="1894176"/>
            <a:chOff x="0" y="0"/>
            <a:chExt cx="6220112" cy="2525568"/>
          </a:xfrm>
        </p:grpSpPr>
        <p:sp>
          <p:nvSpPr>
            <p:cNvPr id="11" name="Freeform 11"/>
            <p:cNvSpPr/>
            <p:nvPr/>
          </p:nvSpPr>
          <p:spPr>
            <a:xfrm>
              <a:off x="2638933" y="15875"/>
              <a:ext cx="3481959" cy="2493772"/>
            </a:xfrm>
            <a:custGeom>
              <a:avLst/>
              <a:gdLst/>
              <a:ahLst/>
              <a:cxnLst/>
              <a:rect l="l" t="t" r="r" b="b"/>
              <a:pathLst>
                <a:path w="3481959" h="2493772">
                  <a:moveTo>
                    <a:pt x="2937129" y="2493772"/>
                  </a:moveTo>
                  <a:lnTo>
                    <a:pt x="2225675" y="1870329"/>
                  </a:lnTo>
                  <a:lnTo>
                    <a:pt x="2539746" y="1870329"/>
                  </a:lnTo>
                  <a:cubicBezTo>
                    <a:pt x="2240788" y="769239"/>
                    <a:pt x="1196086" y="0"/>
                    <a:pt x="0" y="0"/>
                  </a:cubicBezTo>
                  <a:lnTo>
                    <a:pt x="628142" y="0"/>
                  </a:lnTo>
                  <a:cubicBezTo>
                    <a:pt x="1824228" y="0"/>
                    <a:pt x="2868930" y="769239"/>
                    <a:pt x="3167888" y="1870329"/>
                  </a:cubicBezTo>
                  <a:lnTo>
                    <a:pt x="3481959" y="1870329"/>
                  </a:lnTo>
                  <a:close/>
                </a:path>
              </a:pathLst>
            </a:custGeom>
            <a:solidFill>
              <a:srgbClr val="9DBFBE"/>
            </a:solidFill>
          </p:spPr>
        </p:sp>
        <p:sp>
          <p:nvSpPr>
            <p:cNvPr id="12" name="Freeform 12"/>
            <p:cNvSpPr/>
            <p:nvPr/>
          </p:nvSpPr>
          <p:spPr>
            <a:xfrm>
              <a:off x="15875" y="-51562"/>
              <a:ext cx="2937129" cy="2561209"/>
            </a:xfrm>
            <a:custGeom>
              <a:avLst/>
              <a:gdLst/>
              <a:ahLst/>
              <a:cxnLst/>
              <a:rect l="l" t="t" r="r" b="b"/>
              <a:pathLst>
                <a:path w="2937129" h="2561209">
                  <a:moveTo>
                    <a:pt x="2937129" y="85344"/>
                  </a:moveTo>
                  <a:cubicBezTo>
                    <a:pt x="1619504" y="236474"/>
                    <a:pt x="628142" y="1299464"/>
                    <a:pt x="628142" y="2561209"/>
                  </a:cubicBezTo>
                  <a:lnTo>
                    <a:pt x="0" y="2561209"/>
                  </a:lnTo>
                  <a:cubicBezTo>
                    <a:pt x="0" y="1847723"/>
                    <a:pt x="321437" y="1168527"/>
                    <a:pt x="882904" y="695198"/>
                  </a:cubicBezTo>
                  <a:cubicBezTo>
                    <a:pt x="1444371" y="221869"/>
                    <a:pt x="2192147" y="0"/>
                    <a:pt x="2937129" y="85344"/>
                  </a:cubicBezTo>
                  <a:close/>
                </a:path>
              </a:pathLst>
            </a:custGeom>
            <a:solidFill>
              <a:srgbClr val="7D9898"/>
            </a:solidFill>
          </p:spPr>
        </p:sp>
        <p:sp>
          <p:nvSpPr>
            <p:cNvPr id="13" name="Freeform 13"/>
            <p:cNvSpPr/>
            <p:nvPr/>
          </p:nvSpPr>
          <p:spPr>
            <a:xfrm>
              <a:off x="15875" y="15875"/>
              <a:ext cx="6105017" cy="2493772"/>
            </a:xfrm>
            <a:custGeom>
              <a:avLst/>
              <a:gdLst/>
              <a:ahLst/>
              <a:cxnLst/>
              <a:rect l="l" t="t" r="r" b="b"/>
              <a:pathLst>
                <a:path w="6105017" h="2493772">
                  <a:moveTo>
                    <a:pt x="2937129" y="17907"/>
                  </a:moveTo>
                  <a:cubicBezTo>
                    <a:pt x="1619504" y="169037"/>
                    <a:pt x="628142" y="1232027"/>
                    <a:pt x="628142" y="2493772"/>
                  </a:cubicBezTo>
                  <a:lnTo>
                    <a:pt x="0" y="2493772"/>
                  </a:lnTo>
                  <a:cubicBezTo>
                    <a:pt x="0" y="1116457"/>
                    <a:pt x="1174369" y="0"/>
                    <a:pt x="2623058" y="0"/>
                  </a:cubicBezTo>
                  <a:lnTo>
                    <a:pt x="3251200" y="0"/>
                  </a:lnTo>
                  <a:cubicBezTo>
                    <a:pt x="4447286" y="0"/>
                    <a:pt x="5491988" y="769239"/>
                    <a:pt x="5790946" y="1870329"/>
                  </a:cubicBezTo>
                  <a:lnTo>
                    <a:pt x="6105017" y="1870329"/>
                  </a:lnTo>
                  <a:lnTo>
                    <a:pt x="5560187" y="2493772"/>
                  </a:lnTo>
                  <a:lnTo>
                    <a:pt x="4848733" y="1870329"/>
                  </a:lnTo>
                  <a:lnTo>
                    <a:pt x="5162804" y="1870329"/>
                  </a:lnTo>
                  <a:cubicBezTo>
                    <a:pt x="4863846" y="769239"/>
                    <a:pt x="3819144" y="0"/>
                    <a:pt x="2623058" y="0"/>
                  </a:cubicBezTo>
                </a:path>
              </a:pathLst>
            </a:custGeom>
            <a:solidFill>
              <a:srgbClr val="000000">
                <a:alpha val="0"/>
              </a:srgbClr>
            </a:solidFill>
          </p:spPr>
        </p:sp>
        <p:sp>
          <p:nvSpPr>
            <p:cNvPr id="14" name="Freeform 14"/>
            <p:cNvSpPr/>
            <p:nvPr/>
          </p:nvSpPr>
          <p:spPr>
            <a:xfrm>
              <a:off x="2623058" y="0"/>
              <a:ext cx="3514852" cy="2525776"/>
            </a:xfrm>
            <a:custGeom>
              <a:avLst/>
              <a:gdLst/>
              <a:ahLst/>
              <a:cxnLst/>
              <a:rect l="l" t="t" r="r" b="b"/>
              <a:pathLst>
                <a:path w="3514852" h="2525776">
                  <a:moveTo>
                    <a:pt x="2942590" y="2521585"/>
                  </a:moveTo>
                  <a:lnTo>
                    <a:pt x="2231136" y="1898142"/>
                  </a:lnTo>
                  <a:cubicBezTo>
                    <a:pt x="2226183" y="1893824"/>
                    <a:pt x="2224405" y="1886839"/>
                    <a:pt x="2226691" y="1880616"/>
                  </a:cubicBezTo>
                  <a:cubicBezTo>
                    <a:pt x="2228977" y="1874393"/>
                    <a:pt x="2234946" y="1870329"/>
                    <a:pt x="2241550" y="1870329"/>
                  </a:cubicBezTo>
                  <a:lnTo>
                    <a:pt x="2555621" y="1870329"/>
                  </a:lnTo>
                  <a:lnTo>
                    <a:pt x="2555621" y="1886204"/>
                  </a:lnTo>
                  <a:lnTo>
                    <a:pt x="2555621" y="1870329"/>
                  </a:lnTo>
                  <a:lnTo>
                    <a:pt x="2555621" y="1886204"/>
                  </a:lnTo>
                  <a:lnTo>
                    <a:pt x="2540254" y="1890395"/>
                  </a:lnTo>
                  <a:cubicBezTo>
                    <a:pt x="2243328" y="796671"/>
                    <a:pt x="1205357" y="31750"/>
                    <a:pt x="15875" y="31750"/>
                  </a:cubicBezTo>
                  <a:lnTo>
                    <a:pt x="15875" y="15875"/>
                  </a:lnTo>
                  <a:lnTo>
                    <a:pt x="15875" y="0"/>
                  </a:lnTo>
                  <a:lnTo>
                    <a:pt x="644017" y="0"/>
                  </a:lnTo>
                  <a:lnTo>
                    <a:pt x="644017" y="15875"/>
                  </a:lnTo>
                  <a:lnTo>
                    <a:pt x="644017" y="0"/>
                  </a:lnTo>
                  <a:lnTo>
                    <a:pt x="644017" y="15875"/>
                  </a:lnTo>
                  <a:lnTo>
                    <a:pt x="644017" y="0"/>
                  </a:lnTo>
                  <a:cubicBezTo>
                    <a:pt x="1846834" y="0"/>
                    <a:pt x="2898013" y="773684"/>
                    <a:pt x="3199130" y="1882140"/>
                  </a:cubicBezTo>
                  <a:lnTo>
                    <a:pt x="3183763" y="1886331"/>
                  </a:lnTo>
                  <a:lnTo>
                    <a:pt x="3183763" y="1870456"/>
                  </a:lnTo>
                  <a:lnTo>
                    <a:pt x="3497834" y="1870456"/>
                  </a:lnTo>
                  <a:cubicBezTo>
                    <a:pt x="3504057" y="1870456"/>
                    <a:pt x="3509772" y="1874139"/>
                    <a:pt x="3512312" y="1879727"/>
                  </a:cubicBezTo>
                  <a:cubicBezTo>
                    <a:pt x="3514852" y="1885315"/>
                    <a:pt x="3513963" y="1892046"/>
                    <a:pt x="3509772" y="1896745"/>
                  </a:cubicBezTo>
                  <a:lnTo>
                    <a:pt x="2964942" y="2520188"/>
                  </a:lnTo>
                  <a:cubicBezTo>
                    <a:pt x="2962148" y="2523363"/>
                    <a:pt x="2958211" y="2525268"/>
                    <a:pt x="2954020" y="2525522"/>
                  </a:cubicBezTo>
                  <a:cubicBezTo>
                    <a:pt x="2949829" y="2525776"/>
                    <a:pt x="2945638" y="2524379"/>
                    <a:pt x="2942463" y="2521585"/>
                  </a:cubicBezTo>
                  <a:moveTo>
                    <a:pt x="2963418" y="2497709"/>
                  </a:moveTo>
                  <a:lnTo>
                    <a:pt x="2953004" y="2509647"/>
                  </a:lnTo>
                  <a:lnTo>
                    <a:pt x="2941066" y="2499233"/>
                  </a:lnTo>
                  <a:lnTo>
                    <a:pt x="3485896" y="1875790"/>
                  </a:lnTo>
                  <a:lnTo>
                    <a:pt x="3497834" y="1886204"/>
                  </a:lnTo>
                  <a:lnTo>
                    <a:pt x="3497834" y="1902079"/>
                  </a:lnTo>
                  <a:lnTo>
                    <a:pt x="3183763" y="1902079"/>
                  </a:lnTo>
                  <a:cubicBezTo>
                    <a:pt x="3176651" y="1902079"/>
                    <a:pt x="3170301" y="1897253"/>
                    <a:pt x="3168396" y="1890395"/>
                  </a:cubicBezTo>
                  <a:cubicBezTo>
                    <a:pt x="2871470" y="796671"/>
                    <a:pt x="1833499" y="31750"/>
                    <a:pt x="644017" y="31750"/>
                  </a:cubicBezTo>
                  <a:lnTo>
                    <a:pt x="15875" y="31750"/>
                  </a:lnTo>
                  <a:cubicBezTo>
                    <a:pt x="7112" y="31750"/>
                    <a:pt x="0" y="24638"/>
                    <a:pt x="0" y="15875"/>
                  </a:cubicBezTo>
                  <a:cubicBezTo>
                    <a:pt x="0" y="7112"/>
                    <a:pt x="7112" y="0"/>
                    <a:pt x="15875" y="0"/>
                  </a:cubicBezTo>
                  <a:cubicBezTo>
                    <a:pt x="1218692" y="0"/>
                    <a:pt x="2269871" y="773684"/>
                    <a:pt x="2570988" y="1882140"/>
                  </a:cubicBezTo>
                  <a:cubicBezTo>
                    <a:pt x="2572258" y="1886966"/>
                    <a:pt x="2571242" y="1892046"/>
                    <a:pt x="2568321" y="1895983"/>
                  </a:cubicBezTo>
                  <a:cubicBezTo>
                    <a:pt x="2565400" y="1899920"/>
                    <a:pt x="2560701" y="1902206"/>
                    <a:pt x="2555748" y="1902206"/>
                  </a:cubicBezTo>
                  <a:lnTo>
                    <a:pt x="2241550" y="1902206"/>
                  </a:lnTo>
                  <a:lnTo>
                    <a:pt x="2241550" y="1886331"/>
                  </a:lnTo>
                  <a:lnTo>
                    <a:pt x="2251964" y="1874393"/>
                  </a:lnTo>
                  <a:lnTo>
                    <a:pt x="2963418" y="2497836"/>
                  </a:lnTo>
                  <a:close/>
                </a:path>
              </a:pathLst>
            </a:custGeom>
            <a:solidFill>
              <a:srgbClr val="404F4F"/>
            </a:solidFill>
          </p:spPr>
        </p:sp>
        <p:sp>
          <p:nvSpPr>
            <p:cNvPr id="15" name="Freeform 15"/>
            <p:cNvSpPr/>
            <p:nvPr/>
          </p:nvSpPr>
          <p:spPr>
            <a:xfrm>
              <a:off x="0" y="-67818"/>
              <a:ext cx="2970022" cy="2593340"/>
            </a:xfrm>
            <a:custGeom>
              <a:avLst/>
              <a:gdLst/>
              <a:ahLst/>
              <a:cxnLst/>
              <a:rect l="l" t="t" r="r" b="b"/>
              <a:pathLst>
                <a:path w="2970022" h="2593340">
                  <a:moveTo>
                    <a:pt x="2953004" y="85725"/>
                  </a:moveTo>
                  <a:cubicBezTo>
                    <a:pt x="2961386" y="85725"/>
                    <a:pt x="2968371" y="92329"/>
                    <a:pt x="2968879" y="100711"/>
                  </a:cubicBezTo>
                  <a:cubicBezTo>
                    <a:pt x="2969387" y="109093"/>
                    <a:pt x="2963164" y="116459"/>
                    <a:pt x="2954782" y="117348"/>
                  </a:cubicBezTo>
                  <a:cubicBezTo>
                    <a:pt x="1644523" y="267589"/>
                    <a:pt x="659892" y="1324356"/>
                    <a:pt x="659892" y="2577465"/>
                  </a:cubicBezTo>
                  <a:cubicBezTo>
                    <a:pt x="659892" y="2586228"/>
                    <a:pt x="652780" y="2593340"/>
                    <a:pt x="644017" y="2593340"/>
                  </a:cubicBezTo>
                  <a:lnTo>
                    <a:pt x="15875" y="2593340"/>
                  </a:lnTo>
                  <a:cubicBezTo>
                    <a:pt x="7112" y="2593340"/>
                    <a:pt x="0" y="2586228"/>
                    <a:pt x="0" y="2577465"/>
                  </a:cubicBezTo>
                  <a:cubicBezTo>
                    <a:pt x="0" y="1859280"/>
                    <a:pt x="323596" y="1175639"/>
                    <a:pt x="888492" y="699389"/>
                  </a:cubicBezTo>
                  <a:lnTo>
                    <a:pt x="898779" y="711581"/>
                  </a:lnTo>
                  <a:lnTo>
                    <a:pt x="888492" y="699389"/>
                  </a:lnTo>
                  <a:cubicBezTo>
                    <a:pt x="1453388" y="223139"/>
                    <a:pt x="2205609" y="0"/>
                    <a:pt x="2954782" y="85852"/>
                  </a:cubicBezTo>
                  <a:cubicBezTo>
                    <a:pt x="2961513" y="86614"/>
                    <a:pt x="2966974" y="91567"/>
                    <a:pt x="2968498" y="98044"/>
                  </a:cubicBezTo>
                  <a:cubicBezTo>
                    <a:pt x="2970022" y="104521"/>
                    <a:pt x="2967228" y="111379"/>
                    <a:pt x="2961513" y="115062"/>
                  </a:cubicBezTo>
                  <a:lnTo>
                    <a:pt x="2953004" y="101600"/>
                  </a:lnTo>
                  <a:lnTo>
                    <a:pt x="2953004" y="85725"/>
                  </a:lnTo>
                  <a:moveTo>
                    <a:pt x="2953004" y="117475"/>
                  </a:moveTo>
                  <a:cubicBezTo>
                    <a:pt x="2945892" y="117475"/>
                    <a:pt x="2939669" y="112776"/>
                    <a:pt x="2937764" y="106045"/>
                  </a:cubicBezTo>
                  <a:cubicBezTo>
                    <a:pt x="2935859" y="99314"/>
                    <a:pt x="2938526" y="91948"/>
                    <a:pt x="2944495" y="88265"/>
                  </a:cubicBezTo>
                  <a:lnTo>
                    <a:pt x="2953004" y="101727"/>
                  </a:lnTo>
                  <a:lnTo>
                    <a:pt x="2951226" y="117475"/>
                  </a:lnTo>
                  <a:cubicBezTo>
                    <a:pt x="2210435" y="32512"/>
                    <a:pt x="1466977" y="253238"/>
                    <a:pt x="908939" y="723646"/>
                  </a:cubicBezTo>
                  <a:cubicBezTo>
                    <a:pt x="350901" y="1194054"/>
                    <a:pt x="31750" y="1868932"/>
                    <a:pt x="31750" y="2577465"/>
                  </a:cubicBezTo>
                  <a:lnTo>
                    <a:pt x="15875" y="2577465"/>
                  </a:lnTo>
                  <a:lnTo>
                    <a:pt x="15875" y="2561590"/>
                  </a:lnTo>
                  <a:lnTo>
                    <a:pt x="644017" y="2561590"/>
                  </a:lnTo>
                  <a:lnTo>
                    <a:pt x="644017" y="2577465"/>
                  </a:lnTo>
                  <a:lnTo>
                    <a:pt x="628142" y="2577465"/>
                  </a:lnTo>
                  <a:cubicBezTo>
                    <a:pt x="628142" y="1306957"/>
                    <a:pt x="1626108" y="237744"/>
                    <a:pt x="2951226" y="85852"/>
                  </a:cubicBezTo>
                  <a:lnTo>
                    <a:pt x="2953004" y="101600"/>
                  </a:lnTo>
                  <a:lnTo>
                    <a:pt x="2953004" y="117475"/>
                  </a:lnTo>
                  <a:close/>
                </a:path>
              </a:pathLst>
            </a:custGeom>
            <a:solidFill>
              <a:srgbClr val="404F4F"/>
            </a:solidFill>
          </p:spPr>
        </p:sp>
        <p:sp>
          <p:nvSpPr>
            <p:cNvPr id="16" name="Freeform 16"/>
            <p:cNvSpPr/>
            <p:nvPr/>
          </p:nvSpPr>
          <p:spPr>
            <a:xfrm>
              <a:off x="0" y="0"/>
              <a:ext cx="6137910" cy="2525776"/>
            </a:xfrm>
            <a:custGeom>
              <a:avLst/>
              <a:gdLst/>
              <a:ahLst/>
              <a:cxnLst/>
              <a:rect l="l" t="t" r="r" b="b"/>
              <a:pathLst>
                <a:path w="6137910" h="2525776">
                  <a:moveTo>
                    <a:pt x="2953004" y="17907"/>
                  </a:moveTo>
                  <a:cubicBezTo>
                    <a:pt x="2961386" y="17907"/>
                    <a:pt x="2968371" y="24511"/>
                    <a:pt x="2968879" y="32893"/>
                  </a:cubicBezTo>
                  <a:cubicBezTo>
                    <a:pt x="2969387" y="41275"/>
                    <a:pt x="2963164" y="48641"/>
                    <a:pt x="2954782" y="49530"/>
                  </a:cubicBezTo>
                  <a:cubicBezTo>
                    <a:pt x="1644523" y="199771"/>
                    <a:pt x="659892" y="1256538"/>
                    <a:pt x="659892" y="2509647"/>
                  </a:cubicBezTo>
                  <a:cubicBezTo>
                    <a:pt x="659892" y="2518410"/>
                    <a:pt x="652780" y="2525522"/>
                    <a:pt x="644017" y="2525522"/>
                  </a:cubicBezTo>
                  <a:lnTo>
                    <a:pt x="15875" y="2525522"/>
                  </a:lnTo>
                  <a:cubicBezTo>
                    <a:pt x="7112" y="2525522"/>
                    <a:pt x="0" y="2518410"/>
                    <a:pt x="0" y="2509647"/>
                  </a:cubicBezTo>
                  <a:cubicBezTo>
                    <a:pt x="0" y="1122934"/>
                    <a:pt x="1182243" y="0"/>
                    <a:pt x="2638933" y="0"/>
                  </a:cubicBezTo>
                  <a:lnTo>
                    <a:pt x="3267075" y="0"/>
                  </a:lnTo>
                  <a:lnTo>
                    <a:pt x="3267075" y="15875"/>
                  </a:lnTo>
                  <a:lnTo>
                    <a:pt x="3267075" y="0"/>
                  </a:lnTo>
                  <a:lnTo>
                    <a:pt x="3267075" y="15875"/>
                  </a:lnTo>
                  <a:lnTo>
                    <a:pt x="3267075" y="0"/>
                  </a:lnTo>
                  <a:cubicBezTo>
                    <a:pt x="4469892" y="0"/>
                    <a:pt x="5521071" y="773684"/>
                    <a:pt x="5822188" y="1882140"/>
                  </a:cubicBezTo>
                  <a:lnTo>
                    <a:pt x="5806821" y="1886331"/>
                  </a:lnTo>
                  <a:lnTo>
                    <a:pt x="5806821" y="1870456"/>
                  </a:lnTo>
                  <a:lnTo>
                    <a:pt x="6120892" y="1870456"/>
                  </a:lnTo>
                  <a:cubicBezTo>
                    <a:pt x="6127115" y="1870456"/>
                    <a:pt x="6132830" y="1874139"/>
                    <a:pt x="6135370" y="1879727"/>
                  </a:cubicBezTo>
                  <a:cubicBezTo>
                    <a:pt x="6137910" y="1885315"/>
                    <a:pt x="6137021" y="1892046"/>
                    <a:pt x="6132830" y="1896745"/>
                  </a:cubicBezTo>
                  <a:lnTo>
                    <a:pt x="5588000" y="2520188"/>
                  </a:lnTo>
                  <a:cubicBezTo>
                    <a:pt x="5585206" y="2523363"/>
                    <a:pt x="5581269" y="2525268"/>
                    <a:pt x="5577078" y="2525522"/>
                  </a:cubicBezTo>
                  <a:cubicBezTo>
                    <a:pt x="5572887" y="2525776"/>
                    <a:pt x="5568696" y="2524379"/>
                    <a:pt x="5565521" y="2521585"/>
                  </a:cubicBezTo>
                  <a:lnTo>
                    <a:pt x="4854067" y="1898142"/>
                  </a:lnTo>
                  <a:cubicBezTo>
                    <a:pt x="4849114" y="1893824"/>
                    <a:pt x="4847336" y="1886839"/>
                    <a:pt x="4849622" y="1880616"/>
                  </a:cubicBezTo>
                  <a:cubicBezTo>
                    <a:pt x="4851908" y="1874393"/>
                    <a:pt x="4857877" y="1870329"/>
                    <a:pt x="4864481" y="1870329"/>
                  </a:cubicBezTo>
                  <a:lnTo>
                    <a:pt x="5178552" y="1870329"/>
                  </a:lnTo>
                  <a:lnTo>
                    <a:pt x="5178552" y="1886204"/>
                  </a:lnTo>
                  <a:lnTo>
                    <a:pt x="5178552" y="1870329"/>
                  </a:lnTo>
                  <a:lnTo>
                    <a:pt x="5178552" y="1886204"/>
                  </a:lnTo>
                  <a:lnTo>
                    <a:pt x="5163185" y="1890395"/>
                  </a:lnTo>
                  <a:cubicBezTo>
                    <a:pt x="4866386" y="796671"/>
                    <a:pt x="3828415" y="31750"/>
                    <a:pt x="2638933" y="31750"/>
                  </a:cubicBezTo>
                  <a:lnTo>
                    <a:pt x="2638933" y="0"/>
                  </a:lnTo>
                  <a:cubicBezTo>
                    <a:pt x="3841750" y="0"/>
                    <a:pt x="4892929" y="773684"/>
                    <a:pt x="5194046" y="1882140"/>
                  </a:cubicBezTo>
                  <a:cubicBezTo>
                    <a:pt x="5195316" y="1886966"/>
                    <a:pt x="5194300" y="1892046"/>
                    <a:pt x="5191379" y="1895983"/>
                  </a:cubicBezTo>
                  <a:cubicBezTo>
                    <a:pt x="5188458" y="1899920"/>
                    <a:pt x="5183759" y="1902206"/>
                    <a:pt x="5178806" y="1902206"/>
                  </a:cubicBezTo>
                  <a:lnTo>
                    <a:pt x="4864608" y="1902206"/>
                  </a:lnTo>
                  <a:lnTo>
                    <a:pt x="4864608" y="1886331"/>
                  </a:lnTo>
                  <a:lnTo>
                    <a:pt x="4875022" y="1874393"/>
                  </a:lnTo>
                  <a:lnTo>
                    <a:pt x="5586476" y="2497836"/>
                  </a:lnTo>
                  <a:lnTo>
                    <a:pt x="5576062" y="2509774"/>
                  </a:lnTo>
                  <a:lnTo>
                    <a:pt x="5564124" y="2499360"/>
                  </a:lnTo>
                  <a:lnTo>
                    <a:pt x="6108954" y="1875917"/>
                  </a:lnTo>
                  <a:lnTo>
                    <a:pt x="6120892" y="1886331"/>
                  </a:lnTo>
                  <a:lnTo>
                    <a:pt x="6120892" y="1902206"/>
                  </a:lnTo>
                  <a:lnTo>
                    <a:pt x="5806821" y="1902206"/>
                  </a:lnTo>
                  <a:cubicBezTo>
                    <a:pt x="5799709" y="1902206"/>
                    <a:pt x="5793359" y="1897380"/>
                    <a:pt x="5791454" y="1890522"/>
                  </a:cubicBezTo>
                  <a:cubicBezTo>
                    <a:pt x="5494528" y="796671"/>
                    <a:pt x="4456557" y="31750"/>
                    <a:pt x="3267075" y="31750"/>
                  </a:cubicBezTo>
                  <a:lnTo>
                    <a:pt x="2638933" y="31750"/>
                  </a:lnTo>
                  <a:lnTo>
                    <a:pt x="2638933" y="15875"/>
                  </a:lnTo>
                  <a:lnTo>
                    <a:pt x="2638933" y="31750"/>
                  </a:lnTo>
                  <a:cubicBezTo>
                    <a:pt x="1198245" y="31750"/>
                    <a:pt x="31750" y="1141857"/>
                    <a:pt x="31750" y="2509647"/>
                  </a:cubicBezTo>
                  <a:lnTo>
                    <a:pt x="15875" y="2509647"/>
                  </a:lnTo>
                  <a:lnTo>
                    <a:pt x="15875" y="2493772"/>
                  </a:lnTo>
                  <a:lnTo>
                    <a:pt x="644017" y="2493772"/>
                  </a:lnTo>
                  <a:lnTo>
                    <a:pt x="644017" y="2509647"/>
                  </a:lnTo>
                  <a:lnTo>
                    <a:pt x="628142" y="2509647"/>
                  </a:lnTo>
                  <a:cubicBezTo>
                    <a:pt x="628142" y="1239139"/>
                    <a:pt x="1626108" y="169926"/>
                    <a:pt x="2951226" y="18034"/>
                  </a:cubicBezTo>
                  <a:lnTo>
                    <a:pt x="2953004" y="33782"/>
                  </a:lnTo>
                  <a:lnTo>
                    <a:pt x="2953004" y="49657"/>
                  </a:lnTo>
                  <a:close/>
                </a:path>
              </a:pathLst>
            </a:custGeom>
            <a:solidFill>
              <a:srgbClr val="404F4F"/>
            </a:solidFill>
          </p:spPr>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rot="2188">
            <a:off x="1785534" y="2606767"/>
            <a:ext cx="14959968" cy="0"/>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4762" y="9601200"/>
            <a:ext cx="18283238" cy="685800"/>
            <a:chOff x="0" y="0"/>
            <a:chExt cx="24377650" cy="914400"/>
          </a:xfrm>
        </p:grpSpPr>
        <p:sp>
          <p:nvSpPr>
            <p:cNvPr id="8" name="Freeform 8"/>
            <p:cNvSpPr/>
            <p:nvPr/>
          </p:nvSpPr>
          <p:spPr>
            <a:xfrm>
              <a:off x="0" y="0"/>
              <a:ext cx="24377650" cy="914400"/>
            </a:xfrm>
            <a:custGeom>
              <a:avLst/>
              <a:gdLst/>
              <a:ahLst/>
              <a:cxnLst/>
              <a:rect l="l" t="t" r="r" b="b"/>
              <a:pathLst>
                <a:path w="24377650" h="914400">
                  <a:moveTo>
                    <a:pt x="0" y="0"/>
                  </a:moveTo>
                  <a:lnTo>
                    <a:pt x="24377650" y="0"/>
                  </a:lnTo>
                  <a:lnTo>
                    <a:pt x="24377650" y="914400"/>
                  </a:lnTo>
                  <a:lnTo>
                    <a:pt x="0" y="914400"/>
                  </a:lnTo>
                  <a:close/>
                </a:path>
              </a:pathLst>
            </a:custGeom>
            <a:solidFill>
              <a:srgbClr val="DB8631"/>
            </a:solidFill>
          </p:spPr>
        </p:sp>
      </p:grpSp>
      <p:grpSp>
        <p:nvGrpSpPr>
          <p:cNvPr id="9" name="Group 9"/>
          <p:cNvGrpSpPr/>
          <p:nvPr/>
        </p:nvGrpSpPr>
        <p:grpSpPr>
          <a:xfrm>
            <a:off x="22" y="9501474"/>
            <a:ext cx="18283238" cy="96012"/>
            <a:chOff x="0" y="0"/>
            <a:chExt cx="24377650" cy="128016"/>
          </a:xfrm>
        </p:grpSpPr>
        <p:sp>
          <p:nvSpPr>
            <p:cNvPr id="10" name="Freeform 10"/>
            <p:cNvSpPr/>
            <p:nvPr/>
          </p:nvSpPr>
          <p:spPr>
            <a:xfrm>
              <a:off x="0" y="0"/>
              <a:ext cx="24377650" cy="128016"/>
            </a:xfrm>
            <a:custGeom>
              <a:avLst/>
              <a:gdLst/>
              <a:ahLst/>
              <a:cxnLst/>
              <a:rect l="l" t="t" r="r" b="b"/>
              <a:pathLst>
                <a:path w="24377650" h="128016">
                  <a:moveTo>
                    <a:pt x="0" y="0"/>
                  </a:moveTo>
                  <a:lnTo>
                    <a:pt x="24377650" y="0"/>
                  </a:lnTo>
                  <a:lnTo>
                    <a:pt x="24377650" y="128016"/>
                  </a:lnTo>
                  <a:lnTo>
                    <a:pt x="0" y="128016"/>
                  </a:lnTo>
                  <a:close/>
                </a:path>
              </a:pathLst>
            </a:custGeom>
            <a:solidFill>
              <a:srgbClr val="9DBFBE"/>
            </a:solidFill>
          </p:spPr>
        </p:sp>
      </p:grpSp>
      <p:grpSp>
        <p:nvGrpSpPr>
          <p:cNvPr id="11" name="Group 11"/>
          <p:cNvGrpSpPr/>
          <p:nvPr/>
        </p:nvGrpSpPr>
        <p:grpSpPr>
          <a:xfrm>
            <a:off x="0" y="0"/>
            <a:ext cx="18288000" cy="10287000"/>
            <a:chOff x="0" y="0"/>
            <a:chExt cx="24384000" cy="13716000"/>
          </a:xfrm>
        </p:grpSpPr>
        <p:sp>
          <p:nvSpPr>
            <p:cNvPr id="12" name="Freeform 12"/>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808080"/>
            </a:solidFill>
          </p:spPr>
        </p:sp>
      </p:grpSp>
      <p:grpSp>
        <p:nvGrpSpPr>
          <p:cNvPr id="13" name="Group 13"/>
          <p:cNvGrpSpPr/>
          <p:nvPr/>
        </p:nvGrpSpPr>
        <p:grpSpPr>
          <a:xfrm>
            <a:off x="688086" y="685800"/>
            <a:ext cx="16911828" cy="8915400"/>
            <a:chOff x="0" y="0"/>
            <a:chExt cx="22549104" cy="11887200"/>
          </a:xfrm>
        </p:grpSpPr>
        <p:sp>
          <p:nvSpPr>
            <p:cNvPr id="14" name="Freeform 14"/>
            <p:cNvSpPr/>
            <p:nvPr/>
          </p:nvSpPr>
          <p:spPr>
            <a:xfrm>
              <a:off x="0" y="0"/>
              <a:ext cx="22549104" cy="11887200"/>
            </a:xfrm>
            <a:custGeom>
              <a:avLst/>
              <a:gdLst/>
              <a:ahLst/>
              <a:cxnLst/>
              <a:rect l="l" t="t" r="r" b="b"/>
              <a:pathLst>
                <a:path w="22549104" h="11887200">
                  <a:moveTo>
                    <a:pt x="0" y="0"/>
                  </a:moveTo>
                  <a:lnTo>
                    <a:pt x="22549104" y="0"/>
                  </a:lnTo>
                  <a:lnTo>
                    <a:pt x="22549104" y="11887200"/>
                  </a:lnTo>
                  <a:lnTo>
                    <a:pt x="0" y="11887200"/>
                  </a:lnTo>
                  <a:close/>
                </a:path>
              </a:pathLst>
            </a:custGeom>
            <a:solidFill>
              <a:srgbClr val="808080"/>
            </a:solidFill>
          </p:spPr>
        </p:sp>
      </p:grpSp>
      <p:grpSp>
        <p:nvGrpSpPr>
          <p:cNvPr id="15" name="Group 15"/>
          <p:cNvGrpSpPr/>
          <p:nvPr/>
        </p:nvGrpSpPr>
        <p:grpSpPr>
          <a:xfrm>
            <a:off x="784098" y="781812"/>
            <a:ext cx="16719804" cy="8723376"/>
            <a:chOff x="0" y="0"/>
            <a:chExt cx="22293072" cy="11631168"/>
          </a:xfrm>
        </p:grpSpPr>
        <p:sp>
          <p:nvSpPr>
            <p:cNvPr id="16" name="Freeform 16"/>
            <p:cNvSpPr/>
            <p:nvPr/>
          </p:nvSpPr>
          <p:spPr>
            <a:xfrm>
              <a:off x="0" y="0"/>
              <a:ext cx="22293072" cy="11631168"/>
            </a:xfrm>
            <a:custGeom>
              <a:avLst/>
              <a:gdLst/>
              <a:ahLst/>
              <a:cxnLst/>
              <a:rect l="l" t="t" r="r" b="b"/>
              <a:pathLst>
                <a:path w="22293072" h="11631168">
                  <a:moveTo>
                    <a:pt x="0" y="0"/>
                  </a:moveTo>
                  <a:lnTo>
                    <a:pt x="22293072" y="0"/>
                  </a:lnTo>
                  <a:lnTo>
                    <a:pt x="22293072" y="11631168"/>
                  </a:lnTo>
                  <a:lnTo>
                    <a:pt x="0" y="11631168"/>
                  </a:lnTo>
                  <a:close/>
                </a:path>
              </a:pathLst>
            </a:custGeom>
            <a:solidFill>
              <a:srgbClr val="FFFFFF"/>
            </a:solidFill>
          </p:spPr>
        </p:sp>
      </p:grpSp>
      <p:sp>
        <p:nvSpPr>
          <p:cNvPr id="17" name="Freeform 17" descr="A white and blue chart with black text  Description automatically generated"/>
          <p:cNvSpPr/>
          <p:nvPr/>
        </p:nvSpPr>
        <p:spPr>
          <a:xfrm>
            <a:off x="1264158" y="1261872"/>
            <a:ext cx="15759684" cy="7763256"/>
          </a:xfrm>
          <a:custGeom>
            <a:avLst/>
            <a:gdLst/>
            <a:ahLst/>
            <a:cxnLst/>
            <a:rect l="l" t="t" r="r" b="b"/>
            <a:pathLst>
              <a:path w="15759684" h="7763256">
                <a:moveTo>
                  <a:pt x="0" y="0"/>
                </a:moveTo>
                <a:lnTo>
                  <a:pt x="15759684" y="0"/>
                </a:lnTo>
                <a:lnTo>
                  <a:pt x="15759684" y="7763256"/>
                </a:lnTo>
                <a:lnTo>
                  <a:pt x="0" y="7763256"/>
                </a:lnTo>
                <a:lnTo>
                  <a:pt x="0" y="0"/>
                </a:lnTo>
                <a:close/>
              </a:path>
            </a:pathLst>
          </a:custGeom>
          <a:blipFill>
            <a:blip r:embed="rId2"/>
            <a:stretch>
              <a:fillRect t="-6248" r="-154" b="-29255"/>
            </a:stretch>
          </a:blipFill>
        </p:spPr>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rot="2188">
            <a:off x="1785534" y="2606767"/>
            <a:ext cx="14959968" cy="0"/>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4762" y="9601200"/>
            <a:ext cx="18283238" cy="685800"/>
            <a:chOff x="0" y="0"/>
            <a:chExt cx="24377650" cy="914400"/>
          </a:xfrm>
        </p:grpSpPr>
        <p:sp>
          <p:nvSpPr>
            <p:cNvPr id="8" name="Freeform 8"/>
            <p:cNvSpPr/>
            <p:nvPr/>
          </p:nvSpPr>
          <p:spPr>
            <a:xfrm>
              <a:off x="0" y="0"/>
              <a:ext cx="24377650" cy="914400"/>
            </a:xfrm>
            <a:custGeom>
              <a:avLst/>
              <a:gdLst/>
              <a:ahLst/>
              <a:cxnLst/>
              <a:rect l="l" t="t" r="r" b="b"/>
              <a:pathLst>
                <a:path w="24377650" h="914400">
                  <a:moveTo>
                    <a:pt x="0" y="0"/>
                  </a:moveTo>
                  <a:lnTo>
                    <a:pt x="24377650" y="0"/>
                  </a:lnTo>
                  <a:lnTo>
                    <a:pt x="24377650" y="914400"/>
                  </a:lnTo>
                  <a:lnTo>
                    <a:pt x="0" y="914400"/>
                  </a:lnTo>
                  <a:close/>
                </a:path>
              </a:pathLst>
            </a:custGeom>
            <a:solidFill>
              <a:srgbClr val="DB8631"/>
            </a:solidFill>
          </p:spPr>
        </p:sp>
      </p:grpSp>
      <p:grpSp>
        <p:nvGrpSpPr>
          <p:cNvPr id="9" name="Group 9"/>
          <p:cNvGrpSpPr/>
          <p:nvPr/>
        </p:nvGrpSpPr>
        <p:grpSpPr>
          <a:xfrm>
            <a:off x="22" y="9501474"/>
            <a:ext cx="18283238" cy="96012"/>
            <a:chOff x="0" y="0"/>
            <a:chExt cx="24377650" cy="128016"/>
          </a:xfrm>
        </p:grpSpPr>
        <p:sp>
          <p:nvSpPr>
            <p:cNvPr id="10" name="Freeform 10"/>
            <p:cNvSpPr/>
            <p:nvPr/>
          </p:nvSpPr>
          <p:spPr>
            <a:xfrm>
              <a:off x="0" y="0"/>
              <a:ext cx="24377650" cy="128016"/>
            </a:xfrm>
            <a:custGeom>
              <a:avLst/>
              <a:gdLst/>
              <a:ahLst/>
              <a:cxnLst/>
              <a:rect l="l" t="t" r="r" b="b"/>
              <a:pathLst>
                <a:path w="24377650" h="128016">
                  <a:moveTo>
                    <a:pt x="0" y="0"/>
                  </a:moveTo>
                  <a:lnTo>
                    <a:pt x="24377650" y="0"/>
                  </a:lnTo>
                  <a:lnTo>
                    <a:pt x="24377650" y="128016"/>
                  </a:lnTo>
                  <a:lnTo>
                    <a:pt x="0" y="128016"/>
                  </a:lnTo>
                  <a:close/>
                </a:path>
              </a:pathLst>
            </a:custGeom>
            <a:solidFill>
              <a:srgbClr val="9DBFBE"/>
            </a:solidFill>
          </p:spPr>
        </p:sp>
      </p:grpSp>
      <p:grpSp>
        <p:nvGrpSpPr>
          <p:cNvPr id="11" name="Group 11"/>
          <p:cNvGrpSpPr/>
          <p:nvPr/>
        </p:nvGrpSpPr>
        <p:grpSpPr>
          <a:xfrm>
            <a:off x="0" y="0"/>
            <a:ext cx="18288000" cy="10287000"/>
            <a:chOff x="0" y="0"/>
            <a:chExt cx="24384000" cy="13716000"/>
          </a:xfrm>
        </p:grpSpPr>
        <p:sp>
          <p:nvSpPr>
            <p:cNvPr id="12" name="Freeform 12"/>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808080"/>
            </a:solidFill>
          </p:spPr>
        </p:sp>
      </p:grpSp>
      <p:grpSp>
        <p:nvGrpSpPr>
          <p:cNvPr id="13" name="Group 13"/>
          <p:cNvGrpSpPr/>
          <p:nvPr/>
        </p:nvGrpSpPr>
        <p:grpSpPr>
          <a:xfrm>
            <a:off x="688086" y="685800"/>
            <a:ext cx="16911828" cy="8915400"/>
            <a:chOff x="0" y="0"/>
            <a:chExt cx="22549104" cy="11887200"/>
          </a:xfrm>
        </p:grpSpPr>
        <p:sp>
          <p:nvSpPr>
            <p:cNvPr id="14" name="Freeform 14"/>
            <p:cNvSpPr/>
            <p:nvPr/>
          </p:nvSpPr>
          <p:spPr>
            <a:xfrm>
              <a:off x="0" y="0"/>
              <a:ext cx="22549104" cy="11887200"/>
            </a:xfrm>
            <a:custGeom>
              <a:avLst/>
              <a:gdLst/>
              <a:ahLst/>
              <a:cxnLst/>
              <a:rect l="l" t="t" r="r" b="b"/>
              <a:pathLst>
                <a:path w="22549104" h="11887200">
                  <a:moveTo>
                    <a:pt x="0" y="0"/>
                  </a:moveTo>
                  <a:lnTo>
                    <a:pt x="22549104" y="0"/>
                  </a:lnTo>
                  <a:lnTo>
                    <a:pt x="22549104" y="11887200"/>
                  </a:lnTo>
                  <a:lnTo>
                    <a:pt x="0" y="11887200"/>
                  </a:lnTo>
                  <a:close/>
                </a:path>
              </a:pathLst>
            </a:custGeom>
            <a:solidFill>
              <a:srgbClr val="808080"/>
            </a:solidFill>
          </p:spPr>
        </p:sp>
      </p:grpSp>
      <p:grpSp>
        <p:nvGrpSpPr>
          <p:cNvPr id="15" name="Group 15"/>
          <p:cNvGrpSpPr/>
          <p:nvPr/>
        </p:nvGrpSpPr>
        <p:grpSpPr>
          <a:xfrm>
            <a:off x="784098" y="781812"/>
            <a:ext cx="16719804" cy="8723376"/>
            <a:chOff x="0" y="0"/>
            <a:chExt cx="22293072" cy="11631168"/>
          </a:xfrm>
        </p:grpSpPr>
        <p:sp>
          <p:nvSpPr>
            <p:cNvPr id="16" name="Freeform 16"/>
            <p:cNvSpPr/>
            <p:nvPr/>
          </p:nvSpPr>
          <p:spPr>
            <a:xfrm>
              <a:off x="0" y="0"/>
              <a:ext cx="22293072" cy="11631168"/>
            </a:xfrm>
            <a:custGeom>
              <a:avLst/>
              <a:gdLst/>
              <a:ahLst/>
              <a:cxnLst/>
              <a:rect l="l" t="t" r="r" b="b"/>
              <a:pathLst>
                <a:path w="22293072" h="11631168">
                  <a:moveTo>
                    <a:pt x="0" y="0"/>
                  </a:moveTo>
                  <a:lnTo>
                    <a:pt x="22293072" y="0"/>
                  </a:lnTo>
                  <a:lnTo>
                    <a:pt x="22293072" y="11631168"/>
                  </a:lnTo>
                  <a:lnTo>
                    <a:pt x="0" y="11631168"/>
                  </a:lnTo>
                  <a:close/>
                </a:path>
              </a:pathLst>
            </a:custGeom>
            <a:solidFill>
              <a:srgbClr val="FFFFFF"/>
            </a:solidFill>
          </p:spPr>
        </p:sp>
      </p:grpSp>
      <p:sp>
        <p:nvSpPr>
          <p:cNvPr id="17" name="Freeform 17" descr="A white rectangular box with black text  Description automatically generated"/>
          <p:cNvSpPr/>
          <p:nvPr/>
        </p:nvSpPr>
        <p:spPr>
          <a:xfrm>
            <a:off x="1264158" y="1261872"/>
            <a:ext cx="15759684" cy="7763256"/>
          </a:xfrm>
          <a:custGeom>
            <a:avLst/>
            <a:gdLst/>
            <a:ahLst/>
            <a:cxnLst/>
            <a:rect l="l" t="t" r="r" b="b"/>
            <a:pathLst>
              <a:path w="15759684" h="7763256">
                <a:moveTo>
                  <a:pt x="0" y="0"/>
                </a:moveTo>
                <a:lnTo>
                  <a:pt x="15759684" y="0"/>
                </a:lnTo>
                <a:lnTo>
                  <a:pt x="15759684" y="7763256"/>
                </a:lnTo>
                <a:lnTo>
                  <a:pt x="0" y="7763256"/>
                </a:lnTo>
                <a:lnTo>
                  <a:pt x="0" y="0"/>
                </a:lnTo>
                <a:close/>
              </a:path>
            </a:pathLst>
          </a:custGeom>
          <a:blipFill>
            <a:blip r:embed="rId2"/>
            <a:stretch>
              <a:fillRect t="-4038" r="-76" b="-20808"/>
            </a:stretch>
          </a:blipFill>
        </p:spPr>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rot="2188">
            <a:off x="1785534" y="2606767"/>
            <a:ext cx="14959968" cy="0"/>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4762" y="9601200"/>
            <a:ext cx="18283238" cy="685800"/>
            <a:chOff x="0" y="0"/>
            <a:chExt cx="24377650" cy="914400"/>
          </a:xfrm>
        </p:grpSpPr>
        <p:sp>
          <p:nvSpPr>
            <p:cNvPr id="8" name="Freeform 8"/>
            <p:cNvSpPr/>
            <p:nvPr/>
          </p:nvSpPr>
          <p:spPr>
            <a:xfrm>
              <a:off x="0" y="0"/>
              <a:ext cx="24377650" cy="914400"/>
            </a:xfrm>
            <a:custGeom>
              <a:avLst/>
              <a:gdLst/>
              <a:ahLst/>
              <a:cxnLst/>
              <a:rect l="l" t="t" r="r" b="b"/>
              <a:pathLst>
                <a:path w="24377650" h="914400">
                  <a:moveTo>
                    <a:pt x="0" y="0"/>
                  </a:moveTo>
                  <a:lnTo>
                    <a:pt x="24377650" y="0"/>
                  </a:lnTo>
                  <a:lnTo>
                    <a:pt x="24377650" y="914400"/>
                  </a:lnTo>
                  <a:lnTo>
                    <a:pt x="0" y="914400"/>
                  </a:lnTo>
                  <a:close/>
                </a:path>
              </a:pathLst>
            </a:custGeom>
            <a:solidFill>
              <a:srgbClr val="DB8631"/>
            </a:solidFill>
          </p:spPr>
        </p:sp>
      </p:grpSp>
      <p:grpSp>
        <p:nvGrpSpPr>
          <p:cNvPr id="9" name="Group 9"/>
          <p:cNvGrpSpPr/>
          <p:nvPr/>
        </p:nvGrpSpPr>
        <p:grpSpPr>
          <a:xfrm>
            <a:off x="22" y="9501474"/>
            <a:ext cx="18283238" cy="96012"/>
            <a:chOff x="0" y="0"/>
            <a:chExt cx="24377650" cy="128016"/>
          </a:xfrm>
        </p:grpSpPr>
        <p:sp>
          <p:nvSpPr>
            <p:cNvPr id="10" name="Freeform 10"/>
            <p:cNvSpPr/>
            <p:nvPr/>
          </p:nvSpPr>
          <p:spPr>
            <a:xfrm>
              <a:off x="0" y="0"/>
              <a:ext cx="24377650" cy="128016"/>
            </a:xfrm>
            <a:custGeom>
              <a:avLst/>
              <a:gdLst/>
              <a:ahLst/>
              <a:cxnLst/>
              <a:rect l="l" t="t" r="r" b="b"/>
              <a:pathLst>
                <a:path w="24377650" h="128016">
                  <a:moveTo>
                    <a:pt x="0" y="0"/>
                  </a:moveTo>
                  <a:lnTo>
                    <a:pt x="24377650" y="0"/>
                  </a:lnTo>
                  <a:lnTo>
                    <a:pt x="24377650" y="128016"/>
                  </a:lnTo>
                  <a:lnTo>
                    <a:pt x="0" y="128016"/>
                  </a:lnTo>
                  <a:close/>
                </a:path>
              </a:pathLst>
            </a:custGeom>
            <a:solidFill>
              <a:srgbClr val="9DBFBE"/>
            </a:solidFill>
          </p:spPr>
        </p:sp>
      </p:grpSp>
      <p:grpSp>
        <p:nvGrpSpPr>
          <p:cNvPr id="11" name="Group 11"/>
          <p:cNvGrpSpPr/>
          <p:nvPr/>
        </p:nvGrpSpPr>
        <p:grpSpPr>
          <a:xfrm>
            <a:off x="0" y="0"/>
            <a:ext cx="18288000" cy="10287000"/>
            <a:chOff x="0" y="0"/>
            <a:chExt cx="24384000" cy="13716000"/>
          </a:xfrm>
        </p:grpSpPr>
        <p:sp>
          <p:nvSpPr>
            <p:cNvPr id="12" name="Freeform 12"/>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808080"/>
            </a:solidFill>
          </p:spPr>
        </p:sp>
      </p:grpSp>
      <p:grpSp>
        <p:nvGrpSpPr>
          <p:cNvPr id="13" name="Group 13"/>
          <p:cNvGrpSpPr/>
          <p:nvPr/>
        </p:nvGrpSpPr>
        <p:grpSpPr>
          <a:xfrm>
            <a:off x="688086" y="685800"/>
            <a:ext cx="16911828" cy="8915400"/>
            <a:chOff x="0" y="0"/>
            <a:chExt cx="22549104" cy="11887200"/>
          </a:xfrm>
        </p:grpSpPr>
        <p:sp>
          <p:nvSpPr>
            <p:cNvPr id="14" name="Freeform 14"/>
            <p:cNvSpPr/>
            <p:nvPr/>
          </p:nvSpPr>
          <p:spPr>
            <a:xfrm>
              <a:off x="0" y="0"/>
              <a:ext cx="22549104" cy="11887200"/>
            </a:xfrm>
            <a:custGeom>
              <a:avLst/>
              <a:gdLst/>
              <a:ahLst/>
              <a:cxnLst/>
              <a:rect l="l" t="t" r="r" b="b"/>
              <a:pathLst>
                <a:path w="22549104" h="11887200">
                  <a:moveTo>
                    <a:pt x="0" y="0"/>
                  </a:moveTo>
                  <a:lnTo>
                    <a:pt x="22549104" y="0"/>
                  </a:lnTo>
                  <a:lnTo>
                    <a:pt x="22549104" y="11887200"/>
                  </a:lnTo>
                  <a:lnTo>
                    <a:pt x="0" y="11887200"/>
                  </a:lnTo>
                  <a:close/>
                </a:path>
              </a:pathLst>
            </a:custGeom>
            <a:solidFill>
              <a:srgbClr val="808080"/>
            </a:solidFill>
          </p:spPr>
        </p:sp>
      </p:grpSp>
      <p:grpSp>
        <p:nvGrpSpPr>
          <p:cNvPr id="15" name="Group 15"/>
          <p:cNvGrpSpPr/>
          <p:nvPr/>
        </p:nvGrpSpPr>
        <p:grpSpPr>
          <a:xfrm>
            <a:off x="784098" y="781812"/>
            <a:ext cx="16719804" cy="8723376"/>
            <a:chOff x="0" y="0"/>
            <a:chExt cx="22293072" cy="11631168"/>
          </a:xfrm>
        </p:grpSpPr>
        <p:sp>
          <p:nvSpPr>
            <p:cNvPr id="16" name="Freeform 16"/>
            <p:cNvSpPr/>
            <p:nvPr/>
          </p:nvSpPr>
          <p:spPr>
            <a:xfrm>
              <a:off x="0" y="0"/>
              <a:ext cx="22293072" cy="11631168"/>
            </a:xfrm>
            <a:custGeom>
              <a:avLst/>
              <a:gdLst/>
              <a:ahLst/>
              <a:cxnLst/>
              <a:rect l="l" t="t" r="r" b="b"/>
              <a:pathLst>
                <a:path w="22293072" h="11631168">
                  <a:moveTo>
                    <a:pt x="0" y="0"/>
                  </a:moveTo>
                  <a:lnTo>
                    <a:pt x="22293072" y="0"/>
                  </a:lnTo>
                  <a:lnTo>
                    <a:pt x="22293072" y="11631168"/>
                  </a:lnTo>
                  <a:lnTo>
                    <a:pt x="0" y="11631168"/>
                  </a:lnTo>
                  <a:close/>
                </a:path>
              </a:pathLst>
            </a:custGeom>
            <a:solidFill>
              <a:srgbClr val="FFFFFF"/>
            </a:solidFill>
          </p:spPr>
        </p:sp>
      </p:grpSp>
      <p:sp>
        <p:nvSpPr>
          <p:cNvPr id="17" name="Freeform 17" descr="A white rectangular grid with black text  Description automatically generated"/>
          <p:cNvSpPr/>
          <p:nvPr/>
        </p:nvSpPr>
        <p:spPr>
          <a:xfrm>
            <a:off x="1264158" y="1261872"/>
            <a:ext cx="15759684" cy="7763256"/>
          </a:xfrm>
          <a:custGeom>
            <a:avLst/>
            <a:gdLst/>
            <a:ahLst/>
            <a:cxnLst/>
            <a:rect l="l" t="t" r="r" b="b"/>
            <a:pathLst>
              <a:path w="15759684" h="7763256">
                <a:moveTo>
                  <a:pt x="0" y="0"/>
                </a:moveTo>
                <a:lnTo>
                  <a:pt x="15759684" y="0"/>
                </a:lnTo>
                <a:lnTo>
                  <a:pt x="15759684" y="7763256"/>
                </a:lnTo>
                <a:lnTo>
                  <a:pt x="0" y="7763256"/>
                </a:lnTo>
                <a:lnTo>
                  <a:pt x="0" y="0"/>
                </a:lnTo>
                <a:close/>
              </a:path>
            </a:pathLst>
          </a:custGeom>
          <a:blipFill>
            <a:blip r:embed="rId2"/>
            <a:stretch>
              <a:fillRect t="-11098" b="-22516"/>
            </a:stretch>
          </a:blipFill>
        </p:spPr>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TextBox 6"/>
          <p:cNvSpPr txBox="1"/>
          <p:nvPr/>
        </p:nvSpPr>
        <p:spPr>
          <a:xfrm>
            <a:off x="660732" y="1354845"/>
            <a:ext cx="13408803" cy="1564092"/>
          </a:xfrm>
          <a:prstGeom prst="rect">
            <a:avLst/>
          </a:prstGeom>
        </p:spPr>
        <p:txBody>
          <a:bodyPr lIns="0" tIns="0" rIns="0" bIns="0" rtlCol="0" anchor="t">
            <a:spAutoFit/>
          </a:bodyPr>
          <a:lstStyle/>
          <a:p>
            <a:pPr algn="l">
              <a:lnSpc>
                <a:spcPts val="5609"/>
              </a:lnSpc>
            </a:pPr>
            <a:r>
              <a:rPr lang="en-US" sz="5499" b="1" spc="-98">
                <a:solidFill>
                  <a:srgbClr val="404040"/>
                </a:solidFill>
                <a:latin typeface="Calibri (MS) Bold"/>
                <a:ea typeface="Calibri (MS) Bold"/>
                <a:cs typeface="Calibri (MS) Bold"/>
                <a:sym typeface="Calibri (MS) Bold"/>
              </a:rPr>
              <a:t>Co-constructed Success Criteria </a:t>
            </a:r>
          </a:p>
          <a:p>
            <a:pPr algn="l">
              <a:lnSpc>
                <a:spcPts val="5609"/>
              </a:lnSpc>
            </a:pPr>
            <a:endParaRPr lang="en-US" sz="5499" b="1" spc="-98">
              <a:solidFill>
                <a:srgbClr val="404040"/>
              </a:solidFill>
              <a:latin typeface="Calibri (MS) Bold"/>
              <a:ea typeface="Calibri (MS) Bold"/>
              <a:cs typeface="Calibri (MS) Bold"/>
              <a:sym typeface="Calibri (MS) Bold"/>
            </a:endParaRPr>
          </a:p>
        </p:txBody>
      </p:sp>
      <p:grpSp>
        <p:nvGrpSpPr>
          <p:cNvPr id="7" name="Group 7"/>
          <p:cNvGrpSpPr/>
          <p:nvPr/>
        </p:nvGrpSpPr>
        <p:grpSpPr>
          <a:xfrm>
            <a:off x="660732" y="2384547"/>
            <a:ext cx="12784974" cy="1273904"/>
            <a:chOff x="0" y="0"/>
            <a:chExt cx="14671254" cy="1461854"/>
          </a:xfrm>
        </p:grpSpPr>
        <p:sp>
          <p:nvSpPr>
            <p:cNvPr id="8" name="Freeform 8"/>
            <p:cNvSpPr/>
            <p:nvPr/>
          </p:nvSpPr>
          <p:spPr>
            <a:xfrm>
              <a:off x="11530" y="15875"/>
              <a:ext cx="14648193" cy="1430147"/>
            </a:xfrm>
            <a:custGeom>
              <a:avLst/>
              <a:gdLst/>
              <a:ahLst/>
              <a:cxnLst/>
              <a:rect l="l" t="t" r="r" b="b"/>
              <a:pathLst>
                <a:path w="14648193" h="1430147">
                  <a:moveTo>
                    <a:pt x="0" y="238379"/>
                  </a:moveTo>
                  <a:cubicBezTo>
                    <a:pt x="0" y="106680"/>
                    <a:pt x="79145" y="0"/>
                    <a:pt x="176646" y="0"/>
                  </a:cubicBezTo>
                  <a:lnTo>
                    <a:pt x="14471547" y="0"/>
                  </a:lnTo>
                  <a:cubicBezTo>
                    <a:pt x="14569141" y="0"/>
                    <a:pt x="14648194" y="106680"/>
                    <a:pt x="14648194" y="238379"/>
                  </a:cubicBezTo>
                  <a:lnTo>
                    <a:pt x="14648194" y="1191768"/>
                  </a:lnTo>
                  <a:cubicBezTo>
                    <a:pt x="14648194" y="1323467"/>
                    <a:pt x="14569048" y="1430147"/>
                    <a:pt x="14471547" y="1430147"/>
                  </a:cubicBezTo>
                  <a:lnTo>
                    <a:pt x="176646" y="1430147"/>
                  </a:lnTo>
                  <a:cubicBezTo>
                    <a:pt x="79053" y="1430147"/>
                    <a:pt x="0" y="1323467"/>
                    <a:pt x="0" y="1191768"/>
                  </a:cubicBezTo>
                  <a:close/>
                </a:path>
              </a:pathLst>
            </a:custGeom>
            <a:solidFill>
              <a:srgbClr val="7D9898"/>
            </a:solidFill>
          </p:spPr>
        </p:sp>
        <p:sp>
          <p:nvSpPr>
            <p:cNvPr id="9" name="Freeform 9"/>
            <p:cNvSpPr/>
            <p:nvPr/>
          </p:nvSpPr>
          <p:spPr>
            <a:xfrm>
              <a:off x="0" y="0"/>
              <a:ext cx="14671253" cy="1461897"/>
            </a:xfrm>
            <a:custGeom>
              <a:avLst/>
              <a:gdLst/>
              <a:ahLst/>
              <a:cxnLst/>
              <a:rect l="l" t="t" r="r" b="b"/>
              <a:pathLst>
                <a:path w="14671253" h="1461897">
                  <a:moveTo>
                    <a:pt x="0" y="254254"/>
                  </a:moveTo>
                  <a:cubicBezTo>
                    <a:pt x="0" y="113538"/>
                    <a:pt x="84495" y="0"/>
                    <a:pt x="188176" y="0"/>
                  </a:cubicBezTo>
                  <a:lnTo>
                    <a:pt x="14483077" y="0"/>
                  </a:lnTo>
                  <a:lnTo>
                    <a:pt x="14483077" y="15875"/>
                  </a:lnTo>
                  <a:lnTo>
                    <a:pt x="14483077" y="0"/>
                  </a:lnTo>
                  <a:cubicBezTo>
                    <a:pt x="14586851" y="0"/>
                    <a:pt x="14671253" y="113538"/>
                    <a:pt x="14671253" y="254254"/>
                  </a:cubicBezTo>
                  <a:lnTo>
                    <a:pt x="14659724" y="254254"/>
                  </a:lnTo>
                  <a:lnTo>
                    <a:pt x="14671253" y="254254"/>
                  </a:lnTo>
                  <a:lnTo>
                    <a:pt x="14671253" y="1207643"/>
                  </a:lnTo>
                  <a:lnTo>
                    <a:pt x="14659724" y="1207643"/>
                  </a:lnTo>
                  <a:lnTo>
                    <a:pt x="14671253" y="1207643"/>
                  </a:lnTo>
                  <a:cubicBezTo>
                    <a:pt x="14671253" y="1348359"/>
                    <a:pt x="14586759" y="1461897"/>
                    <a:pt x="14483077" y="1461897"/>
                  </a:cubicBezTo>
                  <a:lnTo>
                    <a:pt x="14483077" y="1446022"/>
                  </a:lnTo>
                  <a:lnTo>
                    <a:pt x="14483077" y="1461897"/>
                  </a:lnTo>
                  <a:lnTo>
                    <a:pt x="188176" y="1461897"/>
                  </a:lnTo>
                  <a:lnTo>
                    <a:pt x="188176" y="1446022"/>
                  </a:lnTo>
                  <a:lnTo>
                    <a:pt x="188176" y="1461897"/>
                  </a:lnTo>
                  <a:cubicBezTo>
                    <a:pt x="84495" y="1461897"/>
                    <a:pt x="0" y="1348359"/>
                    <a:pt x="0" y="1207643"/>
                  </a:cubicBezTo>
                  <a:lnTo>
                    <a:pt x="0" y="254254"/>
                  </a:lnTo>
                  <a:lnTo>
                    <a:pt x="11530" y="254254"/>
                  </a:lnTo>
                  <a:lnTo>
                    <a:pt x="0" y="254254"/>
                  </a:lnTo>
                  <a:moveTo>
                    <a:pt x="23061" y="254254"/>
                  </a:moveTo>
                  <a:lnTo>
                    <a:pt x="23061" y="1207643"/>
                  </a:lnTo>
                  <a:lnTo>
                    <a:pt x="11530" y="1207643"/>
                  </a:lnTo>
                  <a:lnTo>
                    <a:pt x="23061" y="1207643"/>
                  </a:lnTo>
                  <a:cubicBezTo>
                    <a:pt x="23061" y="1330198"/>
                    <a:pt x="96763" y="1430147"/>
                    <a:pt x="188176" y="1430147"/>
                  </a:cubicBezTo>
                  <a:lnTo>
                    <a:pt x="14483077" y="1430147"/>
                  </a:lnTo>
                  <a:cubicBezTo>
                    <a:pt x="14574492" y="1430147"/>
                    <a:pt x="14648193" y="1330198"/>
                    <a:pt x="14648193" y="1207643"/>
                  </a:cubicBezTo>
                  <a:lnTo>
                    <a:pt x="14648193" y="254254"/>
                  </a:lnTo>
                  <a:cubicBezTo>
                    <a:pt x="14648193" y="131699"/>
                    <a:pt x="14574492" y="31750"/>
                    <a:pt x="14483077" y="31750"/>
                  </a:cubicBezTo>
                  <a:lnTo>
                    <a:pt x="188176" y="31750"/>
                  </a:lnTo>
                  <a:lnTo>
                    <a:pt x="188176" y="15875"/>
                  </a:lnTo>
                  <a:lnTo>
                    <a:pt x="188176" y="31750"/>
                  </a:lnTo>
                  <a:cubicBezTo>
                    <a:pt x="96763" y="31750"/>
                    <a:pt x="23061" y="131699"/>
                    <a:pt x="23061" y="254254"/>
                  </a:cubicBezTo>
                  <a:close/>
                </a:path>
              </a:pathLst>
            </a:custGeom>
            <a:solidFill>
              <a:srgbClr val="FFFFFF"/>
            </a:solidFill>
          </p:spPr>
        </p:sp>
      </p:grpSp>
      <p:grpSp>
        <p:nvGrpSpPr>
          <p:cNvPr id="10" name="Group 10"/>
          <p:cNvGrpSpPr/>
          <p:nvPr/>
        </p:nvGrpSpPr>
        <p:grpSpPr>
          <a:xfrm>
            <a:off x="660732" y="3721135"/>
            <a:ext cx="16926494" cy="1273904"/>
            <a:chOff x="0" y="0"/>
            <a:chExt cx="19423808" cy="1461854"/>
          </a:xfrm>
        </p:grpSpPr>
        <p:sp>
          <p:nvSpPr>
            <p:cNvPr id="11" name="Freeform 11"/>
            <p:cNvSpPr/>
            <p:nvPr/>
          </p:nvSpPr>
          <p:spPr>
            <a:xfrm>
              <a:off x="15265" y="15875"/>
              <a:ext cx="19393277" cy="1430147"/>
            </a:xfrm>
            <a:custGeom>
              <a:avLst/>
              <a:gdLst/>
              <a:ahLst/>
              <a:cxnLst/>
              <a:rect l="l" t="t" r="r" b="b"/>
              <a:pathLst>
                <a:path w="19393277" h="1430147">
                  <a:moveTo>
                    <a:pt x="0" y="238379"/>
                  </a:moveTo>
                  <a:cubicBezTo>
                    <a:pt x="0" y="106680"/>
                    <a:pt x="104783" y="0"/>
                    <a:pt x="233868" y="0"/>
                  </a:cubicBezTo>
                  <a:lnTo>
                    <a:pt x="19159411" y="0"/>
                  </a:lnTo>
                  <a:cubicBezTo>
                    <a:pt x="19288617" y="0"/>
                    <a:pt x="19393277" y="106680"/>
                    <a:pt x="19393277" y="238379"/>
                  </a:cubicBezTo>
                  <a:lnTo>
                    <a:pt x="19393277" y="1191768"/>
                  </a:lnTo>
                  <a:cubicBezTo>
                    <a:pt x="19393277" y="1323467"/>
                    <a:pt x="19288495" y="1430147"/>
                    <a:pt x="19159411" y="1430147"/>
                  </a:cubicBezTo>
                  <a:lnTo>
                    <a:pt x="233868" y="1430147"/>
                  </a:lnTo>
                  <a:cubicBezTo>
                    <a:pt x="104661" y="1430147"/>
                    <a:pt x="0" y="1323467"/>
                    <a:pt x="0" y="1191768"/>
                  </a:cubicBezTo>
                  <a:close/>
                </a:path>
              </a:pathLst>
            </a:custGeom>
            <a:solidFill>
              <a:srgbClr val="689D9B"/>
            </a:solidFill>
          </p:spPr>
        </p:sp>
        <p:sp>
          <p:nvSpPr>
            <p:cNvPr id="12" name="Freeform 12"/>
            <p:cNvSpPr/>
            <p:nvPr/>
          </p:nvSpPr>
          <p:spPr>
            <a:xfrm>
              <a:off x="0" y="0"/>
              <a:ext cx="19423808" cy="1461897"/>
            </a:xfrm>
            <a:custGeom>
              <a:avLst/>
              <a:gdLst/>
              <a:ahLst/>
              <a:cxnLst/>
              <a:rect l="l" t="t" r="r" b="b"/>
              <a:pathLst>
                <a:path w="19423808" h="1461897">
                  <a:moveTo>
                    <a:pt x="0" y="254254"/>
                  </a:moveTo>
                  <a:cubicBezTo>
                    <a:pt x="0" y="113538"/>
                    <a:pt x="111866" y="0"/>
                    <a:pt x="249133" y="0"/>
                  </a:cubicBezTo>
                  <a:lnTo>
                    <a:pt x="19174676" y="0"/>
                  </a:lnTo>
                  <a:lnTo>
                    <a:pt x="19174676" y="15875"/>
                  </a:lnTo>
                  <a:lnTo>
                    <a:pt x="19174676" y="0"/>
                  </a:lnTo>
                  <a:cubicBezTo>
                    <a:pt x="19312065" y="0"/>
                    <a:pt x="19423808" y="113538"/>
                    <a:pt x="19423808" y="254254"/>
                  </a:cubicBezTo>
                  <a:lnTo>
                    <a:pt x="19408542" y="254254"/>
                  </a:lnTo>
                  <a:lnTo>
                    <a:pt x="19423808" y="254254"/>
                  </a:lnTo>
                  <a:lnTo>
                    <a:pt x="19423808" y="1207643"/>
                  </a:lnTo>
                  <a:lnTo>
                    <a:pt x="19408542" y="1207643"/>
                  </a:lnTo>
                  <a:lnTo>
                    <a:pt x="19423808" y="1207643"/>
                  </a:lnTo>
                  <a:cubicBezTo>
                    <a:pt x="19423808" y="1348359"/>
                    <a:pt x="19311942" y="1461897"/>
                    <a:pt x="19174676" y="1461897"/>
                  </a:cubicBezTo>
                  <a:lnTo>
                    <a:pt x="19174676" y="1446022"/>
                  </a:lnTo>
                  <a:lnTo>
                    <a:pt x="19174676" y="1461897"/>
                  </a:lnTo>
                  <a:lnTo>
                    <a:pt x="249133" y="1461897"/>
                  </a:lnTo>
                  <a:lnTo>
                    <a:pt x="249133" y="1446022"/>
                  </a:lnTo>
                  <a:lnTo>
                    <a:pt x="249133" y="1461897"/>
                  </a:lnTo>
                  <a:cubicBezTo>
                    <a:pt x="111866" y="1461897"/>
                    <a:pt x="0" y="1348359"/>
                    <a:pt x="0" y="1207643"/>
                  </a:cubicBezTo>
                  <a:lnTo>
                    <a:pt x="0" y="254254"/>
                  </a:lnTo>
                  <a:lnTo>
                    <a:pt x="15265" y="254254"/>
                  </a:lnTo>
                  <a:lnTo>
                    <a:pt x="0" y="254254"/>
                  </a:lnTo>
                  <a:moveTo>
                    <a:pt x="30531" y="254254"/>
                  </a:moveTo>
                  <a:lnTo>
                    <a:pt x="30531" y="1207643"/>
                  </a:lnTo>
                  <a:lnTo>
                    <a:pt x="15265" y="1207643"/>
                  </a:lnTo>
                  <a:lnTo>
                    <a:pt x="30531" y="1207643"/>
                  </a:lnTo>
                  <a:cubicBezTo>
                    <a:pt x="30531" y="1330198"/>
                    <a:pt x="128108" y="1430147"/>
                    <a:pt x="249133" y="1430147"/>
                  </a:cubicBezTo>
                  <a:lnTo>
                    <a:pt x="19174676" y="1430147"/>
                  </a:lnTo>
                  <a:cubicBezTo>
                    <a:pt x="19295701" y="1430147"/>
                    <a:pt x="19393277" y="1330198"/>
                    <a:pt x="19393277" y="1207643"/>
                  </a:cubicBezTo>
                  <a:lnTo>
                    <a:pt x="19393277" y="254254"/>
                  </a:lnTo>
                  <a:cubicBezTo>
                    <a:pt x="19393277" y="131699"/>
                    <a:pt x="19295701" y="31750"/>
                    <a:pt x="19174676" y="31750"/>
                  </a:cubicBezTo>
                  <a:lnTo>
                    <a:pt x="249133" y="31750"/>
                  </a:lnTo>
                  <a:lnTo>
                    <a:pt x="249133" y="15875"/>
                  </a:lnTo>
                  <a:lnTo>
                    <a:pt x="249133" y="31750"/>
                  </a:lnTo>
                  <a:cubicBezTo>
                    <a:pt x="128108" y="31750"/>
                    <a:pt x="30531" y="131699"/>
                    <a:pt x="30531" y="254254"/>
                  </a:cubicBezTo>
                  <a:close/>
                </a:path>
              </a:pathLst>
            </a:custGeom>
            <a:solidFill>
              <a:srgbClr val="FFFFFF"/>
            </a:solidFill>
          </p:spPr>
        </p:sp>
      </p:grpSp>
      <p:grpSp>
        <p:nvGrpSpPr>
          <p:cNvPr id="13" name="Group 13"/>
          <p:cNvGrpSpPr/>
          <p:nvPr/>
        </p:nvGrpSpPr>
        <p:grpSpPr>
          <a:xfrm>
            <a:off x="660732" y="5057722"/>
            <a:ext cx="16926494" cy="1273904"/>
            <a:chOff x="0" y="0"/>
            <a:chExt cx="19423808" cy="1461854"/>
          </a:xfrm>
        </p:grpSpPr>
        <p:sp>
          <p:nvSpPr>
            <p:cNvPr id="14" name="Freeform 14"/>
            <p:cNvSpPr/>
            <p:nvPr/>
          </p:nvSpPr>
          <p:spPr>
            <a:xfrm>
              <a:off x="15265" y="15875"/>
              <a:ext cx="19393277" cy="1430147"/>
            </a:xfrm>
            <a:custGeom>
              <a:avLst/>
              <a:gdLst/>
              <a:ahLst/>
              <a:cxnLst/>
              <a:rect l="l" t="t" r="r" b="b"/>
              <a:pathLst>
                <a:path w="19393277" h="1430147">
                  <a:moveTo>
                    <a:pt x="0" y="238379"/>
                  </a:moveTo>
                  <a:cubicBezTo>
                    <a:pt x="0" y="106680"/>
                    <a:pt x="104783" y="0"/>
                    <a:pt x="233868" y="0"/>
                  </a:cubicBezTo>
                  <a:lnTo>
                    <a:pt x="19159411" y="0"/>
                  </a:lnTo>
                  <a:cubicBezTo>
                    <a:pt x="19288617" y="0"/>
                    <a:pt x="19393277" y="106680"/>
                    <a:pt x="19393277" y="238379"/>
                  </a:cubicBezTo>
                  <a:lnTo>
                    <a:pt x="19393277" y="1191768"/>
                  </a:lnTo>
                  <a:cubicBezTo>
                    <a:pt x="19393277" y="1323467"/>
                    <a:pt x="19288495" y="1430147"/>
                    <a:pt x="19159411" y="1430147"/>
                  </a:cubicBezTo>
                  <a:lnTo>
                    <a:pt x="233868" y="1430147"/>
                  </a:lnTo>
                  <a:cubicBezTo>
                    <a:pt x="104661" y="1430147"/>
                    <a:pt x="0" y="1323467"/>
                    <a:pt x="0" y="1191768"/>
                  </a:cubicBezTo>
                  <a:close/>
                </a:path>
              </a:pathLst>
            </a:custGeom>
            <a:solidFill>
              <a:srgbClr val="689D9B"/>
            </a:solidFill>
          </p:spPr>
        </p:sp>
        <p:sp>
          <p:nvSpPr>
            <p:cNvPr id="15" name="Freeform 15"/>
            <p:cNvSpPr/>
            <p:nvPr/>
          </p:nvSpPr>
          <p:spPr>
            <a:xfrm>
              <a:off x="0" y="0"/>
              <a:ext cx="19423808" cy="1461897"/>
            </a:xfrm>
            <a:custGeom>
              <a:avLst/>
              <a:gdLst/>
              <a:ahLst/>
              <a:cxnLst/>
              <a:rect l="l" t="t" r="r" b="b"/>
              <a:pathLst>
                <a:path w="19423808" h="1461897">
                  <a:moveTo>
                    <a:pt x="0" y="254254"/>
                  </a:moveTo>
                  <a:cubicBezTo>
                    <a:pt x="0" y="113538"/>
                    <a:pt x="111866" y="0"/>
                    <a:pt x="249133" y="0"/>
                  </a:cubicBezTo>
                  <a:lnTo>
                    <a:pt x="19174676" y="0"/>
                  </a:lnTo>
                  <a:lnTo>
                    <a:pt x="19174676" y="15875"/>
                  </a:lnTo>
                  <a:lnTo>
                    <a:pt x="19174676" y="0"/>
                  </a:lnTo>
                  <a:cubicBezTo>
                    <a:pt x="19312065" y="0"/>
                    <a:pt x="19423808" y="113538"/>
                    <a:pt x="19423808" y="254254"/>
                  </a:cubicBezTo>
                  <a:lnTo>
                    <a:pt x="19408542" y="254254"/>
                  </a:lnTo>
                  <a:lnTo>
                    <a:pt x="19423808" y="254254"/>
                  </a:lnTo>
                  <a:lnTo>
                    <a:pt x="19423808" y="1207643"/>
                  </a:lnTo>
                  <a:lnTo>
                    <a:pt x="19408542" y="1207643"/>
                  </a:lnTo>
                  <a:lnTo>
                    <a:pt x="19423808" y="1207643"/>
                  </a:lnTo>
                  <a:cubicBezTo>
                    <a:pt x="19423808" y="1348359"/>
                    <a:pt x="19311942" y="1461897"/>
                    <a:pt x="19174676" y="1461897"/>
                  </a:cubicBezTo>
                  <a:lnTo>
                    <a:pt x="19174676" y="1446022"/>
                  </a:lnTo>
                  <a:lnTo>
                    <a:pt x="19174676" y="1461897"/>
                  </a:lnTo>
                  <a:lnTo>
                    <a:pt x="249133" y="1461897"/>
                  </a:lnTo>
                  <a:lnTo>
                    <a:pt x="249133" y="1446022"/>
                  </a:lnTo>
                  <a:lnTo>
                    <a:pt x="249133" y="1461897"/>
                  </a:lnTo>
                  <a:cubicBezTo>
                    <a:pt x="111866" y="1461897"/>
                    <a:pt x="0" y="1348359"/>
                    <a:pt x="0" y="1207643"/>
                  </a:cubicBezTo>
                  <a:lnTo>
                    <a:pt x="0" y="254254"/>
                  </a:lnTo>
                  <a:lnTo>
                    <a:pt x="15265" y="254254"/>
                  </a:lnTo>
                  <a:lnTo>
                    <a:pt x="0" y="254254"/>
                  </a:lnTo>
                  <a:moveTo>
                    <a:pt x="30531" y="254254"/>
                  </a:moveTo>
                  <a:lnTo>
                    <a:pt x="30531" y="1207643"/>
                  </a:lnTo>
                  <a:lnTo>
                    <a:pt x="15265" y="1207643"/>
                  </a:lnTo>
                  <a:lnTo>
                    <a:pt x="30531" y="1207643"/>
                  </a:lnTo>
                  <a:cubicBezTo>
                    <a:pt x="30531" y="1330198"/>
                    <a:pt x="128108" y="1430147"/>
                    <a:pt x="249133" y="1430147"/>
                  </a:cubicBezTo>
                  <a:lnTo>
                    <a:pt x="19174676" y="1430147"/>
                  </a:lnTo>
                  <a:cubicBezTo>
                    <a:pt x="19295701" y="1430147"/>
                    <a:pt x="19393277" y="1330198"/>
                    <a:pt x="19393277" y="1207643"/>
                  </a:cubicBezTo>
                  <a:lnTo>
                    <a:pt x="19393277" y="254254"/>
                  </a:lnTo>
                  <a:cubicBezTo>
                    <a:pt x="19393277" y="131699"/>
                    <a:pt x="19295701" y="31750"/>
                    <a:pt x="19174676" y="31750"/>
                  </a:cubicBezTo>
                  <a:lnTo>
                    <a:pt x="249133" y="31750"/>
                  </a:lnTo>
                  <a:lnTo>
                    <a:pt x="249133" y="15875"/>
                  </a:lnTo>
                  <a:lnTo>
                    <a:pt x="249133" y="31750"/>
                  </a:lnTo>
                  <a:cubicBezTo>
                    <a:pt x="128108" y="31750"/>
                    <a:pt x="30531" y="131699"/>
                    <a:pt x="30531" y="254254"/>
                  </a:cubicBezTo>
                  <a:close/>
                </a:path>
              </a:pathLst>
            </a:custGeom>
            <a:solidFill>
              <a:srgbClr val="FFFFFF"/>
            </a:solidFill>
          </p:spPr>
        </p:sp>
      </p:grpSp>
      <p:grpSp>
        <p:nvGrpSpPr>
          <p:cNvPr id="16" name="Group 16"/>
          <p:cNvGrpSpPr/>
          <p:nvPr/>
        </p:nvGrpSpPr>
        <p:grpSpPr>
          <a:xfrm>
            <a:off x="660732" y="6394310"/>
            <a:ext cx="16926494" cy="1273904"/>
            <a:chOff x="0" y="0"/>
            <a:chExt cx="19423808" cy="1461854"/>
          </a:xfrm>
        </p:grpSpPr>
        <p:sp>
          <p:nvSpPr>
            <p:cNvPr id="17" name="Freeform 17"/>
            <p:cNvSpPr/>
            <p:nvPr/>
          </p:nvSpPr>
          <p:spPr>
            <a:xfrm>
              <a:off x="15265" y="15875"/>
              <a:ext cx="19393277" cy="1430147"/>
            </a:xfrm>
            <a:custGeom>
              <a:avLst/>
              <a:gdLst/>
              <a:ahLst/>
              <a:cxnLst/>
              <a:rect l="l" t="t" r="r" b="b"/>
              <a:pathLst>
                <a:path w="19393277" h="1430147">
                  <a:moveTo>
                    <a:pt x="0" y="238379"/>
                  </a:moveTo>
                  <a:cubicBezTo>
                    <a:pt x="0" y="106680"/>
                    <a:pt x="104783" y="0"/>
                    <a:pt x="233868" y="0"/>
                  </a:cubicBezTo>
                  <a:lnTo>
                    <a:pt x="19159411" y="0"/>
                  </a:lnTo>
                  <a:cubicBezTo>
                    <a:pt x="19288617" y="0"/>
                    <a:pt x="19393277" y="106680"/>
                    <a:pt x="19393277" y="238379"/>
                  </a:cubicBezTo>
                  <a:lnTo>
                    <a:pt x="19393277" y="1191768"/>
                  </a:lnTo>
                  <a:cubicBezTo>
                    <a:pt x="19393277" y="1323467"/>
                    <a:pt x="19288495" y="1430147"/>
                    <a:pt x="19159411" y="1430147"/>
                  </a:cubicBezTo>
                  <a:lnTo>
                    <a:pt x="233868" y="1430147"/>
                  </a:lnTo>
                  <a:cubicBezTo>
                    <a:pt x="104661" y="1430147"/>
                    <a:pt x="0" y="1323467"/>
                    <a:pt x="0" y="1191768"/>
                  </a:cubicBezTo>
                  <a:close/>
                </a:path>
              </a:pathLst>
            </a:custGeom>
            <a:solidFill>
              <a:srgbClr val="689D9B"/>
            </a:solidFill>
          </p:spPr>
        </p:sp>
        <p:sp>
          <p:nvSpPr>
            <p:cNvPr id="18" name="Freeform 18"/>
            <p:cNvSpPr/>
            <p:nvPr/>
          </p:nvSpPr>
          <p:spPr>
            <a:xfrm>
              <a:off x="0" y="0"/>
              <a:ext cx="19423808" cy="1461897"/>
            </a:xfrm>
            <a:custGeom>
              <a:avLst/>
              <a:gdLst/>
              <a:ahLst/>
              <a:cxnLst/>
              <a:rect l="l" t="t" r="r" b="b"/>
              <a:pathLst>
                <a:path w="19423808" h="1461897">
                  <a:moveTo>
                    <a:pt x="0" y="254254"/>
                  </a:moveTo>
                  <a:cubicBezTo>
                    <a:pt x="0" y="113538"/>
                    <a:pt x="111866" y="0"/>
                    <a:pt x="249133" y="0"/>
                  </a:cubicBezTo>
                  <a:lnTo>
                    <a:pt x="19174676" y="0"/>
                  </a:lnTo>
                  <a:lnTo>
                    <a:pt x="19174676" y="15875"/>
                  </a:lnTo>
                  <a:lnTo>
                    <a:pt x="19174676" y="0"/>
                  </a:lnTo>
                  <a:cubicBezTo>
                    <a:pt x="19312065" y="0"/>
                    <a:pt x="19423808" y="113538"/>
                    <a:pt x="19423808" y="254254"/>
                  </a:cubicBezTo>
                  <a:lnTo>
                    <a:pt x="19408542" y="254254"/>
                  </a:lnTo>
                  <a:lnTo>
                    <a:pt x="19423808" y="254254"/>
                  </a:lnTo>
                  <a:lnTo>
                    <a:pt x="19423808" y="1207643"/>
                  </a:lnTo>
                  <a:lnTo>
                    <a:pt x="19408542" y="1207643"/>
                  </a:lnTo>
                  <a:lnTo>
                    <a:pt x="19423808" y="1207643"/>
                  </a:lnTo>
                  <a:cubicBezTo>
                    <a:pt x="19423808" y="1348359"/>
                    <a:pt x="19311942" y="1461897"/>
                    <a:pt x="19174676" y="1461897"/>
                  </a:cubicBezTo>
                  <a:lnTo>
                    <a:pt x="19174676" y="1446022"/>
                  </a:lnTo>
                  <a:lnTo>
                    <a:pt x="19174676" y="1461897"/>
                  </a:lnTo>
                  <a:lnTo>
                    <a:pt x="249133" y="1461897"/>
                  </a:lnTo>
                  <a:lnTo>
                    <a:pt x="249133" y="1446022"/>
                  </a:lnTo>
                  <a:lnTo>
                    <a:pt x="249133" y="1461897"/>
                  </a:lnTo>
                  <a:cubicBezTo>
                    <a:pt x="111866" y="1461897"/>
                    <a:pt x="0" y="1348359"/>
                    <a:pt x="0" y="1207643"/>
                  </a:cubicBezTo>
                  <a:lnTo>
                    <a:pt x="0" y="254254"/>
                  </a:lnTo>
                  <a:lnTo>
                    <a:pt x="15265" y="254254"/>
                  </a:lnTo>
                  <a:lnTo>
                    <a:pt x="0" y="254254"/>
                  </a:lnTo>
                  <a:moveTo>
                    <a:pt x="30531" y="254254"/>
                  </a:moveTo>
                  <a:lnTo>
                    <a:pt x="30531" y="1207643"/>
                  </a:lnTo>
                  <a:lnTo>
                    <a:pt x="15265" y="1207643"/>
                  </a:lnTo>
                  <a:lnTo>
                    <a:pt x="30531" y="1207643"/>
                  </a:lnTo>
                  <a:cubicBezTo>
                    <a:pt x="30531" y="1330198"/>
                    <a:pt x="128108" y="1430147"/>
                    <a:pt x="249133" y="1430147"/>
                  </a:cubicBezTo>
                  <a:lnTo>
                    <a:pt x="19174676" y="1430147"/>
                  </a:lnTo>
                  <a:cubicBezTo>
                    <a:pt x="19295701" y="1430147"/>
                    <a:pt x="19393277" y="1330198"/>
                    <a:pt x="19393277" y="1207643"/>
                  </a:cubicBezTo>
                  <a:lnTo>
                    <a:pt x="19393277" y="254254"/>
                  </a:lnTo>
                  <a:cubicBezTo>
                    <a:pt x="19393277" y="131699"/>
                    <a:pt x="19295701" y="31750"/>
                    <a:pt x="19174676" y="31750"/>
                  </a:cubicBezTo>
                  <a:lnTo>
                    <a:pt x="249133" y="31750"/>
                  </a:lnTo>
                  <a:lnTo>
                    <a:pt x="249133" y="15875"/>
                  </a:lnTo>
                  <a:lnTo>
                    <a:pt x="249133" y="31750"/>
                  </a:lnTo>
                  <a:cubicBezTo>
                    <a:pt x="128108" y="31750"/>
                    <a:pt x="30531" y="131699"/>
                    <a:pt x="30531" y="254254"/>
                  </a:cubicBezTo>
                  <a:close/>
                </a:path>
              </a:pathLst>
            </a:custGeom>
            <a:solidFill>
              <a:srgbClr val="FFFFFF"/>
            </a:solidFill>
          </p:spPr>
        </p:sp>
      </p:grpSp>
      <p:grpSp>
        <p:nvGrpSpPr>
          <p:cNvPr id="19" name="Group 19"/>
          <p:cNvGrpSpPr/>
          <p:nvPr/>
        </p:nvGrpSpPr>
        <p:grpSpPr>
          <a:xfrm>
            <a:off x="660732" y="7730897"/>
            <a:ext cx="16926494" cy="1273904"/>
            <a:chOff x="0" y="0"/>
            <a:chExt cx="19423808" cy="1461854"/>
          </a:xfrm>
        </p:grpSpPr>
        <p:sp>
          <p:nvSpPr>
            <p:cNvPr id="20" name="Freeform 20"/>
            <p:cNvSpPr/>
            <p:nvPr/>
          </p:nvSpPr>
          <p:spPr>
            <a:xfrm>
              <a:off x="15265" y="15875"/>
              <a:ext cx="19393277" cy="1430147"/>
            </a:xfrm>
            <a:custGeom>
              <a:avLst/>
              <a:gdLst/>
              <a:ahLst/>
              <a:cxnLst/>
              <a:rect l="l" t="t" r="r" b="b"/>
              <a:pathLst>
                <a:path w="19393277" h="1430147">
                  <a:moveTo>
                    <a:pt x="0" y="238379"/>
                  </a:moveTo>
                  <a:cubicBezTo>
                    <a:pt x="0" y="106680"/>
                    <a:pt x="104783" y="0"/>
                    <a:pt x="233868" y="0"/>
                  </a:cubicBezTo>
                  <a:lnTo>
                    <a:pt x="19159411" y="0"/>
                  </a:lnTo>
                  <a:cubicBezTo>
                    <a:pt x="19288617" y="0"/>
                    <a:pt x="19393277" y="106680"/>
                    <a:pt x="19393277" y="238379"/>
                  </a:cubicBezTo>
                  <a:lnTo>
                    <a:pt x="19393277" y="1191768"/>
                  </a:lnTo>
                  <a:cubicBezTo>
                    <a:pt x="19393277" y="1323467"/>
                    <a:pt x="19288495" y="1430147"/>
                    <a:pt x="19159411" y="1430147"/>
                  </a:cubicBezTo>
                  <a:lnTo>
                    <a:pt x="233868" y="1430147"/>
                  </a:lnTo>
                  <a:cubicBezTo>
                    <a:pt x="104661" y="1430147"/>
                    <a:pt x="0" y="1323467"/>
                    <a:pt x="0" y="1191768"/>
                  </a:cubicBezTo>
                  <a:close/>
                </a:path>
              </a:pathLst>
            </a:custGeom>
            <a:solidFill>
              <a:srgbClr val="689D9B"/>
            </a:solidFill>
          </p:spPr>
        </p:sp>
        <p:sp>
          <p:nvSpPr>
            <p:cNvPr id="21" name="Freeform 21"/>
            <p:cNvSpPr/>
            <p:nvPr/>
          </p:nvSpPr>
          <p:spPr>
            <a:xfrm>
              <a:off x="0" y="0"/>
              <a:ext cx="19423808" cy="1461897"/>
            </a:xfrm>
            <a:custGeom>
              <a:avLst/>
              <a:gdLst/>
              <a:ahLst/>
              <a:cxnLst/>
              <a:rect l="l" t="t" r="r" b="b"/>
              <a:pathLst>
                <a:path w="19423808" h="1461897">
                  <a:moveTo>
                    <a:pt x="0" y="254254"/>
                  </a:moveTo>
                  <a:cubicBezTo>
                    <a:pt x="0" y="113538"/>
                    <a:pt x="111866" y="0"/>
                    <a:pt x="249133" y="0"/>
                  </a:cubicBezTo>
                  <a:lnTo>
                    <a:pt x="19174676" y="0"/>
                  </a:lnTo>
                  <a:lnTo>
                    <a:pt x="19174676" y="15875"/>
                  </a:lnTo>
                  <a:lnTo>
                    <a:pt x="19174676" y="0"/>
                  </a:lnTo>
                  <a:cubicBezTo>
                    <a:pt x="19312065" y="0"/>
                    <a:pt x="19423808" y="113538"/>
                    <a:pt x="19423808" y="254254"/>
                  </a:cubicBezTo>
                  <a:lnTo>
                    <a:pt x="19408542" y="254254"/>
                  </a:lnTo>
                  <a:lnTo>
                    <a:pt x="19423808" y="254254"/>
                  </a:lnTo>
                  <a:lnTo>
                    <a:pt x="19423808" y="1207643"/>
                  </a:lnTo>
                  <a:lnTo>
                    <a:pt x="19408542" y="1207643"/>
                  </a:lnTo>
                  <a:lnTo>
                    <a:pt x="19423808" y="1207643"/>
                  </a:lnTo>
                  <a:cubicBezTo>
                    <a:pt x="19423808" y="1348359"/>
                    <a:pt x="19311942" y="1461897"/>
                    <a:pt x="19174676" y="1461897"/>
                  </a:cubicBezTo>
                  <a:lnTo>
                    <a:pt x="19174676" y="1446022"/>
                  </a:lnTo>
                  <a:lnTo>
                    <a:pt x="19174676" y="1461897"/>
                  </a:lnTo>
                  <a:lnTo>
                    <a:pt x="249133" y="1461897"/>
                  </a:lnTo>
                  <a:lnTo>
                    <a:pt x="249133" y="1446022"/>
                  </a:lnTo>
                  <a:lnTo>
                    <a:pt x="249133" y="1461897"/>
                  </a:lnTo>
                  <a:cubicBezTo>
                    <a:pt x="111866" y="1461897"/>
                    <a:pt x="0" y="1348359"/>
                    <a:pt x="0" y="1207643"/>
                  </a:cubicBezTo>
                  <a:lnTo>
                    <a:pt x="0" y="254254"/>
                  </a:lnTo>
                  <a:lnTo>
                    <a:pt x="15265" y="254254"/>
                  </a:lnTo>
                  <a:lnTo>
                    <a:pt x="0" y="254254"/>
                  </a:lnTo>
                  <a:moveTo>
                    <a:pt x="30531" y="254254"/>
                  </a:moveTo>
                  <a:lnTo>
                    <a:pt x="30531" y="1207643"/>
                  </a:lnTo>
                  <a:lnTo>
                    <a:pt x="15265" y="1207643"/>
                  </a:lnTo>
                  <a:lnTo>
                    <a:pt x="30531" y="1207643"/>
                  </a:lnTo>
                  <a:cubicBezTo>
                    <a:pt x="30531" y="1330198"/>
                    <a:pt x="128108" y="1430147"/>
                    <a:pt x="249133" y="1430147"/>
                  </a:cubicBezTo>
                  <a:lnTo>
                    <a:pt x="19174676" y="1430147"/>
                  </a:lnTo>
                  <a:cubicBezTo>
                    <a:pt x="19295701" y="1430147"/>
                    <a:pt x="19393277" y="1330198"/>
                    <a:pt x="19393277" y="1207643"/>
                  </a:cubicBezTo>
                  <a:lnTo>
                    <a:pt x="19393277" y="254254"/>
                  </a:lnTo>
                  <a:cubicBezTo>
                    <a:pt x="19393277" y="131699"/>
                    <a:pt x="19295701" y="31750"/>
                    <a:pt x="19174676" y="31750"/>
                  </a:cubicBezTo>
                  <a:lnTo>
                    <a:pt x="249133" y="31750"/>
                  </a:lnTo>
                  <a:lnTo>
                    <a:pt x="249133" y="15875"/>
                  </a:lnTo>
                  <a:lnTo>
                    <a:pt x="249133" y="31750"/>
                  </a:lnTo>
                  <a:cubicBezTo>
                    <a:pt x="128108" y="31750"/>
                    <a:pt x="30531" y="131699"/>
                    <a:pt x="30531" y="254254"/>
                  </a:cubicBezTo>
                  <a:close/>
                </a:path>
              </a:pathLst>
            </a:custGeom>
            <a:solidFill>
              <a:srgbClr val="FFFFFF"/>
            </a:solidFill>
          </p:spPr>
        </p:sp>
      </p:grpSp>
      <p:sp>
        <p:nvSpPr>
          <p:cNvPr id="22" name="Freeform 22"/>
          <p:cNvSpPr/>
          <p:nvPr/>
        </p:nvSpPr>
        <p:spPr>
          <a:xfrm>
            <a:off x="13855779" y="328230"/>
            <a:ext cx="3102330" cy="3202405"/>
          </a:xfrm>
          <a:custGeom>
            <a:avLst/>
            <a:gdLst/>
            <a:ahLst/>
            <a:cxnLst/>
            <a:rect l="l" t="t" r="r" b="b"/>
            <a:pathLst>
              <a:path w="3102330" h="3202405">
                <a:moveTo>
                  <a:pt x="0" y="0"/>
                </a:moveTo>
                <a:lnTo>
                  <a:pt x="3102330" y="0"/>
                </a:lnTo>
                <a:lnTo>
                  <a:pt x="3102330" y="3202405"/>
                </a:lnTo>
                <a:lnTo>
                  <a:pt x="0" y="3202405"/>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23" name="TextBox 23"/>
          <p:cNvSpPr txBox="1"/>
          <p:nvPr/>
        </p:nvSpPr>
        <p:spPr>
          <a:xfrm>
            <a:off x="795857" y="2717481"/>
            <a:ext cx="16656245" cy="579461"/>
          </a:xfrm>
          <a:prstGeom prst="rect">
            <a:avLst/>
          </a:prstGeom>
        </p:spPr>
        <p:txBody>
          <a:bodyPr lIns="0" tIns="0" rIns="0" bIns="0" rtlCol="0" anchor="t">
            <a:spAutoFit/>
          </a:bodyPr>
          <a:lstStyle/>
          <a:p>
            <a:pPr algn="l">
              <a:lnSpc>
                <a:spcPts val="3960"/>
              </a:lnSpc>
            </a:pPr>
            <a:r>
              <a:rPr lang="en-US" sz="3667" b="1">
                <a:solidFill>
                  <a:srgbClr val="FFFFFF"/>
                </a:solidFill>
                <a:latin typeface="Calibri (MS) Bold"/>
                <a:ea typeface="Calibri (MS) Bold"/>
                <a:cs typeface="Calibri (MS) Bold"/>
                <a:sym typeface="Calibri (MS) Bold"/>
              </a:rPr>
              <a:t>Strengths:</a:t>
            </a:r>
          </a:p>
        </p:txBody>
      </p:sp>
      <p:sp>
        <p:nvSpPr>
          <p:cNvPr id="24" name="TextBox 24"/>
          <p:cNvSpPr txBox="1"/>
          <p:nvPr/>
        </p:nvSpPr>
        <p:spPr>
          <a:xfrm>
            <a:off x="795857" y="4049938"/>
            <a:ext cx="16656245" cy="578198"/>
          </a:xfrm>
          <a:prstGeom prst="rect">
            <a:avLst/>
          </a:prstGeom>
        </p:spPr>
        <p:txBody>
          <a:bodyPr lIns="0" tIns="0" rIns="0" bIns="0" rtlCol="0" anchor="t">
            <a:spAutoFit/>
          </a:bodyPr>
          <a:lstStyle/>
          <a:p>
            <a:pPr algn="l">
              <a:lnSpc>
                <a:spcPts val="3852"/>
              </a:lnSpc>
            </a:pPr>
            <a:r>
              <a:rPr lang="en-US" sz="3567" b="1">
                <a:solidFill>
                  <a:srgbClr val="FFFFFF"/>
                </a:solidFill>
                <a:latin typeface="Calibri (MS) Bold"/>
                <a:ea typeface="Calibri (MS) Bold"/>
                <a:cs typeface="Calibri (MS) Bold"/>
                <a:sym typeface="Calibri (MS) Bold"/>
              </a:rPr>
              <a:t>Learners were aware of the what the expectations were.</a:t>
            </a:r>
          </a:p>
        </p:txBody>
      </p:sp>
      <p:sp>
        <p:nvSpPr>
          <p:cNvPr id="25" name="TextBox 25"/>
          <p:cNvSpPr txBox="1"/>
          <p:nvPr/>
        </p:nvSpPr>
        <p:spPr>
          <a:xfrm>
            <a:off x="795857" y="5386525"/>
            <a:ext cx="16656245" cy="578198"/>
          </a:xfrm>
          <a:prstGeom prst="rect">
            <a:avLst/>
          </a:prstGeom>
        </p:spPr>
        <p:txBody>
          <a:bodyPr lIns="0" tIns="0" rIns="0" bIns="0" rtlCol="0" anchor="t">
            <a:spAutoFit/>
          </a:bodyPr>
          <a:lstStyle/>
          <a:p>
            <a:pPr algn="l">
              <a:lnSpc>
                <a:spcPts val="3852"/>
              </a:lnSpc>
            </a:pPr>
            <a:r>
              <a:rPr lang="en-US" sz="3567" b="1">
                <a:solidFill>
                  <a:srgbClr val="FFFFFF"/>
                </a:solidFill>
                <a:latin typeface="Calibri (MS) Bold"/>
                <a:ea typeface="Calibri (MS) Bold"/>
                <a:cs typeface="Calibri (MS) Bold"/>
                <a:sym typeface="Calibri (MS) Bold"/>
              </a:rPr>
              <a:t>It was visible throughout the session so they could check regularly.</a:t>
            </a:r>
          </a:p>
        </p:txBody>
      </p:sp>
      <p:sp>
        <p:nvSpPr>
          <p:cNvPr id="26" name="TextBox 26"/>
          <p:cNvSpPr txBox="1"/>
          <p:nvPr/>
        </p:nvSpPr>
        <p:spPr>
          <a:xfrm>
            <a:off x="795857" y="6723113"/>
            <a:ext cx="16656245" cy="578198"/>
          </a:xfrm>
          <a:prstGeom prst="rect">
            <a:avLst/>
          </a:prstGeom>
        </p:spPr>
        <p:txBody>
          <a:bodyPr lIns="0" tIns="0" rIns="0" bIns="0" rtlCol="0" anchor="t">
            <a:spAutoFit/>
          </a:bodyPr>
          <a:lstStyle/>
          <a:p>
            <a:pPr algn="l">
              <a:lnSpc>
                <a:spcPts val="3852"/>
              </a:lnSpc>
            </a:pPr>
            <a:r>
              <a:rPr lang="en-US" sz="3567" b="1">
                <a:solidFill>
                  <a:srgbClr val="FFFFFF"/>
                </a:solidFill>
                <a:latin typeface="Calibri (MS) Bold"/>
                <a:ea typeface="Calibri (MS) Bold"/>
                <a:cs typeface="Calibri (MS) Bold"/>
                <a:sym typeface="Calibri (MS) Bold"/>
              </a:rPr>
              <a:t>They all met the success criteria by the end of the lesson.</a:t>
            </a:r>
          </a:p>
        </p:txBody>
      </p:sp>
      <p:sp>
        <p:nvSpPr>
          <p:cNvPr id="27" name="TextBox 27"/>
          <p:cNvSpPr txBox="1"/>
          <p:nvPr/>
        </p:nvSpPr>
        <p:spPr>
          <a:xfrm>
            <a:off x="795857" y="7816835"/>
            <a:ext cx="16656245" cy="1063928"/>
          </a:xfrm>
          <a:prstGeom prst="rect">
            <a:avLst/>
          </a:prstGeom>
        </p:spPr>
        <p:txBody>
          <a:bodyPr lIns="0" tIns="0" rIns="0" bIns="0" rtlCol="0" anchor="t">
            <a:spAutoFit/>
          </a:bodyPr>
          <a:lstStyle/>
          <a:p>
            <a:pPr algn="l">
              <a:lnSpc>
                <a:spcPts val="3852"/>
              </a:lnSpc>
            </a:pPr>
            <a:r>
              <a:rPr lang="en-US" sz="3567" b="1">
                <a:solidFill>
                  <a:srgbClr val="FFFFFF"/>
                </a:solidFill>
                <a:latin typeface="Calibri (MS) Bold"/>
                <a:ea typeface="Calibri (MS) Bold"/>
                <a:cs typeface="Calibri (MS) Bold"/>
                <a:sym typeface="Calibri (MS) Bold"/>
              </a:rPr>
              <a:t>John Hattie's visible learning and Black and Wiliam supports learners' being involved in the process of creating the success criteria (Busch, 2024) and (Black and William, 1998.)</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flipV="1">
            <a:off x="1785536" y="2560320"/>
            <a:ext cx="11085640" cy="46447"/>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1645920" y="2769338"/>
            <a:ext cx="11614066" cy="1723875"/>
            <a:chOff x="0" y="0"/>
            <a:chExt cx="15485421" cy="2298500"/>
          </a:xfrm>
        </p:grpSpPr>
        <p:sp>
          <p:nvSpPr>
            <p:cNvPr id="8" name="Freeform 8"/>
            <p:cNvSpPr/>
            <p:nvPr/>
          </p:nvSpPr>
          <p:spPr>
            <a:xfrm>
              <a:off x="0" y="0"/>
              <a:ext cx="15485424" cy="2298573"/>
            </a:xfrm>
            <a:custGeom>
              <a:avLst/>
              <a:gdLst/>
              <a:ahLst/>
              <a:cxnLst/>
              <a:rect l="l" t="t" r="r" b="b"/>
              <a:pathLst>
                <a:path w="15485424" h="2298573">
                  <a:moveTo>
                    <a:pt x="0" y="229870"/>
                  </a:moveTo>
                  <a:cubicBezTo>
                    <a:pt x="0" y="102870"/>
                    <a:pt x="79187" y="0"/>
                    <a:pt x="176948" y="0"/>
                  </a:cubicBezTo>
                  <a:lnTo>
                    <a:pt x="15308475" y="0"/>
                  </a:lnTo>
                  <a:cubicBezTo>
                    <a:pt x="15406236" y="0"/>
                    <a:pt x="15485424" y="102870"/>
                    <a:pt x="15485424" y="229870"/>
                  </a:cubicBezTo>
                  <a:lnTo>
                    <a:pt x="15485424" y="2068703"/>
                  </a:lnTo>
                  <a:cubicBezTo>
                    <a:pt x="15485424" y="2195703"/>
                    <a:pt x="15406236" y="2298573"/>
                    <a:pt x="15308475" y="2298573"/>
                  </a:cubicBezTo>
                  <a:lnTo>
                    <a:pt x="176948" y="2298573"/>
                  </a:lnTo>
                  <a:cubicBezTo>
                    <a:pt x="79187" y="2298573"/>
                    <a:pt x="0" y="2195703"/>
                    <a:pt x="0" y="2068703"/>
                  </a:cubicBezTo>
                  <a:close/>
                </a:path>
              </a:pathLst>
            </a:custGeom>
            <a:solidFill>
              <a:srgbClr val="808080"/>
            </a:solidFill>
          </p:spPr>
        </p:sp>
      </p:grpSp>
      <p:grpSp>
        <p:nvGrpSpPr>
          <p:cNvPr id="9" name="Group 9"/>
          <p:cNvGrpSpPr/>
          <p:nvPr/>
        </p:nvGrpSpPr>
        <p:grpSpPr>
          <a:xfrm>
            <a:off x="1645920" y="4924182"/>
            <a:ext cx="15087599" cy="1723875"/>
            <a:chOff x="0" y="0"/>
            <a:chExt cx="20116798" cy="2298500"/>
          </a:xfrm>
        </p:grpSpPr>
        <p:sp>
          <p:nvSpPr>
            <p:cNvPr id="10" name="Freeform 10"/>
            <p:cNvSpPr/>
            <p:nvPr/>
          </p:nvSpPr>
          <p:spPr>
            <a:xfrm>
              <a:off x="0" y="0"/>
              <a:ext cx="20116800" cy="2298573"/>
            </a:xfrm>
            <a:custGeom>
              <a:avLst/>
              <a:gdLst/>
              <a:ahLst/>
              <a:cxnLst/>
              <a:rect l="l" t="t" r="r" b="b"/>
              <a:pathLst>
                <a:path w="20116800" h="2298573">
                  <a:moveTo>
                    <a:pt x="0" y="229870"/>
                  </a:moveTo>
                  <a:cubicBezTo>
                    <a:pt x="0" y="102870"/>
                    <a:pt x="102870" y="0"/>
                    <a:pt x="229870" y="0"/>
                  </a:cubicBezTo>
                  <a:lnTo>
                    <a:pt x="19886930" y="0"/>
                  </a:lnTo>
                  <a:cubicBezTo>
                    <a:pt x="20013930" y="0"/>
                    <a:pt x="20116800" y="102870"/>
                    <a:pt x="20116800" y="229870"/>
                  </a:cubicBezTo>
                  <a:lnTo>
                    <a:pt x="20116800" y="2068703"/>
                  </a:lnTo>
                  <a:cubicBezTo>
                    <a:pt x="20116800" y="2195703"/>
                    <a:pt x="20013930" y="2298573"/>
                    <a:pt x="19886930" y="2298573"/>
                  </a:cubicBezTo>
                  <a:lnTo>
                    <a:pt x="229870" y="2298573"/>
                  </a:lnTo>
                  <a:cubicBezTo>
                    <a:pt x="102870" y="2298573"/>
                    <a:pt x="0" y="2195703"/>
                    <a:pt x="0" y="2068703"/>
                  </a:cubicBezTo>
                  <a:close/>
                </a:path>
              </a:pathLst>
            </a:custGeom>
            <a:solidFill>
              <a:srgbClr val="689D9B"/>
            </a:solidFill>
          </p:spPr>
        </p:sp>
      </p:grpSp>
      <p:grpSp>
        <p:nvGrpSpPr>
          <p:cNvPr id="11" name="Group 11"/>
          <p:cNvGrpSpPr/>
          <p:nvPr/>
        </p:nvGrpSpPr>
        <p:grpSpPr>
          <a:xfrm>
            <a:off x="1645920" y="7079028"/>
            <a:ext cx="15087599" cy="1723875"/>
            <a:chOff x="0" y="0"/>
            <a:chExt cx="20116798" cy="2298500"/>
          </a:xfrm>
        </p:grpSpPr>
        <p:sp>
          <p:nvSpPr>
            <p:cNvPr id="12" name="Freeform 12"/>
            <p:cNvSpPr/>
            <p:nvPr/>
          </p:nvSpPr>
          <p:spPr>
            <a:xfrm>
              <a:off x="0" y="0"/>
              <a:ext cx="20116800" cy="2298573"/>
            </a:xfrm>
            <a:custGeom>
              <a:avLst/>
              <a:gdLst/>
              <a:ahLst/>
              <a:cxnLst/>
              <a:rect l="l" t="t" r="r" b="b"/>
              <a:pathLst>
                <a:path w="20116800" h="2298573">
                  <a:moveTo>
                    <a:pt x="0" y="229870"/>
                  </a:moveTo>
                  <a:cubicBezTo>
                    <a:pt x="0" y="102870"/>
                    <a:pt x="102870" y="0"/>
                    <a:pt x="229870" y="0"/>
                  </a:cubicBezTo>
                  <a:lnTo>
                    <a:pt x="19886930" y="0"/>
                  </a:lnTo>
                  <a:cubicBezTo>
                    <a:pt x="20013930" y="0"/>
                    <a:pt x="20116800" y="102870"/>
                    <a:pt x="20116800" y="229870"/>
                  </a:cubicBezTo>
                  <a:lnTo>
                    <a:pt x="20116800" y="2068703"/>
                  </a:lnTo>
                  <a:cubicBezTo>
                    <a:pt x="20116800" y="2195703"/>
                    <a:pt x="20013930" y="2298573"/>
                    <a:pt x="19886930" y="2298573"/>
                  </a:cubicBezTo>
                  <a:lnTo>
                    <a:pt x="229870" y="2298573"/>
                  </a:lnTo>
                  <a:cubicBezTo>
                    <a:pt x="102870" y="2298573"/>
                    <a:pt x="0" y="2195703"/>
                    <a:pt x="0" y="2068703"/>
                  </a:cubicBezTo>
                  <a:close/>
                </a:path>
              </a:pathLst>
            </a:custGeom>
            <a:solidFill>
              <a:srgbClr val="689D9B"/>
            </a:solidFill>
          </p:spPr>
        </p:sp>
      </p:grpSp>
      <p:sp>
        <p:nvSpPr>
          <p:cNvPr id="13" name="Freeform 13"/>
          <p:cNvSpPr/>
          <p:nvPr/>
        </p:nvSpPr>
        <p:spPr>
          <a:xfrm>
            <a:off x="1926116" y="2971800"/>
            <a:ext cx="1430682" cy="1142757"/>
          </a:xfrm>
          <a:custGeom>
            <a:avLst/>
            <a:gdLst/>
            <a:ahLst/>
            <a:cxnLst/>
            <a:rect l="l" t="t" r="r" b="b"/>
            <a:pathLst>
              <a:path w="1430682" h="1142757">
                <a:moveTo>
                  <a:pt x="0" y="0"/>
                </a:moveTo>
                <a:lnTo>
                  <a:pt x="1430682" y="0"/>
                </a:lnTo>
                <a:lnTo>
                  <a:pt x="1430682" y="1142757"/>
                </a:lnTo>
                <a:lnTo>
                  <a:pt x="0" y="114275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4" name="Freeform 14"/>
          <p:cNvSpPr/>
          <p:nvPr/>
        </p:nvSpPr>
        <p:spPr>
          <a:xfrm>
            <a:off x="2084835" y="5149070"/>
            <a:ext cx="1113245" cy="1274100"/>
          </a:xfrm>
          <a:custGeom>
            <a:avLst/>
            <a:gdLst/>
            <a:ahLst/>
            <a:cxnLst/>
            <a:rect l="l" t="t" r="r" b="b"/>
            <a:pathLst>
              <a:path w="1113245" h="1274100">
                <a:moveTo>
                  <a:pt x="0" y="0"/>
                </a:moveTo>
                <a:lnTo>
                  <a:pt x="1113245" y="0"/>
                </a:lnTo>
                <a:lnTo>
                  <a:pt x="1113245" y="1274100"/>
                </a:lnTo>
                <a:lnTo>
                  <a:pt x="0" y="12741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5" name="Freeform 15"/>
          <p:cNvSpPr/>
          <p:nvPr/>
        </p:nvSpPr>
        <p:spPr>
          <a:xfrm>
            <a:off x="2005476" y="7250619"/>
            <a:ext cx="1271963" cy="1380693"/>
          </a:xfrm>
          <a:custGeom>
            <a:avLst/>
            <a:gdLst/>
            <a:ahLst/>
            <a:cxnLst/>
            <a:rect l="l" t="t" r="r" b="b"/>
            <a:pathLst>
              <a:path w="1271963" h="1380693">
                <a:moveTo>
                  <a:pt x="0" y="0"/>
                </a:moveTo>
                <a:lnTo>
                  <a:pt x="1271963" y="0"/>
                </a:lnTo>
                <a:lnTo>
                  <a:pt x="1271963" y="1380693"/>
                </a:lnTo>
                <a:lnTo>
                  <a:pt x="0" y="138069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6" name="TextBox 16"/>
          <p:cNvSpPr txBox="1"/>
          <p:nvPr/>
        </p:nvSpPr>
        <p:spPr>
          <a:xfrm>
            <a:off x="1737360" y="1452731"/>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Co-constructed Success Criteria</a:t>
            </a:r>
          </a:p>
        </p:txBody>
      </p:sp>
      <p:sp>
        <p:nvSpPr>
          <p:cNvPr id="17" name="TextBox 17"/>
          <p:cNvSpPr txBox="1"/>
          <p:nvPr/>
        </p:nvSpPr>
        <p:spPr>
          <a:xfrm>
            <a:off x="3749100" y="3269325"/>
            <a:ext cx="12872314" cy="647700"/>
          </a:xfrm>
          <a:prstGeom prst="rect">
            <a:avLst/>
          </a:prstGeom>
        </p:spPr>
        <p:txBody>
          <a:bodyPr lIns="0" tIns="0" rIns="0" bIns="0" rtlCol="0" anchor="t">
            <a:spAutoFit/>
          </a:bodyPr>
          <a:lstStyle/>
          <a:p>
            <a:pPr algn="l">
              <a:lnSpc>
                <a:spcPts val="4500"/>
              </a:lnSpc>
            </a:pPr>
            <a:r>
              <a:rPr lang="en-US" sz="3750" b="1">
                <a:solidFill>
                  <a:srgbClr val="FFFFFF"/>
                </a:solidFill>
                <a:latin typeface="Calibri (MS) Bold"/>
                <a:ea typeface="Calibri (MS) Bold"/>
                <a:cs typeface="Calibri (MS) Bold"/>
                <a:sym typeface="Calibri (MS) Bold"/>
              </a:rPr>
              <a:t>Weaknesses: </a:t>
            </a:r>
          </a:p>
        </p:txBody>
      </p:sp>
      <p:sp>
        <p:nvSpPr>
          <p:cNvPr id="18" name="TextBox 18"/>
          <p:cNvSpPr txBox="1"/>
          <p:nvPr/>
        </p:nvSpPr>
        <p:spPr>
          <a:xfrm>
            <a:off x="3749100" y="5138420"/>
            <a:ext cx="12872314" cy="1219200"/>
          </a:xfrm>
          <a:prstGeom prst="rect">
            <a:avLst/>
          </a:prstGeom>
        </p:spPr>
        <p:txBody>
          <a:bodyPr lIns="0" tIns="0" rIns="0" bIns="0" rtlCol="0" anchor="t">
            <a:spAutoFit/>
          </a:bodyPr>
          <a:lstStyle/>
          <a:p>
            <a:pPr algn="l">
              <a:lnSpc>
                <a:spcPts val="4500"/>
              </a:lnSpc>
            </a:pPr>
            <a:r>
              <a:rPr lang="en-US" sz="3750" b="1">
                <a:solidFill>
                  <a:srgbClr val="FFFFFF"/>
                </a:solidFill>
                <a:latin typeface="Calibri (MS) Bold"/>
                <a:ea typeface="Calibri (MS) Bold"/>
                <a:cs typeface="Calibri (MS) Bold"/>
                <a:sym typeface="Calibri (MS) Bold"/>
              </a:rPr>
              <a:t>Next time create a more interactive success criteria where the learners can tick off achievements. ​</a:t>
            </a:r>
          </a:p>
        </p:txBody>
      </p:sp>
      <p:sp>
        <p:nvSpPr>
          <p:cNvPr id="19" name="TextBox 19"/>
          <p:cNvSpPr txBox="1"/>
          <p:nvPr/>
        </p:nvSpPr>
        <p:spPr>
          <a:xfrm>
            <a:off x="3749100" y="7293266"/>
            <a:ext cx="12872314" cy="1219200"/>
          </a:xfrm>
          <a:prstGeom prst="rect">
            <a:avLst/>
          </a:prstGeom>
        </p:spPr>
        <p:txBody>
          <a:bodyPr lIns="0" tIns="0" rIns="0" bIns="0" rtlCol="0" anchor="t">
            <a:spAutoFit/>
          </a:bodyPr>
          <a:lstStyle/>
          <a:p>
            <a:pPr algn="l">
              <a:lnSpc>
                <a:spcPts val="4500"/>
              </a:lnSpc>
            </a:pPr>
            <a:r>
              <a:rPr lang="en-US" sz="3750" b="1">
                <a:solidFill>
                  <a:srgbClr val="FFFFFF"/>
                </a:solidFill>
                <a:latin typeface="Calibri (MS) Bold"/>
                <a:ea typeface="Calibri (MS) Bold"/>
                <a:cs typeface="Calibri (MS) Bold"/>
                <a:sym typeface="Calibri (MS) Bold"/>
              </a:rPr>
              <a:t>Some learners did not contribute to the creating of the success criteria. </a:t>
            </a:r>
          </a:p>
        </p:txBody>
      </p:sp>
      <p:sp>
        <p:nvSpPr>
          <p:cNvPr id="20" name="Freeform 20"/>
          <p:cNvSpPr/>
          <p:nvPr/>
        </p:nvSpPr>
        <p:spPr>
          <a:xfrm>
            <a:off x="13519085" y="1293152"/>
            <a:ext cx="3102330" cy="3202405"/>
          </a:xfrm>
          <a:custGeom>
            <a:avLst/>
            <a:gdLst/>
            <a:ahLst/>
            <a:cxnLst/>
            <a:rect l="l" t="t" r="r" b="b"/>
            <a:pathLst>
              <a:path w="3102330" h="3202405">
                <a:moveTo>
                  <a:pt x="0" y="0"/>
                </a:moveTo>
                <a:lnTo>
                  <a:pt x="3102329" y="0"/>
                </a:lnTo>
                <a:lnTo>
                  <a:pt x="3102329" y="3202405"/>
                </a:lnTo>
                <a:lnTo>
                  <a:pt x="0" y="3202405"/>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flipV="1">
            <a:off x="1785535" y="2560320"/>
            <a:ext cx="10338150" cy="46448"/>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1634014" y="2758483"/>
            <a:ext cx="11103489" cy="1453917"/>
            <a:chOff x="0" y="0"/>
            <a:chExt cx="14804652" cy="1938556"/>
          </a:xfrm>
        </p:grpSpPr>
        <p:sp>
          <p:nvSpPr>
            <p:cNvPr id="8" name="Freeform 8"/>
            <p:cNvSpPr/>
            <p:nvPr/>
          </p:nvSpPr>
          <p:spPr>
            <a:xfrm>
              <a:off x="11665" y="15875"/>
              <a:ext cx="14781324" cy="1906778"/>
            </a:xfrm>
            <a:custGeom>
              <a:avLst/>
              <a:gdLst/>
              <a:ahLst/>
              <a:cxnLst/>
              <a:rect l="l" t="t" r="r" b="b"/>
              <a:pathLst>
                <a:path w="14781324" h="1906778">
                  <a:moveTo>
                    <a:pt x="0" y="317754"/>
                  </a:moveTo>
                  <a:cubicBezTo>
                    <a:pt x="0" y="142240"/>
                    <a:pt x="106100" y="0"/>
                    <a:pt x="237023" y="0"/>
                  </a:cubicBezTo>
                  <a:lnTo>
                    <a:pt x="14544299" y="0"/>
                  </a:lnTo>
                  <a:cubicBezTo>
                    <a:pt x="14675223" y="0"/>
                    <a:pt x="14781324" y="142240"/>
                    <a:pt x="14781324" y="317754"/>
                  </a:cubicBezTo>
                  <a:lnTo>
                    <a:pt x="14781324" y="1589024"/>
                  </a:lnTo>
                  <a:cubicBezTo>
                    <a:pt x="14781324" y="1764538"/>
                    <a:pt x="14675223" y="1906778"/>
                    <a:pt x="14544299" y="1906778"/>
                  </a:cubicBezTo>
                  <a:lnTo>
                    <a:pt x="237023" y="1906778"/>
                  </a:lnTo>
                  <a:cubicBezTo>
                    <a:pt x="106100" y="1906778"/>
                    <a:pt x="0" y="1764538"/>
                    <a:pt x="0" y="1589024"/>
                  </a:cubicBezTo>
                  <a:close/>
                </a:path>
              </a:pathLst>
            </a:custGeom>
            <a:solidFill>
              <a:srgbClr val="808080"/>
            </a:solidFill>
          </p:spPr>
        </p:sp>
        <p:sp>
          <p:nvSpPr>
            <p:cNvPr id="9" name="Freeform 9"/>
            <p:cNvSpPr/>
            <p:nvPr/>
          </p:nvSpPr>
          <p:spPr>
            <a:xfrm>
              <a:off x="0" y="0"/>
              <a:ext cx="14804653" cy="1938528"/>
            </a:xfrm>
            <a:custGeom>
              <a:avLst/>
              <a:gdLst/>
              <a:ahLst/>
              <a:cxnLst/>
              <a:rect l="l" t="t" r="r" b="b"/>
              <a:pathLst>
                <a:path w="14804653" h="1938528">
                  <a:moveTo>
                    <a:pt x="0" y="333629"/>
                  </a:moveTo>
                  <a:cubicBezTo>
                    <a:pt x="0" y="149225"/>
                    <a:pt x="111513" y="0"/>
                    <a:pt x="248688" y="0"/>
                  </a:cubicBezTo>
                  <a:lnTo>
                    <a:pt x="14555964" y="0"/>
                  </a:lnTo>
                  <a:lnTo>
                    <a:pt x="14555964" y="15875"/>
                  </a:lnTo>
                  <a:lnTo>
                    <a:pt x="14555964" y="0"/>
                  </a:lnTo>
                  <a:cubicBezTo>
                    <a:pt x="14693139" y="0"/>
                    <a:pt x="14804653" y="149225"/>
                    <a:pt x="14804653" y="333629"/>
                  </a:cubicBezTo>
                  <a:lnTo>
                    <a:pt x="14792989" y="333629"/>
                  </a:lnTo>
                  <a:lnTo>
                    <a:pt x="14804653" y="333629"/>
                  </a:lnTo>
                  <a:lnTo>
                    <a:pt x="14804653" y="1604899"/>
                  </a:lnTo>
                  <a:lnTo>
                    <a:pt x="14792989" y="1604899"/>
                  </a:lnTo>
                  <a:lnTo>
                    <a:pt x="14804653" y="1604899"/>
                  </a:lnTo>
                  <a:cubicBezTo>
                    <a:pt x="14804653" y="1789430"/>
                    <a:pt x="14693139" y="1938528"/>
                    <a:pt x="14555964" y="1938528"/>
                  </a:cubicBezTo>
                  <a:lnTo>
                    <a:pt x="14555964" y="1922653"/>
                  </a:lnTo>
                  <a:lnTo>
                    <a:pt x="14555964" y="1938528"/>
                  </a:lnTo>
                  <a:lnTo>
                    <a:pt x="248688" y="1938528"/>
                  </a:lnTo>
                  <a:lnTo>
                    <a:pt x="248688" y="1922653"/>
                  </a:lnTo>
                  <a:lnTo>
                    <a:pt x="248688" y="1938528"/>
                  </a:lnTo>
                  <a:cubicBezTo>
                    <a:pt x="111513" y="1938528"/>
                    <a:pt x="0" y="1789430"/>
                    <a:pt x="0" y="1604899"/>
                  </a:cubicBezTo>
                  <a:lnTo>
                    <a:pt x="0" y="333629"/>
                  </a:lnTo>
                  <a:lnTo>
                    <a:pt x="11665" y="333629"/>
                  </a:lnTo>
                  <a:lnTo>
                    <a:pt x="0" y="333629"/>
                  </a:lnTo>
                  <a:moveTo>
                    <a:pt x="23329" y="333629"/>
                  </a:moveTo>
                  <a:lnTo>
                    <a:pt x="23329" y="1604899"/>
                  </a:lnTo>
                  <a:lnTo>
                    <a:pt x="11665" y="1604899"/>
                  </a:lnTo>
                  <a:lnTo>
                    <a:pt x="23329" y="1604899"/>
                  </a:lnTo>
                  <a:cubicBezTo>
                    <a:pt x="23329" y="1771396"/>
                    <a:pt x="124111" y="1906778"/>
                    <a:pt x="248688" y="1906778"/>
                  </a:cubicBezTo>
                  <a:lnTo>
                    <a:pt x="14555964" y="1906778"/>
                  </a:lnTo>
                  <a:cubicBezTo>
                    <a:pt x="14680636" y="1906778"/>
                    <a:pt x="14781324" y="1771396"/>
                    <a:pt x="14781324" y="1604899"/>
                  </a:cubicBezTo>
                  <a:lnTo>
                    <a:pt x="14781324" y="333629"/>
                  </a:lnTo>
                  <a:cubicBezTo>
                    <a:pt x="14781324" y="167132"/>
                    <a:pt x="14680541" y="31750"/>
                    <a:pt x="14555964" y="31750"/>
                  </a:cubicBezTo>
                  <a:lnTo>
                    <a:pt x="248688" y="31750"/>
                  </a:lnTo>
                  <a:lnTo>
                    <a:pt x="248688" y="15875"/>
                  </a:lnTo>
                  <a:lnTo>
                    <a:pt x="248688" y="31750"/>
                  </a:lnTo>
                  <a:cubicBezTo>
                    <a:pt x="124111" y="31750"/>
                    <a:pt x="23329" y="167132"/>
                    <a:pt x="23329" y="333629"/>
                  </a:cubicBezTo>
                  <a:close/>
                </a:path>
              </a:pathLst>
            </a:custGeom>
            <a:solidFill>
              <a:srgbClr val="FFFFFF"/>
            </a:solidFill>
          </p:spPr>
        </p:sp>
      </p:grpSp>
      <p:grpSp>
        <p:nvGrpSpPr>
          <p:cNvPr id="10" name="Group 10"/>
          <p:cNvGrpSpPr/>
          <p:nvPr/>
        </p:nvGrpSpPr>
        <p:grpSpPr>
          <a:xfrm>
            <a:off x="1634014" y="4292269"/>
            <a:ext cx="15111411" cy="1453917"/>
            <a:chOff x="0" y="0"/>
            <a:chExt cx="20148548" cy="1938556"/>
          </a:xfrm>
        </p:grpSpPr>
        <p:sp>
          <p:nvSpPr>
            <p:cNvPr id="11" name="Freeform 11"/>
            <p:cNvSpPr/>
            <p:nvPr/>
          </p:nvSpPr>
          <p:spPr>
            <a:xfrm>
              <a:off x="15875" y="15875"/>
              <a:ext cx="20116800" cy="1906778"/>
            </a:xfrm>
            <a:custGeom>
              <a:avLst/>
              <a:gdLst/>
              <a:ahLst/>
              <a:cxnLst/>
              <a:rect l="l" t="t" r="r" b="b"/>
              <a:pathLst>
                <a:path w="20116800" h="1906778">
                  <a:moveTo>
                    <a:pt x="0" y="317754"/>
                  </a:moveTo>
                  <a:cubicBezTo>
                    <a:pt x="0" y="142240"/>
                    <a:pt x="144399" y="0"/>
                    <a:pt x="322580" y="0"/>
                  </a:cubicBezTo>
                  <a:lnTo>
                    <a:pt x="19794220" y="0"/>
                  </a:lnTo>
                  <a:cubicBezTo>
                    <a:pt x="19972401" y="0"/>
                    <a:pt x="20116800" y="142240"/>
                    <a:pt x="20116800" y="317754"/>
                  </a:cubicBezTo>
                  <a:lnTo>
                    <a:pt x="20116800" y="1589024"/>
                  </a:lnTo>
                  <a:cubicBezTo>
                    <a:pt x="20116800" y="1764538"/>
                    <a:pt x="19972401" y="1906778"/>
                    <a:pt x="19794220" y="1906778"/>
                  </a:cubicBezTo>
                  <a:lnTo>
                    <a:pt x="322580" y="1906778"/>
                  </a:lnTo>
                  <a:cubicBezTo>
                    <a:pt x="144399" y="1906778"/>
                    <a:pt x="0" y="1764538"/>
                    <a:pt x="0" y="1589024"/>
                  </a:cubicBezTo>
                  <a:close/>
                </a:path>
              </a:pathLst>
            </a:custGeom>
            <a:solidFill>
              <a:srgbClr val="689D9B"/>
            </a:solidFill>
          </p:spPr>
        </p:sp>
        <p:sp>
          <p:nvSpPr>
            <p:cNvPr id="12" name="Freeform 12"/>
            <p:cNvSpPr/>
            <p:nvPr/>
          </p:nvSpPr>
          <p:spPr>
            <a:xfrm>
              <a:off x="0" y="0"/>
              <a:ext cx="20148550" cy="1938528"/>
            </a:xfrm>
            <a:custGeom>
              <a:avLst/>
              <a:gdLst/>
              <a:ahLst/>
              <a:cxnLst/>
              <a:rect l="l" t="t" r="r" b="b"/>
              <a:pathLst>
                <a:path w="20148550" h="1938528">
                  <a:moveTo>
                    <a:pt x="0" y="333629"/>
                  </a:moveTo>
                  <a:cubicBezTo>
                    <a:pt x="0" y="149225"/>
                    <a:pt x="151765" y="0"/>
                    <a:pt x="338455" y="0"/>
                  </a:cubicBezTo>
                  <a:lnTo>
                    <a:pt x="19810095" y="0"/>
                  </a:lnTo>
                  <a:lnTo>
                    <a:pt x="19810095" y="15875"/>
                  </a:lnTo>
                  <a:lnTo>
                    <a:pt x="19810095" y="0"/>
                  </a:lnTo>
                  <a:cubicBezTo>
                    <a:pt x="19996784" y="0"/>
                    <a:pt x="20148550" y="149225"/>
                    <a:pt x="20148550" y="333629"/>
                  </a:cubicBezTo>
                  <a:lnTo>
                    <a:pt x="20132675" y="333629"/>
                  </a:lnTo>
                  <a:lnTo>
                    <a:pt x="20148550" y="333629"/>
                  </a:lnTo>
                  <a:lnTo>
                    <a:pt x="20148550" y="1604899"/>
                  </a:lnTo>
                  <a:lnTo>
                    <a:pt x="20132675" y="1604899"/>
                  </a:lnTo>
                  <a:lnTo>
                    <a:pt x="20148550" y="1604899"/>
                  </a:lnTo>
                  <a:cubicBezTo>
                    <a:pt x="20148550" y="1789430"/>
                    <a:pt x="19996784" y="1938528"/>
                    <a:pt x="19810095" y="1938528"/>
                  </a:cubicBezTo>
                  <a:lnTo>
                    <a:pt x="19810095" y="1922653"/>
                  </a:lnTo>
                  <a:lnTo>
                    <a:pt x="19810095" y="1938528"/>
                  </a:lnTo>
                  <a:lnTo>
                    <a:pt x="338455" y="1938528"/>
                  </a:lnTo>
                  <a:lnTo>
                    <a:pt x="338455" y="1922653"/>
                  </a:lnTo>
                  <a:lnTo>
                    <a:pt x="338455" y="1938528"/>
                  </a:lnTo>
                  <a:cubicBezTo>
                    <a:pt x="151765" y="1938528"/>
                    <a:pt x="0" y="1789430"/>
                    <a:pt x="0" y="1604899"/>
                  </a:cubicBezTo>
                  <a:lnTo>
                    <a:pt x="0" y="333629"/>
                  </a:lnTo>
                  <a:lnTo>
                    <a:pt x="15875" y="333629"/>
                  </a:lnTo>
                  <a:lnTo>
                    <a:pt x="0" y="333629"/>
                  </a:lnTo>
                  <a:moveTo>
                    <a:pt x="31750" y="333629"/>
                  </a:moveTo>
                  <a:lnTo>
                    <a:pt x="31750" y="1604899"/>
                  </a:lnTo>
                  <a:lnTo>
                    <a:pt x="15875" y="1604899"/>
                  </a:lnTo>
                  <a:lnTo>
                    <a:pt x="31750" y="1604899"/>
                  </a:lnTo>
                  <a:cubicBezTo>
                    <a:pt x="31750" y="1771396"/>
                    <a:pt x="168910" y="1906778"/>
                    <a:pt x="338455" y="1906778"/>
                  </a:cubicBezTo>
                  <a:lnTo>
                    <a:pt x="19810095" y="1906778"/>
                  </a:lnTo>
                  <a:cubicBezTo>
                    <a:pt x="19979767" y="1906778"/>
                    <a:pt x="20116800" y="1771396"/>
                    <a:pt x="20116800" y="1604899"/>
                  </a:cubicBezTo>
                  <a:lnTo>
                    <a:pt x="20116800" y="333629"/>
                  </a:lnTo>
                  <a:cubicBezTo>
                    <a:pt x="20116800" y="167132"/>
                    <a:pt x="19979639" y="31750"/>
                    <a:pt x="19810095" y="31750"/>
                  </a:cubicBezTo>
                  <a:lnTo>
                    <a:pt x="338455" y="31750"/>
                  </a:lnTo>
                  <a:lnTo>
                    <a:pt x="338455" y="15875"/>
                  </a:lnTo>
                  <a:lnTo>
                    <a:pt x="338455" y="31750"/>
                  </a:lnTo>
                  <a:cubicBezTo>
                    <a:pt x="168910" y="31750"/>
                    <a:pt x="31750" y="167132"/>
                    <a:pt x="31750" y="333629"/>
                  </a:cubicBezTo>
                  <a:close/>
                </a:path>
              </a:pathLst>
            </a:custGeom>
            <a:solidFill>
              <a:srgbClr val="FFFFFF"/>
            </a:solidFill>
          </p:spPr>
        </p:sp>
      </p:grpSp>
      <p:grpSp>
        <p:nvGrpSpPr>
          <p:cNvPr id="13" name="Group 13"/>
          <p:cNvGrpSpPr/>
          <p:nvPr/>
        </p:nvGrpSpPr>
        <p:grpSpPr>
          <a:xfrm>
            <a:off x="1634014" y="5826055"/>
            <a:ext cx="15111411" cy="1453917"/>
            <a:chOff x="0" y="0"/>
            <a:chExt cx="20148548" cy="1938556"/>
          </a:xfrm>
        </p:grpSpPr>
        <p:sp>
          <p:nvSpPr>
            <p:cNvPr id="14" name="Freeform 14"/>
            <p:cNvSpPr/>
            <p:nvPr/>
          </p:nvSpPr>
          <p:spPr>
            <a:xfrm>
              <a:off x="15875" y="15875"/>
              <a:ext cx="20116800" cy="1906778"/>
            </a:xfrm>
            <a:custGeom>
              <a:avLst/>
              <a:gdLst/>
              <a:ahLst/>
              <a:cxnLst/>
              <a:rect l="l" t="t" r="r" b="b"/>
              <a:pathLst>
                <a:path w="20116800" h="1906778">
                  <a:moveTo>
                    <a:pt x="0" y="317754"/>
                  </a:moveTo>
                  <a:cubicBezTo>
                    <a:pt x="0" y="142240"/>
                    <a:pt x="144399" y="0"/>
                    <a:pt x="322580" y="0"/>
                  </a:cubicBezTo>
                  <a:lnTo>
                    <a:pt x="19794220" y="0"/>
                  </a:lnTo>
                  <a:cubicBezTo>
                    <a:pt x="19972401" y="0"/>
                    <a:pt x="20116800" y="142240"/>
                    <a:pt x="20116800" y="317754"/>
                  </a:cubicBezTo>
                  <a:lnTo>
                    <a:pt x="20116800" y="1589024"/>
                  </a:lnTo>
                  <a:cubicBezTo>
                    <a:pt x="20116800" y="1764538"/>
                    <a:pt x="19972401" y="1906778"/>
                    <a:pt x="19794220" y="1906778"/>
                  </a:cubicBezTo>
                  <a:lnTo>
                    <a:pt x="322580" y="1906778"/>
                  </a:lnTo>
                  <a:cubicBezTo>
                    <a:pt x="144399" y="1906778"/>
                    <a:pt x="0" y="1764538"/>
                    <a:pt x="0" y="1589024"/>
                  </a:cubicBezTo>
                  <a:close/>
                </a:path>
              </a:pathLst>
            </a:custGeom>
            <a:solidFill>
              <a:srgbClr val="689D9B"/>
            </a:solidFill>
          </p:spPr>
        </p:sp>
        <p:sp>
          <p:nvSpPr>
            <p:cNvPr id="15" name="Freeform 15"/>
            <p:cNvSpPr/>
            <p:nvPr/>
          </p:nvSpPr>
          <p:spPr>
            <a:xfrm>
              <a:off x="0" y="0"/>
              <a:ext cx="20148550" cy="1938528"/>
            </a:xfrm>
            <a:custGeom>
              <a:avLst/>
              <a:gdLst/>
              <a:ahLst/>
              <a:cxnLst/>
              <a:rect l="l" t="t" r="r" b="b"/>
              <a:pathLst>
                <a:path w="20148550" h="1938528">
                  <a:moveTo>
                    <a:pt x="0" y="333629"/>
                  </a:moveTo>
                  <a:cubicBezTo>
                    <a:pt x="0" y="149225"/>
                    <a:pt x="151765" y="0"/>
                    <a:pt x="338455" y="0"/>
                  </a:cubicBezTo>
                  <a:lnTo>
                    <a:pt x="19810095" y="0"/>
                  </a:lnTo>
                  <a:lnTo>
                    <a:pt x="19810095" y="15875"/>
                  </a:lnTo>
                  <a:lnTo>
                    <a:pt x="19810095" y="0"/>
                  </a:lnTo>
                  <a:cubicBezTo>
                    <a:pt x="19996784" y="0"/>
                    <a:pt x="20148550" y="149225"/>
                    <a:pt x="20148550" y="333629"/>
                  </a:cubicBezTo>
                  <a:lnTo>
                    <a:pt x="20132675" y="333629"/>
                  </a:lnTo>
                  <a:lnTo>
                    <a:pt x="20148550" y="333629"/>
                  </a:lnTo>
                  <a:lnTo>
                    <a:pt x="20148550" y="1604899"/>
                  </a:lnTo>
                  <a:lnTo>
                    <a:pt x="20132675" y="1604899"/>
                  </a:lnTo>
                  <a:lnTo>
                    <a:pt x="20148550" y="1604899"/>
                  </a:lnTo>
                  <a:cubicBezTo>
                    <a:pt x="20148550" y="1789430"/>
                    <a:pt x="19996784" y="1938528"/>
                    <a:pt x="19810095" y="1938528"/>
                  </a:cubicBezTo>
                  <a:lnTo>
                    <a:pt x="19810095" y="1922653"/>
                  </a:lnTo>
                  <a:lnTo>
                    <a:pt x="19810095" y="1938528"/>
                  </a:lnTo>
                  <a:lnTo>
                    <a:pt x="338455" y="1938528"/>
                  </a:lnTo>
                  <a:lnTo>
                    <a:pt x="338455" y="1922653"/>
                  </a:lnTo>
                  <a:lnTo>
                    <a:pt x="338455" y="1938528"/>
                  </a:lnTo>
                  <a:cubicBezTo>
                    <a:pt x="151765" y="1938528"/>
                    <a:pt x="0" y="1789430"/>
                    <a:pt x="0" y="1604899"/>
                  </a:cubicBezTo>
                  <a:lnTo>
                    <a:pt x="0" y="333629"/>
                  </a:lnTo>
                  <a:lnTo>
                    <a:pt x="15875" y="333629"/>
                  </a:lnTo>
                  <a:lnTo>
                    <a:pt x="0" y="333629"/>
                  </a:lnTo>
                  <a:moveTo>
                    <a:pt x="31750" y="333629"/>
                  </a:moveTo>
                  <a:lnTo>
                    <a:pt x="31750" y="1604899"/>
                  </a:lnTo>
                  <a:lnTo>
                    <a:pt x="15875" y="1604899"/>
                  </a:lnTo>
                  <a:lnTo>
                    <a:pt x="31750" y="1604899"/>
                  </a:lnTo>
                  <a:cubicBezTo>
                    <a:pt x="31750" y="1771396"/>
                    <a:pt x="168910" y="1906778"/>
                    <a:pt x="338455" y="1906778"/>
                  </a:cubicBezTo>
                  <a:lnTo>
                    <a:pt x="19810095" y="1906778"/>
                  </a:lnTo>
                  <a:cubicBezTo>
                    <a:pt x="19979767" y="1906778"/>
                    <a:pt x="20116800" y="1771396"/>
                    <a:pt x="20116800" y="1604899"/>
                  </a:cubicBezTo>
                  <a:lnTo>
                    <a:pt x="20116800" y="333629"/>
                  </a:lnTo>
                  <a:cubicBezTo>
                    <a:pt x="20116800" y="167132"/>
                    <a:pt x="19979639" y="31750"/>
                    <a:pt x="19810095" y="31750"/>
                  </a:cubicBezTo>
                  <a:lnTo>
                    <a:pt x="338455" y="31750"/>
                  </a:lnTo>
                  <a:lnTo>
                    <a:pt x="338455" y="15875"/>
                  </a:lnTo>
                  <a:lnTo>
                    <a:pt x="338455" y="31750"/>
                  </a:lnTo>
                  <a:cubicBezTo>
                    <a:pt x="168910" y="31750"/>
                    <a:pt x="31750" y="167132"/>
                    <a:pt x="31750" y="333629"/>
                  </a:cubicBezTo>
                  <a:close/>
                </a:path>
              </a:pathLst>
            </a:custGeom>
            <a:solidFill>
              <a:srgbClr val="FFFFFF"/>
            </a:solidFill>
          </p:spPr>
        </p:sp>
      </p:grpSp>
      <p:grpSp>
        <p:nvGrpSpPr>
          <p:cNvPr id="16" name="Group 16"/>
          <p:cNvGrpSpPr/>
          <p:nvPr/>
        </p:nvGrpSpPr>
        <p:grpSpPr>
          <a:xfrm>
            <a:off x="1634014" y="7359839"/>
            <a:ext cx="15111411" cy="1453917"/>
            <a:chOff x="0" y="0"/>
            <a:chExt cx="20148548" cy="1938556"/>
          </a:xfrm>
        </p:grpSpPr>
        <p:sp>
          <p:nvSpPr>
            <p:cNvPr id="17" name="Freeform 17"/>
            <p:cNvSpPr/>
            <p:nvPr/>
          </p:nvSpPr>
          <p:spPr>
            <a:xfrm>
              <a:off x="15875" y="15875"/>
              <a:ext cx="20116800" cy="1906778"/>
            </a:xfrm>
            <a:custGeom>
              <a:avLst/>
              <a:gdLst/>
              <a:ahLst/>
              <a:cxnLst/>
              <a:rect l="l" t="t" r="r" b="b"/>
              <a:pathLst>
                <a:path w="20116800" h="1906778">
                  <a:moveTo>
                    <a:pt x="0" y="317754"/>
                  </a:moveTo>
                  <a:cubicBezTo>
                    <a:pt x="0" y="142240"/>
                    <a:pt x="144399" y="0"/>
                    <a:pt x="322580" y="0"/>
                  </a:cubicBezTo>
                  <a:lnTo>
                    <a:pt x="19794220" y="0"/>
                  </a:lnTo>
                  <a:cubicBezTo>
                    <a:pt x="19972401" y="0"/>
                    <a:pt x="20116800" y="142240"/>
                    <a:pt x="20116800" y="317754"/>
                  </a:cubicBezTo>
                  <a:lnTo>
                    <a:pt x="20116800" y="1589024"/>
                  </a:lnTo>
                  <a:cubicBezTo>
                    <a:pt x="20116800" y="1764538"/>
                    <a:pt x="19972401" y="1906778"/>
                    <a:pt x="19794220" y="1906778"/>
                  </a:cubicBezTo>
                  <a:lnTo>
                    <a:pt x="322580" y="1906778"/>
                  </a:lnTo>
                  <a:cubicBezTo>
                    <a:pt x="144399" y="1906778"/>
                    <a:pt x="0" y="1764538"/>
                    <a:pt x="0" y="1589024"/>
                  </a:cubicBezTo>
                  <a:close/>
                </a:path>
              </a:pathLst>
            </a:custGeom>
            <a:solidFill>
              <a:srgbClr val="689D9B"/>
            </a:solidFill>
          </p:spPr>
        </p:sp>
        <p:sp>
          <p:nvSpPr>
            <p:cNvPr id="18" name="Freeform 18"/>
            <p:cNvSpPr/>
            <p:nvPr/>
          </p:nvSpPr>
          <p:spPr>
            <a:xfrm>
              <a:off x="0" y="0"/>
              <a:ext cx="20148550" cy="1938528"/>
            </a:xfrm>
            <a:custGeom>
              <a:avLst/>
              <a:gdLst/>
              <a:ahLst/>
              <a:cxnLst/>
              <a:rect l="l" t="t" r="r" b="b"/>
              <a:pathLst>
                <a:path w="20148550" h="1938528">
                  <a:moveTo>
                    <a:pt x="0" y="333629"/>
                  </a:moveTo>
                  <a:cubicBezTo>
                    <a:pt x="0" y="149225"/>
                    <a:pt x="151765" y="0"/>
                    <a:pt x="338455" y="0"/>
                  </a:cubicBezTo>
                  <a:lnTo>
                    <a:pt x="19810095" y="0"/>
                  </a:lnTo>
                  <a:lnTo>
                    <a:pt x="19810095" y="15875"/>
                  </a:lnTo>
                  <a:lnTo>
                    <a:pt x="19810095" y="0"/>
                  </a:lnTo>
                  <a:cubicBezTo>
                    <a:pt x="19996784" y="0"/>
                    <a:pt x="20148550" y="149225"/>
                    <a:pt x="20148550" y="333629"/>
                  </a:cubicBezTo>
                  <a:lnTo>
                    <a:pt x="20132675" y="333629"/>
                  </a:lnTo>
                  <a:lnTo>
                    <a:pt x="20148550" y="333629"/>
                  </a:lnTo>
                  <a:lnTo>
                    <a:pt x="20148550" y="1604899"/>
                  </a:lnTo>
                  <a:lnTo>
                    <a:pt x="20132675" y="1604899"/>
                  </a:lnTo>
                  <a:lnTo>
                    <a:pt x="20148550" y="1604899"/>
                  </a:lnTo>
                  <a:cubicBezTo>
                    <a:pt x="20148550" y="1789430"/>
                    <a:pt x="19996784" y="1938528"/>
                    <a:pt x="19810095" y="1938528"/>
                  </a:cubicBezTo>
                  <a:lnTo>
                    <a:pt x="19810095" y="1922653"/>
                  </a:lnTo>
                  <a:lnTo>
                    <a:pt x="19810095" y="1938528"/>
                  </a:lnTo>
                  <a:lnTo>
                    <a:pt x="338455" y="1938528"/>
                  </a:lnTo>
                  <a:lnTo>
                    <a:pt x="338455" y="1922653"/>
                  </a:lnTo>
                  <a:lnTo>
                    <a:pt x="338455" y="1938528"/>
                  </a:lnTo>
                  <a:cubicBezTo>
                    <a:pt x="151765" y="1938528"/>
                    <a:pt x="0" y="1789430"/>
                    <a:pt x="0" y="1604899"/>
                  </a:cubicBezTo>
                  <a:lnTo>
                    <a:pt x="0" y="333629"/>
                  </a:lnTo>
                  <a:lnTo>
                    <a:pt x="15875" y="333629"/>
                  </a:lnTo>
                  <a:lnTo>
                    <a:pt x="0" y="333629"/>
                  </a:lnTo>
                  <a:moveTo>
                    <a:pt x="31750" y="333629"/>
                  </a:moveTo>
                  <a:lnTo>
                    <a:pt x="31750" y="1604899"/>
                  </a:lnTo>
                  <a:lnTo>
                    <a:pt x="15875" y="1604899"/>
                  </a:lnTo>
                  <a:lnTo>
                    <a:pt x="31750" y="1604899"/>
                  </a:lnTo>
                  <a:cubicBezTo>
                    <a:pt x="31750" y="1771396"/>
                    <a:pt x="168910" y="1906778"/>
                    <a:pt x="338455" y="1906778"/>
                  </a:cubicBezTo>
                  <a:lnTo>
                    <a:pt x="19810095" y="1906778"/>
                  </a:lnTo>
                  <a:cubicBezTo>
                    <a:pt x="19979767" y="1906778"/>
                    <a:pt x="20116800" y="1771396"/>
                    <a:pt x="20116800" y="1604899"/>
                  </a:cubicBezTo>
                  <a:lnTo>
                    <a:pt x="20116800" y="333629"/>
                  </a:lnTo>
                  <a:cubicBezTo>
                    <a:pt x="20116800" y="167132"/>
                    <a:pt x="19979639" y="31750"/>
                    <a:pt x="19810095" y="31750"/>
                  </a:cubicBezTo>
                  <a:lnTo>
                    <a:pt x="338455" y="31750"/>
                  </a:lnTo>
                  <a:lnTo>
                    <a:pt x="338455" y="15875"/>
                  </a:lnTo>
                  <a:lnTo>
                    <a:pt x="338455" y="31750"/>
                  </a:lnTo>
                  <a:cubicBezTo>
                    <a:pt x="168910" y="31750"/>
                    <a:pt x="31750" y="167132"/>
                    <a:pt x="31750" y="333629"/>
                  </a:cubicBezTo>
                  <a:close/>
                </a:path>
              </a:pathLst>
            </a:custGeom>
            <a:solidFill>
              <a:srgbClr val="FFFFFF"/>
            </a:solidFill>
          </p:spPr>
        </p:sp>
      </p:grpSp>
      <p:sp>
        <p:nvSpPr>
          <p:cNvPr id="19" name="Freeform 19"/>
          <p:cNvSpPr/>
          <p:nvPr/>
        </p:nvSpPr>
        <p:spPr>
          <a:xfrm>
            <a:off x="13032950" y="502920"/>
            <a:ext cx="3551224" cy="3551224"/>
          </a:xfrm>
          <a:custGeom>
            <a:avLst/>
            <a:gdLst/>
            <a:ahLst/>
            <a:cxnLst/>
            <a:rect l="l" t="t" r="r" b="b"/>
            <a:pathLst>
              <a:path w="3551224" h="3551224">
                <a:moveTo>
                  <a:pt x="0" y="0"/>
                </a:moveTo>
                <a:lnTo>
                  <a:pt x="3551223" y="0"/>
                </a:lnTo>
                <a:lnTo>
                  <a:pt x="3551223" y="3551224"/>
                </a:lnTo>
                <a:lnTo>
                  <a:pt x="0" y="3551224"/>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20" name="TextBox 20"/>
          <p:cNvSpPr txBox="1"/>
          <p:nvPr/>
        </p:nvSpPr>
        <p:spPr>
          <a:xfrm>
            <a:off x="1737360" y="1452731"/>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Reflecting on Understanding </a:t>
            </a:r>
          </a:p>
        </p:txBody>
      </p:sp>
      <p:sp>
        <p:nvSpPr>
          <p:cNvPr id="21" name="TextBox 21"/>
          <p:cNvSpPr txBox="1"/>
          <p:nvPr/>
        </p:nvSpPr>
        <p:spPr>
          <a:xfrm>
            <a:off x="1795265" y="3135863"/>
            <a:ext cx="14788908" cy="651532"/>
          </a:xfrm>
          <a:prstGeom prst="rect">
            <a:avLst/>
          </a:prstGeom>
        </p:spPr>
        <p:txBody>
          <a:bodyPr lIns="0" tIns="0" rIns="0" bIns="0" rtlCol="0" anchor="t">
            <a:spAutoFit/>
          </a:bodyPr>
          <a:lstStyle/>
          <a:p>
            <a:pPr algn="l">
              <a:lnSpc>
                <a:spcPts val="4319"/>
              </a:lnSpc>
            </a:pPr>
            <a:r>
              <a:rPr lang="en-US" sz="3999" b="1">
                <a:solidFill>
                  <a:srgbClr val="FFFFFF"/>
                </a:solidFill>
                <a:latin typeface="Calibri (MS) Bold"/>
                <a:ea typeface="Calibri (MS) Bold"/>
                <a:cs typeface="Calibri (MS) Bold"/>
                <a:sym typeface="Calibri (MS) Bold"/>
              </a:rPr>
              <a:t>Strengths:</a:t>
            </a:r>
          </a:p>
        </p:txBody>
      </p:sp>
      <p:sp>
        <p:nvSpPr>
          <p:cNvPr id="22" name="TextBox 22"/>
          <p:cNvSpPr txBox="1"/>
          <p:nvPr/>
        </p:nvSpPr>
        <p:spPr>
          <a:xfrm>
            <a:off x="1795265" y="4669649"/>
            <a:ext cx="14788908" cy="651532"/>
          </a:xfrm>
          <a:prstGeom prst="rect">
            <a:avLst/>
          </a:prstGeom>
        </p:spPr>
        <p:txBody>
          <a:bodyPr lIns="0" tIns="0" rIns="0" bIns="0" rtlCol="0" anchor="t">
            <a:spAutoFit/>
          </a:bodyPr>
          <a:lstStyle/>
          <a:p>
            <a:pPr algn="l">
              <a:lnSpc>
                <a:spcPts val="4319"/>
              </a:lnSpc>
            </a:pPr>
            <a:r>
              <a:rPr lang="en-US" sz="3999" b="1">
                <a:solidFill>
                  <a:srgbClr val="FFFFFF"/>
                </a:solidFill>
                <a:latin typeface="Calibri (MS) Bold"/>
                <a:ea typeface="Calibri (MS) Bold"/>
                <a:cs typeface="Calibri (MS) Bold"/>
                <a:sym typeface="Calibri (MS) Bold"/>
              </a:rPr>
              <a:t>Allows me to make quick overview observations on understanding. </a:t>
            </a:r>
          </a:p>
        </p:txBody>
      </p:sp>
      <p:sp>
        <p:nvSpPr>
          <p:cNvPr id="23" name="TextBox 23"/>
          <p:cNvSpPr txBox="1"/>
          <p:nvPr/>
        </p:nvSpPr>
        <p:spPr>
          <a:xfrm>
            <a:off x="1795265" y="6203435"/>
            <a:ext cx="14788908" cy="651532"/>
          </a:xfrm>
          <a:prstGeom prst="rect">
            <a:avLst/>
          </a:prstGeom>
        </p:spPr>
        <p:txBody>
          <a:bodyPr lIns="0" tIns="0" rIns="0" bIns="0" rtlCol="0" anchor="t">
            <a:spAutoFit/>
          </a:bodyPr>
          <a:lstStyle/>
          <a:p>
            <a:pPr algn="l">
              <a:lnSpc>
                <a:spcPts val="4319"/>
              </a:lnSpc>
            </a:pPr>
            <a:r>
              <a:rPr lang="en-US" sz="3999" b="1">
                <a:solidFill>
                  <a:srgbClr val="FFFFFF"/>
                </a:solidFill>
                <a:latin typeface="Calibri (MS) Bold"/>
                <a:ea typeface="Calibri (MS) Bold"/>
                <a:cs typeface="Calibri (MS) Bold"/>
                <a:sym typeface="Calibri (MS) Bold"/>
              </a:rPr>
              <a:t>Allows me to see who I need to help first.</a:t>
            </a:r>
          </a:p>
        </p:txBody>
      </p:sp>
      <p:sp>
        <p:nvSpPr>
          <p:cNvPr id="24" name="TextBox 24"/>
          <p:cNvSpPr txBox="1"/>
          <p:nvPr/>
        </p:nvSpPr>
        <p:spPr>
          <a:xfrm>
            <a:off x="1795265" y="7465746"/>
            <a:ext cx="14788908" cy="1194479"/>
          </a:xfrm>
          <a:prstGeom prst="rect">
            <a:avLst/>
          </a:prstGeom>
        </p:spPr>
        <p:txBody>
          <a:bodyPr lIns="0" tIns="0" rIns="0" bIns="0" rtlCol="0" anchor="t">
            <a:spAutoFit/>
          </a:bodyPr>
          <a:lstStyle/>
          <a:p>
            <a:pPr algn="l">
              <a:lnSpc>
                <a:spcPts val="4319"/>
              </a:lnSpc>
            </a:pPr>
            <a:r>
              <a:rPr lang="en-US" sz="3999" b="1">
                <a:solidFill>
                  <a:srgbClr val="FFFFFF"/>
                </a:solidFill>
                <a:latin typeface="Calibri (MS) Bold"/>
                <a:ea typeface="Calibri (MS) Bold"/>
                <a:cs typeface="Calibri (MS) Bold"/>
                <a:sym typeface="Calibri (MS) Bold"/>
              </a:rPr>
              <a:t>Allows me to make reflections on my teaching and if a whole-class re-explanation is necessary.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flipV="1">
            <a:off x="1785535" y="2560320"/>
            <a:ext cx="10658219" cy="46448"/>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1645920" y="2769338"/>
            <a:ext cx="11400310" cy="1723875"/>
            <a:chOff x="0" y="0"/>
            <a:chExt cx="15200413" cy="2298500"/>
          </a:xfrm>
        </p:grpSpPr>
        <p:sp>
          <p:nvSpPr>
            <p:cNvPr id="8" name="Freeform 8"/>
            <p:cNvSpPr/>
            <p:nvPr/>
          </p:nvSpPr>
          <p:spPr>
            <a:xfrm>
              <a:off x="0" y="0"/>
              <a:ext cx="15200415" cy="2298573"/>
            </a:xfrm>
            <a:custGeom>
              <a:avLst/>
              <a:gdLst/>
              <a:ahLst/>
              <a:cxnLst/>
              <a:rect l="l" t="t" r="r" b="b"/>
              <a:pathLst>
                <a:path w="15200415" h="2298573">
                  <a:moveTo>
                    <a:pt x="0" y="229870"/>
                  </a:moveTo>
                  <a:cubicBezTo>
                    <a:pt x="0" y="102870"/>
                    <a:pt x="77729" y="0"/>
                    <a:pt x="173692" y="0"/>
                  </a:cubicBezTo>
                  <a:lnTo>
                    <a:pt x="15026723" y="0"/>
                  </a:lnTo>
                  <a:cubicBezTo>
                    <a:pt x="15122686" y="0"/>
                    <a:pt x="15200415" y="102870"/>
                    <a:pt x="15200415" y="229870"/>
                  </a:cubicBezTo>
                  <a:lnTo>
                    <a:pt x="15200415" y="2068703"/>
                  </a:lnTo>
                  <a:cubicBezTo>
                    <a:pt x="15200415" y="2195703"/>
                    <a:pt x="15122686" y="2298573"/>
                    <a:pt x="15026723" y="2298573"/>
                  </a:cubicBezTo>
                  <a:lnTo>
                    <a:pt x="173692" y="2298573"/>
                  </a:lnTo>
                  <a:cubicBezTo>
                    <a:pt x="77729" y="2298573"/>
                    <a:pt x="0" y="2195703"/>
                    <a:pt x="0" y="2068703"/>
                  </a:cubicBezTo>
                  <a:close/>
                </a:path>
              </a:pathLst>
            </a:custGeom>
            <a:solidFill>
              <a:srgbClr val="808080"/>
            </a:solidFill>
          </p:spPr>
        </p:sp>
      </p:grpSp>
      <p:grpSp>
        <p:nvGrpSpPr>
          <p:cNvPr id="9" name="Group 9"/>
          <p:cNvGrpSpPr/>
          <p:nvPr/>
        </p:nvGrpSpPr>
        <p:grpSpPr>
          <a:xfrm>
            <a:off x="1645920" y="4924182"/>
            <a:ext cx="15087599" cy="1723875"/>
            <a:chOff x="0" y="0"/>
            <a:chExt cx="20116798" cy="2298500"/>
          </a:xfrm>
        </p:grpSpPr>
        <p:sp>
          <p:nvSpPr>
            <p:cNvPr id="10" name="Freeform 10"/>
            <p:cNvSpPr/>
            <p:nvPr/>
          </p:nvSpPr>
          <p:spPr>
            <a:xfrm>
              <a:off x="0" y="0"/>
              <a:ext cx="20116800" cy="2298573"/>
            </a:xfrm>
            <a:custGeom>
              <a:avLst/>
              <a:gdLst/>
              <a:ahLst/>
              <a:cxnLst/>
              <a:rect l="l" t="t" r="r" b="b"/>
              <a:pathLst>
                <a:path w="20116800" h="2298573">
                  <a:moveTo>
                    <a:pt x="0" y="229870"/>
                  </a:moveTo>
                  <a:cubicBezTo>
                    <a:pt x="0" y="102870"/>
                    <a:pt x="102870" y="0"/>
                    <a:pt x="229870" y="0"/>
                  </a:cubicBezTo>
                  <a:lnTo>
                    <a:pt x="19886930" y="0"/>
                  </a:lnTo>
                  <a:cubicBezTo>
                    <a:pt x="20013930" y="0"/>
                    <a:pt x="20116800" y="102870"/>
                    <a:pt x="20116800" y="229870"/>
                  </a:cubicBezTo>
                  <a:lnTo>
                    <a:pt x="20116800" y="2068703"/>
                  </a:lnTo>
                  <a:cubicBezTo>
                    <a:pt x="20116800" y="2195703"/>
                    <a:pt x="20013930" y="2298573"/>
                    <a:pt x="19886930" y="2298573"/>
                  </a:cubicBezTo>
                  <a:lnTo>
                    <a:pt x="229870" y="2298573"/>
                  </a:lnTo>
                  <a:cubicBezTo>
                    <a:pt x="102870" y="2298573"/>
                    <a:pt x="0" y="2195703"/>
                    <a:pt x="0" y="2068703"/>
                  </a:cubicBezTo>
                  <a:close/>
                </a:path>
              </a:pathLst>
            </a:custGeom>
            <a:solidFill>
              <a:srgbClr val="689D9B"/>
            </a:solidFill>
          </p:spPr>
        </p:sp>
      </p:grpSp>
      <p:grpSp>
        <p:nvGrpSpPr>
          <p:cNvPr id="11" name="Group 11"/>
          <p:cNvGrpSpPr/>
          <p:nvPr/>
        </p:nvGrpSpPr>
        <p:grpSpPr>
          <a:xfrm>
            <a:off x="1645920" y="7079028"/>
            <a:ext cx="15087599" cy="1723875"/>
            <a:chOff x="0" y="0"/>
            <a:chExt cx="20116798" cy="2298500"/>
          </a:xfrm>
        </p:grpSpPr>
        <p:sp>
          <p:nvSpPr>
            <p:cNvPr id="12" name="Freeform 12"/>
            <p:cNvSpPr/>
            <p:nvPr/>
          </p:nvSpPr>
          <p:spPr>
            <a:xfrm>
              <a:off x="0" y="0"/>
              <a:ext cx="20116800" cy="2298573"/>
            </a:xfrm>
            <a:custGeom>
              <a:avLst/>
              <a:gdLst/>
              <a:ahLst/>
              <a:cxnLst/>
              <a:rect l="l" t="t" r="r" b="b"/>
              <a:pathLst>
                <a:path w="20116800" h="2298573">
                  <a:moveTo>
                    <a:pt x="0" y="229870"/>
                  </a:moveTo>
                  <a:cubicBezTo>
                    <a:pt x="0" y="102870"/>
                    <a:pt x="102870" y="0"/>
                    <a:pt x="229870" y="0"/>
                  </a:cubicBezTo>
                  <a:lnTo>
                    <a:pt x="19886930" y="0"/>
                  </a:lnTo>
                  <a:cubicBezTo>
                    <a:pt x="20013930" y="0"/>
                    <a:pt x="20116800" y="102870"/>
                    <a:pt x="20116800" y="229870"/>
                  </a:cubicBezTo>
                  <a:lnTo>
                    <a:pt x="20116800" y="2068703"/>
                  </a:lnTo>
                  <a:cubicBezTo>
                    <a:pt x="20116800" y="2195703"/>
                    <a:pt x="20013930" y="2298573"/>
                    <a:pt x="19886930" y="2298573"/>
                  </a:cubicBezTo>
                  <a:lnTo>
                    <a:pt x="229870" y="2298573"/>
                  </a:lnTo>
                  <a:cubicBezTo>
                    <a:pt x="102870" y="2298573"/>
                    <a:pt x="0" y="2195703"/>
                    <a:pt x="0" y="2068703"/>
                  </a:cubicBezTo>
                  <a:close/>
                </a:path>
              </a:pathLst>
            </a:custGeom>
            <a:solidFill>
              <a:srgbClr val="689D9B"/>
            </a:solidFill>
          </p:spPr>
        </p:sp>
      </p:grpSp>
      <p:sp>
        <p:nvSpPr>
          <p:cNvPr id="13" name="Freeform 13"/>
          <p:cNvSpPr/>
          <p:nvPr/>
        </p:nvSpPr>
        <p:spPr>
          <a:xfrm>
            <a:off x="1926116" y="2971800"/>
            <a:ext cx="1430682" cy="1142757"/>
          </a:xfrm>
          <a:custGeom>
            <a:avLst/>
            <a:gdLst/>
            <a:ahLst/>
            <a:cxnLst/>
            <a:rect l="l" t="t" r="r" b="b"/>
            <a:pathLst>
              <a:path w="1430682" h="1142757">
                <a:moveTo>
                  <a:pt x="0" y="0"/>
                </a:moveTo>
                <a:lnTo>
                  <a:pt x="1430682" y="0"/>
                </a:lnTo>
                <a:lnTo>
                  <a:pt x="1430682" y="1142757"/>
                </a:lnTo>
                <a:lnTo>
                  <a:pt x="0" y="114275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4" name="Freeform 14"/>
          <p:cNvSpPr/>
          <p:nvPr/>
        </p:nvSpPr>
        <p:spPr>
          <a:xfrm>
            <a:off x="1989782" y="5134592"/>
            <a:ext cx="1367016" cy="1249111"/>
          </a:xfrm>
          <a:custGeom>
            <a:avLst/>
            <a:gdLst/>
            <a:ahLst/>
            <a:cxnLst/>
            <a:rect l="l" t="t" r="r" b="b"/>
            <a:pathLst>
              <a:path w="1367016" h="1249111">
                <a:moveTo>
                  <a:pt x="0" y="0"/>
                </a:moveTo>
                <a:lnTo>
                  <a:pt x="1367016" y="0"/>
                </a:lnTo>
                <a:lnTo>
                  <a:pt x="1367016" y="1249111"/>
                </a:lnTo>
                <a:lnTo>
                  <a:pt x="0" y="124911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5" name="Freeform 15"/>
          <p:cNvSpPr/>
          <p:nvPr/>
        </p:nvSpPr>
        <p:spPr>
          <a:xfrm>
            <a:off x="1926116" y="7220089"/>
            <a:ext cx="1315927" cy="1441752"/>
          </a:xfrm>
          <a:custGeom>
            <a:avLst/>
            <a:gdLst/>
            <a:ahLst/>
            <a:cxnLst/>
            <a:rect l="l" t="t" r="r" b="b"/>
            <a:pathLst>
              <a:path w="1315927" h="1441752">
                <a:moveTo>
                  <a:pt x="0" y="0"/>
                </a:moveTo>
                <a:lnTo>
                  <a:pt x="1315927" y="0"/>
                </a:lnTo>
                <a:lnTo>
                  <a:pt x="1315927" y="1441753"/>
                </a:lnTo>
                <a:lnTo>
                  <a:pt x="0" y="144175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16" name="TextBox 16"/>
          <p:cNvSpPr txBox="1"/>
          <p:nvPr/>
        </p:nvSpPr>
        <p:spPr>
          <a:xfrm>
            <a:off x="1737360" y="1452731"/>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Reflecting on Understanding</a:t>
            </a:r>
          </a:p>
        </p:txBody>
      </p:sp>
      <p:sp>
        <p:nvSpPr>
          <p:cNvPr id="17" name="TextBox 17"/>
          <p:cNvSpPr txBox="1"/>
          <p:nvPr/>
        </p:nvSpPr>
        <p:spPr>
          <a:xfrm>
            <a:off x="3749100" y="3250253"/>
            <a:ext cx="12872314" cy="685844"/>
          </a:xfrm>
          <a:prstGeom prst="rect">
            <a:avLst/>
          </a:prstGeom>
        </p:spPr>
        <p:txBody>
          <a:bodyPr lIns="0" tIns="0" rIns="0" bIns="0" rtlCol="0" anchor="t">
            <a:spAutoFit/>
          </a:bodyPr>
          <a:lstStyle/>
          <a:p>
            <a:pPr algn="l">
              <a:lnSpc>
                <a:spcPts val="4859"/>
              </a:lnSpc>
            </a:pPr>
            <a:r>
              <a:rPr lang="en-US" sz="4049" b="1">
                <a:solidFill>
                  <a:srgbClr val="FFFFFF"/>
                </a:solidFill>
                <a:latin typeface="Calibri (MS) Bold"/>
                <a:ea typeface="Calibri (MS) Bold"/>
                <a:cs typeface="Calibri (MS) Bold"/>
                <a:sym typeface="Calibri (MS) Bold"/>
              </a:rPr>
              <a:t>Weaknesses: </a:t>
            </a:r>
          </a:p>
        </p:txBody>
      </p:sp>
      <p:sp>
        <p:nvSpPr>
          <p:cNvPr id="18" name="TextBox 18"/>
          <p:cNvSpPr txBox="1"/>
          <p:nvPr/>
        </p:nvSpPr>
        <p:spPr>
          <a:xfrm>
            <a:off x="3749100" y="5405097"/>
            <a:ext cx="12872314" cy="685844"/>
          </a:xfrm>
          <a:prstGeom prst="rect">
            <a:avLst/>
          </a:prstGeom>
        </p:spPr>
        <p:txBody>
          <a:bodyPr lIns="0" tIns="0" rIns="0" bIns="0" rtlCol="0" anchor="t">
            <a:spAutoFit/>
          </a:bodyPr>
          <a:lstStyle/>
          <a:p>
            <a:pPr algn="l">
              <a:lnSpc>
                <a:spcPts val="4859"/>
              </a:lnSpc>
            </a:pPr>
            <a:r>
              <a:rPr lang="en-US" sz="4049" b="1">
                <a:solidFill>
                  <a:srgbClr val="FFFFFF"/>
                </a:solidFill>
                <a:latin typeface="Calibri (MS) Bold"/>
                <a:ea typeface="Calibri (MS) Bold"/>
                <a:cs typeface="Calibri (MS) Bold"/>
                <a:sym typeface="Calibri (MS) Bold"/>
              </a:rPr>
              <a:t>Learner's misinterpreting the question </a:t>
            </a:r>
          </a:p>
        </p:txBody>
      </p:sp>
      <p:sp>
        <p:nvSpPr>
          <p:cNvPr id="19" name="TextBox 19"/>
          <p:cNvSpPr txBox="1"/>
          <p:nvPr/>
        </p:nvSpPr>
        <p:spPr>
          <a:xfrm>
            <a:off x="3356798" y="7559943"/>
            <a:ext cx="12872314" cy="685844"/>
          </a:xfrm>
          <a:prstGeom prst="rect">
            <a:avLst/>
          </a:prstGeom>
        </p:spPr>
        <p:txBody>
          <a:bodyPr lIns="0" tIns="0" rIns="0" bIns="0" rtlCol="0" anchor="t">
            <a:spAutoFit/>
          </a:bodyPr>
          <a:lstStyle/>
          <a:p>
            <a:pPr algn="l">
              <a:lnSpc>
                <a:spcPts val="4859"/>
              </a:lnSpc>
            </a:pPr>
            <a:r>
              <a:rPr lang="en-US" sz="4049" b="1">
                <a:solidFill>
                  <a:srgbClr val="FFFFFF"/>
                </a:solidFill>
                <a:latin typeface="Calibri (MS) Bold"/>
                <a:ea typeface="Calibri (MS) Bold"/>
                <a:cs typeface="Calibri (MS) Bold"/>
                <a:sym typeface="Calibri (MS) Bold"/>
              </a:rPr>
              <a:t>Learner's may say they understand when they do not. </a:t>
            </a:r>
          </a:p>
        </p:txBody>
      </p:sp>
      <p:sp>
        <p:nvSpPr>
          <p:cNvPr id="20" name="Freeform 20"/>
          <p:cNvSpPr/>
          <p:nvPr/>
        </p:nvSpPr>
        <p:spPr>
          <a:xfrm>
            <a:off x="13182295" y="1196188"/>
            <a:ext cx="3551224" cy="3551224"/>
          </a:xfrm>
          <a:custGeom>
            <a:avLst/>
            <a:gdLst/>
            <a:ahLst/>
            <a:cxnLst/>
            <a:rect l="l" t="t" r="r" b="b"/>
            <a:pathLst>
              <a:path w="3551224" h="3551224">
                <a:moveTo>
                  <a:pt x="0" y="0"/>
                </a:moveTo>
                <a:lnTo>
                  <a:pt x="3551223" y="0"/>
                </a:lnTo>
                <a:lnTo>
                  <a:pt x="3551223" y="3551224"/>
                </a:lnTo>
                <a:lnTo>
                  <a:pt x="0" y="3551224"/>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0" y="9532337"/>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sp>
        <p:nvSpPr>
          <p:cNvPr id="4" name="AutoShape 4"/>
          <p:cNvSpPr/>
          <p:nvPr/>
        </p:nvSpPr>
        <p:spPr>
          <a:xfrm flipV="1">
            <a:off x="1785536" y="2560320"/>
            <a:ext cx="6623486" cy="46447"/>
          </a:xfrm>
          <a:prstGeom prst="line">
            <a:avLst/>
          </a:prstGeom>
          <a:ln w="9525" cap="rnd">
            <a:solidFill>
              <a:srgbClr val="000000"/>
            </a:solidFill>
            <a:prstDash val="solid"/>
            <a:headEnd type="none" w="sm" len="sm"/>
            <a:tailEnd type="none" w="sm" len="sm"/>
          </a:ln>
        </p:spPr>
      </p:sp>
      <p:grpSp>
        <p:nvGrpSpPr>
          <p:cNvPr id="5" name="Group 5"/>
          <p:cNvGrpSpPr/>
          <p:nvPr/>
        </p:nvGrpSpPr>
        <p:grpSpPr>
          <a:xfrm>
            <a:off x="1737360" y="3044297"/>
            <a:ext cx="11103489" cy="1453917"/>
            <a:chOff x="0" y="0"/>
            <a:chExt cx="14804652" cy="1938556"/>
          </a:xfrm>
        </p:grpSpPr>
        <p:sp>
          <p:nvSpPr>
            <p:cNvPr id="6" name="Freeform 6"/>
            <p:cNvSpPr/>
            <p:nvPr/>
          </p:nvSpPr>
          <p:spPr>
            <a:xfrm>
              <a:off x="11665" y="15875"/>
              <a:ext cx="14781324" cy="1906778"/>
            </a:xfrm>
            <a:custGeom>
              <a:avLst/>
              <a:gdLst/>
              <a:ahLst/>
              <a:cxnLst/>
              <a:rect l="l" t="t" r="r" b="b"/>
              <a:pathLst>
                <a:path w="14781324" h="1906778">
                  <a:moveTo>
                    <a:pt x="0" y="317754"/>
                  </a:moveTo>
                  <a:cubicBezTo>
                    <a:pt x="0" y="142240"/>
                    <a:pt x="106100" y="0"/>
                    <a:pt x="237023" y="0"/>
                  </a:cubicBezTo>
                  <a:lnTo>
                    <a:pt x="14544299" y="0"/>
                  </a:lnTo>
                  <a:cubicBezTo>
                    <a:pt x="14675223" y="0"/>
                    <a:pt x="14781324" y="142240"/>
                    <a:pt x="14781324" y="317754"/>
                  </a:cubicBezTo>
                  <a:lnTo>
                    <a:pt x="14781324" y="1589024"/>
                  </a:lnTo>
                  <a:cubicBezTo>
                    <a:pt x="14781324" y="1764538"/>
                    <a:pt x="14675223" y="1906778"/>
                    <a:pt x="14544299" y="1906778"/>
                  </a:cubicBezTo>
                  <a:lnTo>
                    <a:pt x="237023" y="1906778"/>
                  </a:lnTo>
                  <a:cubicBezTo>
                    <a:pt x="106100" y="1906778"/>
                    <a:pt x="0" y="1764538"/>
                    <a:pt x="0" y="1589024"/>
                  </a:cubicBezTo>
                  <a:close/>
                </a:path>
              </a:pathLst>
            </a:custGeom>
            <a:solidFill>
              <a:srgbClr val="808080"/>
            </a:solidFill>
          </p:spPr>
        </p:sp>
        <p:sp>
          <p:nvSpPr>
            <p:cNvPr id="7" name="Freeform 7"/>
            <p:cNvSpPr/>
            <p:nvPr/>
          </p:nvSpPr>
          <p:spPr>
            <a:xfrm>
              <a:off x="0" y="0"/>
              <a:ext cx="14804653" cy="1938528"/>
            </a:xfrm>
            <a:custGeom>
              <a:avLst/>
              <a:gdLst/>
              <a:ahLst/>
              <a:cxnLst/>
              <a:rect l="l" t="t" r="r" b="b"/>
              <a:pathLst>
                <a:path w="14804653" h="1938528">
                  <a:moveTo>
                    <a:pt x="0" y="333629"/>
                  </a:moveTo>
                  <a:cubicBezTo>
                    <a:pt x="0" y="149225"/>
                    <a:pt x="111513" y="0"/>
                    <a:pt x="248688" y="0"/>
                  </a:cubicBezTo>
                  <a:lnTo>
                    <a:pt x="14555964" y="0"/>
                  </a:lnTo>
                  <a:lnTo>
                    <a:pt x="14555964" y="15875"/>
                  </a:lnTo>
                  <a:lnTo>
                    <a:pt x="14555964" y="0"/>
                  </a:lnTo>
                  <a:cubicBezTo>
                    <a:pt x="14693139" y="0"/>
                    <a:pt x="14804653" y="149225"/>
                    <a:pt x="14804653" y="333629"/>
                  </a:cubicBezTo>
                  <a:lnTo>
                    <a:pt x="14792989" y="333629"/>
                  </a:lnTo>
                  <a:lnTo>
                    <a:pt x="14804653" y="333629"/>
                  </a:lnTo>
                  <a:lnTo>
                    <a:pt x="14804653" y="1604899"/>
                  </a:lnTo>
                  <a:lnTo>
                    <a:pt x="14792989" y="1604899"/>
                  </a:lnTo>
                  <a:lnTo>
                    <a:pt x="14804653" y="1604899"/>
                  </a:lnTo>
                  <a:cubicBezTo>
                    <a:pt x="14804653" y="1789430"/>
                    <a:pt x="14693139" y="1938528"/>
                    <a:pt x="14555964" y="1938528"/>
                  </a:cubicBezTo>
                  <a:lnTo>
                    <a:pt x="14555964" y="1922653"/>
                  </a:lnTo>
                  <a:lnTo>
                    <a:pt x="14555964" y="1938528"/>
                  </a:lnTo>
                  <a:lnTo>
                    <a:pt x="248688" y="1938528"/>
                  </a:lnTo>
                  <a:lnTo>
                    <a:pt x="248688" y="1922653"/>
                  </a:lnTo>
                  <a:lnTo>
                    <a:pt x="248688" y="1938528"/>
                  </a:lnTo>
                  <a:cubicBezTo>
                    <a:pt x="111513" y="1938528"/>
                    <a:pt x="0" y="1789430"/>
                    <a:pt x="0" y="1604899"/>
                  </a:cubicBezTo>
                  <a:lnTo>
                    <a:pt x="0" y="333629"/>
                  </a:lnTo>
                  <a:lnTo>
                    <a:pt x="11665" y="333629"/>
                  </a:lnTo>
                  <a:lnTo>
                    <a:pt x="0" y="333629"/>
                  </a:lnTo>
                  <a:moveTo>
                    <a:pt x="23329" y="333629"/>
                  </a:moveTo>
                  <a:lnTo>
                    <a:pt x="23329" y="1604899"/>
                  </a:lnTo>
                  <a:lnTo>
                    <a:pt x="11665" y="1604899"/>
                  </a:lnTo>
                  <a:lnTo>
                    <a:pt x="23329" y="1604899"/>
                  </a:lnTo>
                  <a:cubicBezTo>
                    <a:pt x="23329" y="1771396"/>
                    <a:pt x="124111" y="1906778"/>
                    <a:pt x="248688" y="1906778"/>
                  </a:cubicBezTo>
                  <a:lnTo>
                    <a:pt x="14555964" y="1906778"/>
                  </a:lnTo>
                  <a:cubicBezTo>
                    <a:pt x="14680636" y="1906778"/>
                    <a:pt x="14781324" y="1771396"/>
                    <a:pt x="14781324" y="1604899"/>
                  </a:cubicBezTo>
                  <a:lnTo>
                    <a:pt x="14781324" y="333629"/>
                  </a:lnTo>
                  <a:cubicBezTo>
                    <a:pt x="14781324" y="167132"/>
                    <a:pt x="14680541" y="31750"/>
                    <a:pt x="14555964" y="31750"/>
                  </a:cubicBezTo>
                  <a:lnTo>
                    <a:pt x="248688" y="31750"/>
                  </a:lnTo>
                  <a:lnTo>
                    <a:pt x="248688" y="15875"/>
                  </a:lnTo>
                  <a:lnTo>
                    <a:pt x="248688" y="31750"/>
                  </a:lnTo>
                  <a:cubicBezTo>
                    <a:pt x="124111" y="31750"/>
                    <a:pt x="23329" y="167132"/>
                    <a:pt x="23329" y="333629"/>
                  </a:cubicBezTo>
                  <a:close/>
                </a:path>
              </a:pathLst>
            </a:custGeom>
            <a:solidFill>
              <a:srgbClr val="FFFFFF"/>
            </a:solidFill>
          </p:spPr>
        </p:sp>
      </p:grpSp>
      <p:grpSp>
        <p:nvGrpSpPr>
          <p:cNvPr id="8" name="Group 8"/>
          <p:cNvGrpSpPr/>
          <p:nvPr/>
        </p:nvGrpSpPr>
        <p:grpSpPr>
          <a:xfrm>
            <a:off x="1737360" y="4578083"/>
            <a:ext cx="15111411" cy="1453917"/>
            <a:chOff x="0" y="0"/>
            <a:chExt cx="20148548" cy="1938556"/>
          </a:xfrm>
        </p:grpSpPr>
        <p:sp>
          <p:nvSpPr>
            <p:cNvPr id="9" name="Freeform 9"/>
            <p:cNvSpPr/>
            <p:nvPr/>
          </p:nvSpPr>
          <p:spPr>
            <a:xfrm>
              <a:off x="15875" y="15875"/>
              <a:ext cx="20116800" cy="1906778"/>
            </a:xfrm>
            <a:custGeom>
              <a:avLst/>
              <a:gdLst/>
              <a:ahLst/>
              <a:cxnLst/>
              <a:rect l="l" t="t" r="r" b="b"/>
              <a:pathLst>
                <a:path w="20116800" h="1906778">
                  <a:moveTo>
                    <a:pt x="0" y="317754"/>
                  </a:moveTo>
                  <a:cubicBezTo>
                    <a:pt x="0" y="142240"/>
                    <a:pt x="144399" y="0"/>
                    <a:pt x="322580" y="0"/>
                  </a:cubicBezTo>
                  <a:lnTo>
                    <a:pt x="19794220" y="0"/>
                  </a:lnTo>
                  <a:cubicBezTo>
                    <a:pt x="19972401" y="0"/>
                    <a:pt x="20116800" y="142240"/>
                    <a:pt x="20116800" y="317754"/>
                  </a:cubicBezTo>
                  <a:lnTo>
                    <a:pt x="20116800" y="1589024"/>
                  </a:lnTo>
                  <a:cubicBezTo>
                    <a:pt x="20116800" y="1764538"/>
                    <a:pt x="19972401" y="1906778"/>
                    <a:pt x="19794220" y="1906778"/>
                  </a:cubicBezTo>
                  <a:lnTo>
                    <a:pt x="322580" y="1906778"/>
                  </a:lnTo>
                  <a:cubicBezTo>
                    <a:pt x="144399" y="1906778"/>
                    <a:pt x="0" y="1764538"/>
                    <a:pt x="0" y="1589024"/>
                  </a:cubicBezTo>
                  <a:close/>
                </a:path>
              </a:pathLst>
            </a:custGeom>
            <a:solidFill>
              <a:srgbClr val="689D9B"/>
            </a:solidFill>
          </p:spPr>
        </p:sp>
        <p:sp>
          <p:nvSpPr>
            <p:cNvPr id="10" name="Freeform 10"/>
            <p:cNvSpPr/>
            <p:nvPr/>
          </p:nvSpPr>
          <p:spPr>
            <a:xfrm>
              <a:off x="0" y="0"/>
              <a:ext cx="20148550" cy="1938528"/>
            </a:xfrm>
            <a:custGeom>
              <a:avLst/>
              <a:gdLst/>
              <a:ahLst/>
              <a:cxnLst/>
              <a:rect l="l" t="t" r="r" b="b"/>
              <a:pathLst>
                <a:path w="20148550" h="1938528">
                  <a:moveTo>
                    <a:pt x="0" y="333629"/>
                  </a:moveTo>
                  <a:cubicBezTo>
                    <a:pt x="0" y="149225"/>
                    <a:pt x="151765" y="0"/>
                    <a:pt x="338455" y="0"/>
                  </a:cubicBezTo>
                  <a:lnTo>
                    <a:pt x="19810095" y="0"/>
                  </a:lnTo>
                  <a:lnTo>
                    <a:pt x="19810095" y="15875"/>
                  </a:lnTo>
                  <a:lnTo>
                    <a:pt x="19810095" y="0"/>
                  </a:lnTo>
                  <a:cubicBezTo>
                    <a:pt x="19996784" y="0"/>
                    <a:pt x="20148550" y="149225"/>
                    <a:pt x="20148550" y="333629"/>
                  </a:cubicBezTo>
                  <a:lnTo>
                    <a:pt x="20132675" y="333629"/>
                  </a:lnTo>
                  <a:lnTo>
                    <a:pt x="20148550" y="333629"/>
                  </a:lnTo>
                  <a:lnTo>
                    <a:pt x="20148550" y="1604899"/>
                  </a:lnTo>
                  <a:lnTo>
                    <a:pt x="20132675" y="1604899"/>
                  </a:lnTo>
                  <a:lnTo>
                    <a:pt x="20148550" y="1604899"/>
                  </a:lnTo>
                  <a:cubicBezTo>
                    <a:pt x="20148550" y="1789430"/>
                    <a:pt x="19996784" y="1938528"/>
                    <a:pt x="19810095" y="1938528"/>
                  </a:cubicBezTo>
                  <a:lnTo>
                    <a:pt x="19810095" y="1922653"/>
                  </a:lnTo>
                  <a:lnTo>
                    <a:pt x="19810095" y="1938528"/>
                  </a:lnTo>
                  <a:lnTo>
                    <a:pt x="338455" y="1938528"/>
                  </a:lnTo>
                  <a:lnTo>
                    <a:pt x="338455" y="1922653"/>
                  </a:lnTo>
                  <a:lnTo>
                    <a:pt x="338455" y="1938528"/>
                  </a:lnTo>
                  <a:cubicBezTo>
                    <a:pt x="151765" y="1938528"/>
                    <a:pt x="0" y="1789430"/>
                    <a:pt x="0" y="1604899"/>
                  </a:cubicBezTo>
                  <a:lnTo>
                    <a:pt x="0" y="333629"/>
                  </a:lnTo>
                  <a:lnTo>
                    <a:pt x="15875" y="333629"/>
                  </a:lnTo>
                  <a:lnTo>
                    <a:pt x="0" y="333629"/>
                  </a:lnTo>
                  <a:moveTo>
                    <a:pt x="31750" y="333629"/>
                  </a:moveTo>
                  <a:lnTo>
                    <a:pt x="31750" y="1604899"/>
                  </a:lnTo>
                  <a:lnTo>
                    <a:pt x="15875" y="1604899"/>
                  </a:lnTo>
                  <a:lnTo>
                    <a:pt x="31750" y="1604899"/>
                  </a:lnTo>
                  <a:cubicBezTo>
                    <a:pt x="31750" y="1771396"/>
                    <a:pt x="168910" y="1906778"/>
                    <a:pt x="338455" y="1906778"/>
                  </a:cubicBezTo>
                  <a:lnTo>
                    <a:pt x="19810095" y="1906778"/>
                  </a:lnTo>
                  <a:cubicBezTo>
                    <a:pt x="19979767" y="1906778"/>
                    <a:pt x="20116800" y="1771396"/>
                    <a:pt x="20116800" y="1604899"/>
                  </a:cubicBezTo>
                  <a:lnTo>
                    <a:pt x="20116800" y="333629"/>
                  </a:lnTo>
                  <a:cubicBezTo>
                    <a:pt x="20116800" y="167132"/>
                    <a:pt x="19979639" y="31750"/>
                    <a:pt x="19810095" y="31750"/>
                  </a:cubicBezTo>
                  <a:lnTo>
                    <a:pt x="338455" y="31750"/>
                  </a:lnTo>
                  <a:lnTo>
                    <a:pt x="338455" y="15875"/>
                  </a:lnTo>
                  <a:lnTo>
                    <a:pt x="338455" y="31750"/>
                  </a:lnTo>
                  <a:cubicBezTo>
                    <a:pt x="168910" y="31750"/>
                    <a:pt x="31750" y="167132"/>
                    <a:pt x="31750" y="333629"/>
                  </a:cubicBezTo>
                  <a:close/>
                </a:path>
              </a:pathLst>
            </a:custGeom>
            <a:solidFill>
              <a:srgbClr val="FFFFFF"/>
            </a:solidFill>
          </p:spPr>
        </p:sp>
      </p:grpSp>
      <p:grpSp>
        <p:nvGrpSpPr>
          <p:cNvPr id="11" name="Group 11"/>
          <p:cNvGrpSpPr/>
          <p:nvPr/>
        </p:nvGrpSpPr>
        <p:grpSpPr>
          <a:xfrm>
            <a:off x="1737360" y="6111869"/>
            <a:ext cx="15111411" cy="1453917"/>
            <a:chOff x="0" y="0"/>
            <a:chExt cx="20148548" cy="1938556"/>
          </a:xfrm>
        </p:grpSpPr>
        <p:sp>
          <p:nvSpPr>
            <p:cNvPr id="12" name="Freeform 12"/>
            <p:cNvSpPr/>
            <p:nvPr/>
          </p:nvSpPr>
          <p:spPr>
            <a:xfrm>
              <a:off x="15875" y="15875"/>
              <a:ext cx="20116800" cy="1906778"/>
            </a:xfrm>
            <a:custGeom>
              <a:avLst/>
              <a:gdLst/>
              <a:ahLst/>
              <a:cxnLst/>
              <a:rect l="l" t="t" r="r" b="b"/>
              <a:pathLst>
                <a:path w="20116800" h="1906778">
                  <a:moveTo>
                    <a:pt x="0" y="317754"/>
                  </a:moveTo>
                  <a:cubicBezTo>
                    <a:pt x="0" y="142240"/>
                    <a:pt x="144399" y="0"/>
                    <a:pt x="322580" y="0"/>
                  </a:cubicBezTo>
                  <a:lnTo>
                    <a:pt x="19794220" y="0"/>
                  </a:lnTo>
                  <a:cubicBezTo>
                    <a:pt x="19972401" y="0"/>
                    <a:pt x="20116800" y="142240"/>
                    <a:pt x="20116800" y="317754"/>
                  </a:cubicBezTo>
                  <a:lnTo>
                    <a:pt x="20116800" y="1589024"/>
                  </a:lnTo>
                  <a:cubicBezTo>
                    <a:pt x="20116800" y="1764538"/>
                    <a:pt x="19972401" y="1906778"/>
                    <a:pt x="19794220" y="1906778"/>
                  </a:cubicBezTo>
                  <a:lnTo>
                    <a:pt x="322580" y="1906778"/>
                  </a:lnTo>
                  <a:cubicBezTo>
                    <a:pt x="144399" y="1906778"/>
                    <a:pt x="0" y="1764538"/>
                    <a:pt x="0" y="1589024"/>
                  </a:cubicBezTo>
                  <a:close/>
                </a:path>
              </a:pathLst>
            </a:custGeom>
            <a:solidFill>
              <a:srgbClr val="689D9B"/>
            </a:solidFill>
          </p:spPr>
        </p:sp>
        <p:sp>
          <p:nvSpPr>
            <p:cNvPr id="13" name="Freeform 13"/>
            <p:cNvSpPr/>
            <p:nvPr/>
          </p:nvSpPr>
          <p:spPr>
            <a:xfrm>
              <a:off x="0" y="0"/>
              <a:ext cx="20148550" cy="1938528"/>
            </a:xfrm>
            <a:custGeom>
              <a:avLst/>
              <a:gdLst/>
              <a:ahLst/>
              <a:cxnLst/>
              <a:rect l="l" t="t" r="r" b="b"/>
              <a:pathLst>
                <a:path w="20148550" h="1938528">
                  <a:moveTo>
                    <a:pt x="0" y="333629"/>
                  </a:moveTo>
                  <a:cubicBezTo>
                    <a:pt x="0" y="149225"/>
                    <a:pt x="151765" y="0"/>
                    <a:pt x="338455" y="0"/>
                  </a:cubicBezTo>
                  <a:lnTo>
                    <a:pt x="19810095" y="0"/>
                  </a:lnTo>
                  <a:lnTo>
                    <a:pt x="19810095" y="15875"/>
                  </a:lnTo>
                  <a:lnTo>
                    <a:pt x="19810095" y="0"/>
                  </a:lnTo>
                  <a:cubicBezTo>
                    <a:pt x="19996784" y="0"/>
                    <a:pt x="20148550" y="149225"/>
                    <a:pt x="20148550" y="333629"/>
                  </a:cubicBezTo>
                  <a:lnTo>
                    <a:pt x="20132675" y="333629"/>
                  </a:lnTo>
                  <a:lnTo>
                    <a:pt x="20148550" y="333629"/>
                  </a:lnTo>
                  <a:lnTo>
                    <a:pt x="20148550" y="1604899"/>
                  </a:lnTo>
                  <a:lnTo>
                    <a:pt x="20132675" y="1604899"/>
                  </a:lnTo>
                  <a:lnTo>
                    <a:pt x="20148550" y="1604899"/>
                  </a:lnTo>
                  <a:cubicBezTo>
                    <a:pt x="20148550" y="1789430"/>
                    <a:pt x="19996784" y="1938528"/>
                    <a:pt x="19810095" y="1938528"/>
                  </a:cubicBezTo>
                  <a:lnTo>
                    <a:pt x="19810095" y="1922653"/>
                  </a:lnTo>
                  <a:lnTo>
                    <a:pt x="19810095" y="1938528"/>
                  </a:lnTo>
                  <a:lnTo>
                    <a:pt x="338455" y="1938528"/>
                  </a:lnTo>
                  <a:lnTo>
                    <a:pt x="338455" y="1922653"/>
                  </a:lnTo>
                  <a:lnTo>
                    <a:pt x="338455" y="1938528"/>
                  </a:lnTo>
                  <a:cubicBezTo>
                    <a:pt x="151765" y="1938528"/>
                    <a:pt x="0" y="1789430"/>
                    <a:pt x="0" y="1604899"/>
                  </a:cubicBezTo>
                  <a:lnTo>
                    <a:pt x="0" y="333629"/>
                  </a:lnTo>
                  <a:lnTo>
                    <a:pt x="15875" y="333629"/>
                  </a:lnTo>
                  <a:lnTo>
                    <a:pt x="0" y="333629"/>
                  </a:lnTo>
                  <a:moveTo>
                    <a:pt x="31750" y="333629"/>
                  </a:moveTo>
                  <a:lnTo>
                    <a:pt x="31750" y="1604899"/>
                  </a:lnTo>
                  <a:lnTo>
                    <a:pt x="15875" y="1604899"/>
                  </a:lnTo>
                  <a:lnTo>
                    <a:pt x="31750" y="1604899"/>
                  </a:lnTo>
                  <a:cubicBezTo>
                    <a:pt x="31750" y="1771396"/>
                    <a:pt x="168910" y="1906778"/>
                    <a:pt x="338455" y="1906778"/>
                  </a:cubicBezTo>
                  <a:lnTo>
                    <a:pt x="19810095" y="1906778"/>
                  </a:lnTo>
                  <a:cubicBezTo>
                    <a:pt x="19979767" y="1906778"/>
                    <a:pt x="20116800" y="1771396"/>
                    <a:pt x="20116800" y="1604899"/>
                  </a:cubicBezTo>
                  <a:lnTo>
                    <a:pt x="20116800" y="333629"/>
                  </a:lnTo>
                  <a:cubicBezTo>
                    <a:pt x="20116800" y="167132"/>
                    <a:pt x="19979639" y="31750"/>
                    <a:pt x="19810095" y="31750"/>
                  </a:cubicBezTo>
                  <a:lnTo>
                    <a:pt x="338455" y="31750"/>
                  </a:lnTo>
                  <a:lnTo>
                    <a:pt x="338455" y="15875"/>
                  </a:lnTo>
                  <a:lnTo>
                    <a:pt x="338455" y="31750"/>
                  </a:lnTo>
                  <a:cubicBezTo>
                    <a:pt x="168910" y="31750"/>
                    <a:pt x="31750" y="167132"/>
                    <a:pt x="31750" y="333629"/>
                  </a:cubicBezTo>
                  <a:close/>
                </a:path>
              </a:pathLst>
            </a:custGeom>
            <a:solidFill>
              <a:srgbClr val="FFFFFF"/>
            </a:solidFill>
          </p:spPr>
        </p:sp>
      </p:grpSp>
      <p:grpSp>
        <p:nvGrpSpPr>
          <p:cNvPr id="14" name="Group 14"/>
          <p:cNvGrpSpPr/>
          <p:nvPr/>
        </p:nvGrpSpPr>
        <p:grpSpPr>
          <a:xfrm>
            <a:off x="1737360" y="7645653"/>
            <a:ext cx="15111411" cy="1453917"/>
            <a:chOff x="0" y="0"/>
            <a:chExt cx="20148548" cy="1938556"/>
          </a:xfrm>
        </p:grpSpPr>
        <p:sp>
          <p:nvSpPr>
            <p:cNvPr id="15" name="Freeform 15"/>
            <p:cNvSpPr/>
            <p:nvPr/>
          </p:nvSpPr>
          <p:spPr>
            <a:xfrm>
              <a:off x="15875" y="15875"/>
              <a:ext cx="20116800" cy="1906778"/>
            </a:xfrm>
            <a:custGeom>
              <a:avLst/>
              <a:gdLst/>
              <a:ahLst/>
              <a:cxnLst/>
              <a:rect l="l" t="t" r="r" b="b"/>
              <a:pathLst>
                <a:path w="20116800" h="1906778">
                  <a:moveTo>
                    <a:pt x="0" y="317754"/>
                  </a:moveTo>
                  <a:cubicBezTo>
                    <a:pt x="0" y="142240"/>
                    <a:pt x="144399" y="0"/>
                    <a:pt x="322580" y="0"/>
                  </a:cubicBezTo>
                  <a:lnTo>
                    <a:pt x="19794220" y="0"/>
                  </a:lnTo>
                  <a:cubicBezTo>
                    <a:pt x="19972401" y="0"/>
                    <a:pt x="20116800" y="142240"/>
                    <a:pt x="20116800" y="317754"/>
                  </a:cubicBezTo>
                  <a:lnTo>
                    <a:pt x="20116800" y="1589024"/>
                  </a:lnTo>
                  <a:cubicBezTo>
                    <a:pt x="20116800" y="1764538"/>
                    <a:pt x="19972401" y="1906778"/>
                    <a:pt x="19794220" y="1906778"/>
                  </a:cubicBezTo>
                  <a:lnTo>
                    <a:pt x="322580" y="1906778"/>
                  </a:lnTo>
                  <a:cubicBezTo>
                    <a:pt x="144399" y="1906778"/>
                    <a:pt x="0" y="1764538"/>
                    <a:pt x="0" y="1589024"/>
                  </a:cubicBezTo>
                  <a:close/>
                </a:path>
              </a:pathLst>
            </a:custGeom>
            <a:solidFill>
              <a:srgbClr val="689D9B"/>
            </a:solidFill>
          </p:spPr>
        </p:sp>
        <p:sp>
          <p:nvSpPr>
            <p:cNvPr id="16" name="Freeform 16"/>
            <p:cNvSpPr/>
            <p:nvPr/>
          </p:nvSpPr>
          <p:spPr>
            <a:xfrm>
              <a:off x="0" y="0"/>
              <a:ext cx="20148550" cy="1938528"/>
            </a:xfrm>
            <a:custGeom>
              <a:avLst/>
              <a:gdLst/>
              <a:ahLst/>
              <a:cxnLst/>
              <a:rect l="l" t="t" r="r" b="b"/>
              <a:pathLst>
                <a:path w="20148550" h="1938528">
                  <a:moveTo>
                    <a:pt x="0" y="333629"/>
                  </a:moveTo>
                  <a:cubicBezTo>
                    <a:pt x="0" y="149225"/>
                    <a:pt x="151765" y="0"/>
                    <a:pt x="338455" y="0"/>
                  </a:cubicBezTo>
                  <a:lnTo>
                    <a:pt x="19810095" y="0"/>
                  </a:lnTo>
                  <a:lnTo>
                    <a:pt x="19810095" y="15875"/>
                  </a:lnTo>
                  <a:lnTo>
                    <a:pt x="19810095" y="0"/>
                  </a:lnTo>
                  <a:cubicBezTo>
                    <a:pt x="19996784" y="0"/>
                    <a:pt x="20148550" y="149225"/>
                    <a:pt x="20148550" y="333629"/>
                  </a:cubicBezTo>
                  <a:lnTo>
                    <a:pt x="20132675" y="333629"/>
                  </a:lnTo>
                  <a:lnTo>
                    <a:pt x="20148550" y="333629"/>
                  </a:lnTo>
                  <a:lnTo>
                    <a:pt x="20148550" y="1604899"/>
                  </a:lnTo>
                  <a:lnTo>
                    <a:pt x="20132675" y="1604899"/>
                  </a:lnTo>
                  <a:lnTo>
                    <a:pt x="20148550" y="1604899"/>
                  </a:lnTo>
                  <a:cubicBezTo>
                    <a:pt x="20148550" y="1789430"/>
                    <a:pt x="19996784" y="1938528"/>
                    <a:pt x="19810095" y="1938528"/>
                  </a:cubicBezTo>
                  <a:lnTo>
                    <a:pt x="19810095" y="1922653"/>
                  </a:lnTo>
                  <a:lnTo>
                    <a:pt x="19810095" y="1938528"/>
                  </a:lnTo>
                  <a:lnTo>
                    <a:pt x="338455" y="1938528"/>
                  </a:lnTo>
                  <a:lnTo>
                    <a:pt x="338455" y="1922653"/>
                  </a:lnTo>
                  <a:lnTo>
                    <a:pt x="338455" y="1938528"/>
                  </a:lnTo>
                  <a:cubicBezTo>
                    <a:pt x="151765" y="1938528"/>
                    <a:pt x="0" y="1789430"/>
                    <a:pt x="0" y="1604899"/>
                  </a:cubicBezTo>
                  <a:lnTo>
                    <a:pt x="0" y="333629"/>
                  </a:lnTo>
                  <a:lnTo>
                    <a:pt x="15875" y="333629"/>
                  </a:lnTo>
                  <a:lnTo>
                    <a:pt x="0" y="333629"/>
                  </a:lnTo>
                  <a:moveTo>
                    <a:pt x="31750" y="333629"/>
                  </a:moveTo>
                  <a:lnTo>
                    <a:pt x="31750" y="1604899"/>
                  </a:lnTo>
                  <a:lnTo>
                    <a:pt x="15875" y="1604899"/>
                  </a:lnTo>
                  <a:lnTo>
                    <a:pt x="31750" y="1604899"/>
                  </a:lnTo>
                  <a:cubicBezTo>
                    <a:pt x="31750" y="1771396"/>
                    <a:pt x="168910" y="1906778"/>
                    <a:pt x="338455" y="1906778"/>
                  </a:cubicBezTo>
                  <a:lnTo>
                    <a:pt x="19810095" y="1906778"/>
                  </a:lnTo>
                  <a:cubicBezTo>
                    <a:pt x="19979767" y="1906778"/>
                    <a:pt x="20116800" y="1771396"/>
                    <a:pt x="20116800" y="1604899"/>
                  </a:cubicBezTo>
                  <a:lnTo>
                    <a:pt x="20116800" y="333629"/>
                  </a:lnTo>
                  <a:cubicBezTo>
                    <a:pt x="20116800" y="167132"/>
                    <a:pt x="19979639" y="31750"/>
                    <a:pt x="19810095" y="31750"/>
                  </a:cubicBezTo>
                  <a:lnTo>
                    <a:pt x="338455" y="31750"/>
                  </a:lnTo>
                  <a:lnTo>
                    <a:pt x="338455" y="15875"/>
                  </a:lnTo>
                  <a:lnTo>
                    <a:pt x="338455" y="31750"/>
                  </a:lnTo>
                  <a:cubicBezTo>
                    <a:pt x="168910" y="31750"/>
                    <a:pt x="31750" y="167132"/>
                    <a:pt x="31750" y="333629"/>
                  </a:cubicBezTo>
                  <a:close/>
                </a:path>
              </a:pathLst>
            </a:custGeom>
            <a:solidFill>
              <a:srgbClr val="FFFFFF"/>
            </a:solidFill>
          </p:spPr>
        </p:sp>
      </p:grpSp>
      <p:sp>
        <p:nvSpPr>
          <p:cNvPr id="17" name="Freeform 17"/>
          <p:cNvSpPr/>
          <p:nvPr/>
        </p:nvSpPr>
        <p:spPr>
          <a:xfrm>
            <a:off x="12994487" y="502920"/>
            <a:ext cx="3693033" cy="4114800"/>
          </a:xfrm>
          <a:custGeom>
            <a:avLst/>
            <a:gdLst/>
            <a:ahLst/>
            <a:cxnLst/>
            <a:rect l="l" t="t" r="r" b="b"/>
            <a:pathLst>
              <a:path w="3693033" h="4114800">
                <a:moveTo>
                  <a:pt x="0" y="0"/>
                </a:moveTo>
                <a:lnTo>
                  <a:pt x="3693033" y="0"/>
                </a:lnTo>
                <a:lnTo>
                  <a:pt x="3693033"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8" name="TextBox 18"/>
          <p:cNvSpPr txBox="1"/>
          <p:nvPr/>
        </p:nvSpPr>
        <p:spPr>
          <a:xfrm>
            <a:off x="1737360" y="1452731"/>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Peer Assessment</a:t>
            </a:r>
          </a:p>
        </p:txBody>
      </p:sp>
      <p:sp>
        <p:nvSpPr>
          <p:cNvPr id="19" name="TextBox 19"/>
          <p:cNvSpPr txBox="1"/>
          <p:nvPr/>
        </p:nvSpPr>
        <p:spPr>
          <a:xfrm>
            <a:off x="1898611" y="3421677"/>
            <a:ext cx="14788908" cy="651532"/>
          </a:xfrm>
          <a:prstGeom prst="rect">
            <a:avLst/>
          </a:prstGeom>
        </p:spPr>
        <p:txBody>
          <a:bodyPr lIns="0" tIns="0" rIns="0" bIns="0" rtlCol="0" anchor="t">
            <a:spAutoFit/>
          </a:bodyPr>
          <a:lstStyle/>
          <a:p>
            <a:pPr algn="l">
              <a:lnSpc>
                <a:spcPts val="4319"/>
              </a:lnSpc>
            </a:pPr>
            <a:r>
              <a:rPr lang="en-US" sz="3999" b="1">
                <a:solidFill>
                  <a:srgbClr val="FFFFFF"/>
                </a:solidFill>
                <a:latin typeface="Calibri (MS) Bold"/>
                <a:ea typeface="Calibri (MS) Bold"/>
                <a:cs typeface="Calibri (MS) Bold"/>
                <a:sym typeface="Calibri (MS) Bold"/>
              </a:rPr>
              <a:t>Strengths:</a:t>
            </a:r>
          </a:p>
        </p:txBody>
      </p:sp>
      <p:sp>
        <p:nvSpPr>
          <p:cNvPr id="20" name="TextBox 20"/>
          <p:cNvSpPr txBox="1"/>
          <p:nvPr/>
        </p:nvSpPr>
        <p:spPr>
          <a:xfrm>
            <a:off x="1898611" y="4955463"/>
            <a:ext cx="14788908" cy="651532"/>
          </a:xfrm>
          <a:prstGeom prst="rect">
            <a:avLst/>
          </a:prstGeom>
        </p:spPr>
        <p:txBody>
          <a:bodyPr lIns="0" tIns="0" rIns="0" bIns="0" rtlCol="0" anchor="t">
            <a:spAutoFit/>
          </a:bodyPr>
          <a:lstStyle/>
          <a:p>
            <a:pPr algn="l">
              <a:lnSpc>
                <a:spcPts val="4319"/>
              </a:lnSpc>
            </a:pPr>
            <a:r>
              <a:rPr lang="en-US" sz="3999" b="1">
                <a:solidFill>
                  <a:srgbClr val="FFFFFF"/>
                </a:solidFill>
                <a:latin typeface="Calibri (MS) Bold"/>
                <a:ea typeface="Calibri (MS) Bold"/>
                <a:cs typeface="Calibri (MS) Bold"/>
                <a:sym typeface="Calibri (MS) Bold"/>
              </a:rPr>
              <a:t>Verbal peer assessment is more efficient as it is instant feedback.</a:t>
            </a:r>
          </a:p>
        </p:txBody>
      </p:sp>
      <p:sp>
        <p:nvSpPr>
          <p:cNvPr id="21" name="TextBox 21"/>
          <p:cNvSpPr txBox="1"/>
          <p:nvPr/>
        </p:nvSpPr>
        <p:spPr>
          <a:xfrm>
            <a:off x="1898611" y="6489249"/>
            <a:ext cx="14788908" cy="651532"/>
          </a:xfrm>
          <a:prstGeom prst="rect">
            <a:avLst/>
          </a:prstGeom>
        </p:spPr>
        <p:txBody>
          <a:bodyPr lIns="0" tIns="0" rIns="0" bIns="0" rtlCol="0" anchor="t">
            <a:spAutoFit/>
          </a:bodyPr>
          <a:lstStyle/>
          <a:p>
            <a:pPr algn="l">
              <a:lnSpc>
                <a:spcPts val="4319"/>
              </a:lnSpc>
            </a:pPr>
            <a:r>
              <a:rPr lang="en-US" sz="3999" b="1">
                <a:solidFill>
                  <a:srgbClr val="FFFFFF"/>
                </a:solidFill>
                <a:latin typeface="Calibri (MS) Bold"/>
                <a:ea typeface="Calibri (MS) Bold"/>
                <a:cs typeface="Calibri (MS) Bold"/>
                <a:sym typeface="Calibri (MS) Bold"/>
              </a:rPr>
              <a:t>Allows learners to critically reflect on their peers' work.</a:t>
            </a:r>
          </a:p>
        </p:txBody>
      </p:sp>
      <p:sp>
        <p:nvSpPr>
          <p:cNvPr id="22" name="TextBox 22"/>
          <p:cNvSpPr txBox="1"/>
          <p:nvPr/>
        </p:nvSpPr>
        <p:spPr>
          <a:xfrm>
            <a:off x="1898611" y="7751560"/>
            <a:ext cx="14788908" cy="1194479"/>
          </a:xfrm>
          <a:prstGeom prst="rect">
            <a:avLst/>
          </a:prstGeom>
        </p:spPr>
        <p:txBody>
          <a:bodyPr lIns="0" tIns="0" rIns="0" bIns="0" rtlCol="0" anchor="t">
            <a:spAutoFit/>
          </a:bodyPr>
          <a:lstStyle/>
          <a:p>
            <a:pPr algn="l">
              <a:lnSpc>
                <a:spcPts val="4319"/>
              </a:lnSpc>
            </a:pPr>
            <a:r>
              <a:rPr lang="en-US" sz="3999" b="1">
                <a:solidFill>
                  <a:srgbClr val="FFFFFF"/>
                </a:solidFill>
                <a:latin typeface="Calibri (MS) Bold"/>
                <a:ea typeface="Calibri (MS) Bold"/>
                <a:cs typeface="Calibri (MS) Bold"/>
                <a:sym typeface="Calibri (MS) Bold"/>
              </a:rPr>
              <a:t>Enhancing their skill of giving and receiving constructive feedback (Topping, 2017.)</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a:off x="1785536" y="2444843"/>
            <a:ext cx="6440468" cy="4763"/>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22" y="9501474"/>
            <a:ext cx="18287978" cy="99726"/>
            <a:chOff x="0" y="0"/>
            <a:chExt cx="24383970" cy="132968"/>
          </a:xfrm>
        </p:grpSpPr>
        <p:sp>
          <p:nvSpPr>
            <p:cNvPr id="8" name="Freeform 8"/>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9" name="Group 9"/>
          <p:cNvGrpSpPr/>
          <p:nvPr/>
        </p:nvGrpSpPr>
        <p:grpSpPr>
          <a:xfrm>
            <a:off x="1" y="9601200"/>
            <a:ext cx="18288000" cy="685800"/>
            <a:chOff x="0" y="0"/>
            <a:chExt cx="24384000" cy="914400"/>
          </a:xfrm>
        </p:grpSpPr>
        <p:sp>
          <p:nvSpPr>
            <p:cNvPr id="10" name="Freeform 10"/>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11" name="Group 11"/>
          <p:cNvGrpSpPr/>
          <p:nvPr/>
        </p:nvGrpSpPr>
        <p:grpSpPr>
          <a:xfrm>
            <a:off x="1645920" y="2681241"/>
            <a:ext cx="11400310" cy="1723875"/>
            <a:chOff x="0" y="0"/>
            <a:chExt cx="15200413" cy="2298500"/>
          </a:xfrm>
        </p:grpSpPr>
        <p:sp>
          <p:nvSpPr>
            <p:cNvPr id="12" name="Freeform 12"/>
            <p:cNvSpPr/>
            <p:nvPr/>
          </p:nvSpPr>
          <p:spPr>
            <a:xfrm>
              <a:off x="0" y="0"/>
              <a:ext cx="15200415" cy="2298573"/>
            </a:xfrm>
            <a:custGeom>
              <a:avLst/>
              <a:gdLst/>
              <a:ahLst/>
              <a:cxnLst/>
              <a:rect l="l" t="t" r="r" b="b"/>
              <a:pathLst>
                <a:path w="15200415" h="2298573">
                  <a:moveTo>
                    <a:pt x="0" y="229870"/>
                  </a:moveTo>
                  <a:cubicBezTo>
                    <a:pt x="0" y="102870"/>
                    <a:pt x="77729" y="0"/>
                    <a:pt x="173692" y="0"/>
                  </a:cubicBezTo>
                  <a:lnTo>
                    <a:pt x="15026723" y="0"/>
                  </a:lnTo>
                  <a:cubicBezTo>
                    <a:pt x="15122686" y="0"/>
                    <a:pt x="15200415" y="102870"/>
                    <a:pt x="15200415" y="229870"/>
                  </a:cubicBezTo>
                  <a:lnTo>
                    <a:pt x="15200415" y="2068703"/>
                  </a:lnTo>
                  <a:cubicBezTo>
                    <a:pt x="15200415" y="2195703"/>
                    <a:pt x="15122686" y="2298573"/>
                    <a:pt x="15026723" y="2298573"/>
                  </a:cubicBezTo>
                  <a:lnTo>
                    <a:pt x="173692" y="2298573"/>
                  </a:lnTo>
                  <a:cubicBezTo>
                    <a:pt x="77729" y="2298573"/>
                    <a:pt x="0" y="2195703"/>
                    <a:pt x="0" y="2068703"/>
                  </a:cubicBezTo>
                  <a:close/>
                </a:path>
              </a:pathLst>
            </a:custGeom>
            <a:solidFill>
              <a:srgbClr val="808080"/>
            </a:solidFill>
          </p:spPr>
        </p:sp>
      </p:grpSp>
      <p:grpSp>
        <p:nvGrpSpPr>
          <p:cNvPr id="13" name="Group 13"/>
          <p:cNvGrpSpPr/>
          <p:nvPr/>
        </p:nvGrpSpPr>
        <p:grpSpPr>
          <a:xfrm>
            <a:off x="1645920" y="4924182"/>
            <a:ext cx="15087599" cy="1723875"/>
            <a:chOff x="0" y="0"/>
            <a:chExt cx="20116798" cy="2298500"/>
          </a:xfrm>
        </p:grpSpPr>
        <p:sp>
          <p:nvSpPr>
            <p:cNvPr id="14" name="Freeform 14"/>
            <p:cNvSpPr/>
            <p:nvPr/>
          </p:nvSpPr>
          <p:spPr>
            <a:xfrm>
              <a:off x="0" y="0"/>
              <a:ext cx="20116800" cy="2298573"/>
            </a:xfrm>
            <a:custGeom>
              <a:avLst/>
              <a:gdLst/>
              <a:ahLst/>
              <a:cxnLst/>
              <a:rect l="l" t="t" r="r" b="b"/>
              <a:pathLst>
                <a:path w="20116800" h="2298573">
                  <a:moveTo>
                    <a:pt x="0" y="229870"/>
                  </a:moveTo>
                  <a:cubicBezTo>
                    <a:pt x="0" y="102870"/>
                    <a:pt x="102870" y="0"/>
                    <a:pt x="229870" y="0"/>
                  </a:cubicBezTo>
                  <a:lnTo>
                    <a:pt x="19886930" y="0"/>
                  </a:lnTo>
                  <a:cubicBezTo>
                    <a:pt x="20013930" y="0"/>
                    <a:pt x="20116800" y="102870"/>
                    <a:pt x="20116800" y="229870"/>
                  </a:cubicBezTo>
                  <a:lnTo>
                    <a:pt x="20116800" y="2068703"/>
                  </a:lnTo>
                  <a:cubicBezTo>
                    <a:pt x="20116800" y="2195703"/>
                    <a:pt x="20013930" y="2298573"/>
                    <a:pt x="19886930" y="2298573"/>
                  </a:cubicBezTo>
                  <a:lnTo>
                    <a:pt x="229870" y="2298573"/>
                  </a:lnTo>
                  <a:cubicBezTo>
                    <a:pt x="102870" y="2298573"/>
                    <a:pt x="0" y="2195703"/>
                    <a:pt x="0" y="2068703"/>
                  </a:cubicBezTo>
                  <a:close/>
                </a:path>
              </a:pathLst>
            </a:custGeom>
            <a:solidFill>
              <a:srgbClr val="689D9B"/>
            </a:solidFill>
          </p:spPr>
        </p:sp>
      </p:grpSp>
      <p:grpSp>
        <p:nvGrpSpPr>
          <p:cNvPr id="15" name="Group 15"/>
          <p:cNvGrpSpPr/>
          <p:nvPr/>
        </p:nvGrpSpPr>
        <p:grpSpPr>
          <a:xfrm>
            <a:off x="1645920" y="7079028"/>
            <a:ext cx="15087599" cy="1723875"/>
            <a:chOff x="0" y="0"/>
            <a:chExt cx="20116798" cy="2298500"/>
          </a:xfrm>
        </p:grpSpPr>
        <p:sp>
          <p:nvSpPr>
            <p:cNvPr id="16" name="Freeform 16"/>
            <p:cNvSpPr/>
            <p:nvPr/>
          </p:nvSpPr>
          <p:spPr>
            <a:xfrm>
              <a:off x="0" y="0"/>
              <a:ext cx="20116800" cy="2298573"/>
            </a:xfrm>
            <a:custGeom>
              <a:avLst/>
              <a:gdLst/>
              <a:ahLst/>
              <a:cxnLst/>
              <a:rect l="l" t="t" r="r" b="b"/>
              <a:pathLst>
                <a:path w="20116800" h="2298573">
                  <a:moveTo>
                    <a:pt x="0" y="229870"/>
                  </a:moveTo>
                  <a:cubicBezTo>
                    <a:pt x="0" y="102870"/>
                    <a:pt x="102870" y="0"/>
                    <a:pt x="229870" y="0"/>
                  </a:cubicBezTo>
                  <a:lnTo>
                    <a:pt x="19886930" y="0"/>
                  </a:lnTo>
                  <a:cubicBezTo>
                    <a:pt x="20013930" y="0"/>
                    <a:pt x="20116800" y="102870"/>
                    <a:pt x="20116800" y="229870"/>
                  </a:cubicBezTo>
                  <a:lnTo>
                    <a:pt x="20116800" y="2068703"/>
                  </a:lnTo>
                  <a:cubicBezTo>
                    <a:pt x="20116800" y="2195703"/>
                    <a:pt x="20013930" y="2298573"/>
                    <a:pt x="19886930" y="2298573"/>
                  </a:cubicBezTo>
                  <a:lnTo>
                    <a:pt x="229870" y="2298573"/>
                  </a:lnTo>
                  <a:cubicBezTo>
                    <a:pt x="102870" y="2298573"/>
                    <a:pt x="0" y="2195703"/>
                    <a:pt x="0" y="2068703"/>
                  </a:cubicBezTo>
                  <a:close/>
                </a:path>
              </a:pathLst>
            </a:custGeom>
            <a:solidFill>
              <a:srgbClr val="689D9B"/>
            </a:solidFill>
          </p:spPr>
        </p:sp>
      </p:grpSp>
      <p:sp>
        <p:nvSpPr>
          <p:cNvPr id="17" name="TextBox 17"/>
          <p:cNvSpPr txBox="1"/>
          <p:nvPr/>
        </p:nvSpPr>
        <p:spPr>
          <a:xfrm>
            <a:off x="3749100" y="3250253"/>
            <a:ext cx="12872314" cy="685844"/>
          </a:xfrm>
          <a:prstGeom prst="rect">
            <a:avLst/>
          </a:prstGeom>
        </p:spPr>
        <p:txBody>
          <a:bodyPr lIns="0" tIns="0" rIns="0" bIns="0" rtlCol="0" anchor="t">
            <a:spAutoFit/>
          </a:bodyPr>
          <a:lstStyle/>
          <a:p>
            <a:pPr algn="l">
              <a:lnSpc>
                <a:spcPts val="4859"/>
              </a:lnSpc>
            </a:pPr>
            <a:r>
              <a:rPr lang="en-US" sz="4049" b="1">
                <a:solidFill>
                  <a:srgbClr val="FFFFFF"/>
                </a:solidFill>
                <a:latin typeface="Calibri (MS) Bold"/>
                <a:ea typeface="Calibri (MS) Bold"/>
                <a:cs typeface="Calibri (MS) Bold"/>
                <a:sym typeface="Calibri (MS) Bold"/>
              </a:rPr>
              <a:t>Weaknesses: </a:t>
            </a:r>
          </a:p>
        </p:txBody>
      </p:sp>
      <p:sp>
        <p:nvSpPr>
          <p:cNvPr id="18" name="Freeform 18"/>
          <p:cNvSpPr/>
          <p:nvPr/>
        </p:nvSpPr>
        <p:spPr>
          <a:xfrm>
            <a:off x="13292709" y="711938"/>
            <a:ext cx="3693033" cy="4114800"/>
          </a:xfrm>
          <a:custGeom>
            <a:avLst/>
            <a:gdLst/>
            <a:ahLst/>
            <a:cxnLst/>
            <a:rect l="l" t="t" r="r" b="b"/>
            <a:pathLst>
              <a:path w="3693033" h="4114800">
                <a:moveTo>
                  <a:pt x="0" y="0"/>
                </a:moveTo>
                <a:lnTo>
                  <a:pt x="3693033" y="0"/>
                </a:lnTo>
                <a:lnTo>
                  <a:pt x="3693033" y="4114800"/>
                </a:lnTo>
                <a:lnTo>
                  <a:pt x="0" y="41148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9" name="Freeform 19"/>
          <p:cNvSpPr/>
          <p:nvPr/>
        </p:nvSpPr>
        <p:spPr>
          <a:xfrm>
            <a:off x="1999793" y="5056809"/>
            <a:ext cx="1368454" cy="1458623"/>
          </a:xfrm>
          <a:custGeom>
            <a:avLst/>
            <a:gdLst/>
            <a:ahLst/>
            <a:cxnLst/>
            <a:rect l="l" t="t" r="r" b="b"/>
            <a:pathLst>
              <a:path w="1368454" h="1458623">
                <a:moveTo>
                  <a:pt x="0" y="0"/>
                </a:moveTo>
                <a:lnTo>
                  <a:pt x="1368454" y="0"/>
                </a:lnTo>
                <a:lnTo>
                  <a:pt x="1368454" y="1458623"/>
                </a:lnTo>
                <a:lnTo>
                  <a:pt x="0" y="1458623"/>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20" name="Freeform 20"/>
          <p:cNvSpPr/>
          <p:nvPr/>
        </p:nvSpPr>
        <p:spPr>
          <a:xfrm>
            <a:off x="1850161" y="7076682"/>
            <a:ext cx="1667719" cy="1621856"/>
          </a:xfrm>
          <a:custGeom>
            <a:avLst/>
            <a:gdLst/>
            <a:ahLst/>
            <a:cxnLst/>
            <a:rect l="l" t="t" r="r" b="b"/>
            <a:pathLst>
              <a:path w="1667719" h="1621856">
                <a:moveTo>
                  <a:pt x="0" y="0"/>
                </a:moveTo>
                <a:lnTo>
                  <a:pt x="1667718" y="0"/>
                </a:lnTo>
                <a:lnTo>
                  <a:pt x="1667718" y="1621856"/>
                </a:lnTo>
                <a:lnTo>
                  <a:pt x="0" y="162185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21" name="TextBox 21"/>
          <p:cNvSpPr txBox="1"/>
          <p:nvPr/>
        </p:nvSpPr>
        <p:spPr>
          <a:xfrm>
            <a:off x="1847559" y="441554"/>
            <a:ext cx="7507876" cy="1192888"/>
          </a:xfrm>
          <a:prstGeom prst="rect">
            <a:avLst/>
          </a:prstGeom>
        </p:spPr>
        <p:txBody>
          <a:bodyPr lIns="0" tIns="0" rIns="0" bIns="0" rtlCol="0" anchor="t">
            <a:spAutoFit/>
          </a:bodyPr>
          <a:lstStyle/>
          <a:p>
            <a:pPr algn="l">
              <a:lnSpc>
                <a:spcPts val="7751"/>
              </a:lnSpc>
            </a:pPr>
            <a:r>
              <a:rPr lang="en-US" sz="7599" b="1" spc="-79">
                <a:solidFill>
                  <a:srgbClr val="404040"/>
                </a:solidFill>
                <a:latin typeface="Calibri (MS) Bold"/>
                <a:ea typeface="Calibri (MS) Bold"/>
                <a:cs typeface="Calibri (MS) Bold"/>
                <a:sym typeface="Calibri (MS) Bold"/>
              </a:rPr>
              <a:t>Peer assessment</a:t>
            </a:r>
          </a:p>
        </p:txBody>
      </p:sp>
      <p:sp>
        <p:nvSpPr>
          <p:cNvPr id="22" name="TextBox 22"/>
          <p:cNvSpPr txBox="1"/>
          <p:nvPr/>
        </p:nvSpPr>
        <p:spPr>
          <a:xfrm>
            <a:off x="3749100" y="5100275"/>
            <a:ext cx="12872314" cy="1295488"/>
          </a:xfrm>
          <a:prstGeom prst="rect">
            <a:avLst/>
          </a:prstGeom>
        </p:spPr>
        <p:txBody>
          <a:bodyPr lIns="0" tIns="0" rIns="0" bIns="0" rtlCol="0" anchor="t">
            <a:spAutoFit/>
          </a:bodyPr>
          <a:lstStyle/>
          <a:p>
            <a:pPr algn="l">
              <a:lnSpc>
                <a:spcPts val="4859"/>
              </a:lnSpc>
            </a:pPr>
            <a:r>
              <a:rPr lang="en-US" sz="4049" b="1">
                <a:solidFill>
                  <a:srgbClr val="FFFFFF"/>
                </a:solidFill>
                <a:latin typeface="Calibri (MS) Bold"/>
                <a:ea typeface="Calibri (MS) Bold"/>
                <a:cs typeface="Calibri (MS) Bold"/>
                <a:sym typeface="Calibri (MS) Bold"/>
              </a:rPr>
              <a:t>Some learners struggle to decipher between giving constructive feedback and negative feedback.</a:t>
            </a:r>
          </a:p>
        </p:txBody>
      </p:sp>
      <p:sp>
        <p:nvSpPr>
          <p:cNvPr id="23" name="TextBox 23"/>
          <p:cNvSpPr txBox="1"/>
          <p:nvPr/>
        </p:nvSpPr>
        <p:spPr>
          <a:xfrm>
            <a:off x="3749100" y="7077912"/>
            <a:ext cx="12872314" cy="1295488"/>
          </a:xfrm>
          <a:prstGeom prst="rect">
            <a:avLst/>
          </a:prstGeom>
        </p:spPr>
        <p:txBody>
          <a:bodyPr lIns="0" tIns="0" rIns="0" bIns="0" rtlCol="0" anchor="t">
            <a:spAutoFit/>
          </a:bodyPr>
          <a:lstStyle/>
          <a:p>
            <a:pPr algn="l">
              <a:lnSpc>
                <a:spcPts val="4859"/>
              </a:lnSpc>
            </a:pPr>
            <a:r>
              <a:rPr lang="en-US" sz="4049" b="1">
                <a:solidFill>
                  <a:srgbClr val="FFFFFF"/>
                </a:solidFill>
                <a:latin typeface="Calibri (MS) Bold"/>
                <a:ea typeface="Calibri (MS) Bold"/>
                <a:cs typeface="Calibri (MS) Bold"/>
                <a:sym typeface="Calibri (MS) Bold"/>
              </a:rPr>
              <a:t>Learners may feel reluctant to assess their peers due to social pressures and friendships (Chan, 2010.)</a:t>
            </a:r>
          </a:p>
        </p:txBody>
      </p:sp>
      <p:sp>
        <p:nvSpPr>
          <p:cNvPr id="24" name="Freeform 24"/>
          <p:cNvSpPr/>
          <p:nvPr/>
        </p:nvSpPr>
        <p:spPr>
          <a:xfrm>
            <a:off x="1926116" y="2971800"/>
            <a:ext cx="1430682" cy="1142757"/>
          </a:xfrm>
          <a:custGeom>
            <a:avLst/>
            <a:gdLst/>
            <a:ahLst/>
            <a:cxnLst/>
            <a:rect l="l" t="t" r="r" b="b"/>
            <a:pathLst>
              <a:path w="1430682" h="1142757">
                <a:moveTo>
                  <a:pt x="0" y="0"/>
                </a:moveTo>
                <a:lnTo>
                  <a:pt x="1430682" y="0"/>
                </a:lnTo>
                <a:lnTo>
                  <a:pt x="1430682" y="1142757"/>
                </a:lnTo>
                <a:lnTo>
                  <a:pt x="0" y="114275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a:off x="815881" y="2585622"/>
            <a:ext cx="4167970" cy="0"/>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680753" y="3433347"/>
            <a:ext cx="12784974" cy="1273904"/>
            <a:chOff x="0" y="0"/>
            <a:chExt cx="14671254" cy="1461854"/>
          </a:xfrm>
        </p:grpSpPr>
        <p:sp>
          <p:nvSpPr>
            <p:cNvPr id="8" name="Freeform 8"/>
            <p:cNvSpPr/>
            <p:nvPr/>
          </p:nvSpPr>
          <p:spPr>
            <a:xfrm>
              <a:off x="11530" y="15875"/>
              <a:ext cx="14648193" cy="1430147"/>
            </a:xfrm>
            <a:custGeom>
              <a:avLst/>
              <a:gdLst/>
              <a:ahLst/>
              <a:cxnLst/>
              <a:rect l="l" t="t" r="r" b="b"/>
              <a:pathLst>
                <a:path w="14648193" h="1430147">
                  <a:moveTo>
                    <a:pt x="0" y="238379"/>
                  </a:moveTo>
                  <a:cubicBezTo>
                    <a:pt x="0" y="106680"/>
                    <a:pt x="79145" y="0"/>
                    <a:pt x="176646" y="0"/>
                  </a:cubicBezTo>
                  <a:lnTo>
                    <a:pt x="14471547" y="0"/>
                  </a:lnTo>
                  <a:cubicBezTo>
                    <a:pt x="14569141" y="0"/>
                    <a:pt x="14648194" y="106680"/>
                    <a:pt x="14648194" y="238379"/>
                  </a:cubicBezTo>
                  <a:lnTo>
                    <a:pt x="14648194" y="1191768"/>
                  </a:lnTo>
                  <a:cubicBezTo>
                    <a:pt x="14648194" y="1323467"/>
                    <a:pt x="14569048" y="1430147"/>
                    <a:pt x="14471547" y="1430147"/>
                  </a:cubicBezTo>
                  <a:lnTo>
                    <a:pt x="176646" y="1430147"/>
                  </a:lnTo>
                  <a:cubicBezTo>
                    <a:pt x="79053" y="1430147"/>
                    <a:pt x="0" y="1323467"/>
                    <a:pt x="0" y="1191768"/>
                  </a:cubicBezTo>
                  <a:close/>
                </a:path>
              </a:pathLst>
            </a:custGeom>
            <a:solidFill>
              <a:srgbClr val="7D9898"/>
            </a:solidFill>
          </p:spPr>
        </p:sp>
        <p:sp>
          <p:nvSpPr>
            <p:cNvPr id="9" name="Freeform 9"/>
            <p:cNvSpPr/>
            <p:nvPr/>
          </p:nvSpPr>
          <p:spPr>
            <a:xfrm>
              <a:off x="0" y="0"/>
              <a:ext cx="14671253" cy="1461897"/>
            </a:xfrm>
            <a:custGeom>
              <a:avLst/>
              <a:gdLst/>
              <a:ahLst/>
              <a:cxnLst/>
              <a:rect l="l" t="t" r="r" b="b"/>
              <a:pathLst>
                <a:path w="14671253" h="1461897">
                  <a:moveTo>
                    <a:pt x="0" y="254254"/>
                  </a:moveTo>
                  <a:cubicBezTo>
                    <a:pt x="0" y="113538"/>
                    <a:pt x="84495" y="0"/>
                    <a:pt x="188176" y="0"/>
                  </a:cubicBezTo>
                  <a:lnTo>
                    <a:pt x="14483077" y="0"/>
                  </a:lnTo>
                  <a:lnTo>
                    <a:pt x="14483077" y="15875"/>
                  </a:lnTo>
                  <a:lnTo>
                    <a:pt x="14483077" y="0"/>
                  </a:lnTo>
                  <a:cubicBezTo>
                    <a:pt x="14586851" y="0"/>
                    <a:pt x="14671253" y="113538"/>
                    <a:pt x="14671253" y="254254"/>
                  </a:cubicBezTo>
                  <a:lnTo>
                    <a:pt x="14659724" y="254254"/>
                  </a:lnTo>
                  <a:lnTo>
                    <a:pt x="14671253" y="254254"/>
                  </a:lnTo>
                  <a:lnTo>
                    <a:pt x="14671253" y="1207643"/>
                  </a:lnTo>
                  <a:lnTo>
                    <a:pt x="14659724" y="1207643"/>
                  </a:lnTo>
                  <a:lnTo>
                    <a:pt x="14671253" y="1207643"/>
                  </a:lnTo>
                  <a:cubicBezTo>
                    <a:pt x="14671253" y="1348359"/>
                    <a:pt x="14586759" y="1461897"/>
                    <a:pt x="14483077" y="1461897"/>
                  </a:cubicBezTo>
                  <a:lnTo>
                    <a:pt x="14483077" y="1446022"/>
                  </a:lnTo>
                  <a:lnTo>
                    <a:pt x="14483077" y="1461897"/>
                  </a:lnTo>
                  <a:lnTo>
                    <a:pt x="188176" y="1461897"/>
                  </a:lnTo>
                  <a:lnTo>
                    <a:pt x="188176" y="1446022"/>
                  </a:lnTo>
                  <a:lnTo>
                    <a:pt x="188176" y="1461897"/>
                  </a:lnTo>
                  <a:cubicBezTo>
                    <a:pt x="84495" y="1461897"/>
                    <a:pt x="0" y="1348359"/>
                    <a:pt x="0" y="1207643"/>
                  </a:cubicBezTo>
                  <a:lnTo>
                    <a:pt x="0" y="254254"/>
                  </a:lnTo>
                  <a:lnTo>
                    <a:pt x="11530" y="254254"/>
                  </a:lnTo>
                  <a:lnTo>
                    <a:pt x="0" y="254254"/>
                  </a:lnTo>
                  <a:moveTo>
                    <a:pt x="23061" y="254254"/>
                  </a:moveTo>
                  <a:lnTo>
                    <a:pt x="23061" y="1207643"/>
                  </a:lnTo>
                  <a:lnTo>
                    <a:pt x="11530" y="1207643"/>
                  </a:lnTo>
                  <a:lnTo>
                    <a:pt x="23061" y="1207643"/>
                  </a:lnTo>
                  <a:cubicBezTo>
                    <a:pt x="23061" y="1330198"/>
                    <a:pt x="96763" y="1430147"/>
                    <a:pt x="188176" y="1430147"/>
                  </a:cubicBezTo>
                  <a:lnTo>
                    <a:pt x="14483077" y="1430147"/>
                  </a:lnTo>
                  <a:cubicBezTo>
                    <a:pt x="14574492" y="1430147"/>
                    <a:pt x="14648193" y="1330198"/>
                    <a:pt x="14648193" y="1207643"/>
                  </a:cubicBezTo>
                  <a:lnTo>
                    <a:pt x="14648193" y="254254"/>
                  </a:lnTo>
                  <a:cubicBezTo>
                    <a:pt x="14648193" y="131699"/>
                    <a:pt x="14574492" y="31750"/>
                    <a:pt x="14483077" y="31750"/>
                  </a:cubicBezTo>
                  <a:lnTo>
                    <a:pt x="188176" y="31750"/>
                  </a:lnTo>
                  <a:lnTo>
                    <a:pt x="188176" y="15875"/>
                  </a:lnTo>
                  <a:lnTo>
                    <a:pt x="188176" y="31750"/>
                  </a:lnTo>
                  <a:cubicBezTo>
                    <a:pt x="96763" y="31750"/>
                    <a:pt x="23061" y="131699"/>
                    <a:pt x="23061" y="254254"/>
                  </a:cubicBezTo>
                  <a:close/>
                </a:path>
              </a:pathLst>
            </a:custGeom>
            <a:solidFill>
              <a:srgbClr val="FFFFFF"/>
            </a:solidFill>
          </p:spPr>
        </p:sp>
      </p:grpSp>
      <p:grpSp>
        <p:nvGrpSpPr>
          <p:cNvPr id="10" name="Group 10"/>
          <p:cNvGrpSpPr/>
          <p:nvPr/>
        </p:nvGrpSpPr>
        <p:grpSpPr>
          <a:xfrm>
            <a:off x="680753" y="4769934"/>
            <a:ext cx="16926494" cy="1273904"/>
            <a:chOff x="0" y="0"/>
            <a:chExt cx="19423808" cy="1461854"/>
          </a:xfrm>
        </p:grpSpPr>
        <p:sp>
          <p:nvSpPr>
            <p:cNvPr id="11" name="Freeform 11"/>
            <p:cNvSpPr/>
            <p:nvPr/>
          </p:nvSpPr>
          <p:spPr>
            <a:xfrm>
              <a:off x="15265" y="15875"/>
              <a:ext cx="19393277" cy="1430147"/>
            </a:xfrm>
            <a:custGeom>
              <a:avLst/>
              <a:gdLst/>
              <a:ahLst/>
              <a:cxnLst/>
              <a:rect l="l" t="t" r="r" b="b"/>
              <a:pathLst>
                <a:path w="19393277" h="1430147">
                  <a:moveTo>
                    <a:pt x="0" y="238379"/>
                  </a:moveTo>
                  <a:cubicBezTo>
                    <a:pt x="0" y="106680"/>
                    <a:pt x="104783" y="0"/>
                    <a:pt x="233868" y="0"/>
                  </a:cubicBezTo>
                  <a:lnTo>
                    <a:pt x="19159411" y="0"/>
                  </a:lnTo>
                  <a:cubicBezTo>
                    <a:pt x="19288617" y="0"/>
                    <a:pt x="19393277" y="106680"/>
                    <a:pt x="19393277" y="238379"/>
                  </a:cubicBezTo>
                  <a:lnTo>
                    <a:pt x="19393277" y="1191768"/>
                  </a:lnTo>
                  <a:cubicBezTo>
                    <a:pt x="19393277" y="1323467"/>
                    <a:pt x="19288495" y="1430147"/>
                    <a:pt x="19159411" y="1430147"/>
                  </a:cubicBezTo>
                  <a:lnTo>
                    <a:pt x="233868" y="1430147"/>
                  </a:lnTo>
                  <a:cubicBezTo>
                    <a:pt x="104661" y="1430147"/>
                    <a:pt x="0" y="1323467"/>
                    <a:pt x="0" y="1191768"/>
                  </a:cubicBezTo>
                  <a:close/>
                </a:path>
              </a:pathLst>
            </a:custGeom>
            <a:solidFill>
              <a:srgbClr val="689D9B"/>
            </a:solidFill>
          </p:spPr>
        </p:sp>
        <p:sp>
          <p:nvSpPr>
            <p:cNvPr id="12" name="Freeform 12"/>
            <p:cNvSpPr/>
            <p:nvPr/>
          </p:nvSpPr>
          <p:spPr>
            <a:xfrm>
              <a:off x="0" y="0"/>
              <a:ext cx="19423808" cy="1461897"/>
            </a:xfrm>
            <a:custGeom>
              <a:avLst/>
              <a:gdLst/>
              <a:ahLst/>
              <a:cxnLst/>
              <a:rect l="l" t="t" r="r" b="b"/>
              <a:pathLst>
                <a:path w="19423808" h="1461897">
                  <a:moveTo>
                    <a:pt x="0" y="254254"/>
                  </a:moveTo>
                  <a:cubicBezTo>
                    <a:pt x="0" y="113538"/>
                    <a:pt x="111866" y="0"/>
                    <a:pt x="249133" y="0"/>
                  </a:cubicBezTo>
                  <a:lnTo>
                    <a:pt x="19174676" y="0"/>
                  </a:lnTo>
                  <a:lnTo>
                    <a:pt x="19174676" y="15875"/>
                  </a:lnTo>
                  <a:lnTo>
                    <a:pt x="19174676" y="0"/>
                  </a:lnTo>
                  <a:cubicBezTo>
                    <a:pt x="19312065" y="0"/>
                    <a:pt x="19423808" y="113538"/>
                    <a:pt x="19423808" y="254254"/>
                  </a:cubicBezTo>
                  <a:lnTo>
                    <a:pt x="19408542" y="254254"/>
                  </a:lnTo>
                  <a:lnTo>
                    <a:pt x="19423808" y="254254"/>
                  </a:lnTo>
                  <a:lnTo>
                    <a:pt x="19423808" y="1207643"/>
                  </a:lnTo>
                  <a:lnTo>
                    <a:pt x="19408542" y="1207643"/>
                  </a:lnTo>
                  <a:lnTo>
                    <a:pt x="19423808" y="1207643"/>
                  </a:lnTo>
                  <a:cubicBezTo>
                    <a:pt x="19423808" y="1348359"/>
                    <a:pt x="19311942" y="1461897"/>
                    <a:pt x="19174676" y="1461897"/>
                  </a:cubicBezTo>
                  <a:lnTo>
                    <a:pt x="19174676" y="1446022"/>
                  </a:lnTo>
                  <a:lnTo>
                    <a:pt x="19174676" y="1461897"/>
                  </a:lnTo>
                  <a:lnTo>
                    <a:pt x="249133" y="1461897"/>
                  </a:lnTo>
                  <a:lnTo>
                    <a:pt x="249133" y="1446022"/>
                  </a:lnTo>
                  <a:lnTo>
                    <a:pt x="249133" y="1461897"/>
                  </a:lnTo>
                  <a:cubicBezTo>
                    <a:pt x="111866" y="1461897"/>
                    <a:pt x="0" y="1348359"/>
                    <a:pt x="0" y="1207643"/>
                  </a:cubicBezTo>
                  <a:lnTo>
                    <a:pt x="0" y="254254"/>
                  </a:lnTo>
                  <a:lnTo>
                    <a:pt x="15265" y="254254"/>
                  </a:lnTo>
                  <a:lnTo>
                    <a:pt x="0" y="254254"/>
                  </a:lnTo>
                  <a:moveTo>
                    <a:pt x="30531" y="254254"/>
                  </a:moveTo>
                  <a:lnTo>
                    <a:pt x="30531" y="1207643"/>
                  </a:lnTo>
                  <a:lnTo>
                    <a:pt x="15265" y="1207643"/>
                  </a:lnTo>
                  <a:lnTo>
                    <a:pt x="30531" y="1207643"/>
                  </a:lnTo>
                  <a:cubicBezTo>
                    <a:pt x="30531" y="1330198"/>
                    <a:pt x="128108" y="1430147"/>
                    <a:pt x="249133" y="1430147"/>
                  </a:cubicBezTo>
                  <a:lnTo>
                    <a:pt x="19174676" y="1430147"/>
                  </a:lnTo>
                  <a:cubicBezTo>
                    <a:pt x="19295701" y="1430147"/>
                    <a:pt x="19393277" y="1330198"/>
                    <a:pt x="19393277" y="1207643"/>
                  </a:cubicBezTo>
                  <a:lnTo>
                    <a:pt x="19393277" y="254254"/>
                  </a:lnTo>
                  <a:cubicBezTo>
                    <a:pt x="19393277" y="131699"/>
                    <a:pt x="19295701" y="31750"/>
                    <a:pt x="19174676" y="31750"/>
                  </a:cubicBezTo>
                  <a:lnTo>
                    <a:pt x="249133" y="31750"/>
                  </a:lnTo>
                  <a:lnTo>
                    <a:pt x="249133" y="15875"/>
                  </a:lnTo>
                  <a:lnTo>
                    <a:pt x="249133" y="31750"/>
                  </a:lnTo>
                  <a:cubicBezTo>
                    <a:pt x="128108" y="31750"/>
                    <a:pt x="30531" y="131699"/>
                    <a:pt x="30531" y="254254"/>
                  </a:cubicBezTo>
                  <a:close/>
                </a:path>
              </a:pathLst>
            </a:custGeom>
            <a:solidFill>
              <a:srgbClr val="FFFFFF"/>
            </a:solidFill>
          </p:spPr>
        </p:sp>
      </p:grpSp>
      <p:grpSp>
        <p:nvGrpSpPr>
          <p:cNvPr id="13" name="Group 13"/>
          <p:cNvGrpSpPr/>
          <p:nvPr/>
        </p:nvGrpSpPr>
        <p:grpSpPr>
          <a:xfrm>
            <a:off x="680753" y="6106522"/>
            <a:ext cx="16926494" cy="1273904"/>
            <a:chOff x="0" y="0"/>
            <a:chExt cx="19423808" cy="1461854"/>
          </a:xfrm>
        </p:grpSpPr>
        <p:sp>
          <p:nvSpPr>
            <p:cNvPr id="14" name="Freeform 14"/>
            <p:cNvSpPr/>
            <p:nvPr/>
          </p:nvSpPr>
          <p:spPr>
            <a:xfrm>
              <a:off x="15265" y="15875"/>
              <a:ext cx="19393277" cy="1430147"/>
            </a:xfrm>
            <a:custGeom>
              <a:avLst/>
              <a:gdLst/>
              <a:ahLst/>
              <a:cxnLst/>
              <a:rect l="l" t="t" r="r" b="b"/>
              <a:pathLst>
                <a:path w="19393277" h="1430147">
                  <a:moveTo>
                    <a:pt x="0" y="238379"/>
                  </a:moveTo>
                  <a:cubicBezTo>
                    <a:pt x="0" y="106680"/>
                    <a:pt x="104783" y="0"/>
                    <a:pt x="233868" y="0"/>
                  </a:cubicBezTo>
                  <a:lnTo>
                    <a:pt x="19159411" y="0"/>
                  </a:lnTo>
                  <a:cubicBezTo>
                    <a:pt x="19288617" y="0"/>
                    <a:pt x="19393277" y="106680"/>
                    <a:pt x="19393277" y="238379"/>
                  </a:cubicBezTo>
                  <a:lnTo>
                    <a:pt x="19393277" y="1191768"/>
                  </a:lnTo>
                  <a:cubicBezTo>
                    <a:pt x="19393277" y="1323467"/>
                    <a:pt x="19288495" y="1430147"/>
                    <a:pt x="19159411" y="1430147"/>
                  </a:cubicBezTo>
                  <a:lnTo>
                    <a:pt x="233868" y="1430147"/>
                  </a:lnTo>
                  <a:cubicBezTo>
                    <a:pt x="104661" y="1430147"/>
                    <a:pt x="0" y="1323467"/>
                    <a:pt x="0" y="1191768"/>
                  </a:cubicBezTo>
                  <a:close/>
                </a:path>
              </a:pathLst>
            </a:custGeom>
            <a:solidFill>
              <a:srgbClr val="689D9B"/>
            </a:solidFill>
          </p:spPr>
        </p:sp>
        <p:sp>
          <p:nvSpPr>
            <p:cNvPr id="15" name="Freeform 15"/>
            <p:cNvSpPr/>
            <p:nvPr/>
          </p:nvSpPr>
          <p:spPr>
            <a:xfrm>
              <a:off x="0" y="0"/>
              <a:ext cx="19423808" cy="1461897"/>
            </a:xfrm>
            <a:custGeom>
              <a:avLst/>
              <a:gdLst/>
              <a:ahLst/>
              <a:cxnLst/>
              <a:rect l="l" t="t" r="r" b="b"/>
              <a:pathLst>
                <a:path w="19423808" h="1461897">
                  <a:moveTo>
                    <a:pt x="0" y="254254"/>
                  </a:moveTo>
                  <a:cubicBezTo>
                    <a:pt x="0" y="113538"/>
                    <a:pt x="111866" y="0"/>
                    <a:pt x="249133" y="0"/>
                  </a:cubicBezTo>
                  <a:lnTo>
                    <a:pt x="19174676" y="0"/>
                  </a:lnTo>
                  <a:lnTo>
                    <a:pt x="19174676" y="15875"/>
                  </a:lnTo>
                  <a:lnTo>
                    <a:pt x="19174676" y="0"/>
                  </a:lnTo>
                  <a:cubicBezTo>
                    <a:pt x="19312065" y="0"/>
                    <a:pt x="19423808" y="113538"/>
                    <a:pt x="19423808" y="254254"/>
                  </a:cubicBezTo>
                  <a:lnTo>
                    <a:pt x="19408542" y="254254"/>
                  </a:lnTo>
                  <a:lnTo>
                    <a:pt x="19423808" y="254254"/>
                  </a:lnTo>
                  <a:lnTo>
                    <a:pt x="19423808" y="1207643"/>
                  </a:lnTo>
                  <a:lnTo>
                    <a:pt x="19408542" y="1207643"/>
                  </a:lnTo>
                  <a:lnTo>
                    <a:pt x="19423808" y="1207643"/>
                  </a:lnTo>
                  <a:cubicBezTo>
                    <a:pt x="19423808" y="1348359"/>
                    <a:pt x="19311942" y="1461897"/>
                    <a:pt x="19174676" y="1461897"/>
                  </a:cubicBezTo>
                  <a:lnTo>
                    <a:pt x="19174676" y="1446022"/>
                  </a:lnTo>
                  <a:lnTo>
                    <a:pt x="19174676" y="1461897"/>
                  </a:lnTo>
                  <a:lnTo>
                    <a:pt x="249133" y="1461897"/>
                  </a:lnTo>
                  <a:lnTo>
                    <a:pt x="249133" y="1446022"/>
                  </a:lnTo>
                  <a:lnTo>
                    <a:pt x="249133" y="1461897"/>
                  </a:lnTo>
                  <a:cubicBezTo>
                    <a:pt x="111866" y="1461897"/>
                    <a:pt x="0" y="1348359"/>
                    <a:pt x="0" y="1207643"/>
                  </a:cubicBezTo>
                  <a:lnTo>
                    <a:pt x="0" y="254254"/>
                  </a:lnTo>
                  <a:lnTo>
                    <a:pt x="15265" y="254254"/>
                  </a:lnTo>
                  <a:lnTo>
                    <a:pt x="0" y="254254"/>
                  </a:lnTo>
                  <a:moveTo>
                    <a:pt x="30531" y="254254"/>
                  </a:moveTo>
                  <a:lnTo>
                    <a:pt x="30531" y="1207643"/>
                  </a:lnTo>
                  <a:lnTo>
                    <a:pt x="15265" y="1207643"/>
                  </a:lnTo>
                  <a:lnTo>
                    <a:pt x="30531" y="1207643"/>
                  </a:lnTo>
                  <a:cubicBezTo>
                    <a:pt x="30531" y="1330198"/>
                    <a:pt x="128108" y="1430147"/>
                    <a:pt x="249133" y="1430147"/>
                  </a:cubicBezTo>
                  <a:lnTo>
                    <a:pt x="19174676" y="1430147"/>
                  </a:lnTo>
                  <a:cubicBezTo>
                    <a:pt x="19295701" y="1430147"/>
                    <a:pt x="19393277" y="1330198"/>
                    <a:pt x="19393277" y="1207643"/>
                  </a:cubicBezTo>
                  <a:lnTo>
                    <a:pt x="19393277" y="254254"/>
                  </a:lnTo>
                  <a:cubicBezTo>
                    <a:pt x="19393277" y="131699"/>
                    <a:pt x="19295701" y="31750"/>
                    <a:pt x="19174676" y="31750"/>
                  </a:cubicBezTo>
                  <a:lnTo>
                    <a:pt x="249133" y="31750"/>
                  </a:lnTo>
                  <a:lnTo>
                    <a:pt x="249133" y="15875"/>
                  </a:lnTo>
                  <a:lnTo>
                    <a:pt x="249133" y="31750"/>
                  </a:lnTo>
                  <a:cubicBezTo>
                    <a:pt x="128108" y="31750"/>
                    <a:pt x="30531" y="131699"/>
                    <a:pt x="30531" y="254254"/>
                  </a:cubicBezTo>
                  <a:close/>
                </a:path>
              </a:pathLst>
            </a:custGeom>
            <a:solidFill>
              <a:srgbClr val="FFFFFF"/>
            </a:solidFill>
          </p:spPr>
        </p:sp>
      </p:grpSp>
      <p:grpSp>
        <p:nvGrpSpPr>
          <p:cNvPr id="16" name="Group 16"/>
          <p:cNvGrpSpPr/>
          <p:nvPr/>
        </p:nvGrpSpPr>
        <p:grpSpPr>
          <a:xfrm>
            <a:off x="680753" y="7443109"/>
            <a:ext cx="16926494" cy="1273904"/>
            <a:chOff x="0" y="0"/>
            <a:chExt cx="19423808" cy="1461854"/>
          </a:xfrm>
        </p:grpSpPr>
        <p:sp>
          <p:nvSpPr>
            <p:cNvPr id="17" name="Freeform 17"/>
            <p:cNvSpPr/>
            <p:nvPr/>
          </p:nvSpPr>
          <p:spPr>
            <a:xfrm>
              <a:off x="15265" y="15875"/>
              <a:ext cx="19393277" cy="1430147"/>
            </a:xfrm>
            <a:custGeom>
              <a:avLst/>
              <a:gdLst/>
              <a:ahLst/>
              <a:cxnLst/>
              <a:rect l="l" t="t" r="r" b="b"/>
              <a:pathLst>
                <a:path w="19393277" h="1430147">
                  <a:moveTo>
                    <a:pt x="0" y="238379"/>
                  </a:moveTo>
                  <a:cubicBezTo>
                    <a:pt x="0" y="106680"/>
                    <a:pt x="104783" y="0"/>
                    <a:pt x="233868" y="0"/>
                  </a:cubicBezTo>
                  <a:lnTo>
                    <a:pt x="19159411" y="0"/>
                  </a:lnTo>
                  <a:cubicBezTo>
                    <a:pt x="19288617" y="0"/>
                    <a:pt x="19393277" y="106680"/>
                    <a:pt x="19393277" y="238379"/>
                  </a:cubicBezTo>
                  <a:lnTo>
                    <a:pt x="19393277" y="1191768"/>
                  </a:lnTo>
                  <a:cubicBezTo>
                    <a:pt x="19393277" y="1323467"/>
                    <a:pt x="19288495" y="1430147"/>
                    <a:pt x="19159411" y="1430147"/>
                  </a:cubicBezTo>
                  <a:lnTo>
                    <a:pt x="233868" y="1430147"/>
                  </a:lnTo>
                  <a:cubicBezTo>
                    <a:pt x="104661" y="1430147"/>
                    <a:pt x="0" y="1323467"/>
                    <a:pt x="0" y="1191768"/>
                  </a:cubicBezTo>
                  <a:close/>
                </a:path>
              </a:pathLst>
            </a:custGeom>
            <a:solidFill>
              <a:srgbClr val="689D9B"/>
            </a:solidFill>
          </p:spPr>
        </p:sp>
        <p:sp>
          <p:nvSpPr>
            <p:cNvPr id="18" name="Freeform 18"/>
            <p:cNvSpPr/>
            <p:nvPr/>
          </p:nvSpPr>
          <p:spPr>
            <a:xfrm>
              <a:off x="0" y="0"/>
              <a:ext cx="19423808" cy="1461897"/>
            </a:xfrm>
            <a:custGeom>
              <a:avLst/>
              <a:gdLst/>
              <a:ahLst/>
              <a:cxnLst/>
              <a:rect l="l" t="t" r="r" b="b"/>
              <a:pathLst>
                <a:path w="19423808" h="1461897">
                  <a:moveTo>
                    <a:pt x="0" y="254254"/>
                  </a:moveTo>
                  <a:cubicBezTo>
                    <a:pt x="0" y="113538"/>
                    <a:pt x="111866" y="0"/>
                    <a:pt x="249133" y="0"/>
                  </a:cubicBezTo>
                  <a:lnTo>
                    <a:pt x="19174676" y="0"/>
                  </a:lnTo>
                  <a:lnTo>
                    <a:pt x="19174676" y="15875"/>
                  </a:lnTo>
                  <a:lnTo>
                    <a:pt x="19174676" y="0"/>
                  </a:lnTo>
                  <a:cubicBezTo>
                    <a:pt x="19312065" y="0"/>
                    <a:pt x="19423808" y="113538"/>
                    <a:pt x="19423808" y="254254"/>
                  </a:cubicBezTo>
                  <a:lnTo>
                    <a:pt x="19408542" y="254254"/>
                  </a:lnTo>
                  <a:lnTo>
                    <a:pt x="19423808" y="254254"/>
                  </a:lnTo>
                  <a:lnTo>
                    <a:pt x="19423808" y="1207643"/>
                  </a:lnTo>
                  <a:lnTo>
                    <a:pt x="19408542" y="1207643"/>
                  </a:lnTo>
                  <a:lnTo>
                    <a:pt x="19423808" y="1207643"/>
                  </a:lnTo>
                  <a:cubicBezTo>
                    <a:pt x="19423808" y="1348359"/>
                    <a:pt x="19311942" y="1461897"/>
                    <a:pt x="19174676" y="1461897"/>
                  </a:cubicBezTo>
                  <a:lnTo>
                    <a:pt x="19174676" y="1446022"/>
                  </a:lnTo>
                  <a:lnTo>
                    <a:pt x="19174676" y="1461897"/>
                  </a:lnTo>
                  <a:lnTo>
                    <a:pt x="249133" y="1461897"/>
                  </a:lnTo>
                  <a:lnTo>
                    <a:pt x="249133" y="1446022"/>
                  </a:lnTo>
                  <a:lnTo>
                    <a:pt x="249133" y="1461897"/>
                  </a:lnTo>
                  <a:cubicBezTo>
                    <a:pt x="111866" y="1461897"/>
                    <a:pt x="0" y="1348359"/>
                    <a:pt x="0" y="1207643"/>
                  </a:cubicBezTo>
                  <a:lnTo>
                    <a:pt x="0" y="254254"/>
                  </a:lnTo>
                  <a:lnTo>
                    <a:pt x="15265" y="254254"/>
                  </a:lnTo>
                  <a:lnTo>
                    <a:pt x="0" y="254254"/>
                  </a:lnTo>
                  <a:moveTo>
                    <a:pt x="30531" y="254254"/>
                  </a:moveTo>
                  <a:lnTo>
                    <a:pt x="30531" y="1207643"/>
                  </a:lnTo>
                  <a:lnTo>
                    <a:pt x="15265" y="1207643"/>
                  </a:lnTo>
                  <a:lnTo>
                    <a:pt x="30531" y="1207643"/>
                  </a:lnTo>
                  <a:cubicBezTo>
                    <a:pt x="30531" y="1330198"/>
                    <a:pt x="128108" y="1430147"/>
                    <a:pt x="249133" y="1430147"/>
                  </a:cubicBezTo>
                  <a:lnTo>
                    <a:pt x="19174676" y="1430147"/>
                  </a:lnTo>
                  <a:cubicBezTo>
                    <a:pt x="19295701" y="1430147"/>
                    <a:pt x="19393277" y="1330198"/>
                    <a:pt x="19393277" y="1207643"/>
                  </a:cubicBezTo>
                  <a:lnTo>
                    <a:pt x="19393277" y="254254"/>
                  </a:lnTo>
                  <a:cubicBezTo>
                    <a:pt x="19393277" y="131699"/>
                    <a:pt x="19295701" y="31750"/>
                    <a:pt x="19174676" y="31750"/>
                  </a:cubicBezTo>
                  <a:lnTo>
                    <a:pt x="249133" y="31750"/>
                  </a:lnTo>
                  <a:lnTo>
                    <a:pt x="249133" y="15875"/>
                  </a:lnTo>
                  <a:lnTo>
                    <a:pt x="249133" y="31750"/>
                  </a:lnTo>
                  <a:cubicBezTo>
                    <a:pt x="128108" y="31750"/>
                    <a:pt x="30531" y="131699"/>
                    <a:pt x="30531" y="254254"/>
                  </a:cubicBezTo>
                  <a:close/>
                </a:path>
              </a:pathLst>
            </a:custGeom>
            <a:solidFill>
              <a:srgbClr val="FFFFFF"/>
            </a:solidFill>
          </p:spPr>
        </p:sp>
      </p:grpSp>
      <p:sp>
        <p:nvSpPr>
          <p:cNvPr id="19" name="Freeform 19"/>
          <p:cNvSpPr/>
          <p:nvPr/>
        </p:nvSpPr>
        <p:spPr>
          <a:xfrm>
            <a:off x="13666925" y="2343012"/>
            <a:ext cx="3767894" cy="2180669"/>
          </a:xfrm>
          <a:custGeom>
            <a:avLst/>
            <a:gdLst/>
            <a:ahLst/>
            <a:cxnLst/>
            <a:rect l="l" t="t" r="r" b="b"/>
            <a:pathLst>
              <a:path w="3767894" h="2180669">
                <a:moveTo>
                  <a:pt x="0" y="0"/>
                </a:moveTo>
                <a:lnTo>
                  <a:pt x="3767894" y="0"/>
                </a:lnTo>
                <a:lnTo>
                  <a:pt x="3767894" y="2180669"/>
                </a:lnTo>
                <a:lnTo>
                  <a:pt x="0" y="218066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20" name="TextBox 20"/>
          <p:cNvSpPr txBox="1"/>
          <p:nvPr/>
        </p:nvSpPr>
        <p:spPr>
          <a:xfrm>
            <a:off x="815881" y="1478033"/>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Exit tickets</a:t>
            </a:r>
          </a:p>
        </p:txBody>
      </p:sp>
      <p:sp>
        <p:nvSpPr>
          <p:cNvPr id="22" name="TextBox 22"/>
          <p:cNvSpPr txBox="1"/>
          <p:nvPr/>
        </p:nvSpPr>
        <p:spPr>
          <a:xfrm>
            <a:off x="815878" y="5071104"/>
            <a:ext cx="16656245" cy="642989"/>
          </a:xfrm>
          <a:prstGeom prst="rect">
            <a:avLst/>
          </a:prstGeom>
        </p:spPr>
        <p:txBody>
          <a:bodyPr lIns="0" tIns="0" rIns="0" bIns="0" rtlCol="0" anchor="t">
            <a:spAutoFit/>
          </a:bodyPr>
          <a:lstStyle/>
          <a:p>
            <a:pPr algn="l">
              <a:lnSpc>
                <a:spcPts val="4392"/>
              </a:lnSpc>
            </a:pPr>
            <a:r>
              <a:rPr lang="en-US" sz="4067" b="1">
                <a:solidFill>
                  <a:srgbClr val="FFFFFF"/>
                </a:solidFill>
                <a:latin typeface="Calibri (MS) Bold"/>
                <a:ea typeface="Calibri (MS) Bold"/>
                <a:cs typeface="Calibri (MS) Bold"/>
                <a:sym typeface="Calibri (MS) Bold"/>
              </a:rPr>
              <a:t>Allows learners to reflect back on their learning.</a:t>
            </a:r>
          </a:p>
        </p:txBody>
      </p:sp>
      <p:sp>
        <p:nvSpPr>
          <p:cNvPr id="23" name="TextBox 23"/>
          <p:cNvSpPr txBox="1"/>
          <p:nvPr/>
        </p:nvSpPr>
        <p:spPr>
          <a:xfrm>
            <a:off x="815878" y="6131477"/>
            <a:ext cx="16656245" cy="1195417"/>
          </a:xfrm>
          <a:prstGeom prst="rect">
            <a:avLst/>
          </a:prstGeom>
        </p:spPr>
        <p:txBody>
          <a:bodyPr lIns="0" tIns="0" rIns="0" bIns="0" rtlCol="0" anchor="t">
            <a:spAutoFit/>
          </a:bodyPr>
          <a:lstStyle/>
          <a:p>
            <a:pPr algn="l">
              <a:lnSpc>
                <a:spcPts val="4392"/>
              </a:lnSpc>
            </a:pPr>
            <a:r>
              <a:rPr lang="en-US" sz="4067" b="1">
                <a:solidFill>
                  <a:srgbClr val="FFFFFF"/>
                </a:solidFill>
                <a:latin typeface="Calibri (MS) Bold"/>
                <a:ea typeface="Calibri (MS) Bold"/>
                <a:cs typeface="Calibri (MS) Bold"/>
                <a:sym typeface="Calibri (MS) Bold"/>
              </a:rPr>
              <a:t>Allows me to have an overall view on what the learners have taken from the lesson. </a:t>
            </a:r>
          </a:p>
        </p:txBody>
      </p:sp>
      <p:sp>
        <p:nvSpPr>
          <p:cNvPr id="24" name="TextBox 24"/>
          <p:cNvSpPr txBox="1"/>
          <p:nvPr/>
        </p:nvSpPr>
        <p:spPr>
          <a:xfrm>
            <a:off x="815878" y="7468065"/>
            <a:ext cx="16656245" cy="1195417"/>
          </a:xfrm>
          <a:prstGeom prst="rect">
            <a:avLst/>
          </a:prstGeom>
        </p:spPr>
        <p:txBody>
          <a:bodyPr lIns="0" tIns="0" rIns="0" bIns="0" rtlCol="0" anchor="t">
            <a:spAutoFit/>
          </a:bodyPr>
          <a:lstStyle/>
          <a:p>
            <a:pPr algn="l">
              <a:lnSpc>
                <a:spcPts val="4392"/>
              </a:lnSpc>
            </a:pPr>
            <a:r>
              <a:rPr lang="en-US" sz="4067" b="1">
                <a:solidFill>
                  <a:srgbClr val="FFFFFF"/>
                </a:solidFill>
                <a:latin typeface="Calibri (MS) Bold"/>
                <a:ea typeface="Calibri (MS) Bold"/>
                <a:cs typeface="Calibri (MS) Bold"/>
                <a:sym typeface="Calibri (MS) Bold"/>
              </a:rPr>
              <a:t>Highlights to me where the learners would like to go next in their learning (Johnson, 2024.)</a:t>
            </a:r>
          </a:p>
        </p:txBody>
      </p:sp>
      <p:sp>
        <p:nvSpPr>
          <p:cNvPr id="25" name="TextBox 25"/>
          <p:cNvSpPr txBox="1"/>
          <p:nvPr/>
        </p:nvSpPr>
        <p:spPr>
          <a:xfrm>
            <a:off x="815878" y="3720720"/>
            <a:ext cx="14788908" cy="651532"/>
          </a:xfrm>
          <a:prstGeom prst="rect">
            <a:avLst/>
          </a:prstGeom>
        </p:spPr>
        <p:txBody>
          <a:bodyPr lIns="0" tIns="0" rIns="0" bIns="0" rtlCol="0" anchor="t">
            <a:spAutoFit/>
          </a:bodyPr>
          <a:lstStyle/>
          <a:p>
            <a:pPr algn="l">
              <a:lnSpc>
                <a:spcPts val="4319"/>
              </a:lnSpc>
            </a:pPr>
            <a:r>
              <a:rPr lang="en-US" sz="3999" b="1">
                <a:solidFill>
                  <a:srgbClr val="FFFFFF"/>
                </a:solidFill>
                <a:latin typeface="Calibri (MS) Bold"/>
                <a:ea typeface="Calibri (MS) Bold"/>
                <a:cs typeface="Calibri (MS) Bold"/>
                <a:sym typeface="Calibri (MS) Bold"/>
              </a:rPr>
              <a:t>Strengths: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a:off x="1249338" y="1920274"/>
            <a:ext cx="3753932" cy="0"/>
          </a:xfrm>
          <a:prstGeom prst="line">
            <a:avLst/>
          </a:prstGeom>
          <a:ln w="9525" cap="rnd">
            <a:solidFill>
              <a:srgbClr val="000000"/>
            </a:solidFill>
            <a:prstDash val="solid"/>
            <a:headEnd type="none" w="sm" len="sm"/>
            <a:tailEnd type="none" w="sm" len="sm"/>
          </a:ln>
        </p:spPr>
      </p:sp>
      <p:grpSp>
        <p:nvGrpSpPr>
          <p:cNvPr id="7" name="Group 7"/>
          <p:cNvGrpSpPr/>
          <p:nvPr/>
        </p:nvGrpSpPr>
        <p:grpSpPr>
          <a:xfrm>
            <a:off x="22" y="9501474"/>
            <a:ext cx="18287978" cy="99726"/>
            <a:chOff x="0" y="0"/>
            <a:chExt cx="24383970" cy="132968"/>
          </a:xfrm>
        </p:grpSpPr>
        <p:sp>
          <p:nvSpPr>
            <p:cNvPr id="8" name="Freeform 8"/>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9" name="Group 9"/>
          <p:cNvGrpSpPr/>
          <p:nvPr/>
        </p:nvGrpSpPr>
        <p:grpSpPr>
          <a:xfrm>
            <a:off x="1" y="9601200"/>
            <a:ext cx="18288000" cy="685800"/>
            <a:chOff x="0" y="0"/>
            <a:chExt cx="24384000" cy="914400"/>
          </a:xfrm>
        </p:grpSpPr>
        <p:sp>
          <p:nvSpPr>
            <p:cNvPr id="10" name="Freeform 10"/>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11" name="Group 11"/>
          <p:cNvGrpSpPr/>
          <p:nvPr/>
        </p:nvGrpSpPr>
        <p:grpSpPr>
          <a:xfrm>
            <a:off x="1249338" y="2232489"/>
            <a:ext cx="11400310" cy="1497927"/>
            <a:chOff x="0" y="0"/>
            <a:chExt cx="15200413" cy="1997237"/>
          </a:xfrm>
        </p:grpSpPr>
        <p:sp>
          <p:nvSpPr>
            <p:cNvPr id="12" name="Freeform 12"/>
            <p:cNvSpPr/>
            <p:nvPr/>
          </p:nvSpPr>
          <p:spPr>
            <a:xfrm>
              <a:off x="0" y="0"/>
              <a:ext cx="15200415" cy="1997310"/>
            </a:xfrm>
            <a:custGeom>
              <a:avLst/>
              <a:gdLst/>
              <a:ahLst/>
              <a:cxnLst/>
              <a:rect l="l" t="t" r="r" b="b"/>
              <a:pathLst>
                <a:path w="15200415" h="1997310">
                  <a:moveTo>
                    <a:pt x="0" y="199741"/>
                  </a:moveTo>
                  <a:cubicBezTo>
                    <a:pt x="0" y="89387"/>
                    <a:pt x="77729" y="0"/>
                    <a:pt x="173692" y="0"/>
                  </a:cubicBezTo>
                  <a:lnTo>
                    <a:pt x="15026723" y="0"/>
                  </a:lnTo>
                  <a:cubicBezTo>
                    <a:pt x="15122686" y="0"/>
                    <a:pt x="15200415" y="89387"/>
                    <a:pt x="15200415" y="199741"/>
                  </a:cubicBezTo>
                  <a:lnTo>
                    <a:pt x="15200415" y="1797559"/>
                  </a:lnTo>
                  <a:cubicBezTo>
                    <a:pt x="15200415" y="1907913"/>
                    <a:pt x="15122686" y="1997310"/>
                    <a:pt x="15026723" y="1997310"/>
                  </a:cubicBezTo>
                  <a:lnTo>
                    <a:pt x="173692" y="1997310"/>
                  </a:lnTo>
                  <a:cubicBezTo>
                    <a:pt x="77729" y="1997310"/>
                    <a:pt x="0" y="1907913"/>
                    <a:pt x="0" y="1797559"/>
                  </a:cubicBezTo>
                  <a:close/>
                </a:path>
              </a:pathLst>
            </a:custGeom>
            <a:solidFill>
              <a:srgbClr val="808080"/>
            </a:solidFill>
          </p:spPr>
        </p:sp>
      </p:grpSp>
      <p:grpSp>
        <p:nvGrpSpPr>
          <p:cNvPr id="13" name="Group 13"/>
          <p:cNvGrpSpPr/>
          <p:nvPr/>
        </p:nvGrpSpPr>
        <p:grpSpPr>
          <a:xfrm>
            <a:off x="1249338" y="4159041"/>
            <a:ext cx="15087599" cy="1411896"/>
            <a:chOff x="0" y="0"/>
            <a:chExt cx="20116798" cy="1882528"/>
          </a:xfrm>
        </p:grpSpPr>
        <p:sp>
          <p:nvSpPr>
            <p:cNvPr id="14" name="Freeform 14"/>
            <p:cNvSpPr/>
            <p:nvPr/>
          </p:nvSpPr>
          <p:spPr>
            <a:xfrm>
              <a:off x="0" y="0"/>
              <a:ext cx="20116800" cy="1882601"/>
            </a:xfrm>
            <a:custGeom>
              <a:avLst/>
              <a:gdLst/>
              <a:ahLst/>
              <a:cxnLst/>
              <a:rect l="l" t="t" r="r" b="b"/>
              <a:pathLst>
                <a:path w="20116800" h="1882601">
                  <a:moveTo>
                    <a:pt x="0" y="188269"/>
                  </a:moveTo>
                  <a:cubicBezTo>
                    <a:pt x="0" y="84253"/>
                    <a:pt x="102870" y="0"/>
                    <a:pt x="229870" y="0"/>
                  </a:cubicBezTo>
                  <a:lnTo>
                    <a:pt x="19886930" y="0"/>
                  </a:lnTo>
                  <a:cubicBezTo>
                    <a:pt x="20013930" y="0"/>
                    <a:pt x="20116800" y="84253"/>
                    <a:pt x="20116800" y="188269"/>
                  </a:cubicBezTo>
                  <a:lnTo>
                    <a:pt x="20116800" y="1694319"/>
                  </a:lnTo>
                  <a:cubicBezTo>
                    <a:pt x="20116800" y="1798335"/>
                    <a:pt x="20013930" y="1882601"/>
                    <a:pt x="19886930" y="1882601"/>
                  </a:cubicBezTo>
                  <a:lnTo>
                    <a:pt x="229870" y="1882601"/>
                  </a:lnTo>
                  <a:cubicBezTo>
                    <a:pt x="102870" y="1882601"/>
                    <a:pt x="0" y="1798335"/>
                    <a:pt x="0" y="1694319"/>
                  </a:cubicBezTo>
                  <a:close/>
                </a:path>
              </a:pathLst>
            </a:custGeom>
            <a:solidFill>
              <a:srgbClr val="689D9B"/>
            </a:solidFill>
          </p:spPr>
        </p:sp>
      </p:grpSp>
      <p:grpSp>
        <p:nvGrpSpPr>
          <p:cNvPr id="15" name="Group 15"/>
          <p:cNvGrpSpPr/>
          <p:nvPr/>
        </p:nvGrpSpPr>
        <p:grpSpPr>
          <a:xfrm>
            <a:off x="1249338" y="5999562"/>
            <a:ext cx="15087599" cy="1395591"/>
            <a:chOff x="0" y="0"/>
            <a:chExt cx="20116798" cy="1860787"/>
          </a:xfrm>
        </p:grpSpPr>
        <p:sp>
          <p:nvSpPr>
            <p:cNvPr id="16" name="Freeform 16"/>
            <p:cNvSpPr/>
            <p:nvPr/>
          </p:nvSpPr>
          <p:spPr>
            <a:xfrm>
              <a:off x="0" y="0"/>
              <a:ext cx="20116800" cy="1860861"/>
            </a:xfrm>
            <a:custGeom>
              <a:avLst/>
              <a:gdLst/>
              <a:ahLst/>
              <a:cxnLst/>
              <a:rect l="l" t="t" r="r" b="b"/>
              <a:pathLst>
                <a:path w="20116800" h="1860861">
                  <a:moveTo>
                    <a:pt x="0" y="186095"/>
                  </a:moveTo>
                  <a:cubicBezTo>
                    <a:pt x="0" y="83280"/>
                    <a:pt x="102870" y="0"/>
                    <a:pt x="229870" y="0"/>
                  </a:cubicBezTo>
                  <a:lnTo>
                    <a:pt x="19886930" y="0"/>
                  </a:lnTo>
                  <a:cubicBezTo>
                    <a:pt x="20013930" y="0"/>
                    <a:pt x="20116800" y="83280"/>
                    <a:pt x="20116800" y="186095"/>
                  </a:cubicBezTo>
                  <a:lnTo>
                    <a:pt x="20116800" y="1674752"/>
                  </a:lnTo>
                  <a:cubicBezTo>
                    <a:pt x="20116800" y="1777566"/>
                    <a:pt x="20013930" y="1860861"/>
                    <a:pt x="19886930" y="1860861"/>
                  </a:cubicBezTo>
                  <a:lnTo>
                    <a:pt x="229870" y="1860861"/>
                  </a:lnTo>
                  <a:cubicBezTo>
                    <a:pt x="102870" y="1860861"/>
                    <a:pt x="0" y="1777566"/>
                    <a:pt x="0" y="1674752"/>
                  </a:cubicBezTo>
                  <a:close/>
                </a:path>
              </a:pathLst>
            </a:custGeom>
            <a:solidFill>
              <a:srgbClr val="689D9B"/>
            </a:solidFill>
          </p:spPr>
        </p:sp>
      </p:grpSp>
      <p:grpSp>
        <p:nvGrpSpPr>
          <p:cNvPr id="17" name="Group 17"/>
          <p:cNvGrpSpPr/>
          <p:nvPr/>
        </p:nvGrpSpPr>
        <p:grpSpPr>
          <a:xfrm>
            <a:off x="1213409" y="7823778"/>
            <a:ext cx="15087599" cy="1395591"/>
            <a:chOff x="0" y="0"/>
            <a:chExt cx="20116798" cy="1860787"/>
          </a:xfrm>
        </p:grpSpPr>
        <p:sp>
          <p:nvSpPr>
            <p:cNvPr id="18" name="Freeform 18"/>
            <p:cNvSpPr/>
            <p:nvPr/>
          </p:nvSpPr>
          <p:spPr>
            <a:xfrm>
              <a:off x="0" y="0"/>
              <a:ext cx="20116800" cy="1860861"/>
            </a:xfrm>
            <a:custGeom>
              <a:avLst/>
              <a:gdLst/>
              <a:ahLst/>
              <a:cxnLst/>
              <a:rect l="l" t="t" r="r" b="b"/>
              <a:pathLst>
                <a:path w="20116800" h="1860861">
                  <a:moveTo>
                    <a:pt x="0" y="186095"/>
                  </a:moveTo>
                  <a:cubicBezTo>
                    <a:pt x="0" y="83280"/>
                    <a:pt x="102870" y="0"/>
                    <a:pt x="229870" y="0"/>
                  </a:cubicBezTo>
                  <a:lnTo>
                    <a:pt x="19886930" y="0"/>
                  </a:lnTo>
                  <a:cubicBezTo>
                    <a:pt x="20013930" y="0"/>
                    <a:pt x="20116800" y="83280"/>
                    <a:pt x="20116800" y="186095"/>
                  </a:cubicBezTo>
                  <a:lnTo>
                    <a:pt x="20116800" y="1674752"/>
                  </a:lnTo>
                  <a:cubicBezTo>
                    <a:pt x="20116800" y="1777566"/>
                    <a:pt x="20013930" y="1860861"/>
                    <a:pt x="19886930" y="1860861"/>
                  </a:cubicBezTo>
                  <a:lnTo>
                    <a:pt x="229870" y="1860861"/>
                  </a:lnTo>
                  <a:cubicBezTo>
                    <a:pt x="102870" y="1860861"/>
                    <a:pt x="0" y="1777566"/>
                    <a:pt x="0" y="1674752"/>
                  </a:cubicBezTo>
                  <a:close/>
                </a:path>
              </a:pathLst>
            </a:custGeom>
            <a:solidFill>
              <a:srgbClr val="689D9B"/>
            </a:solidFill>
          </p:spPr>
        </p:sp>
      </p:grpSp>
      <p:sp>
        <p:nvSpPr>
          <p:cNvPr id="19" name="TextBox 19"/>
          <p:cNvSpPr txBox="1"/>
          <p:nvPr/>
        </p:nvSpPr>
        <p:spPr>
          <a:xfrm>
            <a:off x="3268471" y="2749113"/>
            <a:ext cx="12872314" cy="685844"/>
          </a:xfrm>
          <a:prstGeom prst="rect">
            <a:avLst/>
          </a:prstGeom>
        </p:spPr>
        <p:txBody>
          <a:bodyPr lIns="0" tIns="0" rIns="0" bIns="0" rtlCol="0" anchor="t">
            <a:spAutoFit/>
          </a:bodyPr>
          <a:lstStyle/>
          <a:p>
            <a:pPr algn="l">
              <a:lnSpc>
                <a:spcPts val="4859"/>
              </a:lnSpc>
            </a:pPr>
            <a:r>
              <a:rPr lang="en-US" sz="4049" b="1">
                <a:solidFill>
                  <a:srgbClr val="FFFFFF"/>
                </a:solidFill>
                <a:latin typeface="Calibri (MS) Bold"/>
                <a:ea typeface="Calibri (MS) Bold"/>
                <a:cs typeface="Calibri (MS) Bold"/>
                <a:sym typeface="Calibri (MS) Bold"/>
              </a:rPr>
              <a:t>Weaknesses: </a:t>
            </a:r>
          </a:p>
        </p:txBody>
      </p:sp>
      <p:sp>
        <p:nvSpPr>
          <p:cNvPr id="20" name="Freeform 20"/>
          <p:cNvSpPr/>
          <p:nvPr/>
        </p:nvSpPr>
        <p:spPr>
          <a:xfrm>
            <a:off x="1445488" y="2470660"/>
            <a:ext cx="1430682" cy="1142757"/>
          </a:xfrm>
          <a:custGeom>
            <a:avLst/>
            <a:gdLst/>
            <a:ahLst/>
            <a:cxnLst/>
            <a:rect l="l" t="t" r="r" b="b"/>
            <a:pathLst>
              <a:path w="1430682" h="1142757">
                <a:moveTo>
                  <a:pt x="0" y="0"/>
                </a:moveTo>
                <a:lnTo>
                  <a:pt x="1430682" y="0"/>
                </a:lnTo>
                <a:lnTo>
                  <a:pt x="1430682" y="1142757"/>
                </a:lnTo>
                <a:lnTo>
                  <a:pt x="0" y="114275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21" name="Freeform 21"/>
          <p:cNvSpPr/>
          <p:nvPr/>
        </p:nvSpPr>
        <p:spPr>
          <a:xfrm>
            <a:off x="12858840" y="1734979"/>
            <a:ext cx="3767894" cy="2180669"/>
          </a:xfrm>
          <a:custGeom>
            <a:avLst/>
            <a:gdLst/>
            <a:ahLst/>
            <a:cxnLst/>
            <a:rect l="l" t="t" r="r" b="b"/>
            <a:pathLst>
              <a:path w="3767894" h="2180669">
                <a:moveTo>
                  <a:pt x="0" y="0"/>
                </a:moveTo>
                <a:lnTo>
                  <a:pt x="3767894" y="0"/>
                </a:lnTo>
                <a:lnTo>
                  <a:pt x="3767894" y="2180669"/>
                </a:lnTo>
                <a:lnTo>
                  <a:pt x="0" y="21806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22" name="Freeform 22"/>
          <p:cNvSpPr/>
          <p:nvPr/>
        </p:nvSpPr>
        <p:spPr>
          <a:xfrm>
            <a:off x="1445488" y="4243780"/>
            <a:ext cx="1125942" cy="1242419"/>
          </a:xfrm>
          <a:custGeom>
            <a:avLst/>
            <a:gdLst/>
            <a:ahLst/>
            <a:cxnLst/>
            <a:rect l="l" t="t" r="r" b="b"/>
            <a:pathLst>
              <a:path w="1125942" h="1242419">
                <a:moveTo>
                  <a:pt x="0" y="0"/>
                </a:moveTo>
                <a:lnTo>
                  <a:pt x="1125942" y="0"/>
                </a:lnTo>
                <a:lnTo>
                  <a:pt x="1125942" y="1242419"/>
                </a:lnTo>
                <a:lnTo>
                  <a:pt x="0" y="1242419"/>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23" name="Freeform 23"/>
          <p:cNvSpPr/>
          <p:nvPr/>
        </p:nvSpPr>
        <p:spPr>
          <a:xfrm>
            <a:off x="1445488" y="6113862"/>
            <a:ext cx="1201338" cy="1201338"/>
          </a:xfrm>
          <a:custGeom>
            <a:avLst/>
            <a:gdLst/>
            <a:ahLst/>
            <a:cxnLst/>
            <a:rect l="l" t="t" r="r" b="b"/>
            <a:pathLst>
              <a:path w="1201338" h="1201338">
                <a:moveTo>
                  <a:pt x="0" y="0"/>
                </a:moveTo>
                <a:lnTo>
                  <a:pt x="1201338" y="0"/>
                </a:lnTo>
                <a:lnTo>
                  <a:pt x="1201338" y="1201338"/>
                </a:lnTo>
                <a:lnTo>
                  <a:pt x="0" y="1201338"/>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24" name="Freeform 24"/>
          <p:cNvSpPr/>
          <p:nvPr/>
        </p:nvSpPr>
        <p:spPr>
          <a:xfrm>
            <a:off x="1445488" y="7911929"/>
            <a:ext cx="987249" cy="1131518"/>
          </a:xfrm>
          <a:custGeom>
            <a:avLst/>
            <a:gdLst/>
            <a:ahLst/>
            <a:cxnLst/>
            <a:rect l="l" t="t" r="r" b="b"/>
            <a:pathLst>
              <a:path w="987249" h="1131518">
                <a:moveTo>
                  <a:pt x="0" y="0"/>
                </a:moveTo>
                <a:lnTo>
                  <a:pt x="987249" y="0"/>
                </a:lnTo>
                <a:lnTo>
                  <a:pt x="987249" y="1131518"/>
                </a:lnTo>
                <a:lnTo>
                  <a:pt x="0" y="1131518"/>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sp>
        <p:nvSpPr>
          <p:cNvPr id="25" name="TextBox 25"/>
          <p:cNvSpPr txBox="1"/>
          <p:nvPr/>
        </p:nvSpPr>
        <p:spPr>
          <a:xfrm>
            <a:off x="1249331" y="465380"/>
            <a:ext cx="7507876"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Exit tickets </a:t>
            </a:r>
          </a:p>
        </p:txBody>
      </p:sp>
      <p:sp>
        <p:nvSpPr>
          <p:cNvPr id="26" name="TextBox 26"/>
          <p:cNvSpPr txBox="1"/>
          <p:nvPr/>
        </p:nvSpPr>
        <p:spPr>
          <a:xfrm>
            <a:off x="2960216" y="4275449"/>
            <a:ext cx="13340791" cy="1295488"/>
          </a:xfrm>
          <a:prstGeom prst="rect">
            <a:avLst/>
          </a:prstGeom>
        </p:spPr>
        <p:txBody>
          <a:bodyPr lIns="0" tIns="0" rIns="0" bIns="0" rtlCol="0" anchor="t">
            <a:spAutoFit/>
          </a:bodyPr>
          <a:lstStyle/>
          <a:p>
            <a:pPr algn="l">
              <a:lnSpc>
                <a:spcPts val="4859"/>
              </a:lnSpc>
            </a:pPr>
            <a:r>
              <a:rPr lang="en-US" sz="4049" b="1">
                <a:solidFill>
                  <a:srgbClr val="FFFFFF"/>
                </a:solidFill>
                <a:latin typeface="Calibri (MS) Bold"/>
                <a:ea typeface="Calibri (MS) Bold"/>
                <a:cs typeface="Calibri (MS) Bold"/>
                <a:sym typeface="Calibri (MS) Bold"/>
              </a:rPr>
              <a:t>If learning needs to be altered, the lesson has already finished. </a:t>
            </a:r>
          </a:p>
        </p:txBody>
      </p:sp>
      <p:sp>
        <p:nvSpPr>
          <p:cNvPr id="27" name="TextBox 27"/>
          <p:cNvSpPr txBox="1"/>
          <p:nvPr/>
        </p:nvSpPr>
        <p:spPr>
          <a:xfrm>
            <a:off x="2960216" y="6112544"/>
            <a:ext cx="12872314" cy="685844"/>
          </a:xfrm>
          <a:prstGeom prst="rect">
            <a:avLst/>
          </a:prstGeom>
        </p:spPr>
        <p:txBody>
          <a:bodyPr lIns="0" tIns="0" rIns="0" bIns="0" rtlCol="0" anchor="t">
            <a:spAutoFit/>
          </a:bodyPr>
          <a:lstStyle/>
          <a:p>
            <a:pPr algn="l">
              <a:lnSpc>
                <a:spcPts val="4859"/>
              </a:lnSpc>
            </a:pPr>
            <a:r>
              <a:rPr lang="en-US" sz="4049" b="1">
                <a:solidFill>
                  <a:srgbClr val="FFFFFF"/>
                </a:solidFill>
                <a:latin typeface="Calibri (MS) Bold"/>
                <a:ea typeface="Calibri (MS) Bold"/>
                <a:cs typeface="Calibri (MS) Bold"/>
                <a:sym typeface="Calibri (MS) Bold"/>
              </a:rPr>
              <a:t>A possibility that some learners copied from their peers.</a:t>
            </a:r>
          </a:p>
        </p:txBody>
      </p:sp>
      <p:sp>
        <p:nvSpPr>
          <p:cNvPr id="28" name="TextBox 28"/>
          <p:cNvSpPr txBox="1"/>
          <p:nvPr/>
        </p:nvSpPr>
        <p:spPr>
          <a:xfrm>
            <a:off x="2960216" y="7835729"/>
            <a:ext cx="12872314" cy="1295488"/>
          </a:xfrm>
          <a:prstGeom prst="rect">
            <a:avLst/>
          </a:prstGeom>
        </p:spPr>
        <p:txBody>
          <a:bodyPr lIns="0" tIns="0" rIns="0" bIns="0" rtlCol="0" anchor="t">
            <a:spAutoFit/>
          </a:bodyPr>
          <a:lstStyle/>
          <a:p>
            <a:pPr algn="l">
              <a:lnSpc>
                <a:spcPts val="4859"/>
              </a:lnSpc>
            </a:pPr>
            <a:r>
              <a:rPr lang="en-US" sz="4049" b="1">
                <a:solidFill>
                  <a:srgbClr val="FFFFFF"/>
                </a:solidFill>
                <a:latin typeface="Calibri (MS) Bold"/>
                <a:ea typeface="Calibri (MS) Bold"/>
                <a:cs typeface="Calibri (MS) Bold"/>
                <a:sym typeface="Calibri (MS) Bold"/>
              </a:rPr>
              <a:t>Can result in learners having an anxiety over not having anything to write (Lewis, 2025.)</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grpSp>
        <p:nvGrpSpPr>
          <p:cNvPr id="6" name="Group 6"/>
          <p:cNvGrpSpPr/>
          <p:nvPr/>
        </p:nvGrpSpPr>
        <p:grpSpPr>
          <a:xfrm>
            <a:off x="24" y="0"/>
            <a:ext cx="6076186" cy="10287000"/>
            <a:chOff x="0" y="0"/>
            <a:chExt cx="8101582" cy="13716000"/>
          </a:xfrm>
        </p:grpSpPr>
        <p:sp>
          <p:nvSpPr>
            <p:cNvPr id="7" name="Freeform 7"/>
            <p:cNvSpPr/>
            <p:nvPr/>
          </p:nvSpPr>
          <p:spPr>
            <a:xfrm>
              <a:off x="0" y="0"/>
              <a:ext cx="8101584" cy="13716000"/>
            </a:xfrm>
            <a:custGeom>
              <a:avLst/>
              <a:gdLst/>
              <a:ahLst/>
              <a:cxnLst/>
              <a:rect l="l" t="t" r="r" b="b"/>
              <a:pathLst>
                <a:path w="8101584" h="13716000">
                  <a:moveTo>
                    <a:pt x="0" y="0"/>
                  </a:moveTo>
                  <a:lnTo>
                    <a:pt x="8101584" y="0"/>
                  </a:lnTo>
                  <a:lnTo>
                    <a:pt x="8101584" y="13716000"/>
                  </a:lnTo>
                  <a:lnTo>
                    <a:pt x="0" y="13716000"/>
                  </a:lnTo>
                  <a:close/>
                </a:path>
              </a:pathLst>
            </a:custGeom>
            <a:solidFill>
              <a:srgbClr val="4D4D4D"/>
            </a:solidFill>
          </p:spPr>
        </p:sp>
      </p:grpSp>
      <p:grpSp>
        <p:nvGrpSpPr>
          <p:cNvPr id="8" name="Group 8"/>
          <p:cNvGrpSpPr/>
          <p:nvPr/>
        </p:nvGrpSpPr>
        <p:grpSpPr>
          <a:xfrm>
            <a:off x="6060106" y="0"/>
            <a:ext cx="96012" cy="10287000"/>
            <a:chOff x="0" y="0"/>
            <a:chExt cx="128016" cy="13716000"/>
          </a:xfrm>
        </p:grpSpPr>
        <p:sp>
          <p:nvSpPr>
            <p:cNvPr id="9" name="Freeform 9"/>
            <p:cNvSpPr/>
            <p:nvPr/>
          </p:nvSpPr>
          <p:spPr>
            <a:xfrm>
              <a:off x="0" y="0"/>
              <a:ext cx="128016" cy="13716000"/>
            </a:xfrm>
            <a:custGeom>
              <a:avLst/>
              <a:gdLst/>
              <a:ahLst/>
              <a:cxnLst/>
              <a:rect l="l" t="t" r="r" b="b"/>
              <a:pathLst>
                <a:path w="128016" h="13716000">
                  <a:moveTo>
                    <a:pt x="0" y="0"/>
                  </a:moveTo>
                  <a:lnTo>
                    <a:pt x="128016" y="0"/>
                  </a:lnTo>
                  <a:lnTo>
                    <a:pt x="128016" y="13716000"/>
                  </a:lnTo>
                  <a:lnTo>
                    <a:pt x="0" y="13716000"/>
                  </a:lnTo>
                  <a:close/>
                </a:path>
              </a:pathLst>
            </a:custGeom>
            <a:solidFill>
              <a:srgbClr val="ACADA8"/>
            </a:solidFill>
          </p:spPr>
        </p:sp>
      </p:grpSp>
      <p:grpSp>
        <p:nvGrpSpPr>
          <p:cNvPr id="10" name="Group 10"/>
          <p:cNvGrpSpPr/>
          <p:nvPr/>
        </p:nvGrpSpPr>
        <p:grpSpPr>
          <a:xfrm>
            <a:off x="7169114" y="1683243"/>
            <a:ext cx="10196512" cy="2420799"/>
            <a:chOff x="0" y="0"/>
            <a:chExt cx="13595350" cy="3227732"/>
          </a:xfrm>
        </p:grpSpPr>
        <p:sp>
          <p:nvSpPr>
            <p:cNvPr id="11" name="Freeform 11"/>
            <p:cNvSpPr/>
            <p:nvPr/>
          </p:nvSpPr>
          <p:spPr>
            <a:xfrm>
              <a:off x="0" y="0"/>
              <a:ext cx="13595350" cy="3227832"/>
            </a:xfrm>
            <a:custGeom>
              <a:avLst/>
              <a:gdLst/>
              <a:ahLst/>
              <a:cxnLst/>
              <a:rect l="l" t="t" r="r" b="b"/>
              <a:pathLst>
                <a:path w="13595350" h="3227832">
                  <a:moveTo>
                    <a:pt x="0" y="322834"/>
                  </a:moveTo>
                  <a:cubicBezTo>
                    <a:pt x="0" y="144526"/>
                    <a:pt x="144526" y="0"/>
                    <a:pt x="322834" y="0"/>
                  </a:cubicBezTo>
                  <a:lnTo>
                    <a:pt x="13272515" y="0"/>
                  </a:lnTo>
                  <a:cubicBezTo>
                    <a:pt x="13450824" y="0"/>
                    <a:pt x="13595350" y="144526"/>
                    <a:pt x="13595350" y="322834"/>
                  </a:cubicBezTo>
                  <a:lnTo>
                    <a:pt x="13595350" y="2904998"/>
                  </a:lnTo>
                  <a:cubicBezTo>
                    <a:pt x="13595350" y="3083306"/>
                    <a:pt x="13450824" y="3227832"/>
                    <a:pt x="13272515" y="3227832"/>
                  </a:cubicBezTo>
                  <a:lnTo>
                    <a:pt x="322834" y="3227832"/>
                  </a:lnTo>
                  <a:cubicBezTo>
                    <a:pt x="144526" y="3227705"/>
                    <a:pt x="0" y="3083179"/>
                    <a:pt x="0" y="2904998"/>
                  </a:cubicBezTo>
                  <a:close/>
                </a:path>
              </a:pathLst>
            </a:custGeom>
            <a:solidFill>
              <a:srgbClr val="F2F2F2"/>
            </a:solidFill>
          </p:spPr>
        </p:sp>
      </p:grpSp>
      <p:grpSp>
        <p:nvGrpSpPr>
          <p:cNvPr id="12" name="Group 12"/>
          <p:cNvGrpSpPr/>
          <p:nvPr/>
        </p:nvGrpSpPr>
        <p:grpSpPr>
          <a:xfrm>
            <a:off x="7062788" y="5638290"/>
            <a:ext cx="10196512" cy="2420799"/>
            <a:chOff x="0" y="0"/>
            <a:chExt cx="13595350" cy="3227732"/>
          </a:xfrm>
        </p:grpSpPr>
        <p:sp>
          <p:nvSpPr>
            <p:cNvPr id="13" name="Freeform 13"/>
            <p:cNvSpPr/>
            <p:nvPr/>
          </p:nvSpPr>
          <p:spPr>
            <a:xfrm>
              <a:off x="0" y="0"/>
              <a:ext cx="13595350" cy="3227832"/>
            </a:xfrm>
            <a:custGeom>
              <a:avLst/>
              <a:gdLst/>
              <a:ahLst/>
              <a:cxnLst/>
              <a:rect l="l" t="t" r="r" b="b"/>
              <a:pathLst>
                <a:path w="13595350" h="3227832">
                  <a:moveTo>
                    <a:pt x="0" y="322834"/>
                  </a:moveTo>
                  <a:cubicBezTo>
                    <a:pt x="0" y="144526"/>
                    <a:pt x="144526" y="0"/>
                    <a:pt x="322834" y="0"/>
                  </a:cubicBezTo>
                  <a:lnTo>
                    <a:pt x="13272515" y="0"/>
                  </a:lnTo>
                  <a:cubicBezTo>
                    <a:pt x="13450824" y="0"/>
                    <a:pt x="13595350" y="144526"/>
                    <a:pt x="13595350" y="322834"/>
                  </a:cubicBezTo>
                  <a:lnTo>
                    <a:pt x="13595350" y="2904998"/>
                  </a:lnTo>
                  <a:cubicBezTo>
                    <a:pt x="13595350" y="3083306"/>
                    <a:pt x="13450824" y="3227832"/>
                    <a:pt x="13272515" y="3227832"/>
                  </a:cubicBezTo>
                  <a:lnTo>
                    <a:pt x="322834" y="3227832"/>
                  </a:lnTo>
                  <a:cubicBezTo>
                    <a:pt x="144526" y="3227705"/>
                    <a:pt x="0" y="3083179"/>
                    <a:pt x="0" y="2904998"/>
                  </a:cubicBezTo>
                  <a:close/>
                </a:path>
              </a:pathLst>
            </a:custGeom>
            <a:solidFill>
              <a:srgbClr val="F2F2F2"/>
            </a:solidFill>
          </p:spPr>
        </p:sp>
      </p:grpSp>
      <p:sp>
        <p:nvSpPr>
          <p:cNvPr id="16" name="Freeform 16"/>
          <p:cNvSpPr/>
          <p:nvPr/>
        </p:nvSpPr>
        <p:spPr>
          <a:xfrm>
            <a:off x="7679427" y="1912130"/>
            <a:ext cx="1662756" cy="1644050"/>
          </a:xfrm>
          <a:custGeom>
            <a:avLst/>
            <a:gdLst/>
            <a:ahLst/>
            <a:cxnLst/>
            <a:rect l="l" t="t" r="r" b="b"/>
            <a:pathLst>
              <a:path w="1662756" h="1644050">
                <a:moveTo>
                  <a:pt x="0" y="0"/>
                </a:moveTo>
                <a:lnTo>
                  <a:pt x="1662756" y="0"/>
                </a:lnTo>
                <a:lnTo>
                  <a:pt x="1662756" y="1644049"/>
                </a:lnTo>
                <a:lnTo>
                  <a:pt x="0" y="164404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8" name="Freeform 18"/>
          <p:cNvSpPr/>
          <p:nvPr/>
        </p:nvSpPr>
        <p:spPr>
          <a:xfrm>
            <a:off x="7482966" y="5917652"/>
            <a:ext cx="1859217" cy="1859217"/>
          </a:xfrm>
          <a:custGeom>
            <a:avLst/>
            <a:gdLst/>
            <a:ahLst/>
            <a:cxnLst/>
            <a:rect l="l" t="t" r="r" b="b"/>
            <a:pathLst>
              <a:path w="1859217" h="1859217">
                <a:moveTo>
                  <a:pt x="0" y="0"/>
                </a:moveTo>
                <a:lnTo>
                  <a:pt x="1859217" y="0"/>
                </a:lnTo>
                <a:lnTo>
                  <a:pt x="1859217" y="1859217"/>
                </a:lnTo>
                <a:lnTo>
                  <a:pt x="0" y="185921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9" name="TextBox 19"/>
          <p:cNvSpPr txBox="1"/>
          <p:nvPr/>
        </p:nvSpPr>
        <p:spPr>
          <a:xfrm>
            <a:off x="829995" y="1913759"/>
            <a:ext cx="4444386" cy="6153648"/>
          </a:xfrm>
          <a:prstGeom prst="rect">
            <a:avLst/>
          </a:prstGeom>
        </p:spPr>
        <p:txBody>
          <a:bodyPr lIns="0" tIns="0" rIns="0" bIns="0" rtlCol="0" anchor="t">
            <a:spAutoFit/>
          </a:bodyPr>
          <a:lstStyle/>
          <a:p>
            <a:pPr algn="l">
              <a:lnSpc>
                <a:spcPts val="8003"/>
              </a:lnSpc>
            </a:pPr>
            <a:r>
              <a:rPr lang="en-US" sz="5799" b="1" spc="-80">
                <a:solidFill>
                  <a:srgbClr val="FFFFFF"/>
                </a:solidFill>
                <a:latin typeface="Calibri (MS) Bold"/>
                <a:ea typeface="Calibri (MS) Bold"/>
                <a:cs typeface="Calibri (MS) Bold"/>
                <a:sym typeface="Calibri (MS) Bold"/>
              </a:rPr>
              <a:t>The benefits I have found through engaging with this assignment. </a:t>
            </a:r>
          </a:p>
        </p:txBody>
      </p:sp>
      <p:sp>
        <p:nvSpPr>
          <p:cNvPr id="20" name="TextBox 20"/>
          <p:cNvSpPr txBox="1"/>
          <p:nvPr/>
        </p:nvSpPr>
        <p:spPr>
          <a:xfrm>
            <a:off x="10020086" y="2011965"/>
            <a:ext cx="7077937" cy="1433747"/>
          </a:xfrm>
          <a:prstGeom prst="rect">
            <a:avLst/>
          </a:prstGeom>
        </p:spPr>
        <p:txBody>
          <a:bodyPr lIns="0" tIns="0" rIns="0" bIns="0" rtlCol="0" anchor="t">
            <a:spAutoFit/>
          </a:bodyPr>
          <a:lstStyle/>
          <a:p>
            <a:pPr algn="l">
              <a:lnSpc>
                <a:spcPts val="5450"/>
              </a:lnSpc>
            </a:pPr>
            <a:r>
              <a:rPr lang="en-US" sz="3949" b="1">
                <a:solidFill>
                  <a:srgbClr val="000000"/>
                </a:solidFill>
                <a:latin typeface="Calibri (MS) Bold"/>
                <a:ea typeface="Calibri (MS) Bold"/>
                <a:cs typeface="Calibri (MS) Bold"/>
                <a:sym typeface="Calibri (MS) Bold"/>
              </a:rPr>
              <a:t>Gained knowledge of a variety of AfL strategies.</a:t>
            </a:r>
          </a:p>
        </p:txBody>
      </p:sp>
      <p:sp>
        <p:nvSpPr>
          <p:cNvPr id="21" name="TextBox 21"/>
          <p:cNvSpPr txBox="1"/>
          <p:nvPr/>
        </p:nvSpPr>
        <p:spPr>
          <a:xfrm>
            <a:off x="10020086" y="5784304"/>
            <a:ext cx="7077937" cy="1995421"/>
          </a:xfrm>
          <a:prstGeom prst="rect">
            <a:avLst/>
          </a:prstGeom>
        </p:spPr>
        <p:txBody>
          <a:bodyPr lIns="0" tIns="0" rIns="0" bIns="0" rtlCol="0" anchor="t">
            <a:spAutoFit/>
          </a:bodyPr>
          <a:lstStyle/>
          <a:p>
            <a:pPr algn="l">
              <a:lnSpc>
                <a:spcPts val="5137"/>
              </a:lnSpc>
            </a:pPr>
            <a:r>
              <a:rPr lang="en-US" sz="3750" b="1">
                <a:solidFill>
                  <a:srgbClr val="000000"/>
                </a:solidFill>
                <a:latin typeface="Calibri (MS) Bold"/>
                <a:ea typeface="Calibri (MS) Bold"/>
                <a:cs typeface="Calibri (MS) Bold"/>
                <a:sym typeface="Calibri (MS) Bold"/>
              </a:rPr>
              <a:t>Allowed me to trial-and-error AfL strategies in a classroom environment.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flipV="1">
            <a:off x="1785536" y="2560320"/>
            <a:ext cx="12611953" cy="46447"/>
          </a:xfrm>
          <a:prstGeom prst="line">
            <a:avLst/>
          </a:prstGeom>
          <a:ln w="9525" cap="rnd">
            <a:solidFill>
              <a:srgbClr val="000000"/>
            </a:solidFill>
            <a:prstDash val="solid"/>
            <a:headEnd type="none" w="sm" len="sm"/>
            <a:tailEnd type="none" w="sm" len="sm"/>
          </a:ln>
        </p:spPr>
      </p:sp>
      <p:sp>
        <p:nvSpPr>
          <p:cNvPr id="7" name="TextBox 7"/>
          <p:cNvSpPr txBox="1"/>
          <p:nvPr/>
        </p:nvSpPr>
        <p:spPr>
          <a:xfrm>
            <a:off x="1554480" y="2943225"/>
            <a:ext cx="15087600" cy="5063490"/>
          </a:xfrm>
          <a:prstGeom prst="rect">
            <a:avLst/>
          </a:prstGeom>
        </p:spPr>
        <p:txBody>
          <a:bodyPr lIns="0" tIns="0" rIns="0" bIns="0" rtlCol="0" anchor="t">
            <a:spAutoFit/>
          </a:bodyPr>
          <a:lstStyle/>
          <a:p>
            <a:pPr marL="760095" lvl="1" indent="-380048" algn="l">
              <a:lnSpc>
                <a:spcPts val="5670"/>
              </a:lnSpc>
              <a:buFont typeface="Arial"/>
              <a:buChar char="•"/>
            </a:pPr>
            <a:r>
              <a:rPr lang="en-US" sz="4200" b="1">
                <a:solidFill>
                  <a:srgbClr val="000000"/>
                </a:solidFill>
                <a:latin typeface="Calibri (MS) Bold"/>
                <a:ea typeface="Calibri (MS) Bold"/>
                <a:cs typeface="Calibri (MS) Bold"/>
                <a:sym typeface="Calibri (MS) Bold"/>
              </a:rPr>
              <a:t>I would like to use a ‘KWL grid’ as a form of AfL. </a:t>
            </a:r>
          </a:p>
          <a:p>
            <a:pPr marL="760095" lvl="1" indent="-380048" algn="l">
              <a:lnSpc>
                <a:spcPts val="5670"/>
              </a:lnSpc>
              <a:buFont typeface="Arial"/>
              <a:buChar char="•"/>
            </a:pPr>
            <a:r>
              <a:rPr lang="en-US" sz="4200" b="1">
                <a:solidFill>
                  <a:srgbClr val="000000"/>
                </a:solidFill>
                <a:latin typeface="Calibri (MS) Bold"/>
                <a:ea typeface="Calibri (MS) Bold"/>
                <a:cs typeface="Calibri (MS) Bold"/>
                <a:sym typeface="Calibri (MS) Bold"/>
              </a:rPr>
              <a:t>Continue to use the thumbs up/middle or down to reflect on understanding.</a:t>
            </a:r>
          </a:p>
          <a:p>
            <a:pPr marL="760095" lvl="1" indent="-380048" algn="l">
              <a:lnSpc>
                <a:spcPts val="5670"/>
              </a:lnSpc>
              <a:buFont typeface="Arial"/>
              <a:buChar char="•"/>
            </a:pPr>
            <a:r>
              <a:rPr lang="en-US" sz="4200" b="1">
                <a:solidFill>
                  <a:srgbClr val="000000"/>
                </a:solidFill>
                <a:latin typeface="Calibri (MS) Bold"/>
                <a:ea typeface="Calibri (MS) Bold"/>
                <a:cs typeface="Calibri (MS) Bold"/>
                <a:sym typeface="Calibri (MS) Bold"/>
              </a:rPr>
              <a:t>Try to use other ways for the learners to show me their understanding e.g. RAG rating cards.</a:t>
            </a:r>
          </a:p>
          <a:p>
            <a:pPr marL="760095" lvl="1" indent="-380048" algn="l">
              <a:lnSpc>
                <a:spcPts val="5670"/>
              </a:lnSpc>
              <a:buFont typeface="Arial"/>
              <a:buChar char="•"/>
            </a:pPr>
            <a:r>
              <a:rPr lang="en-US" sz="4200" b="1">
                <a:solidFill>
                  <a:srgbClr val="000000"/>
                </a:solidFill>
                <a:latin typeface="Calibri (MS) Bold"/>
                <a:ea typeface="Calibri (MS) Bold"/>
                <a:cs typeface="Calibri (MS) Bold"/>
                <a:sym typeface="Calibri (MS) Bold"/>
              </a:rPr>
              <a:t>Continue to deepen my knowledge on AfL through research.</a:t>
            </a:r>
          </a:p>
          <a:p>
            <a:pPr marL="760095" lvl="1" indent="-380048" algn="l">
              <a:lnSpc>
                <a:spcPts val="5670"/>
              </a:lnSpc>
            </a:pPr>
            <a:endParaRPr lang="en-US" sz="4200" b="1">
              <a:solidFill>
                <a:srgbClr val="000000"/>
              </a:solidFill>
              <a:latin typeface="Calibri (MS) Bold"/>
              <a:ea typeface="Calibri (MS) Bold"/>
              <a:cs typeface="Calibri (MS) Bold"/>
              <a:sym typeface="Calibri (MS) Bold"/>
            </a:endParaRPr>
          </a:p>
        </p:txBody>
      </p:sp>
      <p:sp>
        <p:nvSpPr>
          <p:cNvPr id="8" name="Freeform 8"/>
          <p:cNvSpPr/>
          <p:nvPr/>
        </p:nvSpPr>
        <p:spPr>
          <a:xfrm>
            <a:off x="14695826" y="409327"/>
            <a:ext cx="3161228" cy="3213446"/>
          </a:xfrm>
          <a:custGeom>
            <a:avLst/>
            <a:gdLst/>
            <a:ahLst/>
            <a:cxnLst/>
            <a:rect l="l" t="t" r="r" b="b"/>
            <a:pathLst>
              <a:path w="3161228" h="3213446">
                <a:moveTo>
                  <a:pt x="0" y="0"/>
                </a:moveTo>
                <a:lnTo>
                  <a:pt x="3161228" y="0"/>
                </a:lnTo>
                <a:lnTo>
                  <a:pt x="3161228" y="3213447"/>
                </a:lnTo>
                <a:lnTo>
                  <a:pt x="0" y="321344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9" name="Freeform 9"/>
          <p:cNvSpPr/>
          <p:nvPr/>
        </p:nvSpPr>
        <p:spPr>
          <a:xfrm rot="3031359">
            <a:off x="6777490" y="6409288"/>
            <a:ext cx="4177462" cy="4114800"/>
          </a:xfrm>
          <a:custGeom>
            <a:avLst/>
            <a:gdLst/>
            <a:ahLst/>
            <a:cxnLst/>
            <a:rect l="l" t="t" r="r" b="b"/>
            <a:pathLst>
              <a:path w="4177462" h="4114800">
                <a:moveTo>
                  <a:pt x="0" y="0"/>
                </a:moveTo>
                <a:lnTo>
                  <a:pt x="4177462" y="0"/>
                </a:lnTo>
                <a:lnTo>
                  <a:pt x="4177462" y="4114800"/>
                </a:lnTo>
                <a:lnTo>
                  <a:pt x="0" y="41148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0" name="TextBox 10"/>
          <p:cNvSpPr txBox="1"/>
          <p:nvPr/>
        </p:nvSpPr>
        <p:spPr>
          <a:xfrm>
            <a:off x="1737360" y="1452731"/>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Recommendations for the Future</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rot="2188">
            <a:off x="1785534" y="2606767"/>
            <a:ext cx="14959968" cy="0"/>
          </a:xfrm>
          <a:prstGeom prst="line">
            <a:avLst/>
          </a:prstGeom>
          <a:ln w="9525" cap="rnd">
            <a:solidFill>
              <a:srgbClr val="000000"/>
            </a:solidFill>
            <a:prstDash val="solid"/>
            <a:headEnd type="none" w="sm" len="sm"/>
            <a:tailEnd type="none" w="sm" len="sm"/>
          </a:ln>
        </p:spPr>
      </p:sp>
      <p:sp>
        <p:nvSpPr>
          <p:cNvPr id="7" name="TextBox 7"/>
          <p:cNvSpPr txBox="1"/>
          <p:nvPr/>
        </p:nvSpPr>
        <p:spPr>
          <a:xfrm>
            <a:off x="1737360" y="1452731"/>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Reference List</a:t>
            </a:r>
          </a:p>
        </p:txBody>
      </p:sp>
      <p:sp>
        <p:nvSpPr>
          <p:cNvPr id="8" name="TextBox 8"/>
          <p:cNvSpPr txBox="1"/>
          <p:nvPr/>
        </p:nvSpPr>
        <p:spPr>
          <a:xfrm>
            <a:off x="1654780" y="2654168"/>
            <a:ext cx="15087600" cy="6822380"/>
          </a:xfrm>
          <a:prstGeom prst="rect">
            <a:avLst/>
          </a:prstGeom>
        </p:spPr>
        <p:txBody>
          <a:bodyPr lIns="0" tIns="0" rIns="0" bIns="0" rtlCol="0" anchor="t">
            <a:spAutoFit/>
          </a:bodyPr>
          <a:lstStyle/>
          <a:p>
            <a:pPr marL="325755" lvl="1" indent="-162560" algn="l">
              <a:lnSpc>
                <a:spcPts val="1944"/>
              </a:lnSpc>
              <a:buFont typeface="Arial"/>
              <a:buChar char="•"/>
            </a:pPr>
            <a:r>
              <a:rPr lang="en-US" sz="2000" dirty="0">
                <a:solidFill>
                  <a:srgbClr val="404040"/>
                </a:solidFill>
                <a:latin typeface="Helvetica"/>
                <a:ea typeface="Helvetica"/>
                <a:cs typeface="Helvetica"/>
                <a:sym typeface="Helvetica"/>
              </a:rPr>
              <a:t>Armstrong, T. (2013) </a:t>
            </a:r>
            <a:r>
              <a:rPr lang="en-US" sz="2000" i="1" dirty="0">
                <a:solidFill>
                  <a:srgbClr val="404040"/>
                </a:solidFill>
                <a:latin typeface="Helvetica Italics"/>
                <a:ea typeface="Helvetica Italics"/>
                <a:cs typeface="Helvetica Italics"/>
                <a:sym typeface="Helvetica Italics"/>
              </a:rPr>
              <a:t>15 reasons why standardized tests are problematic</a:t>
            </a:r>
            <a:r>
              <a:rPr lang="en-US" sz="2000" dirty="0">
                <a:solidFill>
                  <a:srgbClr val="404040"/>
                </a:solidFill>
                <a:latin typeface="Helvetica"/>
                <a:ea typeface="Helvetica"/>
                <a:cs typeface="Helvetica"/>
                <a:sym typeface="Helvetica"/>
              </a:rPr>
              <a:t>, </a:t>
            </a:r>
            <a:r>
              <a:rPr lang="en-US" sz="2000" i="1" dirty="0">
                <a:solidFill>
                  <a:srgbClr val="404040"/>
                </a:solidFill>
                <a:latin typeface="Helvetica Italics"/>
                <a:ea typeface="Helvetica Italics"/>
                <a:cs typeface="Helvetica Italics"/>
                <a:sym typeface="Helvetica Italics"/>
              </a:rPr>
              <a:t>ASCD</a:t>
            </a:r>
            <a:r>
              <a:rPr lang="en-US" sz="2000" dirty="0">
                <a:solidFill>
                  <a:srgbClr val="404040"/>
                </a:solidFill>
                <a:latin typeface="Helvetica"/>
                <a:ea typeface="Helvetica"/>
                <a:cs typeface="Helvetica"/>
                <a:sym typeface="Helvetica"/>
              </a:rPr>
              <a:t>. Available at: </a:t>
            </a:r>
            <a:r>
              <a:rPr lang="en-US" sz="2000" u="sng" dirty="0">
                <a:solidFill>
                  <a:srgbClr val="0000FF"/>
                </a:solidFill>
                <a:latin typeface="Helvetica"/>
                <a:ea typeface="Helvetica"/>
                <a:cs typeface="Helvetica"/>
                <a:sym typeface="Helvetica"/>
                <a:hlinkClick r:id="rId2" tooltip="https://ascd.org/blogs/15-reasons-why-standardized-tests-are-problematic"/>
              </a:rPr>
              <a:t>https://ascd.org/blogs/15-reasons-why-standardized-tests-are-problematic</a:t>
            </a:r>
            <a:r>
              <a:rPr lang="en-US" sz="2000" dirty="0">
                <a:solidFill>
                  <a:srgbClr val="404040"/>
                </a:solidFill>
                <a:latin typeface="Helvetica"/>
                <a:ea typeface="Helvetica"/>
                <a:cs typeface="Helvetica"/>
                <a:sym typeface="Helvetica"/>
              </a:rPr>
              <a:t> (Accessed: 12 January 2025). </a:t>
            </a:r>
            <a:endParaRPr lang="en-US" sz="2000" dirty="0">
              <a:solidFill>
                <a:srgbClr val="404040"/>
              </a:solidFill>
              <a:latin typeface="Helvetica"/>
              <a:ea typeface="Helvetica"/>
              <a:cs typeface="Helvetica"/>
            </a:endParaRPr>
          </a:p>
          <a:p>
            <a:pPr marL="325755" lvl="1" indent="-162560">
              <a:lnSpc>
                <a:spcPts val="1944"/>
              </a:lnSpc>
              <a:buFont typeface="Arial"/>
              <a:buChar char="•"/>
            </a:pPr>
            <a:endParaRPr lang="en-US" sz="2000" dirty="0">
              <a:solidFill>
                <a:srgbClr val="404040"/>
              </a:solidFill>
              <a:latin typeface="Times New Roman"/>
              <a:ea typeface="Times New Roman"/>
              <a:cs typeface="Times New Roman"/>
              <a:sym typeface="Times New Roman"/>
            </a:endParaRPr>
          </a:p>
          <a:p>
            <a:pPr marL="325755" lvl="1" indent="-162560" algn="l">
              <a:lnSpc>
                <a:spcPts val="1944"/>
              </a:lnSpc>
              <a:buFont typeface="Arial"/>
              <a:buChar char="•"/>
            </a:pPr>
            <a:r>
              <a:rPr lang="en-US" sz="2000">
                <a:solidFill>
                  <a:srgbClr val="404040"/>
                </a:solidFill>
                <a:latin typeface="Times New Roman"/>
                <a:ea typeface="Times New Roman"/>
                <a:cs typeface="Times New Roman"/>
                <a:sym typeface="Times New Roman"/>
              </a:rPr>
              <a:t>Black, P.J. and Wiliam, D. (1998) </a:t>
            </a:r>
            <a:r>
              <a:rPr lang="en-US" sz="2000" i="1" dirty="0">
                <a:solidFill>
                  <a:srgbClr val="404040"/>
                </a:solidFill>
                <a:latin typeface="Times New Roman Italics"/>
                <a:ea typeface="Times New Roman Italics"/>
                <a:cs typeface="Times New Roman Italics"/>
                <a:sym typeface="Times New Roman Italics"/>
              </a:rPr>
              <a:t>Inside the black box: Raising standards through classroom assessment</a:t>
            </a:r>
            <a:r>
              <a:rPr lang="en-US" sz="2000" dirty="0">
                <a:solidFill>
                  <a:srgbClr val="404040"/>
                </a:solidFill>
                <a:latin typeface="Times New Roman"/>
                <a:ea typeface="Times New Roman"/>
                <a:cs typeface="Times New Roman"/>
                <a:sym typeface="Times New Roman"/>
              </a:rPr>
              <a:t>. London: Nelson. </a:t>
            </a:r>
            <a:endParaRPr lang="en-US" sz="2000" dirty="0">
              <a:solidFill>
                <a:srgbClr val="404040"/>
              </a:solidFill>
              <a:latin typeface="Times New Roman"/>
              <a:ea typeface="Times New Roman"/>
              <a:cs typeface="Times New Roman"/>
            </a:endParaRPr>
          </a:p>
          <a:p>
            <a:pPr marL="325755" lvl="1" indent="-162560">
              <a:lnSpc>
                <a:spcPts val="1944"/>
              </a:lnSpc>
              <a:buFont typeface="Arial"/>
              <a:buChar char="•"/>
            </a:pPr>
            <a:endParaRPr lang="en-US" sz="2000" dirty="0">
              <a:solidFill>
                <a:srgbClr val="404040"/>
              </a:solidFill>
              <a:latin typeface="Calibri (MS)"/>
              <a:ea typeface="Calibri (MS)"/>
              <a:cs typeface="Calibri (MS)"/>
              <a:sym typeface="Calibri (MS)"/>
            </a:endParaRPr>
          </a:p>
          <a:p>
            <a:pPr marL="325755" lvl="1" indent="-162560" algn="l">
              <a:lnSpc>
                <a:spcPts val="1944"/>
              </a:lnSpc>
              <a:buFont typeface="Arial"/>
              <a:buChar char="•"/>
            </a:pPr>
            <a:r>
              <a:rPr lang="en-US" sz="2000">
                <a:solidFill>
                  <a:srgbClr val="404040"/>
                </a:solidFill>
                <a:latin typeface="Calibri (MS)"/>
                <a:ea typeface="Calibri (MS)"/>
                <a:cs typeface="Calibri (MS)"/>
                <a:sym typeface="Calibri (MS)"/>
              </a:rPr>
              <a:t>Bullock, D. (2017) </a:t>
            </a:r>
            <a:r>
              <a:rPr lang="en-US" sz="2000" i="1" dirty="0">
                <a:solidFill>
                  <a:srgbClr val="404040"/>
                </a:solidFill>
                <a:latin typeface="Calibri (MS) Italics"/>
                <a:ea typeface="Calibri (MS) Italics"/>
                <a:cs typeface="Calibri (MS) Italics"/>
                <a:sym typeface="Calibri (MS) Italics"/>
              </a:rPr>
              <a:t>Assessment for learning</a:t>
            </a:r>
            <a:r>
              <a:rPr lang="en-US" sz="2000" dirty="0">
                <a:solidFill>
                  <a:srgbClr val="404040"/>
                </a:solidFill>
                <a:latin typeface="Calibri (MS)"/>
                <a:ea typeface="Calibri (MS)"/>
                <a:cs typeface="Calibri (MS)"/>
                <a:sym typeface="Calibri (MS)"/>
              </a:rPr>
              <a:t>, </a:t>
            </a:r>
            <a:r>
              <a:rPr lang="en-US" sz="2000" i="1" dirty="0">
                <a:solidFill>
                  <a:srgbClr val="404040"/>
                </a:solidFill>
                <a:latin typeface="Calibri (MS) Italics"/>
                <a:ea typeface="Calibri (MS) Italics"/>
                <a:cs typeface="Calibri (MS) Italics"/>
                <a:sym typeface="Calibri (MS) Italics"/>
              </a:rPr>
              <a:t>Teaching English</a:t>
            </a:r>
            <a:r>
              <a:rPr lang="en-US" sz="2000" dirty="0">
                <a:solidFill>
                  <a:srgbClr val="404040"/>
                </a:solidFill>
                <a:latin typeface="Calibri (MS)"/>
                <a:ea typeface="Calibri (MS)"/>
                <a:cs typeface="Calibri (MS)"/>
                <a:sym typeface="Calibri (MS)"/>
              </a:rPr>
              <a:t>. Available at:</a:t>
            </a:r>
            <a:r>
              <a:rPr lang="en-US" sz="2000" u="sng" dirty="0">
                <a:solidFill>
                  <a:srgbClr val="0000FF"/>
                </a:solidFill>
                <a:latin typeface="Calibri (MS)"/>
                <a:ea typeface="Calibri (MS)"/>
                <a:cs typeface="Calibri (MS)"/>
                <a:sym typeface="Calibri (MS)"/>
                <a:hlinkClick r:id="rId3" tooltip="https://www.teachingenglish.org.uk/professional-development/teachers/assessing-learning/articles/assessment-learning#:~:text=Assessment%20for%20learning%20is%20also,Assessment%20Reform%20Group%2C%202002"/>
              </a:rPr>
              <a:t>https://www.teachingenglish.org.uk/professional-development/teachers/assessing-learning/articles/assessment-learning#:~:text=Assessment%20for%20learning%20is%20also,Assessment%20Reform%20Group%2C%202002</a:t>
            </a:r>
            <a:r>
              <a:rPr lang="en-US" sz="2000" dirty="0">
                <a:solidFill>
                  <a:srgbClr val="404040"/>
                </a:solidFill>
                <a:latin typeface="Calibri (MS)"/>
                <a:ea typeface="Calibri (MS)"/>
                <a:cs typeface="Calibri (MS)"/>
                <a:sym typeface="Calibri (MS)"/>
              </a:rPr>
              <a:t>) (Accessed: 09 January 2025). </a:t>
            </a:r>
            <a:endParaRPr lang="en-US" sz="2000" dirty="0">
              <a:solidFill>
                <a:srgbClr val="404040"/>
              </a:solidFill>
              <a:latin typeface="Calibri (MS)"/>
              <a:ea typeface="Calibri (MS)"/>
              <a:cs typeface="Calibri (MS)"/>
            </a:endParaRPr>
          </a:p>
          <a:p>
            <a:pPr marL="325755" lvl="1" indent="-162560">
              <a:lnSpc>
                <a:spcPts val="1944"/>
              </a:lnSpc>
              <a:buFont typeface="Arial"/>
              <a:buChar char="•"/>
            </a:pPr>
            <a:endParaRPr lang="en-US" sz="2000" dirty="0">
              <a:solidFill>
                <a:srgbClr val="404040"/>
              </a:solidFill>
              <a:latin typeface="Calibri (MS)"/>
              <a:ea typeface="Calibri (MS)"/>
              <a:cs typeface="Calibri (MS)"/>
              <a:sym typeface="Calibri (MS)"/>
            </a:endParaRPr>
          </a:p>
          <a:p>
            <a:pPr marL="325755" lvl="1" indent="-162560" algn="l">
              <a:lnSpc>
                <a:spcPts val="1944"/>
              </a:lnSpc>
              <a:buFont typeface="Arial"/>
              <a:buChar char="•"/>
            </a:pPr>
            <a:r>
              <a:rPr lang="en-US" sz="2000">
                <a:solidFill>
                  <a:srgbClr val="404040"/>
                </a:solidFill>
                <a:latin typeface="Calibri (MS)"/>
                <a:ea typeface="Calibri (MS)"/>
                <a:cs typeface="Calibri (MS)"/>
                <a:sym typeface="Calibri (MS)"/>
              </a:rPr>
              <a:t>Busch, B. (2024) </a:t>
            </a:r>
            <a:r>
              <a:rPr lang="en-US" sz="2000" i="1" dirty="0">
                <a:solidFill>
                  <a:srgbClr val="404040"/>
                </a:solidFill>
                <a:latin typeface="Calibri (MS) Italics"/>
                <a:ea typeface="Calibri (MS) Italics"/>
                <a:cs typeface="Calibri (MS) Italics"/>
                <a:sym typeface="Calibri (MS) Italics"/>
              </a:rPr>
              <a:t>Hattie’s latest feedback study is out: What does it say?</a:t>
            </a:r>
            <a:r>
              <a:rPr lang="en-US" sz="2000" dirty="0">
                <a:solidFill>
                  <a:srgbClr val="404040"/>
                </a:solidFill>
                <a:latin typeface="Calibri (MS)"/>
                <a:ea typeface="Calibri (MS)"/>
                <a:cs typeface="Calibri (MS)"/>
                <a:sym typeface="Calibri (MS)"/>
              </a:rPr>
              <a:t> Available at: </a:t>
            </a:r>
            <a:r>
              <a:rPr lang="en-US" sz="2000" u="sng" dirty="0">
                <a:solidFill>
                  <a:srgbClr val="0000FF"/>
                </a:solidFill>
                <a:latin typeface="Calibri (MS)"/>
                <a:ea typeface="Calibri (MS)"/>
                <a:cs typeface="Calibri (MS)"/>
                <a:sym typeface="Calibri (MS)"/>
                <a:hlinkClick r:id="rId4" tooltip="https://www.innerdrive.co.uk/blog/hatties-latest-feedback-study/#:~:text=Hattie%20first%20developed%20his%20feedback,accomplishing%20or%20performing%20the%20task"/>
              </a:rPr>
              <a:t>https://www.innerdrive.co.uk/blog/hatties-latest-feedback-study/#:~:text=Hattie%20first%20developed%20his%20feedback,accomplishing%20or%20performing%20the%20task</a:t>
            </a:r>
            <a:r>
              <a:rPr lang="en-US" sz="2000" dirty="0">
                <a:solidFill>
                  <a:srgbClr val="404040"/>
                </a:solidFill>
                <a:latin typeface="Calibri (MS)"/>
                <a:ea typeface="Calibri (MS)"/>
                <a:cs typeface="Calibri (MS)"/>
                <a:sym typeface="Calibri (MS)"/>
              </a:rPr>
              <a:t>(Accessed: 09 January 2025). </a:t>
            </a:r>
            <a:endParaRPr lang="en-US" sz="2000" dirty="0">
              <a:solidFill>
                <a:srgbClr val="404040"/>
              </a:solidFill>
              <a:latin typeface="Calibri (MS)"/>
              <a:ea typeface="Calibri (MS)"/>
              <a:cs typeface="Calibri (MS)"/>
            </a:endParaRPr>
          </a:p>
          <a:p>
            <a:pPr marL="325755" lvl="1" indent="-162560">
              <a:lnSpc>
                <a:spcPts val="1944"/>
              </a:lnSpc>
              <a:buFont typeface="Arial"/>
              <a:buChar char="•"/>
            </a:pPr>
            <a:endParaRPr lang="en-US" sz="2000" dirty="0">
              <a:solidFill>
                <a:srgbClr val="404040"/>
              </a:solidFill>
              <a:latin typeface="Calibri (MS)"/>
              <a:ea typeface="Calibri (MS)"/>
              <a:cs typeface="Calibri (MS)"/>
              <a:sym typeface="Calibri (MS)"/>
            </a:endParaRPr>
          </a:p>
          <a:p>
            <a:pPr marL="325755" lvl="1" indent="-162560" algn="l">
              <a:lnSpc>
                <a:spcPts val="1944"/>
              </a:lnSpc>
              <a:buFont typeface="Arial"/>
              <a:buChar char="•"/>
            </a:pPr>
            <a:r>
              <a:rPr lang="en-US" sz="2000">
                <a:solidFill>
                  <a:srgbClr val="404040"/>
                </a:solidFill>
                <a:latin typeface="Calibri (MS)"/>
                <a:ea typeface="Calibri (MS)"/>
                <a:cs typeface="Calibri (MS)"/>
                <a:sym typeface="Calibri (MS)"/>
              </a:rPr>
              <a:t>Cambridge International Education (2024) </a:t>
            </a:r>
            <a:r>
              <a:rPr lang="en-US" sz="2000" i="1" dirty="0">
                <a:solidFill>
                  <a:srgbClr val="404040"/>
                </a:solidFill>
                <a:latin typeface="Calibri (MS) Italics"/>
                <a:ea typeface="Calibri (MS) Italics"/>
                <a:cs typeface="Calibri (MS) Italics"/>
                <a:sym typeface="Calibri (MS) Italics"/>
              </a:rPr>
              <a:t>Getting started with assessment for learning</a:t>
            </a:r>
            <a:r>
              <a:rPr lang="en-US" sz="2000" dirty="0">
                <a:solidFill>
                  <a:srgbClr val="404040"/>
                </a:solidFill>
                <a:latin typeface="Calibri (MS)"/>
                <a:ea typeface="Calibri (MS)"/>
                <a:cs typeface="Calibri (MS)"/>
                <a:sym typeface="Calibri (MS)"/>
              </a:rPr>
              <a:t>. Available at: </a:t>
            </a:r>
            <a:r>
              <a:rPr lang="en-US" sz="2000" u="sng" dirty="0">
                <a:solidFill>
                  <a:srgbClr val="0000FF"/>
                </a:solidFill>
                <a:latin typeface="Calibri (MS)"/>
                <a:ea typeface="Calibri (MS)"/>
                <a:cs typeface="Calibri (MS)"/>
                <a:sym typeface="Calibri (MS)"/>
                <a:hlinkClick r:id="rId5" tooltip="https://cambridge-community.org.uk/professional-development/gswafl/index.html#Back-to-top-qYnyiaB0Xq"/>
              </a:rPr>
              <a:t>https://cambridge-community.org.uk/professional-development/gswafl/index.html#Back-to-top-qYnyiaB0Xq</a:t>
            </a:r>
            <a:r>
              <a:rPr lang="en-US" sz="2000" dirty="0">
                <a:solidFill>
                  <a:srgbClr val="404040"/>
                </a:solidFill>
                <a:latin typeface="Calibri (MS)"/>
                <a:ea typeface="Calibri (MS)"/>
                <a:cs typeface="Calibri (MS)"/>
                <a:sym typeface="Calibri (MS)"/>
              </a:rPr>
              <a:t> (Accessed: 08 January 2025). </a:t>
            </a:r>
            <a:endParaRPr lang="en-US" sz="2000" dirty="0">
              <a:solidFill>
                <a:srgbClr val="404040"/>
              </a:solidFill>
              <a:latin typeface="Calibri (MS)"/>
              <a:ea typeface="Calibri (MS)"/>
              <a:cs typeface="Calibri (MS)"/>
            </a:endParaRPr>
          </a:p>
          <a:p>
            <a:pPr marL="325755" lvl="1" indent="-162560">
              <a:lnSpc>
                <a:spcPts val="1944"/>
              </a:lnSpc>
              <a:buFont typeface="Arial"/>
              <a:buChar char="•"/>
            </a:pPr>
            <a:endParaRPr lang="en-US" sz="2000" dirty="0">
              <a:solidFill>
                <a:srgbClr val="404040"/>
              </a:solidFill>
              <a:latin typeface="Calibri (MS)"/>
              <a:ea typeface="Calibri (MS)"/>
              <a:cs typeface="Calibri (MS)"/>
              <a:sym typeface="Calibri (MS)"/>
            </a:endParaRPr>
          </a:p>
          <a:p>
            <a:pPr marL="325755" lvl="1" indent="-162560">
              <a:lnSpc>
                <a:spcPts val="1944"/>
              </a:lnSpc>
              <a:buFont typeface="Arial"/>
              <a:buChar char="•"/>
            </a:pPr>
            <a:r>
              <a:rPr lang="en-US" sz="2000">
                <a:solidFill>
                  <a:srgbClr val="404040"/>
                </a:solidFill>
                <a:latin typeface="Calibri (MS)"/>
                <a:ea typeface="Calibri (MS)"/>
                <a:cs typeface="Calibri (MS)"/>
                <a:sym typeface="Calibri (MS)"/>
              </a:rPr>
              <a:t>Chan, C. (2010) </a:t>
            </a:r>
            <a:r>
              <a:rPr lang="en-US" sz="2000" i="1" dirty="0">
                <a:solidFill>
                  <a:srgbClr val="404040"/>
                </a:solidFill>
                <a:latin typeface="Calibri (MS) Italics"/>
                <a:ea typeface="Calibri (MS) Italics"/>
                <a:cs typeface="Calibri (MS) Italics"/>
                <a:sym typeface="Calibri (MS) Italics"/>
              </a:rPr>
              <a:t>Assessment Resource Centre</a:t>
            </a:r>
            <a:r>
              <a:rPr lang="en-US" sz="2000" dirty="0">
                <a:solidFill>
                  <a:srgbClr val="404040"/>
                </a:solidFill>
                <a:latin typeface="Calibri (MS)"/>
                <a:ea typeface="Calibri (MS)"/>
                <a:cs typeface="Calibri (MS)"/>
                <a:sym typeface="Calibri (MS)"/>
              </a:rPr>
              <a:t>, </a:t>
            </a:r>
            <a:r>
              <a:rPr lang="en-US" sz="2000" i="1" dirty="0">
                <a:solidFill>
                  <a:srgbClr val="404040"/>
                </a:solidFill>
                <a:latin typeface="Calibri (MS) Italics"/>
                <a:ea typeface="Calibri (MS) Italics"/>
                <a:cs typeface="Calibri (MS) Italics"/>
                <a:sym typeface="Calibri (MS) Italics"/>
              </a:rPr>
              <a:t>Self and Peer Assessment</a:t>
            </a:r>
            <a:r>
              <a:rPr lang="en-US" sz="2000" dirty="0">
                <a:solidFill>
                  <a:srgbClr val="404040"/>
                </a:solidFill>
                <a:latin typeface="Calibri (MS)"/>
                <a:ea typeface="Calibri (MS)"/>
                <a:cs typeface="Calibri (MS)"/>
                <a:sym typeface="Calibri (MS)"/>
              </a:rPr>
              <a:t>. Available at: </a:t>
            </a:r>
            <a:r>
              <a:rPr lang="en-US" sz="2000" u="sng" dirty="0">
                <a:solidFill>
                  <a:srgbClr val="0000FF"/>
                </a:solidFill>
                <a:latin typeface="Calibri (MS)"/>
                <a:ea typeface="Calibri (MS)"/>
                <a:cs typeface="Calibri (MS)"/>
                <a:sym typeface="Calibri (MS)"/>
                <a:hlinkClick r:id="rId6" tooltip="https://ar.talic.hku.hk/self_peer.htm"/>
              </a:rPr>
              <a:t>https://ar.talic.hku.hk/self_peer.htm</a:t>
            </a:r>
            <a:r>
              <a:rPr lang="en-US" sz="2000" dirty="0">
                <a:solidFill>
                  <a:srgbClr val="404040"/>
                </a:solidFill>
                <a:latin typeface="Calibri (MS)"/>
                <a:ea typeface="Calibri (MS)"/>
                <a:cs typeface="Calibri (MS)"/>
                <a:sym typeface="Calibri (MS)"/>
              </a:rPr>
              <a:t> (Accessed: 09 January 2025).  </a:t>
            </a:r>
          </a:p>
          <a:p>
            <a:pPr marL="325755" lvl="1" indent="-162560" algn="l">
              <a:lnSpc>
                <a:spcPts val="1944"/>
              </a:lnSpc>
              <a:buFont typeface="Arial"/>
              <a:buChar char="•"/>
            </a:pPr>
            <a:endParaRPr lang="en-US" sz="2000" dirty="0">
              <a:solidFill>
                <a:srgbClr val="404040"/>
              </a:solidFill>
              <a:latin typeface="Calibri (MS)"/>
              <a:ea typeface="Calibri (MS)"/>
              <a:cs typeface="Calibri (MS)"/>
            </a:endParaRPr>
          </a:p>
          <a:p>
            <a:pPr marL="325755" lvl="1" indent="-162560" algn="l">
              <a:lnSpc>
                <a:spcPts val="1944"/>
              </a:lnSpc>
              <a:buFont typeface="Arial"/>
              <a:buChar char="•"/>
            </a:pPr>
            <a:r>
              <a:rPr lang="en-US" sz="2000">
                <a:solidFill>
                  <a:srgbClr val="404040"/>
                </a:solidFill>
                <a:latin typeface="Calibri (MS)"/>
                <a:ea typeface="Calibri (MS)"/>
                <a:cs typeface="Calibri (MS)"/>
                <a:sym typeface="Calibri (MS)"/>
              </a:rPr>
              <a:t>Dauncey, M. (2022) </a:t>
            </a:r>
            <a:r>
              <a:rPr lang="en-US" sz="2000" i="1" dirty="0">
                <a:solidFill>
                  <a:srgbClr val="404040"/>
                </a:solidFill>
                <a:latin typeface="Calibri (MS) Italics"/>
                <a:ea typeface="Calibri (MS) Italics"/>
                <a:cs typeface="Calibri (MS) Italics"/>
                <a:sym typeface="Calibri (MS) Italics"/>
              </a:rPr>
              <a:t>Rolling out the new curriculum from this September</a:t>
            </a:r>
            <a:r>
              <a:rPr lang="en-US" sz="2000" dirty="0">
                <a:solidFill>
                  <a:srgbClr val="404040"/>
                </a:solidFill>
                <a:latin typeface="Calibri (MS)"/>
                <a:ea typeface="Calibri (MS)"/>
                <a:cs typeface="Calibri (MS)"/>
                <a:sym typeface="Calibri (MS)"/>
              </a:rPr>
              <a:t>, </a:t>
            </a:r>
            <a:r>
              <a:rPr lang="en-US" sz="2000" i="1" dirty="0">
                <a:solidFill>
                  <a:srgbClr val="404040"/>
                </a:solidFill>
                <a:latin typeface="Calibri (MS) Italics"/>
                <a:ea typeface="Calibri (MS) Italics"/>
                <a:cs typeface="Calibri (MS) Italics"/>
                <a:sym typeface="Calibri (MS) Italics"/>
              </a:rPr>
              <a:t>Senedd Research</a:t>
            </a:r>
            <a:r>
              <a:rPr lang="en-US" sz="2000" dirty="0">
                <a:solidFill>
                  <a:srgbClr val="404040"/>
                </a:solidFill>
                <a:latin typeface="Calibri (MS)"/>
                <a:ea typeface="Calibri (MS)"/>
                <a:cs typeface="Calibri (MS)"/>
                <a:sym typeface="Calibri (MS)"/>
              </a:rPr>
              <a:t>. Available at:</a:t>
            </a:r>
            <a:r>
              <a:rPr lang="en-US" sz="2000" u="sng" dirty="0">
                <a:solidFill>
                  <a:srgbClr val="0000FF"/>
                </a:solidFill>
                <a:latin typeface="Calibri (MS)"/>
                <a:ea typeface="Calibri (MS)"/>
                <a:cs typeface="Calibri (MS)"/>
                <a:sym typeface="Calibri (MS)"/>
                <a:hlinkClick r:id="rId7" tooltip="https://research.senedd.wales/research-articles/going-live-rolling-out-the-new-curriculum-from-this-september/"/>
              </a:rPr>
              <a:t>https://research.senedd.wales/research-articles/going-live-rolling-out-the-new-curriculum-from-this-september/</a:t>
            </a:r>
            <a:r>
              <a:rPr lang="en-US" sz="2000" dirty="0">
                <a:solidFill>
                  <a:srgbClr val="404040"/>
                </a:solidFill>
                <a:latin typeface="Calibri (MS)"/>
                <a:ea typeface="Calibri (MS)"/>
                <a:cs typeface="Calibri (MS)"/>
                <a:sym typeface="Calibri (MS)"/>
              </a:rPr>
              <a:t> (Accessed: 08 January 2025). </a:t>
            </a:r>
            <a:endParaRPr lang="en-US" sz="2000" dirty="0">
              <a:solidFill>
                <a:srgbClr val="404040"/>
              </a:solidFill>
              <a:latin typeface="Calibri (MS)"/>
              <a:ea typeface="Calibri (MS)"/>
              <a:cs typeface="Calibri (MS)"/>
            </a:endParaRPr>
          </a:p>
          <a:p>
            <a:pPr marL="325755" lvl="1" indent="-162560">
              <a:lnSpc>
                <a:spcPts val="1944"/>
              </a:lnSpc>
              <a:buFont typeface="Arial"/>
              <a:buChar char="•"/>
            </a:pPr>
            <a:endParaRPr lang="en-US" sz="2000" dirty="0">
              <a:solidFill>
                <a:srgbClr val="404040"/>
              </a:solidFill>
              <a:latin typeface="Times New Roman"/>
              <a:ea typeface="Times New Roman"/>
              <a:cs typeface="Times New Roman"/>
              <a:sym typeface="Times New Roman"/>
            </a:endParaRPr>
          </a:p>
          <a:p>
            <a:pPr marL="325755" lvl="1" indent="-162560" algn="l">
              <a:lnSpc>
                <a:spcPts val="1944"/>
              </a:lnSpc>
              <a:buFont typeface="Arial"/>
              <a:buChar char="•"/>
            </a:pPr>
            <a:r>
              <a:rPr lang="en-US" sz="2000">
                <a:solidFill>
                  <a:srgbClr val="404040"/>
                </a:solidFill>
                <a:latin typeface="Times New Roman"/>
                <a:ea typeface="Times New Roman"/>
                <a:cs typeface="Times New Roman"/>
                <a:sym typeface="Times New Roman"/>
              </a:rPr>
              <a:t>Didau, D. and Rose, N. (2016) </a:t>
            </a:r>
            <a:r>
              <a:rPr lang="en-US" sz="2000" i="1" dirty="0">
                <a:solidFill>
                  <a:srgbClr val="404040"/>
                </a:solidFill>
                <a:latin typeface="Times New Roman Italics"/>
                <a:ea typeface="Times New Roman Italics"/>
                <a:cs typeface="Times New Roman Italics"/>
                <a:sym typeface="Times New Roman Italics"/>
              </a:rPr>
              <a:t>What every teacher needs to know about psychology</a:t>
            </a:r>
            <a:r>
              <a:rPr lang="en-US" sz="2000" dirty="0">
                <a:solidFill>
                  <a:srgbClr val="404040"/>
                </a:solidFill>
                <a:latin typeface="Times New Roman"/>
                <a:ea typeface="Times New Roman"/>
                <a:cs typeface="Times New Roman"/>
                <a:sym typeface="Times New Roman"/>
              </a:rPr>
              <a:t>. Melton, Woodbridge: John Catt Educational Ltd. </a:t>
            </a:r>
            <a:endParaRPr lang="en-US" sz="2000" dirty="0">
              <a:solidFill>
                <a:srgbClr val="404040"/>
              </a:solidFill>
              <a:latin typeface="Times New Roman"/>
              <a:ea typeface="Times New Roman"/>
              <a:cs typeface="Times New Roman"/>
            </a:endParaRPr>
          </a:p>
          <a:p>
            <a:pPr marL="325755" lvl="1" indent="-162560">
              <a:lnSpc>
                <a:spcPts val="1944"/>
              </a:lnSpc>
              <a:buFont typeface="Arial"/>
              <a:buChar char="•"/>
            </a:pPr>
            <a:endParaRPr lang="en-US" sz="2000" dirty="0">
              <a:solidFill>
                <a:srgbClr val="404040"/>
              </a:solidFill>
              <a:latin typeface="Calibri (MS)"/>
              <a:ea typeface="Calibri (MS)"/>
              <a:cs typeface="Calibri (MS)"/>
              <a:sym typeface="Calibri (MS)"/>
            </a:endParaRPr>
          </a:p>
          <a:p>
            <a:pPr marL="325755" lvl="1" indent="-162560" algn="l">
              <a:lnSpc>
                <a:spcPts val="1944"/>
              </a:lnSpc>
              <a:buFont typeface="Arial"/>
              <a:buChar char="•"/>
            </a:pPr>
            <a:r>
              <a:rPr lang="en-US" sz="2000">
                <a:solidFill>
                  <a:srgbClr val="404040"/>
                </a:solidFill>
                <a:latin typeface="Calibri (MS)"/>
                <a:ea typeface="Calibri (MS)"/>
                <a:cs typeface="Calibri (MS)"/>
                <a:sym typeface="Calibri (MS)"/>
              </a:rPr>
              <a:t>Donaldson, G. (2015) </a:t>
            </a:r>
            <a:r>
              <a:rPr lang="en-US" sz="2000" i="1" dirty="0">
                <a:solidFill>
                  <a:srgbClr val="404040"/>
                </a:solidFill>
                <a:latin typeface="Calibri (MS) Italics"/>
                <a:ea typeface="Calibri (MS) Italics"/>
                <a:cs typeface="Calibri (MS) Italics"/>
                <a:sym typeface="Calibri (MS) Italics"/>
              </a:rPr>
              <a:t>Successful futures</a:t>
            </a:r>
            <a:r>
              <a:rPr lang="en-US" sz="2000" dirty="0">
                <a:solidFill>
                  <a:srgbClr val="404040"/>
                </a:solidFill>
                <a:latin typeface="Calibri (MS)"/>
                <a:ea typeface="Calibri (MS)"/>
                <a:cs typeface="Calibri (MS)"/>
                <a:sym typeface="Calibri (MS)"/>
              </a:rPr>
              <a:t>, </a:t>
            </a:r>
            <a:r>
              <a:rPr lang="en-US" sz="2000" i="1" dirty="0">
                <a:solidFill>
                  <a:srgbClr val="404040"/>
                </a:solidFill>
                <a:latin typeface="Calibri (MS) Italics"/>
                <a:ea typeface="Calibri (MS) Italics"/>
                <a:cs typeface="Calibri (MS) Italics"/>
                <a:sym typeface="Calibri (MS) Italics"/>
              </a:rPr>
              <a:t>Independent Review of Curriculum and Assessment Arrangements in Wales</a:t>
            </a:r>
            <a:r>
              <a:rPr lang="en-US" sz="2000" dirty="0">
                <a:solidFill>
                  <a:srgbClr val="404040"/>
                </a:solidFill>
                <a:latin typeface="Calibri (MS)"/>
                <a:ea typeface="Calibri (MS)"/>
                <a:cs typeface="Calibri (MS)"/>
                <a:sym typeface="Calibri (MS)"/>
              </a:rPr>
              <a:t>. Available at: </a:t>
            </a:r>
            <a:r>
              <a:rPr lang="en-US" sz="2000" u="sng" dirty="0">
                <a:solidFill>
                  <a:srgbClr val="0000FF"/>
                </a:solidFill>
                <a:latin typeface="Calibri (MS)"/>
                <a:ea typeface="Calibri (MS)"/>
                <a:cs typeface="Calibri (MS)"/>
                <a:sym typeface="Calibri (MS)"/>
                <a:hlinkClick r:id="rId8" tooltip="https://www.gov.wales/sites/default/files/publications/2018-03/successful-futures.pdf"/>
              </a:rPr>
              <a:t>https://www.gov.wales/sites/default/files/publications/2018-03/successful-futures.pdf</a:t>
            </a:r>
            <a:r>
              <a:rPr lang="en-US" sz="2000" dirty="0">
                <a:solidFill>
                  <a:srgbClr val="404040"/>
                </a:solidFill>
                <a:latin typeface="Calibri (MS)"/>
                <a:ea typeface="Calibri (MS)"/>
                <a:cs typeface="Calibri (MS)"/>
                <a:sym typeface="Calibri (MS)"/>
              </a:rPr>
              <a:t>(Accessed: 06 January 2025). </a:t>
            </a:r>
            <a:endParaRPr lang="en-US" sz="2000" dirty="0">
              <a:solidFill>
                <a:srgbClr val="404040"/>
              </a:solidFill>
              <a:latin typeface="Calibri (MS)"/>
              <a:ea typeface="Calibri (MS)"/>
              <a:cs typeface="Calibri (MS)"/>
            </a:endParaRPr>
          </a:p>
          <a:p>
            <a:pPr marL="325755" lvl="1" indent="-162560" algn="l">
              <a:lnSpc>
                <a:spcPts val="1944"/>
              </a:lnSpc>
            </a:pPr>
            <a:endParaRPr lang="en-US" sz="1800">
              <a:solidFill>
                <a:srgbClr val="404040"/>
              </a:solidFill>
              <a:latin typeface="Calibri (MS)"/>
              <a:ea typeface="Calibri (MS)"/>
              <a:cs typeface="Calibri (MS)"/>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rot="2188">
            <a:off x="1785534" y="2606767"/>
            <a:ext cx="14959968" cy="0"/>
          </a:xfrm>
          <a:prstGeom prst="line">
            <a:avLst/>
          </a:prstGeom>
          <a:ln w="9525" cap="rnd">
            <a:solidFill>
              <a:srgbClr val="000000"/>
            </a:solidFill>
            <a:prstDash val="solid"/>
            <a:headEnd type="none" w="sm" len="sm"/>
            <a:tailEnd type="none" w="sm" len="sm"/>
          </a:ln>
        </p:spPr>
      </p:sp>
      <p:sp>
        <p:nvSpPr>
          <p:cNvPr id="7" name="TextBox 7"/>
          <p:cNvSpPr txBox="1"/>
          <p:nvPr/>
        </p:nvSpPr>
        <p:spPr>
          <a:xfrm>
            <a:off x="1737360" y="1452731"/>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Reference List </a:t>
            </a:r>
          </a:p>
        </p:txBody>
      </p:sp>
      <p:sp>
        <p:nvSpPr>
          <p:cNvPr id="8" name="TextBox 8"/>
          <p:cNvSpPr txBox="1"/>
          <p:nvPr/>
        </p:nvSpPr>
        <p:spPr>
          <a:xfrm>
            <a:off x="1693545" y="2795271"/>
            <a:ext cx="15049500" cy="6091411"/>
          </a:xfrm>
          <a:prstGeom prst="rect">
            <a:avLst/>
          </a:prstGeom>
        </p:spPr>
        <p:txBody>
          <a:bodyPr wrap="square" lIns="0" tIns="0" rIns="0" bIns="0" rtlCol="0" anchor="t">
            <a:spAutoFit/>
          </a:bodyPr>
          <a:lstStyle/>
          <a:p>
            <a:pPr marL="325755" lvl="1" indent="-162560" algn="l">
              <a:lnSpc>
                <a:spcPts val="1944"/>
              </a:lnSpc>
              <a:buFont typeface="Arial"/>
              <a:buChar char="•"/>
            </a:pPr>
            <a:r>
              <a:rPr lang="en-US" sz="2000" dirty="0">
                <a:solidFill>
                  <a:srgbClr val="404040"/>
                </a:solidFill>
                <a:latin typeface="Calibri (MS)"/>
                <a:ea typeface="Calibri (MS)"/>
                <a:cs typeface="Calibri (MS)"/>
                <a:sym typeface="Calibri (MS)"/>
              </a:rPr>
              <a:t>Ehren, M. (2022) ‘A conceptual framework for trust in </a:t>
            </a:r>
            <a:r>
              <a:rPr lang="en-US" sz="2000" dirty="0" err="1">
                <a:solidFill>
                  <a:srgbClr val="404040"/>
                </a:solidFill>
                <a:latin typeface="Calibri (MS)"/>
                <a:ea typeface="Calibri (MS)"/>
                <a:cs typeface="Calibri (MS)"/>
                <a:sym typeface="Calibri (MS)"/>
              </a:rPr>
              <a:t>standardised</a:t>
            </a:r>
            <a:r>
              <a:rPr lang="en-US" sz="2000" dirty="0">
                <a:solidFill>
                  <a:srgbClr val="404040"/>
                </a:solidFill>
                <a:latin typeface="Calibri (MS)"/>
                <a:ea typeface="Calibri (MS)"/>
                <a:cs typeface="Calibri (MS)"/>
                <a:sym typeface="Calibri (MS)"/>
              </a:rPr>
              <a:t> assessments: Commercial, quasi‐market and National Systems’, </a:t>
            </a:r>
            <a:r>
              <a:rPr lang="en-US" sz="2000" i="1" dirty="0">
                <a:solidFill>
                  <a:srgbClr val="404040"/>
                </a:solidFill>
                <a:latin typeface="Calibri (MS) Italics"/>
                <a:ea typeface="Calibri (MS) Italics"/>
                <a:cs typeface="Calibri (MS) Italics"/>
                <a:sym typeface="Calibri (MS) Italics"/>
              </a:rPr>
              <a:t>European Journal of Education</a:t>
            </a:r>
            <a:r>
              <a:rPr lang="en-US" sz="2000" dirty="0">
                <a:solidFill>
                  <a:srgbClr val="404040"/>
                </a:solidFill>
                <a:latin typeface="Calibri (MS)"/>
                <a:ea typeface="Calibri (MS)"/>
                <a:cs typeface="Calibri (MS)"/>
                <a:sym typeface="Calibri (MS)"/>
              </a:rPr>
              <a:t>, 58(1), pp. 11–22. doi:10.1111/ejed.12544. </a:t>
            </a:r>
            <a:endParaRPr lang="en-US" sz="2000" dirty="0">
              <a:solidFill>
                <a:srgbClr val="404040"/>
              </a:solidFill>
              <a:latin typeface="Calibri (MS)"/>
              <a:ea typeface="Calibri (MS)"/>
              <a:cs typeface="Calibri (MS)"/>
            </a:endParaRPr>
          </a:p>
          <a:p>
            <a:pPr marL="325755" lvl="1" indent="-162560">
              <a:lnSpc>
                <a:spcPts val="1944"/>
              </a:lnSpc>
              <a:buFont typeface="Arial"/>
              <a:buChar char="•"/>
            </a:pPr>
            <a:endParaRPr lang="en-US" sz="2000" dirty="0">
              <a:solidFill>
                <a:srgbClr val="404040"/>
              </a:solidFill>
              <a:latin typeface="Calibri (MS)"/>
              <a:ea typeface="Calibri (MS)"/>
              <a:cs typeface="Calibri (MS)"/>
              <a:sym typeface="Calibri (MS)"/>
            </a:endParaRPr>
          </a:p>
          <a:p>
            <a:pPr marL="325755" lvl="1" indent="-162560" algn="l">
              <a:lnSpc>
                <a:spcPts val="1944"/>
              </a:lnSpc>
              <a:buFont typeface="Arial"/>
              <a:buChar char="•"/>
            </a:pPr>
            <a:r>
              <a:rPr lang="en-US" sz="2000">
                <a:solidFill>
                  <a:srgbClr val="404040"/>
                </a:solidFill>
                <a:latin typeface="Calibri (MS)"/>
                <a:ea typeface="Calibri (MS)"/>
                <a:cs typeface="Calibri (MS)"/>
                <a:sym typeface="Calibri (MS)"/>
              </a:rPr>
              <a:t>ERW (2020) </a:t>
            </a:r>
            <a:r>
              <a:rPr lang="en-US" sz="2000" i="1" dirty="0">
                <a:solidFill>
                  <a:srgbClr val="404040"/>
                </a:solidFill>
                <a:latin typeface="Calibri (MS) Italics"/>
                <a:ea typeface="Calibri (MS) Italics"/>
                <a:cs typeface="Calibri (MS) Italics"/>
                <a:sym typeface="Calibri (MS) Italics"/>
              </a:rPr>
              <a:t>Assessment and progression part 1</a:t>
            </a:r>
            <a:r>
              <a:rPr lang="en-US" sz="2000" dirty="0">
                <a:solidFill>
                  <a:srgbClr val="404040"/>
                </a:solidFill>
                <a:latin typeface="Calibri (MS)"/>
                <a:ea typeface="Calibri (MS)"/>
                <a:cs typeface="Calibri (MS)"/>
                <a:sym typeface="Calibri (MS)"/>
              </a:rPr>
              <a:t>, </a:t>
            </a:r>
            <a:r>
              <a:rPr lang="en-US" sz="2000" i="1" dirty="0">
                <a:solidFill>
                  <a:srgbClr val="404040"/>
                </a:solidFill>
                <a:latin typeface="Calibri (MS) Italics"/>
                <a:ea typeface="Calibri (MS) Italics"/>
                <a:cs typeface="Calibri (MS) Italics"/>
                <a:sym typeface="Calibri (MS) Italics"/>
              </a:rPr>
              <a:t>Google Sites: Sign-in</a:t>
            </a:r>
            <a:r>
              <a:rPr lang="en-US" sz="2000" dirty="0">
                <a:solidFill>
                  <a:srgbClr val="404040"/>
                </a:solidFill>
                <a:latin typeface="Calibri (MS)"/>
                <a:ea typeface="Calibri (MS)"/>
                <a:cs typeface="Calibri (MS)"/>
                <a:sym typeface="Calibri (MS)"/>
              </a:rPr>
              <a:t>. Available at:</a:t>
            </a:r>
            <a:r>
              <a:rPr lang="en-US" sz="2000" u="sng" dirty="0">
                <a:solidFill>
                  <a:srgbClr val="0000FF"/>
                </a:solidFill>
                <a:latin typeface="Calibri (MS)"/>
                <a:ea typeface="Calibri (MS)"/>
                <a:cs typeface="Calibri (MS)"/>
                <a:sym typeface="Calibri (MS)"/>
                <a:hlinkClick r:id="rId2" tooltip="https://sites.google.com/hwbcymru.net/journey-to-cfw/whole-school-approach/assessment-and-progression-part-1"/>
              </a:rPr>
              <a:t>https://sites.google.com/hwbcymru.net/journey-to-cfw/whole-school-approach/assessment-and-progression-part-1</a:t>
            </a:r>
            <a:r>
              <a:rPr lang="en-US" sz="2000" dirty="0">
                <a:solidFill>
                  <a:srgbClr val="404040"/>
                </a:solidFill>
                <a:latin typeface="Calibri (MS)"/>
                <a:ea typeface="Calibri (MS)"/>
                <a:cs typeface="Calibri (MS)"/>
                <a:sym typeface="Calibri (MS)"/>
              </a:rPr>
              <a:t> (Accessed: 07 January 2025). </a:t>
            </a:r>
            <a:endParaRPr lang="en-US" sz="2000" dirty="0">
              <a:solidFill>
                <a:srgbClr val="404040"/>
              </a:solidFill>
              <a:latin typeface="Calibri (MS)"/>
              <a:ea typeface="Calibri (MS)"/>
              <a:cs typeface="Calibri (MS)"/>
            </a:endParaRPr>
          </a:p>
          <a:p>
            <a:pPr marL="325755" lvl="1" indent="-162560">
              <a:lnSpc>
                <a:spcPts val="1944"/>
              </a:lnSpc>
              <a:buFont typeface="Arial"/>
              <a:buChar char="•"/>
            </a:pPr>
            <a:endParaRPr lang="en-US" sz="2000" dirty="0">
              <a:solidFill>
                <a:srgbClr val="404040"/>
              </a:solidFill>
              <a:latin typeface="Calibri (MS)"/>
              <a:ea typeface="Calibri (MS)"/>
              <a:cs typeface="Calibri (MS)"/>
              <a:sym typeface="Calibri (MS)"/>
            </a:endParaRPr>
          </a:p>
          <a:p>
            <a:pPr marL="325755" lvl="1" indent="-162560" algn="l">
              <a:lnSpc>
                <a:spcPts val="1944"/>
              </a:lnSpc>
              <a:buFont typeface="Arial"/>
              <a:buChar char="•"/>
            </a:pPr>
            <a:r>
              <a:rPr lang="en-US" sz="2000">
                <a:solidFill>
                  <a:srgbClr val="404040"/>
                </a:solidFill>
                <a:latin typeface="Calibri (MS)"/>
                <a:ea typeface="Calibri (MS)"/>
                <a:cs typeface="Calibri (MS)"/>
                <a:sym typeface="Calibri (MS)"/>
              </a:rPr>
              <a:t>Fletcher-Wood, H. (2017) </a:t>
            </a:r>
            <a:r>
              <a:rPr lang="en-US" sz="2000" i="1" dirty="0">
                <a:solidFill>
                  <a:srgbClr val="404040"/>
                </a:solidFill>
                <a:latin typeface="Calibri (MS) Italics"/>
                <a:ea typeface="Calibri (MS) Italics"/>
                <a:cs typeface="Calibri (MS) Italics"/>
                <a:sym typeface="Calibri (MS) Italics"/>
              </a:rPr>
              <a:t>Is formative assessment fatally flawed? Confusing Learning &amp; Performance</a:t>
            </a:r>
            <a:r>
              <a:rPr lang="en-US" sz="2000" dirty="0">
                <a:solidFill>
                  <a:srgbClr val="404040"/>
                </a:solidFill>
                <a:latin typeface="Calibri (MS)"/>
                <a:ea typeface="Calibri (MS)"/>
                <a:cs typeface="Calibri (MS)"/>
                <a:sym typeface="Calibri (MS)"/>
              </a:rPr>
              <a:t>, </a:t>
            </a:r>
            <a:r>
              <a:rPr lang="en-US" sz="2000" i="1" dirty="0">
                <a:solidFill>
                  <a:srgbClr val="404040"/>
                </a:solidFill>
                <a:latin typeface="Calibri (MS) Italics"/>
                <a:ea typeface="Calibri (MS) Italics"/>
                <a:cs typeface="Calibri (MS) Italics"/>
                <a:sym typeface="Calibri (MS) Italics"/>
              </a:rPr>
              <a:t>Improving Teaching</a:t>
            </a:r>
            <a:r>
              <a:rPr lang="en-US" sz="2000" dirty="0">
                <a:solidFill>
                  <a:srgbClr val="404040"/>
                </a:solidFill>
                <a:latin typeface="Calibri (MS)"/>
                <a:ea typeface="Calibri (MS)"/>
                <a:cs typeface="Calibri (MS)"/>
                <a:sym typeface="Calibri (MS)"/>
              </a:rPr>
              <a:t>. Available at: </a:t>
            </a:r>
            <a:r>
              <a:rPr lang="en-US" sz="2000" u="sng" dirty="0">
                <a:solidFill>
                  <a:srgbClr val="0000FF"/>
                </a:solidFill>
                <a:latin typeface="Calibri (MS)"/>
                <a:ea typeface="Calibri (MS)"/>
                <a:cs typeface="Calibri (MS)"/>
                <a:sym typeface="Calibri (MS)"/>
                <a:hlinkClick r:id="rId3" tooltip="https://improvingteaching.co.uk/2017/03/26/formative-assessment-flawed-confusing-learning-performance/"/>
              </a:rPr>
              <a:t>https://improvingteaching.co.uk/2017/03/26/formative-assessment-flawed-confusing-learning-performance/</a:t>
            </a:r>
            <a:r>
              <a:rPr lang="en-US" sz="2000" dirty="0">
                <a:solidFill>
                  <a:srgbClr val="404040"/>
                </a:solidFill>
                <a:latin typeface="Calibri (MS)"/>
                <a:ea typeface="Calibri (MS)"/>
                <a:cs typeface="Calibri (MS)"/>
                <a:sym typeface="Calibri (MS)"/>
              </a:rPr>
              <a:t> (Accessed: 07 January 2025). </a:t>
            </a:r>
            <a:endParaRPr lang="en-US" sz="2000" dirty="0">
              <a:solidFill>
                <a:srgbClr val="404040"/>
              </a:solidFill>
              <a:latin typeface="Calibri (MS)"/>
              <a:ea typeface="Calibri (MS)"/>
              <a:cs typeface="Calibri (MS)"/>
            </a:endParaRPr>
          </a:p>
          <a:p>
            <a:pPr marL="325755" lvl="1" indent="-162560">
              <a:lnSpc>
                <a:spcPts val="1944"/>
              </a:lnSpc>
              <a:buFont typeface="Arial"/>
              <a:buChar char="•"/>
            </a:pPr>
            <a:endParaRPr lang="en-US" sz="2000" dirty="0">
              <a:solidFill>
                <a:srgbClr val="404040"/>
              </a:solidFill>
              <a:latin typeface="Times New Roman"/>
              <a:ea typeface="Times New Roman"/>
              <a:cs typeface="Times New Roman"/>
              <a:sym typeface="Times New Roman"/>
            </a:endParaRPr>
          </a:p>
          <a:p>
            <a:pPr marL="325755" lvl="1" indent="-162560" algn="l">
              <a:lnSpc>
                <a:spcPts val="1944"/>
              </a:lnSpc>
              <a:buFont typeface="Arial"/>
              <a:buChar char="•"/>
            </a:pPr>
            <a:r>
              <a:rPr lang="en-US" sz="2000" dirty="0">
                <a:solidFill>
                  <a:srgbClr val="404040"/>
                </a:solidFill>
                <a:latin typeface="Times New Roman"/>
                <a:ea typeface="Times New Roman"/>
                <a:cs typeface="Times New Roman"/>
                <a:sym typeface="Times New Roman"/>
              </a:rPr>
              <a:t>Hattie, J. and Timperley, H. (2007) ‘The power of feedback’, </a:t>
            </a:r>
            <a:r>
              <a:rPr lang="en-US" sz="2000" i="1" dirty="0">
                <a:solidFill>
                  <a:srgbClr val="404040"/>
                </a:solidFill>
                <a:latin typeface="Times New Roman Italics"/>
                <a:ea typeface="Times New Roman Italics"/>
                <a:cs typeface="Times New Roman Italics"/>
                <a:sym typeface="Times New Roman Italics"/>
              </a:rPr>
              <a:t>Review of Educational Research</a:t>
            </a:r>
            <a:r>
              <a:rPr lang="en-US" sz="2000" dirty="0">
                <a:solidFill>
                  <a:srgbClr val="404040"/>
                </a:solidFill>
                <a:latin typeface="Times New Roman"/>
                <a:ea typeface="Times New Roman"/>
                <a:cs typeface="Times New Roman"/>
                <a:sym typeface="Times New Roman"/>
              </a:rPr>
              <a:t>, 77(1), pp. 81–112. doi:10.3102/003465430298487. </a:t>
            </a:r>
            <a:endParaRPr lang="en-US" sz="2000" dirty="0">
              <a:solidFill>
                <a:srgbClr val="404040"/>
              </a:solidFill>
              <a:latin typeface="Times New Roman"/>
              <a:ea typeface="Times New Roman"/>
              <a:cs typeface="Times New Roman"/>
            </a:endParaRPr>
          </a:p>
          <a:p>
            <a:pPr marL="325755" lvl="1" indent="-162560">
              <a:lnSpc>
                <a:spcPts val="1944"/>
              </a:lnSpc>
              <a:buFont typeface="Arial"/>
              <a:buChar char="•"/>
            </a:pPr>
            <a:endParaRPr lang="en-US" sz="2000" dirty="0">
              <a:solidFill>
                <a:srgbClr val="404040"/>
              </a:solidFill>
              <a:latin typeface="Times New Roman"/>
              <a:ea typeface="Times New Roman"/>
              <a:cs typeface="Times New Roman"/>
              <a:sym typeface="Times New Roman"/>
            </a:endParaRPr>
          </a:p>
          <a:p>
            <a:pPr marL="325755" lvl="1" indent="-162560">
              <a:lnSpc>
                <a:spcPts val="1944"/>
              </a:lnSpc>
              <a:buFont typeface="Arial"/>
              <a:buChar char="•"/>
            </a:pPr>
            <a:r>
              <a:rPr lang="en-US" sz="2000">
                <a:solidFill>
                  <a:srgbClr val="404040"/>
                </a:solidFill>
                <a:latin typeface="Times New Roman"/>
                <a:ea typeface="Times New Roman"/>
                <a:cs typeface="Times New Roman"/>
                <a:sym typeface="Times New Roman"/>
              </a:rPr>
              <a:t>Johnson, E. (2024) </a:t>
            </a:r>
            <a:r>
              <a:rPr lang="en-US" sz="2000" i="1" dirty="0">
                <a:solidFill>
                  <a:srgbClr val="404040"/>
                </a:solidFill>
                <a:latin typeface="Times New Roman Italics"/>
                <a:ea typeface="Times New Roman Italics"/>
                <a:cs typeface="Times New Roman Italics"/>
                <a:sym typeface="Times New Roman Italics"/>
              </a:rPr>
              <a:t>How to use exit tickets to find out what your students have learned [10 templates included]</a:t>
            </a:r>
            <a:r>
              <a:rPr lang="en-US" sz="2000" dirty="0">
                <a:solidFill>
                  <a:srgbClr val="404040"/>
                </a:solidFill>
                <a:latin typeface="Times New Roman"/>
                <a:ea typeface="Times New Roman"/>
                <a:cs typeface="Times New Roman"/>
                <a:sym typeface="Times New Roman"/>
              </a:rPr>
              <a:t>, </a:t>
            </a:r>
            <a:r>
              <a:rPr lang="en-US" sz="2000" i="1" dirty="0">
                <a:solidFill>
                  <a:srgbClr val="404040"/>
                </a:solidFill>
                <a:latin typeface="Times New Roman Italics"/>
                <a:ea typeface="Times New Roman Italics"/>
                <a:cs typeface="Times New Roman Italics"/>
                <a:sym typeface="Times New Roman Italics"/>
              </a:rPr>
              <a:t>Third Space Learning</a:t>
            </a:r>
            <a:r>
              <a:rPr lang="en-US" sz="2000" dirty="0">
                <a:solidFill>
                  <a:srgbClr val="404040"/>
                </a:solidFill>
                <a:latin typeface="Times New Roman"/>
                <a:ea typeface="Times New Roman"/>
                <a:cs typeface="Times New Roman"/>
                <a:sym typeface="Times New Roman"/>
              </a:rPr>
              <a:t>. Available at: </a:t>
            </a:r>
            <a:r>
              <a:rPr lang="en-US" sz="2000" u="sng" dirty="0">
                <a:solidFill>
                  <a:srgbClr val="0000FF"/>
                </a:solidFill>
                <a:latin typeface="Times New Roman"/>
                <a:ea typeface="Times New Roman"/>
                <a:cs typeface="Times New Roman"/>
                <a:sym typeface="Times New Roman"/>
                <a:hlinkClick r:id="rId4" tooltip="https://thirdspacelearning.com/blog/exit-ticket/"/>
              </a:rPr>
              <a:t>https://thirdspacelearning.com/blog/exit-ticket/</a:t>
            </a:r>
            <a:r>
              <a:rPr lang="en-US" sz="2000" dirty="0">
                <a:solidFill>
                  <a:srgbClr val="404040"/>
                </a:solidFill>
                <a:latin typeface="Times New Roman"/>
                <a:ea typeface="Times New Roman"/>
                <a:cs typeface="Times New Roman"/>
                <a:sym typeface="Times New Roman"/>
              </a:rPr>
              <a:t> (Accessed: 11 January 2025). </a:t>
            </a:r>
          </a:p>
          <a:p>
            <a:pPr marL="325755" lvl="1" indent="-162560" algn="l">
              <a:lnSpc>
                <a:spcPts val="1944"/>
              </a:lnSpc>
              <a:buFont typeface="Arial"/>
              <a:buChar char="•"/>
            </a:pPr>
            <a:endParaRPr lang="en-US" sz="2000" dirty="0">
              <a:solidFill>
                <a:srgbClr val="404040"/>
              </a:solidFill>
              <a:latin typeface="Helvetica"/>
              <a:ea typeface="Times New Roman"/>
              <a:cs typeface="Helvetica"/>
            </a:endParaRPr>
          </a:p>
          <a:p>
            <a:pPr marL="325755" lvl="1" indent="-162560" algn="l">
              <a:lnSpc>
                <a:spcPts val="1944"/>
              </a:lnSpc>
              <a:buFont typeface="Arial"/>
              <a:buChar char="•"/>
            </a:pPr>
            <a:r>
              <a:rPr lang="en-US" sz="2000">
                <a:solidFill>
                  <a:srgbClr val="404040"/>
                </a:solidFill>
                <a:latin typeface="Helvetica"/>
                <a:ea typeface="Helvetica"/>
                <a:cs typeface="Helvetica"/>
                <a:sym typeface="Helvetica"/>
              </a:rPr>
              <a:t>Lewis, L (2025) Conversation with Grace Duford, 8 </a:t>
            </a:r>
            <a:r>
              <a:rPr lang="en-US" sz="2000" dirty="0">
                <a:solidFill>
                  <a:srgbClr val="404040"/>
                </a:solidFill>
                <a:latin typeface="Helvetica"/>
                <a:ea typeface="Helvetica"/>
                <a:cs typeface="Helvetica"/>
                <a:sym typeface="Helvetica"/>
              </a:rPr>
              <a:t>January </a:t>
            </a:r>
            <a:endParaRPr lang="en-US" sz="2000" dirty="0">
              <a:solidFill>
                <a:srgbClr val="404040"/>
              </a:solidFill>
              <a:latin typeface="Helvetica"/>
              <a:ea typeface="Helvetica"/>
              <a:cs typeface="Helvetica"/>
            </a:endParaRPr>
          </a:p>
          <a:p>
            <a:pPr marL="325755" lvl="1" indent="-162560">
              <a:lnSpc>
                <a:spcPts val="1944"/>
              </a:lnSpc>
              <a:buFont typeface="Arial"/>
              <a:buChar char="•"/>
            </a:pPr>
            <a:endParaRPr lang="en-US" sz="2000" dirty="0">
              <a:solidFill>
                <a:srgbClr val="404040"/>
              </a:solidFill>
              <a:latin typeface="Helvetica"/>
              <a:ea typeface="Helvetica"/>
              <a:cs typeface="Helvetica"/>
              <a:sym typeface="Helvetica"/>
            </a:endParaRPr>
          </a:p>
          <a:p>
            <a:pPr marL="325755" lvl="1" indent="-162560">
              <a:lnSpc>
                <a:spcPts val="1944"/>
              </a:lnSpc>
              <a:buFont typeface="Arial"/>
              <a:buChar char="•"/>
            </a:pPr>
            <a:r>
              <a:rPr lang="en-US" sz="2000" dirty="0">
                <a:solidFill>
                  <a:srgbClr val="404040"/>
                </a:solidFill>
                <a:latin typeface="Helvetica"/>
                <a:ea typeface="Helvetica"/>
                <a:cs typeface="Helvetica"/>
                <a:sym typeface="Helvetica"/>
              </a:rPr>
              <a:t>School of Education (2020) </a:t>
            </a:r>
            <a:r>
              <a:rPr lang="en-US" sz="2000" i="1" dirty="0">
                <a:solidFill>
                  <a:srgbClr val="404040"/>
                </a:solidFill>
                <a:latin typeface="Helvetica Italics"/>
                <a:ea typeface="Helvetica Italics"/>
                <a:cs typeface="Helvetica Italics"/>
                <a:sym typeface="Helvetica Italics"/>
              </a:rPr>
              <a:t>Effects of standardized testing on Students &amp; Teachers: American University</a:t>
            </a:r>
            <a:r>
              <a:rPr lang="en-US" sz="2000" dirty="0">
                <a:solidFill>
                  <a:srgbClr val="404040"/>
                </a:solidFill>
                <a:latin typeface="Helvetica"/>
                <a:ea typeface="Helvetica"/>
                <a:cs typeface="Helvetica"/>
                <a:sym typeface="Helvetica"/>
              </a:rPr>
              <a:t>, </a:t>
            </a:r>
            <a:r>
              <a:rPr lang="en-US" sz="2000" i="1" dirty="0">
                <a:solidFill>
                  <a:srgbClr val="404040"/>
                </a:solidFill>
                <a:latin typeface="Helvetica Italics"/>
                <a:ea typeface="Helvetica Italics"/>
                <a:cs typeface="Helvetica Italics"/>
                <a:sym typeface="Helvetica Italics"/>
              </a:rPr>
              <a:t>School of Education Online</a:t>
            </a:r>
            <a:r>
              <a:rPr lang="en-US" sz="2000" dirty="0">
                <a:solidFill>
                  <a:srgbClr val="404040"/>
                </a:solidFill>
                <a:latin typeface="Helvetica"/>
                <a:ea typeface="Helvetica"/>
                <a:cs typeface="Helvetica"/>
                <a:sym typeface="Helvetica"/>
              </a:rPr>
              <a:t>. Available at: </a:t>
            </a:r>
            <a:r>
              <a:rPr lang="en-US" sz="2000" u="sng" dirty="0">
                <a:solidFill>
                  <a:srgbClr val="0000FF"/>
                </a:solidFill>
                <a:latin typeface="Helvetica"/>
                <a:ea typeface="Helvetica"/>
                <a:cs typeface="Helvetica"/>
                <a:sym typeface="Helvetica"/>
                <a:hlinkClick r:id="rId5" tooltip="https://soeonline.american.edu/blog/effects-of-standardized-testing/"/>
              </a:rPr>
              <a:t>https://soeonline.american.edu/blog/effects-of-standardized-testing/</a:t>
            </a:r>
            <a:r>
              <a:rPr lang="en-US" sz="2000" dirty="0">
                <a:solidFill>
                  <a:srgbClr val="404040"/>
                </a:solidFill>
                <a:latin typeface="Helvetica"/>
                <a:ea typeface="Helvetica"/>
                <a:cs typeface="Helvetica"/>
                <a:sym typeface="Helvetica"/>
              </a:rPr>
              <a:t>(Accessed: 13 January 2025). </a:t>
            </a:r>
            <a:endParaRPr lang="en-US" sz="2000" dirty="0">
              <a:solidFill>
                <a:srgbClr val="404040"/>
              </a:solidFill>
              <a:latin typeface="Helvetica"/>
              <a:ea typeface="Helvetica"/>
              <a:cs typeface="Helvetica"/>
            </a:endParaRPr>
          </a:p>
          <a:p>
            <a:pPr marL="325755" lvl="1" indent="-162560" algn="l">
              <a:lnSpc>
                <a:spcPts val="1944"/>
              </a:lnSpc>
              <a:buFont typeface="Arial"/>
              <a:buChar char="•"/>
            </a:pPr>
            <a:endParaRPr lang="en-US" sz="2000" dirty="0">
              <a:solidFill>
                <a:srgbClr val="404040"/>
              </a:solidFill>
              <a:latin typeface="Times New Roman"/>
              <a:ea typeface="Helvetica"/>
              <a:cs typeface="Times New Roman"/>
            </a:endParaRPr>
          </a:p>
          <a:p>
            <a:pPr marL="325755" lvl="1" indent="-162560" algn="l">
              <a:lnSpc>
                <a:spcPts val="1944"/>
              </a:lnSpc>
              <a:buFont typeface="Arial"/>
              <a:buChar char="•"/>
            </a:pPr>
            <a:r>
              <a:rPr lang="en-US" sz="2000" dirty="0">
                <a:solidFill>
                  <a:srgbClr val="404040"/>
                </a:solidFill>
                <a:latin typeface="Times New Roman"/>
                <a:ea typeface="Times New Roman"/>
                <a:cs typeface="Times New Roman"/>
                <a:sym typeface="Times New Roman"/>
              </a:rPr>
              <a:t>Topping, K. (2017) ‘Peer assessment : Learning by judging and discussing the work of other learners’, </a:t>
            </a:r>
            <a:r>
              <a:rPr lang="en-US" sz="2000" i="1" dirty="0">
                <a:solidFill>
                  <a:srgbClr val="404040"/>
                </a:solidFill>
                <a:latin typeface="Times New Roman Italics"/>
                <a:ea typeface="Times New Roman Italics"/>
                <a:cs typeface="Times New Roman Italics"/>
                <a:sym typeface="Times New Roman Italics"/>
              </a:rPr>
              <a:t>Interdisciplinary Education and Psychology</a:t>
            </a:r>
            <a:r>
              <a:rPr lang="en-US" sz="2000" dirty="0">
                <a:solidFill>
                  <a:srgbClr val="404040"/>
                </a:solidFill>
                <a:latin typeface="Times New Roman"/>
                <a:ea typeface="Times New Roman"/>
                <a:cs typeface="Times New Roman"/>
                <a:sym typeface="Times New Roman"/>
              </a:rPr>
              <a:t>, 1(1). doi:10.31532/interdiscipeducpsychol.1.1.007. </a:t>
            </a:r>
            <a:endParaRPr lang="en-US" sz="2000" dirty="0">
              <a:solidFill>
                <a:srgbClr val="404040"/>
              </a:solidFill>
              <a:latin typeface="Times New Roman"/>
              <a:ea typeface="Times New Roman"/>
              <a:cs typeface="Times New Roman"/>
            </a:endParaRPr>
          </a:p>
          <a:p>
            <a:pPr marL="325755" lvl="1" indent="-162560" algn="l">
              <a:lnSpc>
                <a:spcPts val="1944"/>
              </a:lnSpc>
            </a:pPr>
            <a:endParaRPr lang="en-US" sz="1800">
              <a:solidFill>
                <a:srgbClr val="404040"/>
              </a:solidFill>
              <a:latin typeface="Times New Roman"/>
              <a:ea typeface="Times New Roman"/>
              <a:cs typeface="Times New Roman"/>
            </a:endParaRPr>
          </a:p>
          <a:p>
            <a:pPr marL="325755" lvl="1" indent="-162560" algn="l">
              <a:lnSpc>
                <a:spcPts val="1944"/>
              </a:lnSpc>
            </a:pPr>
            <a:endParaRPr lang="en-US" sz="1800">
              <a:solidFill>
                <a:srgbClr val="404040"/>
              </a:solidFill>
              <a:latin typeface="Times New Roman"/>
              <a:ea typeface="Times New Roman"/>
              <a:cs typeface="Times New Roman"/>
            </a:endParaRP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E1E1DB"/>
        </a:solidFill>
        <a:effectLst/>
      </p:bgPr>
    </p:bg>
    <p:spTree>
      <p:nvGrpSpPr>
        <p:cNvPr id="1" name=""/>
        <p:cNvGrpSpPr/>
        <p:nvPr/>
      </p:nvGrpSpPr>
      <p:grpSpPr>
        <a:xfrm>
          <a:off x="0" y="0"/>
          <a:ext cx="0" cy="0"/>
          <a:chOff x="0" y="0"/>
          <a:chExt cx="0" cy="0"/>
        </a:xfrm>
      </p:grpSpPr>
      <p:grpSp>
        <p:nvGrpSpPr>
          <p:cNvPr id="2" name="Group 2"/>
          <p:cNvGrpSpPr/>
          <p:nvPr/>
        </p:nvGrpSpPr>
        <p:grpSpPr>
          <a:xfrm>
            <a:off x="1" y="9601200"/>
            <a:ext cx="18288000" cy="685800"/>
            <a:chOff x="0" y="0"/>
            <a:chExt cx="24384000" cy="914400"/>
          </a:xfrm>
        </p:grpSpPr>
        <p:sp>
          <p:nvSpPr>
            <p:cNvPr id="3" name="Freeform 3"/>
            <p:cNvSpPr/>
            <p:nvPr/>
          </p:nvSpPr>
          <p:spPr>
            <a:xfrm>
              <a:off x="0" y="0"/>
              <a:ext cx="24384000" cy="914400"/>
            </a:xfrm>
            <a:custGeom>
              <a:avLst/>
              <a:gdLst/>
              <a:ahLst/>
              <a:cxnLst/>
              <a:rect l="l" t="t" r="r" b="b"/>
              <a:pathLst>
                <a:path w="24384000" h="914400">
                  <a:moveTo>
                    <a:pt x="0" y="0"/>
                  </a:moveTo>
                  <a:lnTo>
                    <a:pt x="24384000" y="0"/>
                  </a:lnTo>
                  <a:lnTo>
                    <a:pt x="24384000" y="914400"/>
                  </a:lnTo>
                  <a:lnTo>
                    <a:pt x="0" y="914400"/>
                  </a:lnTo>
                  <a:close/>
                </a:path>
              </a:pathLst>
            </a:custGeom>
            <a:solidFill>
              <a:srgbClr val="82847C"/>
            </a:solidFill>
          </p:spPr>
        </p:sp>
      </p:grpSp>
      <p:grpSp>
        <p:nvGrpSpPr>
          <p:cNvPr id="4" name="Group 4"/>
          <p:cNvGrpSpPr/>
          <p:nvPr/>
        </p:nvGrpSpPr>
        <p:grpSpPr>
          <a:xfrm>
            <a:off x="22" y="9501474"/>
            <a:ext cx="18287978" cy="99726"/>
            <a:chOff x="0" y="0"/>
            <a:chExt cx="24383970" cy="132968"/>
          </a:xfrm>
        </p:grpSpPr>
        <p:sp>
          <p:nvSpPr>
            <p:cNvPr id="5" name="Freeform 5"/>
            <p:cNvSpPr/>
            <p:nvPr/>
          </p:nvSpPr>
          <p:spPr>
            <a:xfrm>
              <a:off x="0" y="0"/>
              <a:ext cx="24384000" cy="132969"/>
            </a:xfrm>
            <a:custGeom>
              <a:avLst/>
              <a:gdLst/>
              <a:ahLst/>
              <a:cxnLst/>
              <a:rect l="l" t="t" r="r" b="b"/>
              <a:pathLst>
                <a:path w="24384000" h="132969">
                  <a:moveTo>
                    <a:pt x="0" y="0"/>
                  </a:moveTo>
                  <a:lnTo>
                    <a:pt x="24384000" y="0"/>
                  </a:lnTo>
                  <a:lnTo>
                    <a:pt x="24384000" y="132969"/>
                  </a:lnTo>
                  <a:lnTo>
                    <a:pt x="0" y="132969"/>
                  </a:lnTo>
                  <a:close/>
                </a:path>
              </a:pathLst>
            </a:custGeom>
            <a:solidFill>
              <a:srgbClr val="ACADA8"/>
            </a:solidFill>
          </p:spPr>
        </p:sp>
      </p:grpSp>
      <p:sp>
        <p:nvSpPr>
          <p:cNvPr id="6" name="AutoShape 6"/>
          <p:cNvSpPr/>
          <p:nvPr/>
        </p:nvSpPr>
        <p:spPr>
          <a:xfrm rot="2188">
            <a:off x="1785534" y="2606767"/>
            <a:ext cx="14959968" cy="0"/>
          </a:xfrm>
          <a:prstGeom prst="line">
            <a:avLst/>
          </a:prstGeom>
          <a:ln w="9525" cap="rnd">
            <a:solidFill>
              <a:srgbClr val="000000"/>
            </a:solidFill>
            <a:prstDash val="solid"/>
            <a:headEnd type="none" w="sm" len="sm"/>
            <a:tailEnd type="none" w="sm" len="sm"/>
          </a:ln>
        </p:spPr>
      </p:sp>
      <p:sp>
        <p:nvSpPr>
          <p:cNvPr id="7" name="TextBox 7"/>
          <p:cNvSpPr txBox="1"/>
          <p:nvPr/>
        </p:nvSpPr>
        <p:spPr>
          <a:xfrm>
            <a:off x="1737360" y="1452731"/>
            <a:ext cx="14904720" cy="1107589"/>
          </a:xfrm>
          <a:prstGeom prst="rect">
            <a:avLst/>
          </a:prstGeom>
        </p:spPr>
        <p:txBody>
          <a:bodyPr lIns="0" tIns="0" rIns="0" bIns="0" rtlCol="0" anchor="t">
            <a:spAutoFit/>
          </a:bodyPr>
          <a:lstStyle/>
          <a:p>
            <a:pPr algn="l">
              <a:lnSpc>
                <a:spcPts val="7344"/>
              </a:lnSpc>
            </a:pPr>
            <a:r>
              <a:rPr lang="en-US" sz="7200" b="1" spc="-74">
                <a:solidFill>
                  <a:srgbClr val="404040"/>
                </a:solidFill>
                <a:latin typeface="Calibri (MS) Bold"/>
                <a:ea typeface="Calibri (MS) Bold"/>
                <a:cs typeface="Calibri (MS) Bold"/>
                <a:sym typeface="Calibri (MS) Bold"/>
              </a:rPr>
              <a:t>Reference List</a:t>
            </a:r>
          </a:p>
        </p:txBody>
      </p:sp>
      <p:sp>
        <p:nvSpPr>
          <p:cNvPr id="8" name="TextBox 8"/>
          <p:cNvSpPr txBox="1"/>
          <p:nvPr/>
        </p:nvSpPr>
        <p:spPr>
          <a:xfrm>
            <a:off x="1645920" y="2795271"/>
            <a:ext cx="15087600" cy="2103140"/>
          </a:xfrm>
          <a:prstGeom prst="rect">
            <a:avLst/>
          </a:prstGeom>
        </p:spPr>
        <p:txBody>
          <a:bodyPr lIns="0" tIns="0" rIns="0" bIns="0" rtlCol="0" anchor="t">
            <a:spAutoFit/>
          </a:bodyPr>
          <a:lstStyle/>
          <a:p>
            <a:pPr marL="325755" lvl="1" indent="-162560" algn="l">
              <a:lnSpc>
                <a:spcPts val="1944"/>
              </a:lnSpc>
              <a:buFont typeface="Arial"/>
              <a:buChar char="•"/>
            </a:pPr>
            <a:r>
              <a:rPr lang="en-US" sz="2000" dirty="0">
                <a:solidFill>
                  <a:srgbClr val="404040"/>
                </a:solidFill>
                <a:latin typeface="Calibri (MS)"/>
                <a:ea typeface="Calibri (MS)"/>
                <a:cs typeface="Calibri (MS)"/>
                <a:sym typeface="Calibri (MS)"/>
              </a:rPr>
              <a:t>Welsh Government (2022) </a:t>
            </a:r>
            <a:r>
              <a:rPr lang="en-US" sz="2000" i="1" dirty="0">
                <a:solidFill>
                  <a:srgbClr val="404040"/>
                </a:solidFill>
                <a:latin typeface="Calibri (MS) Italics"/>
                <a:ea typeface="Calibri (MS) Italics"/>
                <a:cs typeface="Calibri (MS) Italics"/>
                <a:sym typeface="Calibri (MS) Italics"/>
              </a:rPr>
              <a:t>Supporting learner progression assessment guidance</a:t>
            </a:r>
            <a:r>
              <a:rPr lang="en-US" sz="2000" dirty="0">
                <a:solidFill>
                  <a:srgbClr val="404040"/>
                </a:solidFill>
                <a:latin typeface="Calibri (MS)"/>
                <a:ea typeface="Calibri (MS)"/>
                <a:cs typeface="Calibri (MS)"/>
                <a:sym typeface="Calibri (MS)"/>
              </a:rPr>
              <a:t>, </a:t>
            </a:r>
            <a:r>
              <a:rPr lang="en-US" sz="2000" i="1" dirty="0">
                <a:solidFill>
                  <a:srgbClr val="404040"/>
                </a:solidFill>
                <a:latin typeface="Calibri (MS) Italics"/>
                <a:ea typeface="Calibri (MS) Italics"/>
                <a:cs typeface="Calibri (MS) Italics"/>
                <a:sym typeface="Calibri (MS) Italics"/>
              </a:rPr>
              <a:t>Hwb</a:t>
            </a:r>
            <a:r>
              <a:rPr lang="en-US" sz="2000" dirty="0">
                <a:solidFill>
                  <a:srgbClr val="404040"/>
                </a:solidFill>
                <a:latin typeface="Calibri (MS)"/>
                <a:ea typeface="Calibri (MS)"/>
                <a:cs typeface="Calibri (MS)"/>
                <a:sym typeface="Calibri (MS)"/>
              </a:rPr>
              <a:t>. Available at: </a:t>
            </a:r>
            <a:r>
              <a:rPr lang="en-US" sz="2000" u="sng" dirty="0">
                <a:solidFill>
                  <a:srgbClr val="0000FF"/>
                </a:solidFill>
                <a:latin typeface="Calibri (MS)"/>
                <a:ea typeface="Calibri (MS)"/>
                <a:cs typeface="Calibri (MS)"/>
                <a:sym typeface="Calibri (MS)"/>
                <a:hlinkClick r:id="rId2" tooltip="https://hwb.gov.wales/curriculum-for-wales/assessment-arrangements/supporting-learner-progression-assessment-guidance"/>
              </a:rPr>
              <a:t>https://hwb.gov.wales/curriculum-for-wales/assessment-arrangements/supporting-learner-progression-assessment-guidance</a:t>
            </a:r>
            <a:r>
              <a:rPr lang="en-US" sz="2000" dirty="0">
                <a:solidFill>
                  <a:srgbClr val="404040"/>
                </a:solidFill>
                <a:latin typeface="Calibri (MS)"/>
                <a:ea typeface="Calibri (MS)"/>
                <a:cs typeface="Calibri (MS)"/>
                <a:sym typeface="Calibri (MS)"/>
              </a:rPr>
              <a:t> (Accessed: 05 January 2025). </a:t>
            </a:r>
            <a:endParaRPr lang="en-US" sz="2000" dirty="0">
              <a:solidFill>
                <a:srgbClr val="404040"/>
              </a:solidFill>
              <a:latin typeface="Calibri (MS)"/>
              <a:ea typeface="Calibri (MS)"/>
              <a:cs typeface="Calibri (MS)"/>
            </a:endParaRPr>
          </a:p>
          <a:p>
            <a:pPr marL="325755" lvl="1" indent="-162560">
              <a:lnSpc>
                <a:spcPts val="1944"/>
              </a:lnSpc>
              <a:buFont typeface="Arial"/>
              <a:buChar char="•"/>
            </a:pPr>
            <a:endParaRPr lang="en-US" sz="2000" dirty="0">
              <a:solidFill>
                <a:srgbClr val="404040"/>
              </a:solidFill>
              <a:latin typeface="Calibri (MS)"/>
              <a:ea typeface="Calibri (MS)"/>
              <a:cs typeface="Calibri (MS)"/>
              <a:sym typeface="Calibri (MS)"/>
            </a:endParaRPr>
          </a:p>
          <a:p>
            <a:pPr marL="325755" lvl="1" indent="-162560">
              <a:lnSpc>
                <a:spcPts val="1944"/>
              </a:lnSpc>
              <a:buFont typeface="Arial"/>
              <a:buChar char="•"/>
            </a:pPr>
            <a:r>
              <a:rPr lang="en-US" sz="2000" dirty="0">
                <a:solidFill>
                  <a:srgbClr val="404040"/>
                </a:solidFill>
                <a:latin typeface="Calibri (MS)"/>
                <a:ea typeface="Calibri (MS)"/>
                <a:cs typeface="Calibri (MS)"/>
                <a:sym typeface="Calibri (MS)"/>
              </a:rPr>
              <a:t>Welsh Government (2024) </a:t>
            </a:r>
            <a:r>
              <a:rPr lang="en-US" sz="2000" i="1" dirty="0">
                <a:solidFill>
                  <a:srgbClr val="404040"/>
                </a:solidFill>
                <a:latin typeface="Calibri (MS) Italics"/>
                <a:ea typeface="Calibri (MS) Italics"/>
                <a:cs typeface="Calibri (MS) Italics"/>
                <a:sym typeface="Calibri (MS) Italics"/>
              </a:rPr>
              <a:t>Hwb</a:t>
            </a:r>
            <a:r>
              <a:rPr lang="en-US" sz="2000" dirty="0">
                <a:solidFill>
                  <a:srgbClr val="404040"/>
                </a:solidFill>
                <a:latin typeface="Calibri (MS)"/>
                <a:ea typeface="Calibri (MS)"/>
                <a:cs typeface="Calibri (MS)"/>
                <a:sym typeface="Calibri (MS)"/>
              </a:rPr>
              <a:t>. Available at: </a:t>
            </a:r>
            <a:r>
              <a:rPr lang="en-US" sz="2000" u="sng" dirty="0">
                <a:solidFill>
                  <a:srgbClr val="0000FF"/>
                </a:solidFill>
                <a:latin typeface="Calibri (MS)"/>
                <a:ea typeface="Calibri (MS)"/>
                <a:cs typeface="Calibri (MS)"/>
                <a:sym typeface="Calibri (MS)"/>
                <a:hlinkClick r:id="rId3" tooltip="https://hwb.gov.wales/api/storage/a232555c-bb3f-472c-94c8-d5b125441454/Assessing%20learner%20progress.pdf?preview=true"/>
              </a:rPr>
              <a:t>https://hwb.gov.wales/api/storage/a232555c-bb3f-472c-94c8-d5b125441454/Assessing%20learner%20progress.pdf?preview=true</a:t>
            </a:r>
            <a:r>
              <a:rPr lang="en-US" sz="2000" dirty="0">
                <a:solidFill>
                  <a:srgbClr val="404040"/>
                </a:solidFill>
                <a:latin typeface="Calibri (MS)"/>
                <a:ea typeface="Calibri (MS)"/>
                <a:cs typeface="Calibri (MS)"/>
                <a:sym typeface="Calibri (MS)"/>
              </a:rPr>
              <a:t> (Accessed: 06 January 2025). </a:t>
            </a:r>
          </a:p>
          <a:p>
            <a:pPr marL="379730" lvl="1" indent="-189865" algn="l">
              <a:lnSpc>
                <a:spcPts val="2268"/>
              </a:lnSpc>
              <a:buFont typeface="Arial"/>
              <a:buChar char="•"/>
            </a:pPr>
            <a:endParaRPr lang="en-US" sz="2000" dirty="0">
              <a:solidFill>
                <a:srgbClr val="404040"/>
              </a:solidFill>
              <a:latin typeface="Calibri (MS)"/>
              <a:ea typeface="Calibri (MS)"/>
              <a:cs typeface="Calibri (MS)"/>
            </a:endParaRPr>
          </a:p>
          <a:p>
            <a:pPr marL="379730" lvl="1" indent="-189865" algn="l">
              <a:lnSpc>
                <a:spcPts val="2268"/>
              </a:lnSpc>
              <a:buFont typeface="Arial"/>
              <a:buChar char="•"/>
            </a:pPr>
            <a:r>
              <a:rPr lang="en-US" sz="2000" dirty="0">
                <a:solidFill>
                  <a:srgbClr val="404040"/>
                </a:solidFill>
                <a:latin typeface="Calibri (MS)"/>
                <a:ea typeface="Calibri (MS)"/>
                <a:cs typeface="Calibri (MS)"/>
                <a:sym typeface="Calibri (MS)"/>
              </a:rPr>
              <a:t>Whitby School (2024) </a:t>
            </a:r>
            <a:r>
              <a:rPr lang="en-US" sz="2000" i="1" dirty="0">
                <a:solidFill>
                  <a:srgbClr val="404040"/>
                </a:solidFill>
                <a:latin typeface="Calibri (MS) Italics"/>
                <a:ea typeface="Calibri (MS) Italics"/>
                <a:cs typeface="Calibri (MS) Italics"/>
                <a:sym typeface="Calibri (MS) Italics"/>
              </a:rPr>
              <a:t>The Pros and cons of standardized testing</a:t>
            </a:r>
            <a:r>
              <a:rPr lang="en-US" sz="2000" dirty="0">
                <a:solidFill>
                  <a:srgbClr val="404040"/>
                </a:solidFill>
                <a:latin typeface="Calibri (MS)"/>
                <a:ea typeface="Calibri (MS)"/>
                <a:cs typeface="Calibri (MS)"/>
                <a:sym typeface="Calibri (MS)"/>
              </a:rPr>
              <a:t>. Available at:</a:t>
            </a:r>
            <a:r>
              <a:rPr lang="en-US" sz="2000" u="sng" dirty="0">
                <a:solidFill>
                  <a:srgbClr val="0000FF"/>
                </a:solidFill>
                <a:latin typeface="Calibri (MS)"/>
                <a:ea typeface="Calibri (MS)"/>
                <a:cs typeface="Calibri (MS)"/>
                <a:sym typeface="Calibri (MS)"/>
                <a:hlinkClick r:id="rId4" tooltip="https://www.whitbyschool.org/passionforlearning/the-pros-and-cons-of-standardized-testing"/>
              </a:rPr>
              <a:t>https://www.whitbyschool.org/passionforlearning/the-pros-and-cons-of-standardized-testing</a:t>
            </a:r>
            <a:r>
              <a:rPr lang="en-US" sz="2000" dirty="0">
                <a:solidFill>
                  <a:srgbClr val="404040"/>
                </a:solidFill>
                <a:latin typeface="Calibri (MS)"/>
                <a:ea typeface="Calibri (MS)"/>
                <a:cs typeface="Calibri (MS)"/>
                <a:sym typeface="Calibri (MS)"/>
              </a:rPr>
              <a:t> (Accessed: 05 January 2025). </a:t>
            </a:r>
            <a:endParaRPr lang="en-US" sz="2000" dirty="0">
              <a:solidFill>
                <a:srgbClr val="404040"/>
              </a:solidFill>
              <a:latin typeface="Calibri (MS)"/>
              <a:ea typeface="Calibri (MS)"/>
              <a:cs typeface="Calibri (M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38</Slides>
  <Notes>0</Notes>
  <HiddenSlides>0</HiddenSlide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AfL presentation</dc:title>
  <cp:revision>25</cp:revision>
  <dcterms:created xsi:type="dcterms:W3CDTF">2006-08-16T00:00:00Z</dcterms:created>
  <dcterms:modified xsi:type="dcterms:W3CDTF">2025-01-16T16:47:41Z</dcterms:modified>
  <dc:identifier>DAGcGD3RgGs</dc:identifier>
</cp:coreProperties>
</file>