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9" r:id="rId2"/>
    <p:sldId id="256" r:id="rId3"/>
    <p:sldId id="261" r:id="rId4"/>
    <p:sldId id="257" r:id="rId5"/>
    <p:sldId id="258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57EC8-2CF5-4FD7-8E2F-DA6A0728471A}" v="28" dt="2022-07-17T00:26:30.8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75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396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430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910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816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666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252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024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991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289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999090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6348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76104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3040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4127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022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EFF760-1FB9-458D-8130-5087CAD97720}" type="datetimeFigureOut">
              <a:rPr lang="en-GB" smtClean="0"/>
              <a:t>15/07/2022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E265C5E-B13C-44D3-A04B-45ABCBB1B2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149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  <p:sldLayoutId id="2147483830" r:id="rId14"/>
    <p:sldLayoutId id="2147483831" r:id="rId15"/>
    <p:sldLayoutId id="214748383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04DD17-5B38-F0B5-BE11-248E81AA19DE}"/>
              </a:ext>
            </a:extLst>
          </p:cNvPr>
          <p:cNvSpPr txBox="1"/>
          <p:nvPr/>
        </p:nvSpPr>
        <p:spPr>
          <a:xfrm>
            <a:off x="4830733" y="609600"/>
            <a:ext cx="5912967" cy="4441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2865755" algn="ctr"/>
                <a:tab pos="5731510" algn="r"/>
              </a:tabLst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Hanim Slim</a:t>
            </a:r>
          </a:p>
          <a:p>
            <a:pPr>
              <a:tabLst>
                <a:tab pos="2865755" algn="ctr"/>
                <a:tab pos="5731510" algn="r"/>
              </a:tabLst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tabLst>
                <a:tab pos="2865755" algn="ctr"/>
                <a:tab pos="5731510" algn="r"/>
              </a:tabLst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 1914720</a:t>
            </a:r>
          </a:p>
          <a:p>
            <a:pPr>
              <a:tabLst>
                <a:tab pos="2865755" algn="ctr"/>
                <a:tab pos="5731510" algn="r"/>
              </a:tabLst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tabLst>
                <a:tab pos="2865755" algn="ctr"/>
                <a:tab pos="5731510" algn="r"/>
              </a:tabLst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Julius Azasoo</a:t>
            </a:r>
          </a:p>
          <a:p>
            <a:pPr>
              <a:tabLst>
                <a:tab pos="2865755" algn="ctr"/>
                <a:tab pos="5731510" algn="r"/>
              </a:tabLst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tabLst>
                <a:tab pos="2865755" algn="ctr"/>
                <a:tab pos="5731510" algn="r"/>
              </a:tabLst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 BMSW4004</a:t>
            </a:r>
          </a:p>
          <a:p>
            <a:pPr>
              <a:tabLst>
                <a:tab pos="2865755" algn="ctr"/>
                <a:tab pos="5731510" algn="r"/>
              </a:tabLst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2865755" algn="ctr"/>
                <a:tab pos="5731510" algn="r"/>
              </a:tabLst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Addressing the problem of staff shortages in Proper Care, UK</a:t>
            </a:r>
          </a:p>
        </p:txBody>
      </p:sp>
    </p:spTree>
    <p:extLst>
      <p:ext uri="{BB962C8B-B14F-4D97-AF65-F5344CB8AC3E}">
        <p14:creationId xmlns:p14="http://schemas.microsoft.com/office/powerpoint/2010/main" val="9695299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8D8B3-F73A-D473-503A-5F7818BB4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1266" y="2144479"/>
            <a:ext cx="8703733" cy="1825068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Addressing the problem of staff shortages in Proper Care and NHS, in the UK</a:t>
            </a:r>
          </a:p>
        </p:txBody>
      </p:sp>
    </p:spTree>
    <p:extLst>
      <p:ext uri="{BB962C8B-B14F-4D97-AF65-F5344CB8AC3E}">
        <p14:creationId xmlns:p14="http://schemas.microsoft.com/office/powerpoint/2010/main" val="525959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ADD7E1-20F3-C324-B7A4-7BF3483D12C6}"/>
              </a:ext>
            </a:extLst>
          </p:cNvPr>
          <p:cNvSpPr txBox="1"/>
          <p:nvPr/>
        </p:nvSpPr>
        <p:spPr>
          <a:xfrm>
            <a:off x="919843" y="117693"/>
            <a:ext cx="10352314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Wingdings" panose="05000000000000000000" pitchFamily="2" charset="2"/>
              <a:buChar char="v"/>
            </a:pPr>
            <a:r>
              <a:rPr lang="en-GB" sz="4000" dirty="0">
                <a:solidFill>
                  <a:schemeClr val="accent2">
                    <a:lumMod val="75000"/>
                  </a:schemeClr>
                </a:solidFill>
              </a:rPr>
              <a:t>Introduction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/>
          </a:p>
          <a:p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In this presentation I will try to cover: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staff shortage at Proper care in the UK, in the Health care sector.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I will analyse this problem from a diversity of aspects: 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Pastel analyses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SWOT analyses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Fishbone Diagram</a:t>
            </a:r>
          </a:p>
          <a:p>
            <a:endParaRPr lang="en-GB" sz="2400" dirty="0"/>
          </a:p>
          <a:p>
            <a:r>
              <a:rPr lang="en-GB" sz="2400" dirty="0"/>
              <a:t>2. Reasons for staff shortages.</a:t>
            </a:r>
          </a:p>
          <a:p>
            <a:endParaRPr lang="en-GB" sz="2400" dirty="0"/>
          </a:p>
          <a:p>
            <a:r>
              <a:rPr lang="en-GB" sz="2400" dirty="0"/>
              <a:t>3. Some of the recommended solutions for the problem and the shortages.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49644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D4F9-2C4D-525F-4DD6-0F535419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6238" y="171971"/>
            <a:ext cx="1294575" cy="2078069"/>
          </a:xfrm>
        </p:spPr>
        <p:txBody>
          <a:bodyPr anchor="ctr">
            <a:normAutofit/>
          </a:bodyPr>
          <a:lstStyle/>
          <a:p>
            <a:r>
              <a:rPr lang="en-GB" sz="2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vvuvuvvh</a:t>
            </a: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Content Placeholder 4" descr="Logo&#10;&#10;Description automatically generated">
            <a:extLst>
              <a:ext uri="{FF2B5EF4-FFF2-40B4-BE49-F238E27FC236}">
                <a16:creationId xmlns:a16="http://schemas.microsoft.com/office/drawing/2014/main" id="{6D6212EB-E5E1-79D3-2A95-7684AB81AA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51" y="514116"/>
            <a:ext cx="4382676" cy="2094521"/>
          </a:xfrm>
        </p:spPr>
      </p:pic>
      <p:pic>
        <p:nvPicPr>
          <p:cNvPr id="7" name="Picture 6" descr="A picture containing building, ground, person, outdoor&#10;&#10;Description automatically generated">
            <a:extLst>
              <a:ext uri="{FF2B5EF4-FFF2-40B4-BE49-F238E27FC236}">
                <a16:creationId xmlns:a16="http://schemas.microsoft.com/office/drawing/2014/main" id="{1BFF0C31-4F61-5B30-8DB4-7D7D47EF6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50" y="2602487"/>
            <a:ext cx="4384177" cy="32948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D606E96-513C-A6B7-B625-1EADDA4BDCDD}"/>
              </a:ext>
            </a:extLst>
          </p:cNvPr>
          <p:cNvSpPr txBox="1"/>
          <p:nvPr/>
        </p:nvSpPr>
        <p:spPr>
          <a:xfrm>
            <a:off x="5589142" y="606175"/>
            <a:ext cx="6296307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highlight>
                  <a:srgbClr val="008000"/>
                </a:highlight>
              </a:rPr>
              <a:t>What are the causes for staff shortages?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sz="2400" dirty="0"/>
              <a:t>1. Political factors, staff shortages of nurses due to Brexit.</a:t>
            </a:r>
          </a:p>
          <a:p>
            <a:r>
              <a:rPr lang="en-GB" sz="2400" dirty="0"/>
              <a:t>2. Staff are leaving the service due to low job satisfaction.</a:t>
            </a:r>
          </a:p>
          <a:p>
            <a:r>
              <a:rPr lang="en-GB" sz="2400" dirty="0"/>
              <a:t>3. COVID-19’s impact is still showing and even increasing.</a:t>
            </a:r>
          </a:p>
          <a:p>
            <a:r>
              <a:rPr lang="en-GB" sz="2400" dirty="0"/>
              <a:t>4. The increasing numbers of Health issues. For example, diabetes and illnesses due to ageing.</a:t>
            </a:r>
          </a:p>
          <a:p>
            <a:r>
              <a:rPr lang="en-GB" sz="2400" dirty="0"/>
              <a:t>5. The highly modern, scientific and costly technology required.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48680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82D1CBBC-6E9F-4212-9806-7A638C828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EC26330-6D02-4C84-B89F-C5A8CF2B5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A5297F0-74D7-4E56-8C85-DD608539D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E424313-B840-4A19-A378-B1D1774B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72B411D-D18B-488A-B22A-9F139EED8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5">
              <a:extLst>
                <a:ext uri="{FF2B5EF4-FFF2-40B4-BE49-F238E27FC236}">
                  <a16:creationId xmlns:a16="http://schemas.microsoft.com/office/drawing/2014/main" id="{9519FBF2-9C9F-49B5-AE1A-AB5049D503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A30DE6B7-51C9-49A9-9B80-91E1A8D60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7">
              <a:extLst>
                <a:ext uri="{FF2B5EF4-FFF2-40B4-BE49-F238E27FC236}">
                  <a16:creationId xmlns:a16="http://schemas.microsoft.com/office/drawing/2014/main" id="{EDFE8946-BACE-4C56-9B6E-85E11C099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8">
              <a:extLst>
                <a:ext uri="{FF2B5EF4-FFF2-40B4-BE49-F238E27FC236}">
                  <a16:creationId xmlns:a16="http://schemas.microsoft.com/office/drawing/2014/main" id="{390A658F-D524-467C-BDFC-D37A227BF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9">
              <a:extLst>
                <a:ext uri="{FF2B5EF4-FFF2-40B4-BE49-F238E27FC236}">
                  <a16:creationId xmlns:a16="http://schemas.microsoft.com/office/drawing/2014/main" id="{4F01FE87-3030-45CD-B330-DBA287297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A89C2E5F-7F20-475D-88BE-29D4128DD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8EC6EDD-78EB-4A50-85CB-7C3CE363A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4" descr="Dead Fish Skeleton with solid fill">
            <a:extLst>
              <a:ext uri="{FF2B5EF4-FFF2-40B4-BE49-F238E27FC236}">
                <a16:creationId xmlns:a16="http://schemas.microsoft.com/office/drawing/2014/main" id="{BAFBCB3E-86C8-1034-012D-DA54583FC25A}"/>
              </a:ext>
            </a:extLst>
          </p:cNvPr>
          <p:cNvSpPr/>
          <p:nvPr/>
        </p:nvSpPr>
        <p:spPr>
          <a:xfrm>
            <a:off x="596218" y="1212655"/>
            <a:ext cx="11146971" cy="2613152"/>
          </a:xfrm>
          <a:custGeom>
            <a:avLst/>
            <a:gdLst>
              <a:gd name="connsiteX0" fmla="*/ 7683001 w 10405789"/>
              <a:gd name="connsiteY0" fmla="*/ 204720 h 1950856"/>
              <a:gd name="connsiteX1" fmla="*/ 7683001 w 10405789"/>
              <a:gd name="connsiteY1" fmla="*/ 855005 h 1950856"/>
              <a:gd name="connsiteX2" fmla="*/ 7422561 w 10405789"/>
              <a:gd name="connsiteY2" fmla="*/ 855005 h 1950856"/>
              <a:gd name="connsiteX3" fmla="*/ 5753372 w 10405789"/>
              <a:gd name="connsiteY3" fmla="*/ 0 h 1950856"/>
              <a:gd name="connsiteX4" fmla="*/ 5196976 w 10405789"/>
              <a:gd name="connsiteY4" fmla="*/ 60212 h 1950856"/>
              <a:gd name="connsiteX5" fmla="*/ 6759620 w 10405789"/>
              <a:gd name="connsiteY5" fmla="*/ 855005 h 1950856"/>
              <a:gd name="connsiteX6" fmla="*/ 6132195 w 10405789"/>
              <a:gd name="connsiteY6" fmla="*/ 855005 h 1950856"/>
              <a:gd name="connsiteX7" fmla="*/ 4676094 w 10405789"/>
              <a:gd name="connsiteY7" fmla="*/ 120423 h 1950856"/>
              <a:gd name="connsiteX8" fmla="*/ 4131537 w 10405789"/>
              <a:gd name="connsiteY8" fmla="*/ 180635 h 1950856"/>
              <a:gd name="connsiteX9" fmla="*/ 5457417 w 10405789"/>
              <a:gd name="connsiteY9" fmla="*/ 855005 h 1950856"/>
              <a:gd name="connsiteX10" fmla="*/ 4829992 w 10405789"/>
              <a:gd name="connsiteY10" fmla="*/ 855005 h 1950856"/>
              <a:gd name="connsiteX11" fmla="*/ 3610655 w 10405789"/>
              <a:gd name="connsiteY11" fmla="*/ 234825 h 1950856"/>
              <a:gd name="connsiteX12" fmla="*/ 3066097 w 10405789"/>
              <a:gd name="connsiteY12" fmla="*/ 295037 h 1950856"/>
              <a:gd name="connsiteX13" fmla="*/ 4155213 w 10405789"/>
              <a:gd name="connsiteY13" fmla="*/ 848984 h 1950856"/>
              <a:gd name="connsiteX14" fmla="*/ 3527788 w 10405789"/>
              <a:gd name="connsiteY14" fmla="*/ 848984 h 1950856"/>
              <a:gd name="connsiteX15" fmla="*/ 2545216 w 10405789"/>
              <a:gd name="connsiteY15" fmla="*/ 349227 h 1950856"/>
              <a:gd name="connsiteX16" fmla="*/ 2000658 w 10405789"/>
              <a:gd name="connsiteY16" fmla="*/ 409439 h 1950856"/>
              <a:gd name="connsiteX17" fmla="*/ 2864848 w 10405789"/>
              <a:gd name="connsiteY17" fmla="*/ 848984 h 1950856"/>
              <a:gd name="connsiteX18" fmla="*/ 1681026 w 10405789"/>
              <a:gd name="connsiteY18" fmla="*/ 848984 h 1950856"/>
              <a:gd name="connsiteX19" fmla="*/ 1645512 w 10405789"/>
              <a:gd name="connsiteY19" fmla="*/ 848984 h 1950856"/>
              <a:gd name="connsiteX20" fmla="*/ 0 w 10405789"/>
              <a:gd name="connsiteY20" fmla="*/ 258910 h 1950856"/>
              <a:gd name="connsiteX21" fmla="*/ 343308 w 10405789"/>
              <a:gd name="connsiteY21" fmla="*/ 975428 h 1950856"/>
              <a:gd name="connsiteX22" fmla="*/ 0 w 10405789"/>
              <a:gd name="connsiteY22" fmla="*/ 1691947 h 1950856"/>
              <a:gd name="connsiteX23" fmla="*/ 1645512 w 10405789"/>
              <a:gd name="connsiteY23" fmla="*/ 1101873 h 1950856"/>
              <a:gd name="connsiteX24" fmla="*/ 1657350 w 10405789"/>
              <a:gd name="connsiteY24" fmla="*/ 1095851 h 1950856"/>
              <a:gd name="connsiteX25" fmla="*/ 2841171 w 10405789"/>
              <a:gd name="connsiteY25" fmla="*/ 1095851 h 1950856"/>
              <a:gd name="connsiteX26" fmla="*/ 1976982 w 10405789"/>
              <a:gd name="connsiteY26" fmla="*/ 1535396 h 1950856"/>
              <a:gd name="connsiteX27" fmla="*/ 2521540 w 10405789"/>
              <a:gd name="connsiteY27" fmla="*/ 1595608 h 1950856"/>
              <a:gd name="connsiteX28" fmla="*/ 3504111 w 10405789"/>
              <a:gd name="connsiteY28" fmla="*/ 1095851 h 1950856"/>
              <a:gd name="connsiteX29" fmla="*/ 4131537 w 10405789"/>
              <a:gd name="connsiteY29" fmla="*/ 1095851 h 1950856"/>
              <a:gd name="connsiteX30" fmla="*/ 3042421 w 10405789"/>
              <a:gd name="connsiteY30" fmla="*/ 1649798 h 1950856"/>
              <a:gd name="connsiteX31" fmla="*/ 3586979 w 10405789"/>
              <a:gd name="connsiteY31" fmla="*/ 1710010 h 1950856"/>
              <a:gd name="connsiteX32" fmla="*/ 4818153 w 10405789"/>
              <a:gd name="connsiteY32" fmla="*/ 1095851 h 1950856"/>
              <a:gd name="connsiteX33" fmla="*/ 5445578 w 10405789"/>
              <a:gd name="connsiteY33" fmla="*/ 1095851 h 1950856"/>
              <a:gd name="connsiteX34" fmla="*/ 4131537 w 10405789"/>
              <a:gd name="connsiteY34" fmla="*/ 1770222 h 1950856"/>
              <a:gd name="connsiteX35" fmla="*/ 4676094 w 10405789"/>
              <a:gd name="connsiteY35" fmla="*/ 1830433 h 1950856"/>
              <a:gd name="connsiteX36" fmla="*/ 6120357 w 10405789"/>
              <a:gd name="connsiteY36" fmla="*/ 1095851 h 1950856"/>
              <a:gd name="connsiteX37" fmla="*/ 6747782 w 10405789"/>
              <a:gd name="connsiteY37" fmla="*/ 1095851 h 1950856"/>
              <a:gd name="connsiteX38" fmla="*/ 5196976 w 10405789"/>
              <a:gd name="connsiteY38" fmla="*/ 1890645 h 1950856"/>
              <a:gd name="connsiteX39" fmla="*/ 5741534 w 10405789"/>
              <a:gd name="connsiteY39" fmla="*/ 1950856 h 1950856"/>
              <a:gd name="connsiteX40" fmla="*/ 7422561 w 10405789"/>
              <a:gd name="connsiteY40" fmla="*/ 1095851 h 1950856"/>
              <a:gd name="connsiteX41" fmla="*/ 7683001 w 10405789"/>
              <a:gd name="connsiteY41" fmla="*/ 1095851 h 1950856"/>
              <a:gd name="connsiteX42" fmla="*/ 7683001 w 10405789"/>
              <a:gd name="connsiteY42" fmla="*/ 1746137 h 1950856"/>
              <a:gd name="connsiteX43" fmla="*/ 10405790 w 10405789"/>
              <a:gd name="connsiteY43" fmla="*/ 975428 h 1950856"/>
              <a:gd name="connsiteX44" fmla="*/ 7683001 w 10405789"/>
              <a:gd name="connsiteY44" fmla="*/ 204720 h 1950856"/>
              <a:gd name="connsiteX45" fmla="*/ 8630058 w 10405789"/>
              <a:gd name="connsiteY45" fmla="*/ 855005 h 1950856"/>
              <a:gd name="connsiteX46" fmla="*/ 8393293 w 10405789"/>
              <a:gd name="connsiteY46" fmla="*/ 734582 h 1950856"/>
              <a:gd name="connsiteX47" fmla="*/ 8630058 w 10405789"/>
              <a:gd name="connsiteY47" fmla="*/ 614159 h 1950856"/>
              <a:gd name="connsiteX48" fmla="*/ 8866822 w 10405789"/>
              <a:gd name="connsiteY48" fmla="*/ 734582 h 1950856"/>
              <a:gd name="connsiteX49" fmla="*/ 8630058 w 10405789"/>
              <a:gd name="connsiteY49" fmla="*/ 855005 h 1950856"/>
              <a:gd name="connsiteX50" fmla="*/ 8630058 w 10405789"/>
              <a:gd name="connsiteY50" fmla="*/ 855005 h 1950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405789" h="1950856">
                <a:moveTo>
                  <a:pt x="7683001" y="204720"/>
                </a:moveTo>
                <a:lnTo>
                  <a:pt x="7683001" y="855005"/>
                </a:lnTo>
                <a:lnTo>
                  <a:pt x="7422561" y="855005"/>
                </a:lnTo>
                <a:lnTo>
                  <a:pt x="5753372" y="0"/>
                </a:lnTo>
                <a:lnTo>
                  <a:pt x="5196976" y="60212"/>
                </a:lnTo>
                <a:lnTo>
                  <a:pt x="6759620" y="855005"/>
                </a:lnTo>
                <a:lnTo>
                  <a:pt x="6132195" y="855005"/>
                </a:lnTo>
                <a:lnTo>
                  <a:pt x="4676094" y="120423"/>
                </a:lnTo>
                <a:lnTo>
                  <a:pt x="4131537" y="180635"/>
                </a:lnTo>
                <a:lnTo>
                  <a:pt x="5457417" y="855005"/>
                </a:lnTo>
                <a:lnTo>
                  <a:pt x="4829992" y="855005"/>
                </a:lnTo>
                <a:lnTo>
                  <a:pt x="3610655" y="234825"/>
                </a:lnTo>
                <a:lnTo>
                  <a:pt x="3066097" y="295037"/>
                </a:lnTo>
                <a:lnTo>
                  <a:pt x="4155213" y="848984"/>
                </a:lnTo>
                <a:lnTo>
                  <a:pt x="3527788" y="848984"/>
                </a:lnTo>
                <a:lnTo>
                  <a:pt x="2545216" y="349227"/>
                </a:lnTo>
                <a:lnTo>
                  <a:pt x="2000658" y="409439"/>
                </a:lnTo>
                <a:lnTo>
                  <a:pt x="2864848" y="848984"/>
                </a:lnTo>
                <a:lnTo>
                  <a:pt x="1681026" y="848984"/>
                </a:lnTo>
                <a:lnTo>
                  <a:pt x="1645512" y="848984"/>
                </a:lnTo>
                <a:lnTo>
                  <a:pt x="0" y="258910"/>
                </a:lnTo>
                <a:cubicBezTo>
                  <a:pt x="71029" y="499756"/>
                  <a:pt x="177573" y="740603"/>
                  <a:pt x="343308" y="975428"/>
                </a:cubicBezTo>
                <a:cubicBezTo>
                  <a:pt x="189411" y="1210254"/>
                  <a:pt x="71029" y="1445079"/>
                  <a:pt x="0" y="1691947"/>
                </a:cubicBezTo>
                <a:lnTo>
                  <a:pt x="1645512" y="1101873"/>
                </a:lnTo>
                <a:lnTo>
                  <a:pt x="1657350" y="1095851"/>
                </a:lnTo>
                <a:lnTo>
                  <a:pt x="2841171" y="1095851"/>
                </a:lnTo>
                <a:lnTo>
                  <a:pt x="1976982" y="1535396"/>
                </a:lnTo>
                <a:lnTo>
                  <a:pt x="2521540" y="1595608"/>
                </a:lnTo>
                <a:lnTo>
                  <a:pt x="3504111" y="1095851"/>
                </a:lnTo>
                <a:lnTo>
                  <a:pt x="4131537" y="1095851"/>
                </a:lnTo>
                <a:lnTo>
                  <a:pt x="3042421" y="1649798"/>
                </a:lnTo>
                <a:lnTo>
                  <a:pt x="3586979" y="1710010"/>
                </a:lnTo>
                <a:lnTo>
                  <a:pt x="4818153" y="1095851"/>
                </a:lnTo>
                <a:lnTo>
                  <a:pt x="5445578" y="1095851"/>
                </a:lnTo>
                <a:lnTo>
                  <a:pt x="4131537" y="1770222"/>
                </a:lnTo>
                <a:lnTo>
                  <a:pt x="4676094" y="1830433"/>
                </a:lnTo>
                <a:lnTo>
                  <a:pt x="6120357" y="1095851"/>
                </a:lnTo>
                <a:lnTo>
                  <a:pt x="6747782" y="1095851"/>
                </a:lnTo>
                <a:lnTo>
                  <a:pt x="5196976" y="1890645"/>
                </a:lnTo>
                <a:lnTo>
                  <a:pt x="5741534" y="1950856"/>
                </a:lnTo>
                <a:lnTo>
                  <a:pt x="7422561" y="1095851"/>
                </a:lnTo>
                <a:lnTo>
                  <a:pt x="7683001" y="1095851"/>
                </a:lnTo>
                <a:lnTo>
                  <a:pt x="7683001" y="1746137"/>
                </a:lnTo>
                <a:cubicBezTo>
                  <a:pt x="9008880" y="1583565"/>
                  <a:pt x="10405790" y="1186169"/>
                  <a:pt x="10405790" y="975428"/>
                </a:cubicBezTo>
                <a:cubicBezTo>
                  <a:pt x="10405790" y="764688"/>
                  <a:pt x="9008880" y="367291"/>
                  <a:pt x="7683001" y="204720"/>
                </a:cubicBezTo>
                <a:close/>
                <a:moveTo>
                  <a:pt x="8630058" y="855005"/>
                </a:moveTo>
                <a:cubicBezTo>
                  <a:pt x="8499838" y="855005"/>
                  <a:pt x="8393293" y="800814"/>
                  <a:pt x="8393293" y="734582"/>
                </a:cubicBezTo>
                <a:cubicBezTo>
                  <a:pt x="8393293" y="668349"/>
                  <a:pt x="8499838" y="614159"/>
                  <a:pt x="8630058" y="614159"/>
                </a:cubicBezTo>
                <a:cubicBezTo>
                  <a:pt x="8760278" y="614159"/>
                  <a:pt x="8866822" y="668349"/>
                  <a:pt x="8866822" y="734582"/>
                </a:cubicBezTo>
                <a:cubicBezTo>
                  <a:pt x="8866822" y="800814"/>
                  <a:pt x="8760278" y="855005"/>
                  <a:pt x="8630058" y="855005"/>
                </a:cubicBezTo>
                <a:lnTo>
                  <a:pt x="8630058" y="855005"/>
                </a:lnTo>
                <a:close/>
              </a:path>
            </a:pathLst>
          </a:custGeom>
          <a:solidFill>
            <a:schemeClr val="accent2"/>
          </a:solidFill>
          <a:ln w="12700" cap="flat">
            <a:solidFill>
              <a:schemeClr val="dk1"/>
            </a:solidFill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03FD9E-D152-4AD2-B5C7-A0F01FCD8196}"/>
              </a:ext>
            </a:extLst>
          </p:cNvPr>
          <p:cNvSpPr txBox="1"/>
          <p:nvPr/>
        </p:nvSpPr>
        <p:spPr>
          <a:xfrm>
            <a:off x="6286590" y="499511"/>
            <a:ext cx="23604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8000"/>
                </a:highlight>
              </a:rPr>
              <a:t>Continuous pressure during lengthy shifts.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788B220-77C5-5189-3642-F56EADD3C20B}"/>
              </a:ext>
            </a:extLst>
          </p:cNvPr>
          <p:cNvSpPr txBox="1"/>
          <p:nvPr/>
        </p:nvSpPr>
        <p:spPr>
          <a:xfrm>
            <a:off x="4797507" y="961176"/>
            <a:ext cx="1557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8000"/>
                </a:highlight>
              </a:rPr>
              <a:t>Low salaries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02A459-DC9D-31D0-AA10-D8914501F920}"/>
              </a:ext>
            </a:extLst>
          </p:cNvPr>
          <p:cNvSpPr txBox="1"/>
          <p:nvPr/>
        </p:nvSpPr>
        <p:spPr>
          <a:xfrm>
            <a:off x="3157931" y="603160"/>
            <a:ext cx="23311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8000"/>
                </a:highlight>
              </a:rPr>
              <a:t>Advanced</a:t>
            </a:r>
            <a:r>
              <a:rPr lang="ar-EG" dirty="0">
                <a:solidFill>
                  <a:schemeClr val="bg1"/>
                </a:solidFill>
                <a:highlight>
                  <a:srgbClr val="808000"/>
                </a:highlight>
              </a:rPr>
              <a:t> </a:t>
            </a:r>
            <a:r>
              <a:rPr lang="en-GB" dirty="0">
                <a:solidFill>
                  <a:schemeClr val="bg1"/>
                </a:solidFill>
                <a:highlight>
                  <a:srgbClr val="808000"/>
                </a:highlight>
              </a:rPr>
              <a:t>medical equipment required.</a:t>
            </a:r>
            <a:r>
              <a:rPr lang="ar-EG" dirty="0">
                <a:solidFill>
                  <a:schemeClr val="bg1"/>
                </a:solidFill>
                <a:highlight>
                  <a:srgbClr val="808000"/>
                </a:highlight>
              </a:rPr>
              <a:t>  </a:t>
            </a:r>
            <a:endParaRPr lang="en-GB" dirty="0">
              <a:solidFill>
                <a:schemeClr val="bg1"/>
              </a:solidFill>
              <a:highlight>
                <a:srgbClr val="8080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FCAB02-D7B0-C059-BBE7-05BB6F9ECC4F}"/>
              </a:ext>
            </a:extLst>
          </p:cNvPr>
          <p:cNvSpPr txBox="1"/>
          <p:nvPr/>
        </p:nvSpPr>
        <p:spPr>
          <a:xfrm>
            <a:off x="1416217" y="1113161"/>
            <a:ext cx="1741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8000"/>
                </a:highlight>
              </a:rPr>
              <a:t>Unprofessional management.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16F4FCF-1FD6-127B-DACA-A4BBC4437A0B}"/>
              </a:ext>
            </a:extLst>
          </p:cNvPr>
          <p:cNvSpPr txBox="1"/>
          <p:nvPr/>
        </p:nvSpPr>
        <p:spPr>
          <a:xfrm>
            <a:off x="6466114" y="3854722"/>
            <a:ext cx="144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8000"/>
                </a:highlight>
              </a:rPr>
              <a:t>Impact of Brexit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FA3CAC-1D2F-197A-04F5-499101D44F45}"/>
              </a:ext>
            </a:extLst>
          </p:cNvPr>
          <p:cNvSpPr txBox="1"/>
          <p:nvPr/>
        </p:nvSpPr>
        <p:spPr>
          <a:xfrm>
            <a:off x="4797507" y="3854722"/>
            <a:ext cx="1455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8000"/>
                </a:highlight>
              </a:rPr>
              <a:t>Impact of COVID-19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98CBB4B-A18D-787D-A862-392994CA96F9}"/>
              </a:ext>
            </a:extLst>
          </p:cNvPr>
          <p:cNvSpPr txBox="1"/>
          <p:nvPr/>
        </p:nvSpPr>
        <p:spPr>
          <a:xfrm>
            <a:off x="3581271" y="3589867"/>
            <a:ext cx="13197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8000"/>
                </a:highlight>
              </a:rPr>
              <a:t>Lack of funding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9BC2A0A-0DFD-DAF7-B91A-DC544F62A316}"/>
              </a:ext>
            </a:extLst>
          </p:cNvPr>
          <p:cNvSpPr txBox="1"/>
          <p:nvPr/>
        </p:nvSpPr>
        <p:spPr>
          <a:xfrm>
            <a:off x="1525632" y="3429000"/>
            <a:ext cx="20524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8000"/>
                </a:highlight>
              </a:rPr>
              <a:t>The increasing number of patients</a:t>
            </a:r>
            <a:r>
              <a:rPr lang="en-GB" dirty="0">
                <a:highlight>
                  <a:srgbClr val="808000"/>
                </a:highlight>
              </a:rPr>
              <a:t>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70A9BDB-C467-30D7-A3FF-F3C60C14E42E}"/>
              </a:ext>
            </a:extLst>
          </p:cNvPr>
          <p:cNvSpPr txBox="1"/>
          <p:nvPr/>
        </p:nvSpPr>
        <p:spPr>
          <a:xfrm>
            <a:off x="348342" y="4833257"/>
            <a:ext cx="103632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Fishbone Diagram analyses staff shortages in the Health care sector in the UK.</a:t>
            </a:r>
          </a:p>
        </p:txBody>
      </p:sp>
    </p:spTree>
    <p:extLst>
      <p:ext uri="{BB962C8B-B14F-4D97-AF65-F5344CB8AC3E}">
        <p14:creationId xmlns:p14="http://schemas.microsoft.com/office/powerpoint/2010/main" val="2681579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C88B50-BDB9-F699-BCFA-E4A583B4A78D}"/>
              </a:ext>
            </a:extLst>
          </p:cNvPr>
          <p:cNvSpPr txBox="1"/>
          <p:nvPr/>
        </p:nvSpPr>
        <p:spPr>
          <a:xfrm>
            <a:off x="827314" y="151179"/>
            <a:ext cx="10537371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FF0000"/>
                </a:solidFill>
              </a:rPr>
              <a:t>Pestle </a:t>
            </a:r>
            <a:r>
              <a:rPr lang="en-GB" sz="4800" dirty="0">
                <a:solidFill>
                  <a:schemeClr val="accent1">
                    <a:lumMod val="75000"/>
                  </a:schemeClr>
                </a:solidFill>
              </a:rPr>
              <a:t>analysis</a:t>
            </a:r>
            <a:r>
              <a:rPr lang="en-GB" sz="4800" dirty="0">
                <a:solidFill>
                  <a:srgbClr val="FF0000"/>
                </a:solidFill>
              </a:rPr>
              <a:t> </a:t>
            </a:r>
          </a:p>
          <a:p>
            <a:pPr algn="ctr"/>
            <a:endParaRPr lang="en-GB" sz="2400" dirty="0">
              <a:solidFill>
                <a:schemeClr val="accent2">
                  <a:lumMod val="7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Examines the various external factors such as;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>
                <a:solidFill>
                  <a:srgbClr val="FF0000"/>
                </a:solidFill>
              </a:rPr>
              <a:t>P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olitical, </a:t>
            </a:r>
            <a:r>
              <a:rPr lang="en-GB" sz="2400" dirty="0">
                <a:solidFill>
                  <a:srgbClr val="FF0000"/>
                </a:solidFill>
              </a:rPr>
              <a:t>E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conomical, </a:t>
            </a:r>
            <a:r>
              <a:rPr lang="en-GB" sz="2400" dirty="0">
                <a:solidFill>
                  <a:srgbClr val="FF0000"/>
                </a:solidFill>
              </a:rPr>
              <a:t>S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ociological, </a:t>
            </a:r>
            <a:r>
              <a:rPr lang="en-GB" sz="2400" dirty="0">
                <a:solidFill>
                  <a:srgbClr val="FF0000"/>
                </a:solidFill>
              </a:rPr>
              <a:t>T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echnological, </a:t>
            </a:r>
            <a:r>
              <a:rPr lang="en-GB" sz="2400" dirty="0">
                <a:solidFill>
                  <a:srgbClr val="FF0000"/>
                </a:solidFill>
              </a:rPr>
              <a:t>L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aws and </a:t>
            </a:r>
            <a:r>
              <a:rPr lang="en-GB" sz="2400" dirty="0">
                <a:solidFill>
                  <a:srgbClr val="FF0000"/>
                </a:solidFill>
              </a:rPr>
              <a:t>E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nvironmental.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This analysis helps to understand the problem of the shortage of staff in the Health care sector.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FF0000"/>
                </a:solidFill>
              </a:rPr>
              <a:t>P</a:t>
            </a: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olitical: </a:t>
            </a:r>
            <a:r>
              <a:rPr lang="en-GB" sz="2800" dirty="0"/>
              <a:t>The majority of staff who works within the UK left the country because of Brexit.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FF0000"/>
                </a:solidFill>
              </a:rPr>
              <a:t>E</a:t>
            </a: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conomical: </a:t>
            </a:r>
            <a:r>
              <a:rPr lang="en-GB" sz="2800" dirty="0"/>
              <a:t>The highly costly advanced equipment required.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FF0000"/>
                </a:solidFill>
              </a:rPr>
              <a:t>S</a:t>
            </a: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ociological: </a:t>
            </a:r>
            <a:r>
              <a:rPr lang="en-GB" sz="2800" dirty="0"/>
              <a:t>The high pressure of working hours in shifts.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FF0000"/>
                </a:solidFill>
              </a:rPr>
              <a:t>T</a:t>
            </a: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echnological: </a:t>
            </a:r>
            <a:r>
              <a:rPr lang="en-GB" sz="2800" dirty="0"/>
              <a:t>Lack of advanced medical equipment.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FF0000"/>
                </a:solidFill>
              </a:rPr>
              <a:t>L</a:t>
            </a: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aws: </a:t>
            </a:r>
            <a:r>
              <a:rPr lang="en-GB" sz="2800" dirty="0"/>
              <a:t>The enforcement of new laws due to Brexit.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FF0000"/>
                </a:solidFill>
              </a:rPr>
              <a:t>E</a:t>
            </a: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nvironmental: </a:t>
            </a:r>
            <a:r>
              <a:rPr lang="en-GB" sz="2800" dirty="0"/>
              <a:t>Unsuitable environment for working staff in some places.</a:t>
            </a:r>
          </a:p>
        </p:txBody>
      </p:sp>
    </p:spTree>
    <p:extLst>
      <p:ext uri="{BB962C8B-B14F-4D97-AF65-F5344CB8AC3E}">
        <p14:creationId xmlns:p14="http://schemas.microsoft.com/office/powerpoint/2010/main" val="1674817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E3A6A76-AE5D-49AE-9D49-90C0F1548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9A5CCB5-EF7C-48C3-B6DF-ADC1771CC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4CCC9E2-3000-4D65-A607-D2D2A37CA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3250D6C2-D9D4-4A9F-87A3-8EBB72794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9A621299-817D-46DA-9048-2E0A16D4C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9F8D7E4E-4190-4BB5-A1AA-20610B2C5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3FB6299-378D-4A25-91E6-9C6E0A309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AECD26A0-ED75-4BE4-BFEC-885CBEDB5F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459E0DD-85B6-45C6-8D5E-8E494E9472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64D381D-8077-4635-82B6-CA7E6160D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58017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3F8D64C-15FA-42D6-AB21-7FB17F831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9C8DDD52-FBB2-4634-B9F8-A341CDE10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2C8BF9A-EB35-B497-555F-623450F02714}"/>
              </a:ext>
            </a:extLst>
          </p:cNvPr>
          <p:cNvSpPr txBox="1"/>
          <p:nvPr/>
        </p:nvSpPr>
        <p:spPr>
          <a:xfrm>
            <a:off x="195943" y="293914"/>
            <a:ext cx="968828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E1CFCC-9435-CC5C-15BB-00CD5CCE80C9}"/>
              </a:ext>
            </a:extLst>
          </p:cNvPr>
          <p:cNvSpPr txBox="1"/>
          <p:nvPr/>
        </p:nvSpPr>
        <p:spPr>
          <a:xfrm>
            <a:off x="448733" y="431626"/>
            <a:ext cx="1094256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FF0000"/>
                </a:solidFill>
              </a:rPr>
              <a:t>SWOT </a:t>
            </a:r>
            <a:r>
              <a:rPr lang="en-GB" sz="4800" dirty="0">
                <a:solidFill>
                  <a:schemeClr val="accent2">
                    <a:lumMod val="75000"/>
                  </a:schemeClr>
                </a:solidFill>
              </a:rPr>
              <a:t>analysis</a:t>
            </a:r>
          </a:p>
          <a:p>
            <a:pPr algn="ctr"/>
            <a:endParaRPr lang="en-GB" sz="4800" dirty="0">
              <a:solidFill>
                <a:schemeClr val="accent2">
                  <a:lumMod val="75000"/>
                </a:schemeClr>
              </a:solidFill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2400" dirty="0"/>
              <a:t>Examine internal and external factors which cause staff shortages such as; </a:t>
            </a:r>
            <a:r>
              <a:rPr lang="en-GB" sz="2400" dirty="0">
                <a:solidFill>
                  <a:srgbClr val="FF0000"/>
                </a:solidFill>
              </a:rPr>
              <a:t>S</a:t>
            </a:r>
            <a:r>
              <a:rPr lang="en-GB" sz="2400" dirty="0"/>
              <a:t>trengths, </a:t>
            </a:r>
            <a:r>
              <a:rPr lang="en-GB" sz="2400" dirty="0">
                <a:solidFill>
                  <a:srgbClr val="FF0000"/>
                </a:solidFill>
              </a:rPr>
              <a:t>W</a:t>
            </a:r>
            <a:r>
              <a:rPr lang="en-GB" sz="2400" dirty="0"/>
              <a:t>eaknesses, </a:t>
            </a:r>
            <a:r>
              <a:rPr lang="en-GB" sz="2400" dirty="0">
                <a:solidFill>
                  <a:srgbClr val="FF0000"/>
                </a:solidFill>
              </a:rPr>
              <a:t>O</a:t>
            </a:r>
            <a:r>
              <a:rPr lang="en-GB" sz="2400" dirty="0"/>
              <a:t>pportunities and </a:t>
            </a:r>
            <a:r>
              <a:rPr lang="en-GB" sz="2400" dirty="0">
                <a:solidFill>
                  <a:srgbClr val="FF0000"/>
                </a:solidFill>
              </a:rPr>
              <a:t>T</a:t>
            </a:r>
            <a:r>
              <a:rPr lang="en-GB" sz="2400" dirty="0"/>
              <a:t>hreats. 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FF0000"/>
                </a:solidFill>
              </a:rPr>
              <a:t>S</a:t>
            </a:r>
            <a:r>
              <a:rPr lang="en-GB" sz="2400" dirty="0"/>
              <a:t>trengths: Qualified managers and a suitable environment could be one of the internal elements which attribute that support a successful outcome.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FF0000"/>
                </a:solidFill>
              </a:rPr>
              <a:t>W</a:t>
            </a:r>
            <a:r>
              <a:rPr lang="en-GB" sz="2400" dirty="0"/>
              <a:t>eaknesses: Lack of advanced technology could be one of the internal attributes that work against a successful outcome.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FF0000"/>
                </a:solidFill>
              </a:rPr>
              <a:t>O</a:t>
            </a:r>
            <a:r>
              <a:rPr lang="en-GB" sz="2400" dirty="0"/>
              <a:t>pportunities: Funding is one of the external factors that the entity can capitalize on its advantage.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FF0000"/>
                </a:solidFill>
              </a:rPr>
              <a:t>T</a:t>
            </a:r>
            <a:r>
              <a:rPr lang="en-GB" sz="2400" dirty="0"/>
              <a:t>hreats: Brexit is one of the external factors that could jeopardize the entity’s success.</a:t>
            </a:r>
            <a:endParaRPr lang="en-GB" sz="48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38537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FD2506-BCEA-3A48-BAF0-FA8ADB55A889}"/>
              </a:ext>
            </a:extLst>
          </p:cNvPr>
          <p:cNvSpPr txBox="1"/>
          <p:nvPr/>
        </p:nvSpPr>
        <p:spPr>
          <a:xfrm>
            <a:off x="330200" y="272143"/>
            <a:ext cx="11208657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anose="05000000000000000000" pitchFamily="2" charset="2"/>
              <a:buChar char="v"/>
            </a:pPr>
            <a:r>
              <a:rPr lang="en-GB" sz="4000" dirty="0">
                <a:solidFill>
                  <a:schemeClr val="accent2">
                    <a:lumMod val="75000"/>
                  </a:schemeClr>
                </a:solidFill>
              </a:rPr>
              <a:t>In conclusion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These are some of the recommended solutions for the shortages in staff in the Health sector, NHS: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/>
          </a:p>
          <a:p>
            <a:endParaRPr lang="en-GB" sz="2400" dirty="0"/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Offering extra hours to current staff with extra money.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Ensure there are good working conditions. 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Increase wages.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Offer benefits.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use of advanced technology. 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Provide new facilities to encourage workers to work in the UK after Brexit.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46939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2092</TotalTime>
  <Words>504</Words>
  <Application>Microsoft Office PowerPoint</Application>
  <PresentationFormat>Widescreen</PresentationFormat>
  <Paragraphs>79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Trebuchet MS</vt:lpstr>
      <vt:lpstr>Wingdings</vt:lpstr>
      <vt:lpstr>Wingdings 3</vt:lpstr>
      <vt:lpstr>Facet</vt:lpstr>
      <vt:lpstr>PowerPoint Presentation</vt:lpstr>
      <vt:lpstr>Addressing the problem of staff shortages in Proper Care and NHS, in the UK</vt:lpstr>
      <vt:lpstr>PowerPoint Presentation</vt:lpstr>
      <vt:lpstr>vvuvuvvh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Nature and impact of staff shortages on the Health care sector</dc:title>
  <dc:creator>Hanim</dc:creator>
  <cp:lastModifiedBy>ghada slim</cp:lastModifiedBy>
  <cp:revision>2</cp:revision>
  <dcterms:created xsi:type="dcterms:W3CDTF">2022-07-15T11:44:26Z</dcterms:created>
  <dcterms:modified xsi:type="dcterms:W3CDTF">2022-07-17T00:35:45Z</dcterms:modified>
</cp:coreProperties>
</file>