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73" r:id="rId2"/>
  </p:sldMasterIdLst>
  <p:notesMasterIdLst>
    <p:notesMasterId r:id="rId11"/>
  </p:notesMasterIdLst>
  <p:sldIdLst>
    <p:sldId id="679" r:id="rId3"/>
    <p:sldId id="687" r:id="rId4"/>
    <p:sldId id="832" r:id="rId5"/>
    <p:sldId id="313" r:id="rId6"/>
    <p:sldId id="839" r:id="rId7"/>
    <p:sldId id="837" r:id="rId8"/>
    <p:sldId id="831" r:id="rId9"/>
    <p:sldId id="830" r:id="rId10"/>
  </p:sldIdLst>
  <p:sldSz cx="12192000" cy="6858000"/>
  <p:notesSz cx="9926638" cy="6797675"/>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DDDD"/>
    <a:srgbClr val="A6AA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2BE834-F749-418B-8C3F-A033B4EA5883}" v="13" dt="2026-02-12T10:32:28.184"/>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161" autoAdjust="0"/>
  </p:normalViewPr>
  <p:slideViewPr>
    <p:cSldViewPr>
      <p:cViewPr varScale="1">
        <p:scale>
          <a:sx n="64" d="100"/>
          <a:sy n="64" d="100"/>
        </p:scale>
        <p:origin x="1320" y="67"/>
      </p:cViewPr>
      <p:guideLst>
        <p:guide orient="horz" pos="2880"/>
        <p:guide pos="2160"/>
      </p:guideLst>
    </p:cSldViewPr>
  </p:slideViewPr>
  <p:notesTextViewPr>
    <p:cViewPr>
      <p:scale>
        <a:sx n="3" d="2"/>
        <a:sy n="3" d="2"/>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DDACC2BD-2885-405C-8076-C65D82DA6241}"/>
    <pc:docChg chg="delSld modSld">
      <pc:chgData name="Matthew Archer" userId="aad98465-9c59-4159-8df1-a13be7bdef7f" providerId="ADAL" clId="{DDACC2BD-2885-405C-8076-C65D82DA6241}" dt="2026-02-27T10:58:10.300" v="7" actId="6549"/>
      <pc:docMkLst>
        <pc:docMk/>
      </pc:docMkLst>
      <pc:sldChg chg="modSp mod">
        <pc:chgData name="Matthew Archer" userId="aad98465-9c59-4159-8df1-a13be7bdef7f" providerId="ADAL" clId="{DDACC2BD-2885-405C-8076-C65D82DA6241}" dt="2026-02-18T16:00:52.814" v="1" actId="20577"/>
        <pc:sldMkLst>
          <pc:docMk/>
          <pc:sldMk cId="835819477" sldId="830"/>
        </pc:sldMkLst>
        <pc:spChg chg="mod">
          <ac:chgData name="Matthew Archer" userId="aad98465-9c59-4159-8df1-a13be7bdef7f" providerId="ADAL" clId="{DDACC2BD-2885-405C-8076-C65D82DA6241}" dt="2026-02-18T16:00:52.814" v="1" actId="20577"/>
          <ac:spMkLst>
            <pc:docMk/>
            <pc:sldMk cId="835819477" sldId="830"/>
            <ac:spMk id="3" creationId="{713D3C5D-4BC5-E692-4729-069A16439A05}"/>
          </ac:spMkLst>
        </pc:spChg>
      </pc:sldChg>
      <pc:sldChg chg="modNotesTx">
        <pc:chgData name="Matthew Archer" userId="aad98465-9c59-4159-8df1-a13be7bdef7f" providerId="ADAL" clId="{DDACC2BD-2885-405C-8076-C65D82DA6241}" dt="2026-02-27T10:58:10.300" v="7" actId="6549"/>
        <pc:sldMkLst>
          <pc:docMk/>
          <pc:sldMk cId="446880776" sldId="83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41458"/>
          </a:xfrm>
          <a:prstGeom prst="rect">
            <a:avLst/>
          </a:prstGeom>
        </p:spPr>
        <p:txBody>
          <a:bodyPr vert="horz" lIns="80275" tIns="40138" rIns="80275" bIns="40138" rtlCol="0"/>
          <a:lstStyle>
            <a:lvl1pPr algn="l">
              <a:defRPr sz="1100"/>
            </a:lvl1pPr>
          </a:lstStyle>
          <a:p>
            <a:endParaRPr lang="en-GB"/>
          </a:p>
        </p:txBody>
      </p:sp>
      <p:sp>
        <p:nvSpPr>
          <p:cNvPr id="3" name="Date Placeholder 2"/>
          <p:cNvSpPr>
            <a:spLocks noGrp="1"/>
          </p:cNvSpPr>
          <p:nvPr>
            <p:ph type="dt" idx="1"/>
          </p:nvPr>
        </p:nvSpPr>
        <p:spPr>
          <a:xfrm>
            <a:off x="5622510" y="0"/>
            <a:ext cx="4301543" cy="341458"/>
          </a:xfrm>
          <a:prstGeom prst="rect">
            <a:avLst/>
          </a:prstGeom>
        </p:spPr>
        <p:txBody>
          <a:bodyPr vert="horz" lIns="80275" tIns="40138" rIns="80275" bIns="40138" rtlCol="0"/>
          <a:lstStyle>
            <a:lvl1pPr algn="r">
              <a:defRPr sz="1100"/>
            </a:lvl1pPr>
          </a:lstStyle>
          <a:p>
            <a:fld id="{0BAB472C-A6A7-4F77-9CE8-20573116F8A4}" type="datetimeFigureOut">
              <a:rPr lang="en-GB" smtClean="0"/>
              <a:t>27/02/2026</a:t>
            </a:fld>
            <a:endParaRPr lang="en-GB"/>
          </a:p>
        </p:txBody>
      </p:sp>
      <p:sp>
        <p:nvSpPr>
          <p:cNvPr id="4" name="Slide Image Placeholder 3"/>
          <p:cNvSpPr>
            <a:spLocks noGrp="1" noRot="1" noChangeAspect="1"/>
          </p:cNvSpPr>
          <p:nvPr>
            <p:ph type="sldImg" idx="2"/>
          </p:nvPr>
        </p:nvSpPr>
        <p:spPr>
          <a:xfrm>
            <a:off x="2925763" y="849313"/>
            <a:ext cx="4075112" cy="2293937"/>
          </a:xfrm>
          <a:prstGeom prst="rect">
            <a:avLst/>
          </a:prstGeom>
          <a:noFill/>
          <a:ln w="12700">
            <a:solidFill>
              <a:prstClr val="black"/>
            </a:solidFill>
          </a:ln>
        </p:spPr>
        <p:txBody>
          <a:bodyPr vert="horz" lIns="80275" tIns="40138" rIns="80275" bIns="40138" rtlCol="0" anchor="ctr"/>
          <a:lstStyle/>
          <a:p>
            <a:endParaRPr lang="en-GB"/>
          </a:p>
        </p:txBody>
      </p:sp>
      <p:sp>
        <p:nvSpPr>
          <p:cNvPr id="5" name="Notes Placeholder 4"/>
          <p:cNvSpPr>
            <a:spLocks noGrp="1"/>
          </p:cNvSpPr>
          <p:nvPr>
            <p:ph type="body" sz="quarter" idx="3"/>
          </p:nvPr>
        </p:nvSpPr>
        <p:spPr>
          <a:xfrm>
            <a:off x="992664" y="3271382"/>
            <a:ext cx="7941310" cy="2676584"/>
          </a:xfrm>
          <a:prstGeom prst="rect">
            <a:avLst/>
          </a:prstGeom>
        </p:spPr>
        <p:txBody>
          <a:bodyPr vert="horz" lIns="80275" tIns="40138" rIns="80275" bIns="401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456219"/>
            <a:ext cx="4301543" cy="341457"/>
          </a:xfrm>
          <a:prstGeom prst="rect">
            <a:avLst/>
          </a:prstGeom>
        </p:spPr>
        <p:txBody>
          <a:bodyPr vert="horz" lIns="80275" tIns="40138" rIns="80275" bIns="40138" rtlCol="0" anchor="b"/>
          <a:lstStyle>
            <a:lvl1pPr algn="l">
              <a:defRPr sz="1100"/>
            </a:lvl1pPr>
          </a:lstStyle>
          <a:p>
            <a:endParaRPr lang="en-GB"/>
          </a:p>
        </p:txBody>
      </p:sp>
      <p:sp>
        <p:nvSpPr>
          <p:cNvPr id="7" name="Slide Number Placeholder 6"/>
          <p:cNvSpPr>
            <a:spLocks noGrp="1"/>
          </p:cNvSpPr>
          <p:nvPr>
            <p:ph type="sldNum" sz="quarter" idx="5"/>
          </p:nvPr>
        </p:nvSpPr>
        <p:spPr>
          <a:xfrm>
            <a:off x="5622510" y="6456219"/>
            <a:ext cx="4301543" cy="341457"/>
          </a:xfrm>
          <a:prstGeom prst="rect">
            <a:avLst/>
          </a:prstGeom>
        </p:spPr>
        <p:txBody>
          <a:bodyPr vert="horz" lIns="80275" tIns="40138" rIns="80275" bIns="40138" rtlCol="0" anchor="b"/>
          <a:lstStyle>
            <a:lvl1pPr algn="r">
              <a:defRPr sz="1100"/>
            </a:lvl1pPr>
          </a:lstStyle>
          <a:p>
            <a:fld id="{EAC76FD2-06BD-4398-90CF-1DD192F3FFE4}" type="slidenum">
              <a:rPr lang="en-GB" smtClean="0"/>
              <a:t>‹#›</a:t>
            </a:fld>
            <a:endParaRPr lang="en-GB"/>
          </a:p>
        </p:txBody>
      </p:sp>
    </p:spTree>
    <p:extLst>
      <p:ext uri="{BB962C8B-B14F-4D97-AF65-F5344CB8AC3E}">
        <p14:creationId xmlns:p14="http://schemas.microsoft.com/office/powerpoint/2010/main" val="378547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C8F88-58D8-9F29-75FC-E8559FF3F7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6513D0-9A30-4893-9EA3-172D3D3E7343}"/>
              </a:ext>
            </a:extLst>
          </p:cNvPr>
          <p:cNvSpPr>
            <a:spLocks noGrp="1" noRot="1" noChangeAspect="1"/>
          </p:cNvSpPr>
          <p:nvPr>
            <p:ph type="sldImg"/>
          </p:nvPr>
        </p:nvSpPr>
        <p:spPr>
          <a:xfrm>
            <a:off x="-228600" y="679450"/>
            <a:ext cx="6040438" cy="3398838"/>
          </a:xfrm>
        </p:spPr>
      </p:sp>
      <p:sp>
        <p:nvSpPr>
          <p:cNvPr id="3" name="Notes Placeholder 2">
            <a:extLst>
              <a:ext uri="{FF2B5EF4-FFF2-40B4-BE49-F238E27FC236}">
                <a16:creationId xmlns:a16="http://schemas.microsoft.com/office/drawing/2014/main" id="{08B54BFF-F03F-C593-4ED4-6CFE175006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0315D4-DF86-F030-984E-266F5A635090}"/>
              </a:ext>
            </a:extLst>
          </p:cNvPr>
          <p:cNvSpPr>
            <a:spLocks noGrp="1"/>
          </p:cNvSpPr>
          <p:nvPr>
            <p:ph type="sldNum" sz="quarter" idx="5"/>
          </p:nvPr>
        </p:nvSpPr>
        <p:spPr/>
        <p:txBody>
          <a:bodyPr/>
          <a:lstStyle/>
          <a:p>
            <a:pPr defTabSz="401376" rtl="0">
              <a:defRPr/>
            </a:pPr>
            <a:fld id="{9094A44D-036D-40EB-87CA-412D4725AB6F}" type="slidenum">
              <a:rPr lang="en-GB" altLang="en-US" kern="1200">
                <a:solidFill>
                  <a:prstClr val="black"/>
                </a:solidFill>
                <a:latin typeface="Aptos" panose="02110004020202020204"/>
                <a:ea typeface="+mn-ea"/>
                <a:cs typeface="+mn-cs"/>
              </a:rPr>
              <a:pPr defTabSz="401376" rtl="0">
                <a:defRPr/>
              </a:pPr>
              <a:t>1</a:t>
            </a:fld>
            <a:endParaRPr lang="en-GB" altLang="en-US" kern="1200">
              <a:solidFill>
                <a:prstClr val="black"/>
              </a:solidFill>
              <a:latin typeface="Aptos" panose="02110004020202020204"/>
              <a:ea typeface="+mn-ea"/>
              <a:cs typeface="+mn-cs"/>
            </a:endParaRPr>
          </a:p>
        </p:txBody>
      </p:sp>
    </p:spTree>
    <p:extLst>
      <p:ext uri="{BB962C8B-B14F-4D97-AF65-F5344CB8AC3E}">
        <p14:creationId xmlns:p14="http://schemas.microsoft.com/office/powerpoint/2010/main" val="605661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FAFA9-D488-40F7-3092-D3568C65C3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987CFD-8039-51E3-71D5-42BADC3F75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18F8D8-E3C8-4817-3314-CD2BFCB907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14AB61-9FE8-D63E-AF3B-47A49C5A355A}"/>
              </a:ext>
            </a:extLst>
          </p:cNvPr>
          <p:cNvSpPr>
            <a:spLocks noGrp="1"/>
          </p:cNvSpPr>
          <p:nvPr>
            <p:ph type="sldNum" sz="quarter" idx="5"/>
          </p:nvPr>
        </p:nvSpPr>
        <p:spPr/>
        <p:txBody>
          <a:bodyPr/>
          <a:lstStyle/>
          <a:p>
            <a:fld id="{EAC76FD2-06BD-4398-90CF-1DD192F3FFE4}" type="slidenum">
              <a:rPr lang="en-GB" smtClean="0"/>
              <a:t>2</a:t>
            </a:fld>
            <a:endParaRPr lang="en-GB"/>
          </a:p>
        </p:txBody>
      </p:sp>
    </p:spTree>
    <p:extLst>
      <p:ext uri="{BB962C8B-B14F-4D97-AF65-F5344CB8AC3E}">
        <p14:creationId xmlns:p14="http://schemas.microsoft.com/office/powerpoint/2010/main" val="3595958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BBED97-03D2-0747-0281-6E9D11FF79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97B6CD-AD8A-DB31-2329-911F092013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839F2A-3C06-094B-D765-93FB6BE8C2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D089FC-6D2E-94A9-FEE6-6D62B63CE4F1}"/>
              </a:ext>
            </a:extLst>
          </p:cNvPr>
          <p:cNvSpPr>
            <a:spLocks noGrp="1"/>
          </p:cNvSpPr>
          <p:nvPr>
            <p:ph type="sldNum" sz="quarter" idx="5"/>
          </p:nvPr>
        </p:nvSpPr>
        <p:spPr/>
        <p:txBody>
          <a:bodyPr/>
          <a:lstStyle/>
          <a:p>
            <a:fld id="{EAC76FD2-06BD-4398-90CF-1DD192F3FFE4}" type="slidenum">
              <a:rPr lang="en-GB" smtClean="0"/>
              <a:t>3</a:t>
            </a:fld>
            <a:endParaRPr lang="en-GB"/>
          </a:p>
        </p:txBody>
      </p:sp>
    </p:spTree>
    <p:extLst>
      <p:ext uri="{BB962C8B-B14F-4D97-AF65-F5344CB8AC3E}">
        <p14:creationId xmlns:p14="http://schemas.microsoft.com/office/powerpoint/2010/main" val="282707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Photograph this research for a short show and tell next week.</a:t>
            </a:r>
          </a:p>
          <a:p>
            <a:endParaRPr lang="en-GB" dirty="0"/>
          </a:p>
        </p:txBody>
      </p:sp>
      <p:sp>
        <p:nvSpPr>
          <p:cNvPr id="4" name="Slide Number Placeholder 3"/>
          <p:cNvSpPr>
            <a:spLocks noGrp="1"/>
          </p:cNvSpPr>
          <p:nvPr>
            <p:ph type="sldNum" sz="quarter" idx="5"/>
          </p:nvPr>
        </p:nvSpPr>
        <p:spPr/>
        <p:txBody>
          <a:bodyPr/>
          <a:lstStyle/>
          <a:p>
            <a:fld id="{EAC76FD2-06BD-4398-90CF-1DD192F3FFE4}" type="slidenum">
              <a:rPr lang="en-GB" smtClean="0"/>
              <a:t>4</a:t>
            </a:fld>
            <a:endParaRPr lang="en-GB"/>
          </a:p>
        </p:txBody>
      </p:sp>
    </p:spTree>
    <p:extLst>
      <p:ext uri="{BB962C8B-B14F-4D97-AF65-F5344CB8AC3E}">
        <p14:creationId xmlns:p14="http://schemas.microsoft.com/office/powerpoint/2010/main" val="328647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80D65-6F35-5710-6A40-3F8DF61325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C34150-EE93-5A81-B313-7D1124044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A5FAC0-FC1D-5494-9A35-593170F12B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2C9582-02BB-8FB1-EFF3-58A9E8CDF95B}"/>
              </a:ext>
            </a:extLst>
          </p:cNvPr>
          <p:cNvSpPr>
            <a:spLocks noGrp="1"/>
          </p:cNvSpPr>
          <p:nvPr>
            <p:ph type="sldNum" sz="quarter" idx="5"/>
          </p:nvPr>
        </p:nvSpPr>
        <p:spPr/>
        <p:txBody>
          <a:bodyPr/>
          <a:lstStyle/>
          <a:p>
            <a:fld id="{EAC76FD2-06BD-4398-90CF-1DD192F3FFE4}" type="slidenum">
              <a:rPr lang="en-GB" smtClean="0"/>
              <a:t>5</a:t>
            </a:fld>
            <a:endParaRPr lang="en-GB"/>
          </a:p>
        </p:txBody>
      </p:sp>
    </p:spTree>
    <p:extLst>
      <p:ext uri="{BB962C8B-B14F-4D97-AF65-F5344CB8AC3E}">
        <p14:creationId xmlns:p14="http://schemas.microsoft.com/office/powerpoint/2010/main" val="1319500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73AE8-36A0-AB8D-FA4C-5D81179A0F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85B465-0314-01FE-DBD2-241A4C8B55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98B8E9-D043-D173-CDE2-7DB9472B576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12826D-2373-5C18-AB7D-7779F86D8017}"/>
              </a:ext>
            </a:extLst>
          </p:cNvPr>
          <p:cNvSpPr>
            <a:spLocks noGrp="1"/>
          </p:cNvSpPr>
          <p:nvPr>
            <p:ph type="sldNum" sz="quarter" idx="5"/>
          </p:nvPr>
        </p:nvSpPr>
        <p:spPr/>
        <p:txBody>
          <a:bodyPr/>
          <a:lstStyle/>
          <a:p>
            <a:fld id="{EAC76FD2-06BD-4398-90CF-1DD192F3FFE4}" type="slidenum">
              <a:rPr lang="en-GB" smtClean="0"/>
              <a:t>6</a:t>
            </a:fld>
            <a:endParaRPr lang="en-GB"/>
          </a:p>
        </p:txBody>
      </p:sp>
    </p:spTree>
    <p:extLst>
      <p:ext uri="{BB962C8B-B14F-4D97-AF65-F5344CB8AC3E}">
        <p14:creationId xmlns:p14="http://schemas.microsoft.com/office/powerpoint/2010/main" val="2447106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458F8-55F1-8657-871E-B15480F5F9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4CB5D0-DAD0-0980-EFE6-320251C677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22108A-24CF-C8BD-2DC1-31CF5E5CE62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C0B494D-A547-E7D6-F1E2-BE240334670B}"/>
              </a:ext>
            </a:extLst>
          </p:cNvPr>
          <p:cNvSpPr>
            <a:spLocks noGrp="1"/>
          </p:cNvSpPr>
          <p:nvPr>
            <p:ph type="sldNum" sz="quarter" idx="5"/>
          </p:nvPr>
        </p:nvSpPr>
        <p:spPr/>
        <p:txBody>
          <a:bodyPr/>
          <a:lstStyle/>
          <a:p>
            <a:pPr marL="0" marR="0" lvl="0" indent="0" algn="r" defTabSz="914400" eaLnBrk="1" fontAlgn="auto" latinLnBrk="0" hangingPunct="1">
              <a:lnSpc>
                <a:spcPct val="100000"/>
              </a:lnSpc>
              <a:spcBef>
                <a:spcPts val="0"/>
              </a:spcBef>
              <a:spcAft>
                <a:spcPts val="0"/>
              </a:spcAft>
              <a:buClrTx/>
              <a:buSzTx/>
              <a:buFontTx/>
              <a:buNone/>
              <a:tabLst/>
              <a:defRPr/>
            </a:pPr>
            <a:fld id="{EAC76FD2-06BD-4398-90CF-1DD192F3FFE4}" type="slidenum">
              <a:rPr kumimoji="0" lang="en-GB" sz="1100" b="0" i="0" u="none" strike="noStrike" kern="0" cap="none" spc="0" normalizeH="0" baseline="0" noProof="0" smtClean="0">
                <a:ln>
                  <a:noFill/>
                </a:ln>
                <a:solidFill>
                  <a:sysClr val="windowText" lastClr="000000"/>
                </a:solidFill>
                <a:effectLst/>
                <a:uLnTx/>
                <a:uFillTx/>
              </a:rPr>
              <a:pPr marL="0" marR="0" lvl="0" indent="0" algn="r" defTabSz="914400" eaLnBrk="1" fontAlgn="auto" latinLnBrk="0" hangingPunct="1">
                <a:lnSpc>
                  <a:spcPct val="100000"/>
                </a:lnSpc>
                <a:spcBef>
                  <a:spcPts val="0"/>
                </a:spcBef>
                <a:spcAft>
                  <a:spcPts val="0"/>
                </a:spcAft>
                <a:buClrTx/>
                <a:buSzTx/>
                <a:buFontTx/>
                <a:buNone/>
                <a:tabLst/>
                <a:defRPr/>
              </a:pPr>
              <a:t>7</a:t>
            </a:fld>
            <a:endParaRPr kumimoji="0" lang="en-GB" sz="11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3230548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46B-95C9-8668-DDF9-05D7465A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BC043-AD1F-FB76-C6BD-756F51E124B5}"/>
              </a:ext>
            </a:extLst>
          </p:cNvPr>
          <p:cNvSpPr>
            <a:spLocks noGrp="1" noRot="1" noChangeAspect="1"/>
          </p:cNvSpPr>
          <p:nvPr>
            <p:ph type="sldImg"/>
          </p:nvPr>
        </p:nvSpPr>
        <p:spPr>
          <a:xfrm>
            <a:off x="-228600" y="679450"/>
            <a:ext cx="6040438" cy="3398838"/>
          </a:xfrm>
        </p:spPr>
      </p:sp>
      <p:sp>
        <p:nvSpPr>
          <p:cNvPr id="3" name="Notes Placeholder 2">
            <a:extLst>
              <a:ext uri="{FF2B5EF4-FFF2-40B4-BE49-F238E27FC236}">
                <a16:creationId xmlns:a16="http://schemas.microsoft.com/office/drawing/2014/main" id="{3321CF6B-2F0E-D309-8D86-44E546F0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2B7917-45A1-1853-0E65-E1A84E8FE85C}"/>
              </a:ext>
            </a:extLst>
          </p:cNvPr>
          <p:cNvSpPr>
            <a:spLocks noGrp="1"/>
          </p:cNvSpPr>
          <p:nvPr>
            <p:ph type="sldNum" sz="quarter" idx="5"/>
          </p:nvPr>
        </p:nvSpPr>
        <p:spPr/>
        <p:txBody>
          <a:bodyPr/>
          <a:lstStyle/>
          <a:p>
            <a:fld id="{9094A44D-036D-40EB-87CA-412D4725AB6F}" type="slidenum">
              <a:rPr lang="en-GB" altLang="en-US" smtClean="0"/>
              <a:pPr/>
              <a:t>8</a:t>
            </a:fld>
            <a:endParaRPr lang="en-GB" altLang="en-US"/>
          </a:p>
        </p:txBody>
      </p:sp>
    </p:spTree>
    <p:extLst>
      <p:ext uri="{BB962C8B-B14F-4D97-AF65-F5344CB8AC3E}">
        <p14:creationId xmlns:p14="http://schemas.microsoft.com/office/powerpoint/2010/main" val="50012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71219" y="305573"/>
            <a:ext cx="5200015" cy="982702"/>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22227347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3840490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53578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CDF358-4CC5-46DD-BCD8-73736053EC94}"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592880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CDF358-4CC5-46DD-BCD8-73736053EC94}"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331231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DF358-4CC5-46DD-BCD8-73736053EC94}" type="datetimeFigureOut">
              <a:rPr lang="en-GB" smtClean="0"/>
              <a:t>27/02/2026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2325078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CDF358-4CC5-46DD-BCD8-73736053EC94}"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397723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CDF358-4CC5-46DD-BCD8-73736053EC94}" type="datetimeFigureOut">
              <a:rPr lang="en-GB" smtClean="0"/>
              <a:t>27/02/2026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663972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CDF358-4CC5-46DD-BCD8-73736053EC94}"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926772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CDF358-4CC5-46DD-BCD8-73736053EC94}"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2783172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543241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CDF358-4CC5-46DD-BCD8-73736053EC94}"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6376D-8A16-4EB5-8088-B9A0B8DF1FC5}" type="slidenum">
              <a:rPr lang="en-GB" smtClean="0"/>
              <a:t>‹#›</a:t>
            </a:fld>
            <a:endParaRPr lang="en-GB"/>
          </a:p>
        </p:txBody>
      </p:sp>
    </p:spTree>
    <p:extLst>
      <p:ext uri="{BB962C8B-B14F-4D97-AF65-F5344CB8AC3E}">
        <p14:creationId xmlns:p14="http://schemas.microsoft.com/office/powerpoint/2010/main" val="19541628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DDDDDD"/>
          </a:solidFill>
        </p:spPr>
        <p:txBody>
          <a:bodyPr wrap="square" lIns="0" tIns="0" rIns="0" bIns="0" rtlCol="0"/>
          <a:lstStyle/>
          <a:p>
            <a:endParaRPr/>
          </a:p>
        </p:txBody>
      </p:sp>
      <p:sp>
        <p:nvSpPr>
          <p:cNvPr id="2" name="Holder 2"/>
          <p:cNvSpPr>
            <a:spLocks noGrp="1"/>
          </p:cNvSpPr>
          <p:nvPr>
            <p:ph type="title"/>
          </p:nvPr>
        </p:nvSpPr>
        <p:spPr>
          <a:xfrm>
            <a:off x="871219" y="592316"/>
            <a:ext cx="5200015" cy="695960"/>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3" name="Holder 3"/>
          <p:cNvSpPr>
            <a:spLocks noGrp="1"/>
          </p:cNvSpPr>
          <p:nvPr>
            <p:ph type="body" idx="1"/>
          </p:nvPr>
        </p:nvSpPr>
        <p:spPr>
          <a:xfrm>
            <a:off x="845819" y="1594947"/>
            <a:ext cx="10423525" cy="4228465"/>
          </a:xfrm>
          <a:prstGeom prst="rect">
            <a:avLst/>
          </a:prstGeom>
        </p:spPr>
        <p:txBody>
          <a:bodyPr wrap="square" lIns="0" tIns="0" rIns="0" bIns="0">
            <a:spAutoFit/>
          </a:bodyPr>
          <a:lstStyle>
            <a:lvl1pPr>
              <a:defRPr sz="40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2/27/2026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CDF358-4CC5-46DD-BCD8-73736053EC94}" type="datetimeFigureOut">
              <a:rPr lang="en-GB" smtClean="0"/>
              <a:t>27/02/2026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646376D-8A16-4EB5-8088-B9A0B8DF1FC5}" type="slidenum">
              <a:rPr lang="en-GB" smtClean="0"/>
              <a:t>‹#›</a:t>
            </a:fld>
            <a:endParaRPr lang="en-GB"/>
          </a:p>
        </p:txBody>
      </p:sp>
    </p:spTree>
    <p:extLst>
      <p:ext uri="{BB962C8B-B14F-4D97-AF65-F5344CB8AC3E}">
        <p14:creationId xmlns:p14="http://schemas.microsoft.com/office/powerpoint/2010/main" val="85466616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B075A-8320-F88A-B71F-836A46F3CAC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0" name="Picture 9" descr="Complex math formulas on a blackboard">
            <a:extLst>
              <a:ext uri="{FF2B5EF4-FFF2-40B4-BE49-F238E27FC236}">
                <a16:creationId xmlns:a16="http://schemas.microsoft.com/office/drawing/2014/main" id="{2AB286AB-CF14-CD7F-1B24-F8BA17BB2FD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8" name="Rectangle 3">
            <a:extLst>
              <a:ext uri="{FF2B5EF4-FFF2-40B4-BE49-F238E27FC236}">
                <a16:creationId xmlns:a16="http://schemas.microsoft.com/office/drawing/2014/main" id="{63E384D7-6BCB-BD1E-09B5-DC6D6E538697}"/>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4572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4572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prstClr val="black"/>
              </a:solidFill>
              <a:effectLst/>
              <a:uLnTx/>
              <a:uFillTx/>
              <a:latin typeface="Aptos" panose="02110004020202020204"/>
              <a:ea typeface="+mn-ea"/>
              <a:cs typeface="+mn-cs"/>
            </a:endParaRPr>
          </a:p>
        </p:txBody>
      </p:sp>
      <p:sp>
        <p:nvSpPr>
          <p:cNvPr id="2" name="Text Box 31">
            <a:extLst>
              <a:ext uri="{FF2B5EF4-FFF2-40B4-BE49-F238E27FC236}">
                <a16:creationId xmlns:a16="http://schemas.microsoft.com/office/drawing/2014/main" id="{F89AFA3C-AAE2-1B1B-CF0A-26B9FE365D9C}"/>
              </a:ext>
            </a:extLst>
          </p:cNvPr>
          <p:cNvSpPr txBox="1">
            <a:spLocks noChangeArrowheads="1"/>
          </p:cNvSpPr>
          <p:nvPr/>
        </p:nvSpPr>
        <p:spPr bwMode="auto">
          <a:xfrm>
            <a:off x="8687244" y="4839581"/>
            <a:ext cx="3114896"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r" defTabSz="457200" rtl="0" eaLnBrk="1" fontAlgn="auto" latinLnBrk="0" hangingPunct="1">
              <a:lnSpc>
                <a:spcPct val="100000"/>
              </a:lnSpc>
              <a:spcBef>
                <a:spcPct val="50000"/>
              </a:spcBef>
              <a:spcAft>
                <a:spcPts val="0"/>
              </a:spcAft>
              <a:buClrTx/>
              <a:buSzTx/>
              <a:buFontTx/>
              <a:buNone/>
              <a:tabLst/>
              <a:defRPr/>
            </a:pPr>
            <a:r>
              <a:rPr kumimoji="0" lang="en-GB" altLang="en-US" sz="4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ADAD5004</a:t>
            </a:r>
            <a:r>
              <a:rPr kumimoji="0" lang="en-GB" altLang="en-US" sz="40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RESEARCH IN PRACTICE M ARCHER  [12.02.26]</a:t>
            </a:r>
          </a:p>
        </p:txBody>
      </p:sp>
      <p:sp>
        <p:nvSpPr>
          <p:cNvPr id="4" name="Text Box 31">
            <a:extLst>
              <a:ext uri="{FF2B5EF4-FFF2-40B4-BE49-F238E27FC236}">
                <a16:creationId xmlns:a16="http://schemas.microsoft.com/office/drawing/2014/main" id="{833EF5A2-5B5C-223C-16AA-FE84FBF4E6FF}"/>
              </a:ext>
            </a:extLst>
          </p:cNvPr>
          <p:cNvSpPr txBox="1">
            <a:spLocks noChangeArrowheads="1"/>
          </p:cNvSpPr>
          <p:nvPr/>
        </p:nvSpPr>
        <p:spPr bwMode="auto">
          <a:xfrm>
            <a:off x="8687244" y="480798"/>
            <a:ext cx="3114896"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r" defTabSz="457200" rtl="0" eaLnBrk="1" fontAlgn="auto" latinLnBrk="0" hangingPunct="1">
              <a:lnSpc>
                <a:spcPct val="100000"/>
              </a:lnSpc>
              <a:spcAft>
                <a:spcPts val="0"/>
              </a:spcAft>
              <a:buClrTx/>
              <a:buSzTx/>
              <a:buFontTx/>
              <a:buNone/>
              <a:tabLst/>
              <a:defRPr/>
            </a:pPr>
            <a:r>
              <a:rPr kumimoji="0" lang="en-GB" altLang="en-US" sz="4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WEEK 3</a:t>
            </a:r>
            <a:r>
              <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KEYWORDS</a:t>
            </a:r>
          </a:p>
        </p:txBody>
      </p:sp>
    </p:spTree>
    <p:extLst>
      <p:ext uri="{BB962C8B-B14F-4D97-AF65-F5344CB8AC3E}">
        <p14:creationId xmlns:p14="http://schemas.microsoft.com/office/powerpoint/2010/main" val="1441003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C7696-5643-C084-902D-E3ED3000A0B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EE13CEAE-FEA1-E9C9-E61C-EFD1C723839D}"/>
              </a:ext>
            </a:extLst>
          </p:cNvPr>
          <p:cNvPicPr>
            <a:picLocks noChangeAspect="1"/>
          </p:cNvPicPr>
          <p:nvPr/>
        </p:nvPicPr>
        <p:blipFill>
          <a:blip r:embed="rId3"/>
          <a:srcRect l="3600" r="3600"/>
          <a:stretch>
            <a:fillRect/>
          </a:stretch>
        </p:blipFill>
        <p:spPr>
          <a:xfrm>
            <a:off x="0" y="0"/>
            <a:ext cx="12192000" cy="6858000"/>
          </a:xfrm>
          <a:prstGeom prst="rect">
            <a:avLst/>
          </a:prstGeom>
        </p:spPr>
      </p:pic>
    </p:spTree>
    <p:extLst>
      <p:ext uri="{BB962C8B-B14F-4D97-AF65-F5344CB8AC3E}">
        <p14:creationId xmlns:p14="http://schemas.microsoft.com/office/powerpoint/2010/main" val="1592367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D931A-2D6F-00AA-DAC1-1D4AB21B389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BE7AE3E-9AF4-0F6D-CCC8-B46D365054D2}"/>
              </a:ext>
            </a:extLst>
          </p:cNvPr>
          <p:cNvSpPr txBox="1"/>
          <p:nvPr/>
        </p:nvSpPr>
        <p:spPr>
          <a:xfrm>
            <a:off x="1219200" y="1066800"/>
            <a:ext cx="9983442" cy="3046988"/>
          </a:xfrm>
          <a:prstGeom prst="rect">
            <a:avLst/>
          </a:prstGeom>
          <a:noFill/>
        </p:spPr>
        <p:txBody>
          <a:bodyPr wrap="square" rtlCol="0">
            <a:spAutoFit/>
          </a:bodyPr>
          <a:lstStyle/>
          <a:p>
            <a:r>
              <a:rPr lang="en-GB" sz="9600" b="1" dirty="0">
                <a:latin typeface="+mn-lt"/>
              </a:rPr>
              <a:t>FINDING KEYWORDS</a:t>
            </a:r>
            <a:endParaRPr lang="en-GB" b="1" dirty="0">
              <a:latin typeface="+mn-lt"/>
            </a:endParaRPr>
          </a:p>
        </p:txBody>
      </p:sp>
    </p:spTree>
    <p:extLst>
      <p:ext uri="{BB962C8B-B14F-4D97-AF65-F5344CB8AC3E}">
        <p14:creationId xmlns:p14="http://schemas.microsoft.com/office/powerpoint/2010/main" val="222463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B256A3-6E89-A2F0-71D3-C77AD6ABC9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EC10C9-250F-D193-1648-5530AFAC38F3}"/>
              </a:ext>
            </a:extLst>
          </p:cNvPr>
          <p:cNvSpPr txBox="1"/>
          <p:nvPr/>
        </p:nvSpPr>
        <p:spPr>
          <a:xfrm>
            <a:off x="1219200" y="1066800"/>
            <a:ext cx="9983442" cy="5632311"/>
          </a:xfrm>
          <a:prstGeom prst="rect">
            <a:avLst/>
          </a:prstGeom>
          <a:noFill/>
        </p:spPr>
        <p:txBody>
          <a:bodyPr wrap="square" rtlCol="0">
            <a:spAutoFit/>
          </a:bodyPr>
          <a:lstStyle/>
          <a:p>
            <a:r>
              <a:rPr lang="en-GB" b="1" dirty="0">
                <a:latin typeface="+mn-lt"/>
              </a:rPr>
              <a:t>A PLAYFUL WAY IF YOU’RE STRUGGLING TO FIND KEYWORDS: 1</a:t>
            </a:r>
          </a:p>
          <a:p>
            <a:endParaRPr lang="en-GB" b="1" dirty="0">
              <a:latin typeface="+mn-lt"/>
            </a:endParaRPr>
          </a:p>
          <a:p>
            <a:pPr marL="342900" indent="-342900">
              <a:buFont typeface="+mj-lt"/>
              <a:buAutoNum type="arabicPeriod"/>
            </a:pPr>
            <a:r>
              <a:rPr lang="en-GB" dirty="0">
                <a:latin typeface="+mn-lt"/>
              </a:rPr>
              <a:t>Grab a book from your library of books you hope to use for your current research.</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Let the book fall open to a busy, heavily worded double page spread or randomly flick through and stop at a page.</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Shut your eyes and move our finger across the page to randomly decide on three key words from the double page spread, use a dictionary or thesaurus to help you determine the words, and by doing some word research you will find words unknown to you which could be relevant, and may start you on an interesting journey.</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Deconstruct these keywords and reconstruct them using concept mapping (or a collage), intermingling other associated words, images and research themes to identify and make connections.</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It is important to map this journey as you go along, or afterwards, but keep your awareness on your research journey while you are travelling.</a:t>
            </a:r>
          </a:p>
          <a:p>
            <a:pPr marL="342900" indent="-342900">
              <a:buFont typeface="+mj-lt"/>
              <a:buAutoNum type="arabicPeriod"/>
            </a:pPr>
            <a:endParaRPr lang="en-GB" dirty="0">
              <a:latin typeface="+mn-lt"/>
            </a:endParaRPr>
          </a:p>
          <a:p>
            <a:pPr marL="342900" indent="-342900">
              <a:buFont typeface="+mj-lt"/>
              <a:buAutoNum type="arabicPeriod"/>
            </a:pPr>
            <a:endParaRPr lang="en-GB" dirty="0">
              <a:latin typeface="+mn-lt"/>
            </a:endParaRPr>
          </a:p>
          <a:p>
            <a:endParaRPr lang="en-GB" dirty="0">
              <a:latin typeface="+mn-lt"/>
            </a:endParaRPr>
          </a:p>
        </p:txBody>
      </p:sp>
    </p:spTree>
    <p:extLst>
      <p:ext uri="{BB962C8B-B14F-4D97-AF65-F5344CB8AC3E}">
        <p14:creationId xmlns:p14="http://schemas.microsoft.com/office/powerpoint/2010/main" val="968817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98303-7591-19A0-22FD-B99C6953CF4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2C10FC-3F1C-B35D-99C0-51630E6ED953}"/>
              </a:ext>
            </a:extLst>
          </p:cNvPr>
          <p:cNvSpPr txBox="1"/>
          <p:nvPr/>
        </p:nvSpPr>
        <p:spPr>
          <a:xfrm>
            <a:off x="1219200" y="1066800"/>
            <a:ext cx="9983442" cy="5355312"/>
          </a:xfrm>
          <a:prstGeom prst="rect">
            <a:avLst/>
          </a:prstGeom>
          <a:noFill/>
        </p:spPr>
        <p:txBody>
          <a:bodyPr wrap="square" rtlCol="0">
            <a:spAutoFit/>
          </a:bodyPr>
          <a:lstStyle/>
          <a:p>
            <a:r>
              <a:rPr lang="en-GB" b="1" dirty="0">
                <a:latin typeface="+mn-lt"/>
              </a:rPr>
              <a:t>A PLAYFUL WAY IF YOU’RE STRUGGLING TO FIND KEYWORDS: 2</a:t>
            </a:r>
          </a:p>
          <a:p>
            <a:endParaRPr lang="en-GB" b="1" dirty="0">
              <a:latin typeface="+mn-lt"/>
            </a:endParaRPr>
          </a:p>
          <a:p>
            <a:pPr marL="342900" indent="-342900">
              <a:buFont typeface="+mj-lt"/>
              <a:buAutoNum type="arabicPeriod"/>
            </a:pPr>
            <a:r>
              <a:rPr lang="en-GB" dirty="0">
                <a:latin typeface="+mn-lt"/>
              </a:rPr>
              <a:t>Grab a book from your library of books you hope to use for your current research.</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Let the book fall open or randomly flick through and stop at a page.</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Shut your eyes and move our finger across the page and randomly stop, if this is an image, what’s the first word to spring in to your mind. Same as before, use a dictionary or thesaurus to help you explore these words, and by doing some word research you will find words unknown to you which could be relevant, and may start you on an interesting journey.</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Deconstruct these keywords and reconstruct them using concept mapping (or a collage), intermingling other associated words, images and research themes to identify and make connections.</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It is important to map this journey as you go along, or afterwards, but keep your awareness on your research journey while you are travelling.</a:t>
            </a:r>
          </a:p>
          <a:p>
            <a:pPr marL="342900" indent="-342900">
              <a:buFont typeface="+mj-lt"/>
              <a:buAutoNum type="arabicPeriod"/>
            </a:pPr>
            <a:endParaRPr lang="en-GB" dirty="0">
              <a:latin typeface="+mn-lt"/>
            </a:endParaRPr>
          </a:p>
          <a:p>
            <a:pPr marL="342900" indent="-342900">
              <a:buFont typeface="+mj-lt"/>
              <a:buAutoNum type="arabicPeriod"/>
            </a:pPr>
            <a:endParaRPr lang="en-GB" dirty="0">
              <a:latin typeface="+mn-lt"/>
            </a:endParaRPr>
          </a:p>
          <a:p>
            <a:endParaRPr lang="en-GB" dirty="0">
              <a:latin typeface="+mn-lt"/>
            </a:endParaRPr>
          </a:p>
        </p:txBody>
      </p:sp>
    </p:spTree>
    <p:extLst>
      <p:ext uri="{BB962C8B-B14F-4D97-AF65-F5344CB8AC3E}">
        <p14:creationId xmlns:p14="http://schemas.microsoft.com/office/powerpoint/2010/main" val="446880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D3868E-3144-F251-F728-C75F4FBD679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C3F0791-CFFF-0C1C-2138-A18F0C0ADB6B}"/>
              </a:ext>
            </a:extLst>
          </p:cNvPr>
          <p:cNvSpPr txBox="1"/>
          <p:nvPr/>
        </p:nvSpPr>
        <p:spPr>
          <a:xfrm>
            <a:off x="1219200" y="1066800"/>
            <a:ext cx="9983442" cy="4524315"/>
          </a:xfrm>
          <a:prstGeom prst="rect">
            <a:avLst/>
          </a:prstGeom>
          <a:noFill/>
        </p:spPr>
        <p:txBody>
          <a:bodyPr wrap="square" rtlCol="0">
            <a:spAutoFit/>
          </a:bodyPr>
          <a:lstStyle/>
          <a:p>
            <a:r>
              <a:rPr lang="en-GB" b="1" dirty="0">
                <a:latin typeface="+mn-lt"/>
              </a:rPr>
              <a:t>METHODICAL WAYS OF CHOOSING KEYWORDS</a:t>
            </a:r>
          </a:p>
          <a:p>
            <a:endParaRPr lang="en-GB" b="1" dirty="0">
              <a:latin typeface="+mn-lt"/>
            </a:endParaRPr>
          </a:p>
          <a:p>
            <a:pPr marL="342900" indent="-342900">
              <a:buFont typeface="+mj-lt"/>
              <a:buAutoNum type="arabicPeriod"/>
            </a:pPr>
            <a:r>
              <a:rPr lang="en-GB" dirty="0">
                <a:latin typeface="+mn-lt"/>
              </a:rPr>
              <a:t>Start by pinpointing the main concepts/focus/directions of your intended research: What are the key themes? What questions do you want your research to address/challenge? These will form the basis of your keywords. </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Use Phrases: Instead of single words, opt for keyword phrases that are 2-4 words long. This specificity helps you understand and narrow down search results, making your research for keywords more discoverable. </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Consider Related Terms: Generate a list of related terms or synonyms that are commonly used in your field. This can broaden the scope of your research.</a:t>
            </a:r>
          </a:p>
          <a:p>
            <a:pPr marL="342900" indent="-342900">
              <a:buFont typeface="+mj-lt"/>
              <a:buAutoNum type="arabicPeriod"/>
            </a:pPr>
            <a:endParaRPr lang="en-GB" dirty="0">
              <a:latin typeface="+mn-lt"/>
            </a:endParaRPr>
          </a:p>
          <a:p>
            <a:pPr marL="342900" indent="-342900">
              <a:buFont typeface="+mj-lt"/>
              <a:buAutoNum type="arabicPeriod"/>
            </a:pPr>
            <a:r>
              <a:rPr lang="en-GB" dirty="0">
                <a:latin typeface="+mn-lt"/>
              </a:rPr>
              <a:t>Record all your thinking no matter how irrelevant and review periodically.</a:t>
            </a:r>
          </a:p>
          <a:p>
            <a:pPr marL="342900" indent="-342900">
              <a:buFont typeface="+mj-lt"/>
              <a:buAutoNum type="arabicPeriod"/>
            </a:pPr>
            <a:endParaRPr lang="en-GB" dirty="0">
              <a:latin typeface="+mn-lt"/>
            </a:endParaRPr>
          </a:p>
          <a:p>
            <a:endParaRPr lang="en-GB" dirty="0">
              <a:latin typeface="+mn-lt"/>
            </a:endParaRPr>
          </a:p>
        </p:txBody>
      </p:sp>
    </p:spTree>
    <p:extLst>
      <p:ext uri="{BB962C8B-B14F-4D97-AF65-F5344CB8AC3E}">
        <p14:creationId xmlns:p14="http://schemas.microsoft.com/office/powerpoint/2010/main" val="2106155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1FA33-33AA-DAE0-5DAB-1E7A9CAEC04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F8C767-0CFE-D885-50DE-B70EB288D9FE}"/>
              </a:ext>
            </a:extLst>
          </p:cNvPr>
          <p:cNvSpPr txBox="1"/>
          <p:nvPr/>
        </p:nvSpPr>
        <p:spPr>
          <a:xfrm>
            <a:off x="1219200" y="1066800"/>
            <a:ext cx="10134600" cy="2372701"/>
          </a:xfrm>
          <a:prstGeom prst="rect">
            <a:avLst/>
          </a:prstGeom>
          <a:noFill/>
        </p:spPr>
        <p:txBody>
          <a:bodyPr wrap="square" rtlCol="0">
            <a:spAutoFit/>
          </a:bodyPr>
          <a:lstStyle/>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r>
              <a:rPr kumimoji="0" lang="en-GB" sz="1800" b="1" i="0" u="none" strike="noStrike" kern="0" cap="none" spc="0" normalizeH="0" baseline="0" noProof="0" dirty="0">
                <a:ln>
                  <a:noFill/>
                </a:ln>
                <a:solidFill>
                  <a:sysClr val="windowText" lastClr="000000"/>
                </a:solidFill>
                <a:effectLst/>
                <a:uLnTx/>
                <a:uFillTx/>
                <a:latin typeface="Calibri"/>
                <a:cs typeface="Calibri"/>
              </a:rPr>
              <a:t>ASSIGNMENT PROGRESS TASK</a:t>
            </a:r>
            <a:br>
              <a:rPr kumimoji="0" lang="en-GB" sz="1800" b="1" i="0" u="none" strike="noStrike" kern="0" cap="none" spc="0" normalizeH="0" baseline="0" noProof="0" dirty="0">
                <a:ln>
                  <a:noFill/>
                </a:ln>
                <a:solidFill>
                  <a:sysClr val="windowText" lastClr="000000"/>
                </a:solidFill>
                <a:effectLst/>
                <a:uLnTx/>
                <a:uFillTx/>
                <a:latin typeface="Calibri"/>
                <a:cs typeface="Calibri"/>
              </a:rPr>
            </a:br>
            <a:br>
              <a:rPr kumimoji="0" lang="en-GB" sz="1800" b="1" i="0" u="none" strike="noStrike" kern="0" cap="none" spc="0" normalizeH="0" baseline="0" noProof="0" dirty="0">
                <a:ln>
                  <a:noFill/>
                </a:ln>
                <a:solidFill>
                  <a:sysClr val="windowText" lastClr="000000"/>
                </a:solidFill>
                <a:effectLst/>
                <a:uLnTx/>
                <a:uFillTx/>
                <a:latin typeface="Calibri"/>
                <a:cs typeface="Calibri"/>
              </a:rPr>
            </a:br>
            <a:r>
              <a:rPr kumimoji="0" lang="en-GB" sz="1800" i="0" u="none" strike="noStrike" kern="0" cap="none" spc="0" normalizeH="0" baseline="0" noProof="0" dirty="0">
                <a:ln>
                  <a:noFill/>
                </a:ln>
                <a:solidFill>
                  <a:sysClr val="windowText" lastClr="000000"/>
                </a:solidFill>
                <a:effectLst/>
                <a:uLnTx/>
                <a:uFillTx/>
                <a:latin typeface="Calibri"/>
                <a:cs typeface="Calibri"/>
              </a:rPr>
              <a:t>19.02.26</a:t>
            </a:r>
            <a:r>
              <a:rPr lang="en-GB" sz="1800" kern="0" dirty="0">
                <a:solidFill>
                  <a:sysClr val="windowText" lastClr="000000"/>
                </a:solidFill>
                <a:latin typeface="Calibri"/>
                <a:cs typeface="Calibri"/>
              </a:rPr>
              <a:t> – Keywords identified</a:t>
            </a:r>
            <a:r>
              <a:rPr kumimoji="0" lang="en-GB" sz="1800" i="0" u="none" strike="noStrike" kern="0" cap="none" spc="0" normalizeH="0" baseline="0" noProof="0" dirty="0">
                <a:ln>
                  <a:noFill/>
                </a:ln>
                <a:solidFill>
                  <a:sysClr val="windowText" lastClr="000000"/>
                </a:solidFill>
                <a:effectLst/>
                <a:uLnTx/>
                <a:uFillTx/>
                <a:latin typeface="Calibri"/>
                <a:cs typeface="Calibri"/>
              </a:rPr>
              <a:t> </a:t>
            </a:r>
            <a:r>
              <a:rPr lang="en-GB" sz="1800" b="0" kern="0" dirty="0">
                <a:solidFill>
                  <a:sysClr val="windowText" lastClr="000000"/>
                </a:solidFill>
                <a:latin typeface="Calibri"/>
                <a:cs typeface="Calibri"/>
              </a:rPr>
              <a:t>(option to use Concept Mapping technique)</a:t>
            </a: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kumimoji="0" lang="en-GB" sz="1800" b="0" i="0" u="none" strike="noStrike" kern="0" cap="none" spc="0" normalizeH="0" baseline="0" noProof="0" dirty="0">
              <a:ln>
                <a:noFill/>
              </a:ln>
              <a:solidFill>
                <a:sysClr val="windowText" lastClr="000000"/>
              </a:solidFill>
              <a:effectLst/>
              <a:uLnTx/>
              <a:uFillTx/>
              <a:latin typeface="Calibri"/>
              <a:cs typeface="Calibri"/>
            </a:endParaRPr>
          </a:p>
          <a:p>
            <a:pPr marL="37466" marR="30480" eaLnBrk="1" fontAlgn="auto" hangingPunct="1">
              <a:lnSpc>
                <a:spcPct val="101400"/>
              </a:lnSpc>
              <a:spcBef>
                <a:spcPts val="90"/>
              </a:spcBef>
              <a:spcAft>
                <a:spcPts val="0"/>
              </a:spcAft>
              <a:tabLst>
                <a:tab pos="259715" algn="l"/>
              </a:tabLst>
              <a:defRPr/>
            </a:pPr>
            <a:r>
              <a:rPr lang="en-GB" sz="1800" kern="0" dirty="0">
                <a:solidFill>
                  <a:sysClr val="windowText" lastClr="000000"/>
                </a:solidFill>
                <a:latin typeface="Calibri"/>
                <a:cs typeface="Calibri"/>
              </a:rPr>
              <a:t>12.03.26</a:t>
            </a:r>
            <a:r>
              <a:rPr lang="en-GB" sz="1800" b="0" kern="0" dirty="0">
                <a:solidFill>
                  <a:sysClr val="windowText" lastClr="000000"/>
                </a:solidFill>
                <a:latin typeface="Calibri"/>
                <a:cs typeface="Calibri"/>
              </a:rPr>
              <a:t> – Draft Opening paragraph outlining your context, 3 keywords and direction of thinking</a:t>
            </a:r>
          </a:p>
          <a:p>
            <a:pPr marL="37466" marR="30480" eaLnBrk="1" fontAlgn="auto" hangingPunct="1">
              <a:lnSpc>
                <a:spcPct val="101400"/>
              </a:lnSpc>
              <a:spcBef>
                <a:spcPts val="90"/>
              </a:spcBef>
              <a:spcAft>
                <a:spcPts val="0"/>
              </a:spcAft>
              <a:tabLst>
                <a:tab pos="259715" algn="l"/>
              </a:tabLst>
              <a:defRPr/>
            </a:pPr>
            <a:r>
              <a:rPr lang="en-GB" sz="1800" b="0" kern="0" dirty="0">
                <a:solidFill>
                  <a:sysClr val="windowText" lastClr="000000"/>
                </a:solidFill>
                <a:latin typeface="Calibri"/>
                <a:cs typeface="Calibri"/>
              </a:rPr>
              <a:t>		   (150-200 words approx.)</a:t>
            </a: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kumimoji="0" lang="en-GB" sz="1800" b="0" i="0" u="none" strike="noStrike" kern="0" cap="none" spc="0" normalizeH="0" baseline="0" noProof="0" dirty="0">
              <a:ln>
                <a:noFill/>
              </a:ln>
              <a:solidFill>
                <a:sysClr val="windowText" lastClr="000000"/>
              </a:solidFill>
              <a:effectLst/>
              <a:uLnTx/>
              <a:uFillTx/>
              <a:latin typeface="Calibri"/>
              <a:cs typeface="Calibri"/>
            </a:endParaRPr>
          </a:p>
          <a:p>
            <a:pPr marL="37466" marR="30480" lvl="0" indent="0" defTabSz="914400" eaLnBrk="1" fontAlgn="auto" latinLnBrk="0" hangingPunct="1">
              <a:lnSpc>
                <a:spcPct val="101400"/>
              </a:lnSpc>
              <a:spcBef>
                <a:spcPts val="90"/>
              </a:spcBef>
              <a:spcAft>
                <a:spcPts val="0"/>
              </a:spcAft>
              <a:buClrTx/>
              <a:buSzTx/>
              <a:buFontTx/>
              <a:buNone/>
              <a:tabLst>
                <a:tab pos="259715" algn="l"/>
              </a:tabLst>
              <a:defRPr/>
            </a:pPr>
            <a:endParaRPr kumimoji="0" lang="en-GB" sz="1800" b="0" i="0" u="none" strike="noStrike" kern="0" cap="none" spc="0" normalizeH="0" baseline="0" noProof="0" dirty="0">
              <a:ln>
                <a:noFill/>
              </a:ln>
              <a:solidFill>
                <a:sysClr val="windowText" lastClr="000000"/>
              </a:solidFill>
              <a:effectLst/>
              <a:uLnTx/>
              <a:uFillTx/>
              <a:latin typeface="Calibri"/>
              <a:cs typeface="Calibri"/>
            </a:endParaRPr>
          </a:p>
        </p:txBody>
      </p:sp>
    </p:spTree>
    <p:extLst>
      <p:ext uri="{BB962C8B-B14F-4D97-AF65-F5344CB8AC3E}">
        <p14:creationId xmlns:p14="http://schemas.microsoft.com/office/powerpoint/2010/main" val="1520215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F5C62-C32B-30C9-23AC-91D76920997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13D3C5D-4BC5-E692-4729-069A16439A05}"/>
              </a:ext>
            </a:extLst>
          </p:cNvPr>
          <p:cNvSpPr txBox="1">
            <a:spLocks noChangeArrowheads="1"/>
          </p:cNvSpPr>
          <p:nvPr/>
        </p:nvSpPr>
        <p:spPr bwMode="auto">
          <a:xfrm>
            <a:off x="808074" y="852371"/>
            <a:ext cx="10564775"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QUESTIONS?</a:t>
            </a:r>
          </a:p>
          <a:p>
            <a:pPr lvl="0" algn="r">
              <a:spcBef>
                <a:spcPts val="0"/>
              </a:spcBef>
            </a:pPr>
            <a:endParaRPr lang="en-GB" altLang="en-US" sz="4800" dirty="0">
              <a:latin typeface="Arial" panose="020B0604020202020204" pitchFamily="34" charset="0"/>
            </a:endParaRPr>
          </a:p>
          <a:p>
            <a:pPr lvl="0" algn="r">
              <a:spcBef>
                <a:spcPts val="0"/>
              </a:spcBef>
            </a:pPr>
            <a:r>
              <a:rPr lang="en-GB" altLang="en-US" sz="4800" dirty="0">
                <a:latin typeface="Arial" panose="020B0604020202020204" pitchFamily="34" charset="0"/>
              </a:rPr>
              <a:t>NEXT WEEK</a:t>
            </a:r>
          </a:p>
          <a:p>
            <a:pPr lvl="0" algn="r">
              <a:spcBef>
                <a:spcPts val="0"/>
              </a:spcBef>
            </a:pPr>
            <a:r>
              <a:rPr lang="en-GB" altLang="en-US" sz="4800" dirty="0">
                <a:latin typeface="Arial" panose="020B0604020202020204" pitchFamily="34" charset="0"/>
              </a:rPr>
              <a:t>GUEST SPEAKERS</a:t>
            </a:r>
          </a:p>
          <a:p>
            <a:pPr lvl="0" algn="r">
              <a:spcBef>
                <a:spcPts val="0"/>
              </a:spcBef>
            </a:pPr>
            <a:endParaRPr lang="en-GB" altLang="en-US" sz="4800" dirty="0">
              <a:latin typeface="Arial" panose="020B0604020202020204" pitchFamily="34" charset="0"/>
            </a:endParaRPr>
          </a:p>
          <a:p>
            <a:pPr lvl="0" algn="r">
              <a:spcBef>
                <a:spcPts val="0"/>
              </a:spcBef>
            </a:pPr>
            <a:r>
              <a:rPr lang="en-GB" altLang="en-US" sz="4800" dirty="0">
                <a:latin typeface="Arial" panose="020B0604020202020204" pitchFamily="34" charset="0"/>
              </a:rPr>
              <a:t>ADAM HIGGINS</a:t>
            </a:r>
          </a:p>
          <a:p>
            <a:pPr lvl="0" algn="r">
              <a:spcBef>
                <a:spcPts val="0"/>
              </a:spcBef>
            </a:pPr>
            <a:r>
              <a:rPr lang="en-GB" altLang="en-US" sz="4800" dirty="0">
                <a:latin typeface="Arial" panose="020B0604020202020204" pitchFamily="34" charset="0"/>
              </a:rPr>
              <a:t>KEN PEARCE</a:t>
            </a:r>
          </a:p>
        </p:txBody>
      </p:sp>
    </p:spTree>
    <p:extLst>
      <p:ext uri="{BB962C8B-B14F-4D97-AF65-F5344CB8AC3E}">
        <p14:creationId xmlns:p14="http://schemas.microsoft.com/office/powerpoint/2010/main" val="83581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563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9196792-EA17-4265-8C45-B1979F888303}">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5948</TotalTime>
  <Words>554</Words>
  <Application>Microsoft Office PowerPoint</Application>
  <PresentationFormat>Widescreen</PresentationFormat>
  <Paragraphs>56</Paragraphs>
  <Slides>8</Slides>
  <Notes>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8</vt:i4>
      </vt:variant>
    </vt:vector>
  </HeadingPairs>
  <TitlesOfParts>
    <vt:vector size="14" baseType="lpstr">
      <vt:lpstr>Aptos</vt:lpstr>
      <vt:lpstr>Aptos Display</vt:lpstr>
      <vt:lpstr>Arial</vt:lpstr>
      <vt:lpstr>Calibri</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Semester 2 Week 1 2024_25_Julia's_talk_Adapted copy</dc:title>
  <cp:lastModifiedBy>Matthew Archer</cp:lastModifiedBy>
  <cp:revision>2</cp:revision>
  <cp:lastPrinted>2026-01-29T08:54:21Z</cp:lastPrinted>
  <dcterms:created xsi:type="dcterms:W3CDTF">2026-01-21T08:38:29Z</dcterms:created>
  <dcterms:modified xsi:type="dcterms:W3CDTF">2026-02-27T10:58:15Z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2025-02-06T00:00:00Z</vt:filetime>
  </property>
  <property fmtid="{D5CDD505-2E9C-101B-9397-08002B2CF9AE}" pid="3" name="Creator">
    <vt:lpwstr>Keynote</vt:lpwstr>
  </property>
  <property fmtid="{D5CDD505-2E9C-101B-9397-08002B2CF9AE}" pid="4" name="LastSaved">
    <vt:filetime>2026-01-21T00:00:00Z</vt:filetime>
  </property>
  <property fmtid="{D5CDD505-2E9C-101B-9397-08002B2CF9AE}" pid="5" name="Producer">
    <vt:lpwstr>macOS Version 14.6.1 (Build 23G93) Quartz PDFContext</vt:lpwstr>
  </property>
</Properties>
</file>