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D9DD7B-190D-87F1-7134-EDC06CE1F00A}" v="629" vWet="631" dt="2021-02-22T23:05:09.488"/>
    <p1510:client id="{74B24BC9-8AF1-43E0-8874-CAFDB807898D}" v="1664" dt="2021-02-22T23:23:57.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thfa Khanam (1714391)" userId="S::1714391@student.uwtsd.ac.uk::a1d4949a-7b94-48c7-ad65-71309c78a1c2" providerId="AD" clId="Web-{6BD9DD7B-190D-87F1-7134-EDC06CE1F00A}"/>
    <pc:docChg chg="modSld">
      <pc:chgData name="Luthfa Khanam (1714391)" userId="S::1714391@student.uwtsd.ac.uk::a1d4949a-7b94-48c7-ad65-71309c78a1c2" providerId="AD" clId="Web-{6BD9DD7B-190D-87F1-7134-EDC06CE1F00A}" dt="2021-02-22T23:00:27.060" v="308" actId="20577"/>
      <pc:docMkLst>
        <pc:docMk/>
      </pc:docMkLst>
      <pc:sldChg chg="modSp">
        <pc:chgData name="Luthfa Khanam (1714391)" userId="S::1714391@student.uwtsd.ac.uk::a1d4949a-7b94-48c7-ad65-71309c78a1c2" providerId="AD" clId="Web-{6BD9DD7B-190D-87F1-7134-EDC06CE1F00A}" dt="2021-02-22T22:25:54.298" v="62" actId="20577"/>
        <pc:sldMkLst>
          <pc:docMk/>
          <pc:sldMk cId="810139797" sldId="258"/>
        </pc:sldMkLst>
        <pc:spChg chg="mod">
          <ac:chgData name="Luthfa Khanam (1714391)" userId="S::1714391@student.uwtsd.ac.uk::a1d4949a-7b94-48c7-ad65-71309c78a1c2" providerId="AD" clId="Web-{6BD9DD7B-190D-87F1-7134-EDC06CE1F00A}" dt="2021-02-22T22:25:54.298" v="62" actId="20577"/>
          <ac:spMkLst>
            <pc:docMk/>
            <pc:sldMk cId="810139797" sldId="258"/>
            <ac:spMk id="3" creationId="{DBB4326A-9F30-41D8-B87F-707A88FDF141}"/>
          </ac:spMkLst>
        </pc:spChg>
      </pc:sldChg>
      <pc:sldChg chg="modSp">
        <pc:chgData name="Luthfa Khanam (1714391)" userId="S::1714391@student.uwtsd.ac.uk::a1d4949a-7b94-48c7-ad65-71309c78a1c2" providerId="AD" clId="Web-{6BD9DD7B-190D-87F1-7134-EDC06CE1F00A}" dt="2021-02-22T22:29:02.747" v="65" actId="20577"/>
        <pc:sldMkLst>
          <pc:docMk/>
          <pc:sldMk cId="1611953935" sldId="259"/>
        </pc:sldMkLst>
        <pc:spChg chg="mod">
          <ac:chgData name="Luthfa Khanam (1714391)" userId="S::1714391@student.uwtsd.ac.uk::a1d4949a-7b94-48c7-ad65-71309c78a1c2" providerId="AD" clId="Web-{6BD9DD7B-190D-87F1-7134-EDC06CE1F00A}" dt="2021-02-22T22:29:02.747" v="65" actId="20577"/>
          <ac:spMkLst>
            <pc:docMk/>
            <pc:sldMk cId="1611953935" sldId="259"/>
            <ac:spMk id="3" creationId="{3EE5245D-6615-4183-86E9-B616C68B51A4}"/>
          </ac:spMkLst>
        </pc:spChg>
      </pc:sldChg>
      <pc:sldChg chg="modSp">
        <pc:chgData name="Luthfa Khanam (1714391)" userId="S::1714391@student.uwtsd.ac.uk::a1d4949a-7b94-48c7-ad65-71309c78a1c2" providerId="AD" clId="Web-{6BD9DD7B-190D-87F1-7134-EDC06CE1F00A}" dt="2021-02-22T23:00:27.060" v="308" actId="20577"/>
        <pc:sldMkLst>
          <pc:docMk/>
          <pc:sldMk cId="748879274" sldId="262"/>
        </pc:sldMkLst>
        <pc:spChg chg="mod">
          <ac:chgData name="Luthfa Khanam (1714391)" userId="S::1714391@student.uwtsd.ac.uk::a1d4949a-7b94-48c7-ad65-71309c78a1c2" providerId="AD" clId="Web-{6BD9DD7B-190D-87F1-7134-EDC06CE1F00A}" dt="2021-02-22T23:00:27.060" v="308" actId="20577"/>
          <ac:spMkLst>
            <pc:docMk/>
            <pc:sldMk cId="748879274" sldId="262"/>
            <ac:spMk id="3" creationId="{BA5F3415-F92B-4328-92F0-E6FB6FB110C6}"/>
          </ac:spMkLst>
        </pc:spChg>
      </pc:sldChg>
    </pc:docChg>
  </pc:docChgLst>
  <pc:docChgLst>
    <pc:chgData name="Sophia Onalee Angus Walcott (1808224)" userId="cd0ca9e2-dda3-4915-9738-ff81e4e88e9b" providerId="ADAL" clId="{74B24BC9-8AF1-43E0-8874-CAFDB807898D}"/>
    <pc:docChg chg="undo custSel addSld modSld">
      <pc:chgData name="Sophia Onalee Angus Walcott (1808224)" userId="cd0ca9e2-dda3-4915-9738-ff81e4e88e9b" providerId="ADAL" clId="{74B24BC9-8AF1-43E0-8874-CAFDB807898D}" dt="2021-02-22T23:23:57.560" v="1973"/>
      <pc:docMkLst>
        <pc:docMk/>
      </pc:docMkLst>
      <pc:sldChg chg="modSp mod modTransition">
        <pc:chgData name="Sophia Onalee Angus Walcott (1808224)" userId="cd0ca9e2-dda3-4915-9738-ff81e4e88e9b" providerId="ADAL" clId="{74B24BC9-8AF1-43E0-8874-CAFDB807898D}" dt="2021-02-22T23:23:09.440" v="1968"/>
        <pc:sldMkLst>
          <pc:docMk/>
          <pc:sldMk cId="408510748" sldId="257"/>
        </pc:sldMkLst>
        <pc:spChg chg="mod">
          <ac:chgData name="Sophia Onalee Angus Walcott (1808224)" userId="cd0ca9e2-dda3-4915-9738-ff81e4e88e9b" providerId="ADAL" clId="{74B24BC9-8AF1-43E0-8874-CAFDB807898D}" dt="2021-02-22T22:21:15.157" v="970" actId="20577"/>
          <ac:spMkLst>
            <pc:docMk/>
            <pc:sldMk cId="408510748" sldId="257"/>
            <ac:spMk id="3" creationId="{C4500040-F809-4598-BC7B-A1AB05704DE1}"/>
          </ac:spMkLst>
        </pc:spChg>
      </pc:sldChg>
      <pc:sldChg chg="modSp mod modTransition">
        <pc:chgData name="Sophia Onalee Angus Walcott (1808224)" userId="cd0ca9e2-dda3-4915-9738-ff81e4e88e9b" providerId="ADAL" clId="{74B24BC9-8AF1-43E0-8874-CAFDB807898D}" dt="2021-02-22T23:23:43.553" v="1969"/>
        <pc:sldMkLst>
          <pc:docMk/>
          <pc:sldMk cId="810139797" sldId="258"/>
        </pc:sldMkLst>
        <pc:spChg chg="mod">
          <ac:chgData name="Sophia Onalee Angus Walcott (1808224)" userId="cd0ca9e2-dda3-4915-9738-ff81e4e88e9b" providerId="ADAL" clId="{74B24BC9-8AF1-43E0-8874-CAFDB807898D}" dt="2021-02-22T22:30:40.178" v="1445" actId="20577"/>
          <ac:spMkLst>
            <pc:docMk/>
            <pc:sldMk cId="810139797" sldId="258"/>
            <ac:spMk id="3" creationId="{DBB4326A-9F30-41D8-B87F-707A88FDF141}"/>
          </ac:spMkLst>
        </pc:spChg>
      </pc:sldChg>
      <pc:sldChg chg="modSp mod modTransition">
        <pc:chgData name="Sophia Onalee Angus Walcott (1808224)" userId="cd0ca9e2-dda3-4915-9738-ff81e4e88e9b" providerId="ADAL" clId="{74B24BC9-8AF1-43E0-8874-CAFDB807898D}" dt="2021-02-22T23:23:47.841" v="1970"/>
        <pc:sldMkLst>
          <pc:docMk/>
          <pc:sldMk cId="1611953935" sldId="259"/>
        </pc:sldMkLst>
        <pc:spChg chg="mod">
          <ac:chgData name="Sophia Onalee Angus Walcott (1808224)" userId="cd0ca9e2-dda3-4915-9738-ff81e4e88e9b" providerId="ADAL" clId="{74B24BC9-8AF1-43E0-8874-CAFDB807898D}" dt="2021-02-22T22:34:21.451" v="1488" actId="5793"/>
          <ac:spMkLst>
            <pc:docMk/>
            <pc:sldMk cId="1611953935" sldId="259"/>
            <ac:spMk id="3" creationId="{3EE5245D-6615-4183-86E9-B616C68B51A4}"/>
          </ac:spMkLst>
        </pc:spChg>
      </pc:sldChg>
      <pc:sldChg chg="modSp mod modTransition">
        <pc:chgData name="Sophia Onalee Angus Walcott (1808224)" userId="cd0ca9e2-dda3-4915-9738-ff81e4e88e9b" providerId="ADAL" clId="{74B24BC9-8AF1-43E0-8874-CAFDB807898D}" dt="2021-02-22T23:23:50.950" v="1971"/>
        <pc:sldMkLst>
          <pc:docMk/>
          <pc:sldMk cId="1622046473" sldId="260"/>
        </pc:sldMkLst>
        <pc:spChg chg="mod">
          <ac:chgData name="Sophia Onalee Angus Walcott (1808224)" userId="cd0ca9e2-dda3-4915-9738-ff81e4e88e9b" providerId="ADAL" clId="{74B24BC9-8AF1-43E0-8874-CAFDB807898D}" dt="2021-02-22T22:23:15.229" v="1364" actId="20577"/>
          <ac:spMkLst>
            <pc:docMk/>
            <pc:sldMk cId="1622046473" sldId="260"/>
            <ac:spMk id="3" creationId="{3766CBD2-544A-4A50-B7A1-413E962EDC19}"/>
          </ac:spMkLst>
        </pc:spChg>
      </pc:sldChg>
      <pc:sldChg chg="modSp mod modTransition">
        <pc:chgData name="Sophia Onalee Angus Walcott (1808224)" userId="cd0ca9e2-dda3-4915-9738-ff81e4e88e9b" providerId="ADAL" clId="{74B24BC9-8AF1-43E0-8874-CAFDB807898D}" dt="2021-02-22T23:23:53.843" v="1972"/>
        <pc:sldMkLst>
          <pc:docMk/>
          <pc:sldMk cId="3977586248" sldId="261"/>
        </pc:sldMkLst>
        <pc:spChg chg="mod">
          <ac:chgData name="Sophia Onalee Angus Walcott (1808224)" userId="cd0ca9e2-dda3-4915-9738-ff81e4e88e9b" providerId="ADAL" clId="{74B24BC9-8AF1-43E0-8874-CAFDB807898D}" dt="2021-02-22T22:35:25.117" v="1511" actId="20577"/>
          <ac:spMkLst>
            <pc:docMk/>
            <pc:sldMk cId="3977586248" sldId="261"/>
            <ac:spMk id="3" creationId="{64D43667-302E-4BFD-A15C-6E9F7130F301}"/>
          </ac:spMkLst>
        </pc:spChg>
      </pc:sldChg>
      <pc:sldChg chg="delSp modSp new mod modTransition">
        <pc:chgData name="Sophia Onalee Angus Walcott (1808224)" userId="cd0ca9e2-dda3-4915-9738-ff81e4e88e9b" providerId="ADAL" clId="{74B24BC9-8AF1-43E0-8874-CAFDB807898D}" dt="2021-02-22T23:23:57.560" v="1973"/>
        <pc:sldMkLst>
          <pc:docMk/>
          <pc:sldMk cId="748879274" sldId="262"/>
        </pc:sldMkLst>
        <pc:spChg chg="del">
          <ac:chgData name="Sophia Onalee Angus Walcott (1808224)" userId="cd0ca9e2-dda3-4915-9738-ff81e4e88e9b" providerId="ADAL" clId="{74B24BC9-8AF1-43E0-8874-CAFDB807898D}" dt="2021-02-22T22:36:27.718" v="1513" actId="478"/>
          <ac:spMkLst>
            <pc:docMk/>
            <pc:sldMk cId="748879274" sldId="262"/>
            <ac:spMk id="2" creationId="{0A69218F-A935-4457-A61C-D750FD645124}"/>
          </ac:spMkLst>
        </pc:spChg>
        <pc:spChg chg="mod">
          <ac:chgData name="Sophia Onalee Angus Walcott (1808224)" userId="cd0ca9e2-dda3-4915-9738-ff81e4e88e9b" providerId="ADAL" clId="{74B24BC9-8AF1-43E0-8874-CAFDB807898D}" dt="2021-02-22T23:16:44.122" v="1967" actId="27636"/>
          <ac:spMkLst>
            <pc:docMk/>
            <pc:sldMk cId="748879274" sldId="262"/>
            <ac:spMk id="3" creationId="{BA5F3415-F92B-4328-92F0-E6FB6FB110C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Monday, February 22, 2021</a:t>
            </a:fld>
            <a:endParaRPr lang="en-US" dirty="0"/>
          </a:p>
        </p:txBody>
      </p:sp>
    </p:spTree>
    <p:extLst>
      <p:ext uri="{BB962C8B-B14F-4D97-AF65-F5344CB8AC3E}">
        <p14:creationId xmlns:p14="http://schemas.microsoft.com/office/powerpoint/2010/main" val="1964027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Monday, February 22, 2021</a:t>
            </a:fld>
            <a:endParaRPr lang="en-US" dirty="0"/>
          </a:p>
        </p:txBody>
      </p:sp>
    </p:spTree>
    <p:extLst>
      <p:ext uri="{BB962C8B-B14F-4D97-AF65-F5344CB8AC3E}">
        <p14:creationId xmlns:p14="http://schemas.microsoft.com/office/powerpoint/2010/main" val="4079186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Monday, February 22, 2021</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1404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Monday, February 22, 2021</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838203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Monday, February 22, 2021</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482788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Monday, February 22, 2021</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006664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Monday, February 22, 2021</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6143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Monday, February 22, 2021</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562505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Monday, February 22, 2021</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557532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Monday, February 22, 2021</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129656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Monday, February 22, 2021</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886294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Monday, February 22, 2021</a:t>
            </a:fld>
            <a:endParaRPr lang="en-US" dirty="0"/>
          </a:p>
        </p:txBody>
      </p:sp>
    </p:spTree>
    <p:extLst>
      <p:ext uri="{BB962C8B-B14F-4D97-AF65-F5344CB8AC3E}">
        <p14:creationId xmlns:p14="http://schemas.microsoft.com/office/powerpoint/2010/main" val="647336601"/>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14384-4E6B-4B35-99EC-E4435501D90B}"/>
              </a:ext>
            </a:extLst>
          </p:cNvPr>
          <p:cNvSpPr>
            <a:spLocks noGrp="1"/>
          </p:cNvSpPr>
          <p:nvPr>
            <p:ph type="ctrTitle"/>
          </p:nvPr>
        </p:nvSpPr>
        <p:spPr>
          <a:xfrm>
            <a:off x="448055" y="655200"/>
            <a:ext cx="5432045" cy="1969200"/>
          </a:xfrm>
        </p:spPr>
        <p:txBody>
          <a:bodyPr anchor="b">
            <a:normAutofit/>
          </a:bodyPr>
          <a:lstStyle/>
          <a:p>
            <a:r>
              <a:rPr lang="en-GB"/>
              <a:t>Living with care </a:t>
            </a:r>
            <a:endParaRPr lang="en-GB" dirty="0"/>
          </a:p>
        </p:txBody>
      </p:sp>
      <p:sp>
        <p:nvSpPr>
          <p:cNvPr id="3" name="Subtitle 2">
            <a:extLst>
              <a:ext uri="{FF2B5EF4-FFF2-40B4-BE49-F238E27FC236}">
                <a16:creationId xmlns:a16="http://schemas.microsoft.com/office/drawing/2014/main" id="{7384531C-F125-47C5-965D-C7D02E63BAC3}"/>
              </a:ext>
            </a:extLst>
          </p:cNvPr>
          <p:cNvSpPr>
            <a:spLocks noGrp="1"/>
          </p:cNvSpPr>
          <p:nvPr>
            <p:ph type="subTitle" idx="1"/>
          </p:nvPr>
        </p:nvSpPr>
        <p:spPr>
          <a:xfrm>
            <a:off x="448055" y="2624400"/>
            <a:ext cx="5432045" cy="3326456"/>
          </a:xfrm>
        </p:spPr>
        <p:txBody>
          <a:bodyPr>
            <a:normAutofit/>
          </a:bodyPr>
          <a:lstStyle/>
          <a:p>
            <a:pPr>
              <a:lnSpc>
                <a:spcPct val="110000"/>
              </a:lnSpc>
            </a:pPr>
            <a:r>
              <a:rPr lang="en-GB" sz="1600"/>
              <a:t>The older person</a:t>
            </a:r>
          </a:p>
          <a:p>
            <a:pPr>
              <a:lnSpc>
                <a:spcPct val="110000"/>
              </a:lnSpc>
            </a:pPr>
            <a:endParaRPr lang="en-GB" sz="1600"/>
          </a:p>
          <a:p>
            <a:pPr>
              <a:lnSpc>
                <a:spcPct val="110000"/>
              </a:lnSpc>
            </a:pPr>
            <a:endParaRPr lang="en-GB" sz="1600"/>
          </a:p>
          <a:p>
            <a:pPr>
              <a:lnSpc>
                <a:spcPct val="110000"/>
              </a:lnSpc>
            </a:pPr>
            <a:endParaRPr lang="en-GB" sz="1600"/>
          </a:p>
          <a:p>
            <a:pPr>
              <a:lnSpc>
                <a:spcPct val="110000"/>
              </a:lnSpc>
            </a:pPr>
            <a:endParaRPr lang="en-GB" sz="1600"/>
          </a:p>
          <a:p>
            <a:pPr>
              <a:lnSpc>
                <a:spcPct val="110000"/>
              </a:lnSpc>
            </a:pPr>
            <a:r>
              <a:rPr lang="en-GB" sz="1600"/>
              <a:t>Sophia Angus-Walcott 1808224</a:t>
            </a:r>
          </a:p>
          <a:p>
            <a:pPr>
              <a:lnSpc>
                <a:spcPct val="110000"/>
              </a:lnSpc>
            </a:pPr>
            <a:r>
              <a:rPr lang="en-GB" sz="1600"/>
              <a:t>Joanne Davies lecturer</a:t>
            </a:r>
          </a:p>
          <a:p>
            <a:pPr>
              <a:lnSpc>
                <a:spcPct val="110000"/>
              </a:lnSpc>
            </a:pPr>
            <a:r>
              <a:rPr lang="en-GB" sz="1600"/>
              <a:t>February 26,2021 </a:t>
            </a:r>
          </a:p>
        </p:txBody>
      </p:sp>
      <p:cxnSp>
        <p:nvCxnSpPr>
          <p:cNvPr id="33"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34" name="Picture 3" descr="Background pattern&#10;&#10;Description automatically generated">
            <a:extLst>
              <a:ext uri="{FF2B5EF4-FFF2-40B4-BE49-F238E27FC236}">
                <a16:creationId xmlns:a16="http://schemas.microsoft.com/office/drawing/2014/main" id="{2291A9BD-C682-4952-BF67-4AB77C9B3A3C}"/>
              </a:ext>
            </a:extLst>
          </p:cNvPr>
          <p:cNvPicPr>
            <a:picLocks noChangeAspect="1"/>
          </p:cNvPicPr>
          <p:nvPr/>
        </p:nvPicPr>
        <p:blipFill rotWithShape="1">
          <a:blip r:embed="rId2"/>
          <a:srcRect l="17711" r="21842"/>
          <a:stretch/>
        </p:blipFill>
        <p:spPr>
          <a:xfrm>
            <a:off x="6311900" y="10"/>
            <a:ext cx="5880100" cy="6857990"/>
          </a:xfrm>
          <a:prstGeom prst="rect">
            <a:avLst/>
          </a:prstGeom>
        </p:spPr>
      </p:pic>
    </p:spTree>
    <p:extLst>
      <p:ext uri="{BB962C8B-B14F-4D97-AF65-F5344CB8AC3E}">
        <p14:creationId xmlns:p14="http://schemas.microsoft.com/office/powerpoint/2010/main" val="2015765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71447-50E6-484B-A413-8B003BD19E3A}"/>
              </a:ext>
            </a:extLst>
          </p:cNvPr>
          <p:cNvSpPr>
            <a:spLocks noGrp="1"/>
          </p:cNvSpPr>
          <p:nvPr>
            <p:ph type="title"/>
          </p:nvPr>
        </p:nvSpPr>
        <p:spPr/>
        <p:txBody>
          <a:bodyPr/>
          <a:lstStyle/>
          <a:p>
            <a:r>
              <a:rPr lang="en-GB" dirty="0"/>
              <a:t>                          Careplan for Joan Emmerson </a:t>
            </a:r>
          </a:p>
        </p:txBody>
      </p:sp>
      <p:sp>
        <p:nvSpPr>
          <p:cNvPr id="3" name="Content Placeholder 2">
            <a:extLst>
              <a:ext uri="{FF2B5EF4-FFF2-40B4-BE49-F238E27FC236}">
                <a16:creationId xmlns:a16="http://schemas.microsoft.com/office/drawing/2014/main" id="{C4500040-F809-4598-BC7B-A1AB05704DE1}"/>
              </a:ext>
            </a:extLst>
          </p:cNvPr>
          <p:cNvSpPr>
            <a:spLocks noGrp="1"/>
          </p:cNvSpPr>
          <p:nvPr>
            <p:ph idx="1"/>
          </p:nvPr>
        </p:nvSpPr>
        <p:spPr>
          <a:xfrm>
            <a:off x="448055" y="1735201"/>
            <a:ext cx="11478901" cy="4586086"/>
          </a:xfrm>
        </p:spPr>
        <p:txBody>
          <a:bodyPr>
            <a:normAutofit fontScale="85000" lnSpcReduction="20000"/>
          </a:bodyPr>
          <a:lstStyle/>
          <a:p>
            <a:r>
              <a:rPr lang="en-GB" dirty="0"/>
              <a:t>Name : Joan Emmerson                   preferred name: Jo </a:t>
            </a:r>
          </a:p>
          <a:p>
            <a:r>
              <a:rPr lang="en-GB" dirty="0"/>
              <a:t>DOB: December 17,1932                   Age 80</a:t>
            </a:r>
          </a:p>
          <a:p>
            <a:r>
              <a:rPr lang="en-GB" dirty="0"/>
              <a:t>Current address:  Highcroft residential home         previous address: 32 Hamlet st </a:t>
            </a:r>
          </a:p>
          <a:p>
            <a:pPr marL="1944" indent="0">
              <a:buNone/>
            </a:pPr>
            <a:r>
              <a:rPr lang="en-GB" dirty="0"/>
              <a:t>                                    10 Edgemore rd.                                                      Birmingham b15 4dl</a:t>
            </a:r>
          </a:p>
          <a:p>
            <a:pPr marL="1944" indent="0">
              <a:buNone/>
            </a:pPr>
            <a:r>
              <a:rPr lang="en-GB" dirty="0"/>
              <a:t>                                    Birmingham b32 7dd                                                            </a:t>
            </a:r>
          </a:p>
          <a:p>
            <a:pPr marL="1944" indent="0">
              <a:buNone/>
            </a:pPr>
            <a:r>
              <a:rPr lang="en-GB" dirty="0"/>
              <a:t>       Next of kin: Kerry Emmerson (Daughter)             Jon Emmerson (Son)</a:t>
            </a:r>
          </a:p>
          <a:p>
            <a:r>
              <a:rPr lang="en-GB" dirty="0"/>
              <a:t>Contact: 07946679433                                                     07743627824         </a:t>
            </a:r>
          </a:p>
          <a:p>
            <a:r>
              <a:rPr lang="en-GB" dirty="0"/>
              <a:t>To be contact in case of emergency after 6am</a:t>
            </a:r>
          </a:p>
          <a:p>
            <a:pPr marL="1944" indent="0">
              <a:buNone/>
            </a:pPr>
            <a:endParaRPr lang="en-GB" dirty="0"/>
          </a:p>
          <a:p>
            <a:pPr marL="1944" indent="0">
              <a:buNone/>
            </a:pPr>
            <a:r>
              <a:rPr lang="en-GB" dirty="0"/>
              <a:t>                             </a:t>
            </a:r>
          </a:p>
          <a:p>
            <a:pPr marL="1944" indent="0">
              <a:buNone/>
            </a:pPr>
            <a:r>
              <a:rPr lang="en-GB" dirty="0"/>
              <a:t>S.A-Walcott</a:t>
            </a:r>
          </a:p>
          <a:p>
            <a:endParaRPr lang="en-GB" dirty="0"/>
          </a:p>
          <a:p>
            <a:endParaRPr lang="en-GB" dirty="0"/>
          </a:p>
        </p:txBody>
      </p:sp>
    </p:spTree>
    <p:extLst>
      <p:ext uri="{BB962C8B-B14F-4D97-AF65-F5344CB8AC3E}">
        <p14:creationId xmlns:p14="http://schemas.microsoft.com/office/powerpoint/2010/main" val="4085107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B4326A-9F30-41D8-B87F-707A88FDF141}"/>
              </a:ext>
            </a:extLst>
          </p:cNvPr>
          <p:cNvSpPr>
            <a:spLocks noGrp="1"/>
          </p:cNvSpPr>
          <p:nvPr>
            <p:ph idx="1"/>
          </p:nvPr>
        </p:nvSpPr>
        <p:spPr>
          <a:xfrm>
            <a:off x="225287" y="251792"/>
            <a:ext cx="11781183" cy="6606208"/>
          </a:xfrm>
        </p:spPr>
        <p:txBody>
          <a:bodyPr vert="horz" wrap="square" lIns="0" tIns="0" rIns="91440" bIns="0" rtlCol="0" anchor="t">
            <a:normAutofit fontScale="25000" lnSpcReduction="20000"/>
          </a:bodyPr>
          <a:lstStyle/>
          <a:p>
            <a:endParaRPr lang="en-GB" sz="4000" dirty="0"/>
          </a:p>
          <a:p>
            <a:endParaRPr lang="en-GB" sz="6000" dirty="0"/>
          </a:p>
          <a:p>
            <a:pPr marL="449580" indent="-447675"/>
            <a:r>
              <a:rPr lang="en-GB" sz="9600" dirty="0">
                <a:solidFill>
                  <a:srgbClr val="E7E2E8"/>
                </a:solidFill>
              </a:rPr>
              <a:t>Religion : Catholic                    </a:t>
            </a:r>
            <a:endParaRPr lang="en-GB" sz="9600" dirty="0"/>
          </a:p>
          <a:p>
            <a:pPr marL="449580" indent="-447675"/>
            <a:r>
              <a:rPr lang="en-GB" sz="9600" dirty="0">
                <a:solidFill>
                  <a:srgbClr val="E7E2E8"/>
                </a:solidFill>
              </a:rPr>
              <a:t>Ethnicity: white British</a:t>
            </a:r>
          </a:p>
          <a:p>
            <a:pPr marL="449580" indent="-447675"/>
            <a:r>
              <a:rPr lang="en-GB" sz="9600" dirty="0">
                <a:solidFill>
                  <a:srgbClr val="E7E2E8"/>
                </a:solidFill>
              </a:rPr>
              <a:t>Allergies : fresh tomato and citrus fruit </a:t>
            </a:r>
            <a:endParaRPr lang="en-GB" sz="9600" dirty="0"/>
          </a:p>
          <a:p>
            <a:pPr marL="449580" indent="-447675"/>
            <a:r>
              <a:rPr lang="en-GB" sz="9600" dirty="0">
                <a:solidFill>
                  <a:srgbClr val="E7E2E8"/>
                </a:solidFill>
              </a:rPr>
              <a:t>Health: Jo had all her vaccination as a child, but later in life Jo had a mini stroke in 1984 cause by high cholesterol which leads to other complications, in 1990 Jo also was diagnose with Alzheimer’s, arthritis in both knees type 2 diabetes. Because of these illnesses jo had to be placed on a strict diet and work with the physio because of a fall in 1992 due to slight loss of sight. Jo also has a do not resuscitate in place (DNR).</a:t>
            </a:r>
          </a:p>
          <a:p>
            <a:pPr marL="449580" indent="-447675"/>
            <a:r>
              <a:rPr lang="en-GB" sz="9600" dirty="0">
                <a:solidFill>
                  <a:srgbClr val="E7E2E8"/>
                </a:solidFill>
              </a:rPr>
              <a:t>Medication : Diclofenac</a:t>
            </a:r>
          </a:p>
          <a:p>
            <a:pPr marL="449580" indent="-447675"/>
            <a:r>
              <a:rPr lang="en-GB" sz="9600" dirty="0">
                <a:solidFill>
                  <a:srgbClr val="E7E2E8"/>
                </a:solidFill>
              </a:rPr>
              <a:t>                     Atorvastatin</a:t>
            </a:r>
          </a:p>
          <a:p>
            <a:pPr marL="449580" indent="-447675"/>
            <a:r>
              <a:rPr lang="en-GB" sz="9600" dirty="0">
                <a:solidFill>
                  <a:srgbClr val="E7E2E8"/>
                </a:solidFill>
              </a:rPr>
              <a:t>                     Donepezil</a:t>
            </a:r>
          </a:p>
          <a:p>
            <a:pPr marL="449580" indent="-447675"/>
            <a:r>
              <a:rPr lang="en-GB" sz="9600" dirty="0">
                <a:solidFill>
                  <a:srgbClr val="E7E2E8"/>
                </a:solidFill>
              </a:rPr>
              <a:t>                     Metformin</a:t>
            </a:r>
          </a:p>
          <a:p>
            <a:pPr marL="1944" indent="0">
              <a:buNone/>
            </a:pPr>
            <a:r>
              <a:rPr lang="en-GB" sz="9600" dirty="0"/>
              <a:t> S.A-Walcott                                                                                                     (NHS,2021)                                          </a:t>
            </a:r>
          </a:p>
          <a:p>
            <a:pPr marL="1905" indent="0">
              <a:buNone/>
            </a:pPr>
            <a:r>
              <a:rPr lang="en-GB" sz="9600" dirty="0">
                <a:solidFill>
                  <a:srgbClr val="E7E2E8"/>
                </a:solidFill>
              </a:rPr>
              <a:t>   S.A-Walcott                                                                                                                                                          (NHS, 2021)                  </a:t>
            </a:r>
          </a:p>
          <a:p>
            <a:pPr marL="1905" indent="0">
              <a:buNone/>
            </a:pPr>
            <a:r>
              <a:rPr lang="en-GB" sz="9600" dirty="0">
                <a:solidFill>
                  <a:srgbClr val="E7E2E8"/>
                </a:solidFill>
              </a:rPr>
              <a:t> </a:t>
            </a:r>
          </a:p>
          <a:p>
            <a:endParaRPr lang="en-GB" sz="2400" dirty="0"/>
          </a:p>
        </p:txBody>
      </p:sp>
    </p:spTree>
    <p:extLst>
      <p:ext uri="{BB962C8B-B14F-4D97-AF65-F5344CB8AC3E}">
        <p14:creationId xmlns:p14="http://schemas.microsoft.com/office/powerpoint/2010/main" val="8101397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E5245D-6615-4183-86E9-B616C68B51A4}"/>
              </a:ext>
            </a:extLst>
          </p:cNvPr>
          <p:cNvSpPr>
            <a:spLocks noGrp="1"/>
          </p:cNvSpPr>
          <p:nvPr>
            <p:ph idx="1"/>
          </p:nvPr>
        </p:nvSpPr>
        <p:spPr>
          <a:xfrm>
            <a:off x="0" y="-132522"/>
            <a:ext cx="12191999" cy="7123043"/>
          </a:xfrm>
        </p:spPr>
        <p:txBody>
          <a:bodyPr vert="horz" wrap="square" lIns="0" tIns="0" rIns="91440" bIns="0" rtlCol="0" anchor="t">
            <a:noAutofit/>
          </a:bodyPr>
          <a:lstStyle/>
          <a:p>
            <a:pPr marL="449580" indent="-447675" algn="just"/>
            <a:r>
              <a:rPr lang="en-GB" sz="2400" dirty="0">
                <a:solidFill>
                  <a:srgbClr val="E7E2E8"/>
                </a:solidFill>
              </a:rPr>
              <a:t>Cognitive skills: Jo can forget time and date at times due to the Alzheimer so will forget her daughter and grand kids at times when they came to visit, but she is quite good at remembering how she use to be at work with colleagues, when  she use to take her kids at the park for picnics and how she was with her husband before he passed. Jo also uses a wheelchair because of her knees and stand aid to get her in the wheelchair with all this she still likes to do things herself, and her left hearing is not so good as she suffer with wax build up.</a:t>
            </a:r>
            <a:endParaRPr lang="en-US" sz="2400" dirty="0">
              <a:solidFill>
                <a:srgbClr val="E7E2E8"/>
              </a:solidFill>
            </a:endParaRPr>
          </a:p>
          <a:p>
            <a:pPr marL="449580" indent="-447675" algn="just"/>
            <a:endParaRPr lang="en-GB" sz="2400" dirty="0">
              <a:solidFill>
                <a:srgbClr val="E7E2E8">
                  <a:alpha val="55000"/>
                </a:srgbClr>
              </a:solidFill>
            </a:endParaRPr>
          </a:p>
          <a:p>
            <a:pPr marL="449580" indent="-447675" algn="just"/>
            <a:r>
              <a:rPr lang="en-GB" sz="2400" dirty="0">
                <a:solidFill>
                  <a:srgbClr val="E7E2E8"/>
                </a:solidFill>
              </a:rPr>
              <a:t>Personal care: Jo is capable of arm movement, so she showers every morning and have a wash every evening with the help of one carer, jo like to be clean, so her denture are cleaned every morning and every evening at her request and hair brushed every morning after her shower and every evening before bed.</a:t>
            </a:r>
          </a:p>
          <a:p>
            <a:pPr marL="449580" indent="-447675" algn="just"/>
            <a:r>
              <a:rPr lang="en-GB" sz="2400" dirty="0">
                <a:solidFill>
                  <a:srgbClr val="E7E2E8"/>
                </a:solidFill>
              </a:rPr>
              <a:t>Hobbies : Jo likes to talk like to talk about all the important people she  met as she was high profiled lawyer, she also like gardening and outings with the other residents in the home and  she likes to watch the news on the television.</a:t>
            </a:r>
          </a:p>
          <a:p>
            <a:pPr marL="1905" indent="0" algn="just">
              <a:buNone/>
            </a:pPr>
            <a:r>
              <a:rPr lang="en-GB" sz="2400" dirty="0">
                <a:solidFill>
                  <a:srgbClr val="E7E2E8"/>
                </a:solidFill>
              </a:rPr>
              <a:t>S,A-Walcott</a:t>
            </a:r>
          </a:p>
        </p:txBody>
      </p:sp>
    </p:spTree>
    <p:extLst>
      <p:ext uri="{BB962C8B-B14F-4D97-AF65-F5344CB8AC3E}">
        <p14:creationId xmlns:p14="http://schemas.microsoft.com/office/powerpoint/2010/main" val="16119539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66CBD2-544A-4A50-B7A1-413E962EDC19}"/>
              </a:ext>
            </a:extLst>
          </p:cNvPr>
          <p:cNvSpPr>
            <a:spLocks noGrp="1"/>
          </p:cNvSpPr>
          <p:nvPr>
            <p:ph idx="1"/>
          </p:nvPr>
        </p:nvSpPr>
        <p:spPr>
          <a:xfrm>
            <a:off x="302282" y="356972"/>
            <a:ext cx="11889718" cy="6501027"/>
          </a:xfrm>
        </p:spPr>
        <p:txBody>
          <a:bodyPr>
            <a:normAutofit/>
          </a:bodyPr>
          <a:lstStyle/>
          <a:p>
            <a:pPr algn="just"/>
            <a:endParaRPr lang="en-GB" dirty="0"/>
          </a:p>
          <a:p>
            <a:pPr algn="just"/>
            <a:r>
              <a:rPr lang="en-GB" dirty="0"/>
              <a:t>Daily  routine: Jo likes to have her meals on time always with a glass of wine or sherry, at breakfast she prefer to have the news paper ready so she can keep up to date with what is going on even though she doesn’t remember some times. Jo always goes to bed early so she can be up early and she like to have her sensor mat and fall mat by her bed and her pendant so she have easy access to at all times. Jo also looks forward to the daily activities the home puts on example, watching an old matinee, doing pub quiz and even exercises.</a:t>
            </a:r>
          </a:p>
          <a:p>
            <a:pPr algn="just"/>
            <a:endParaRPr lang="en-GB" dirty="0"/>
          </a:p>
          <a:p>
            <a:pPr algn="just"/>
            <a:endParaRPr lang="en-GB" dirty="0"/>
          </a:p>
          <a:p>
            <a:pPr algn="just"/>
            <a:r>
              <a:rPr lang="en-GB" dirty="0"/>
              <a:t>Risk assessment: Jo had fallen from her bed a couple time as there wasn’t a fall mat at here bedside so there is a risk assessment put in place for her so she does not have these problem. There is also risk assessment for when jo has a shower or a bath.</a:t>
            </a:r>
          </a:p>
          <a:p>
            <a:pPr marL="1944" indent="0" algn="just">
              <a:buNone/>
            </a:pPr>
            <a:r>
              <a:rPr lang="en-GB" dirty="0"/>
              <a:t>                                                                                                            s.a-walcott.uwstd.ac.uk                                                                                                       </a:t>
            </a:r>
          </a:p>
        </p:txBody>
      </p:sp>
    </p:spTree>
    <p:extLst>
      <p:ext uri="{BB962C8B-B14F-4D97-AF65-F5344CB8AC3E}">
        <p14:creationId xmlns:p14="http://schemas.microsoft.com/office/powerpoint/2010/main" val="16220464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D43667-302E-4BFD-A15C-6E9F7130F301}"/>
              </a:ext>
            </a:extLst>
          </p:cNvPr>
          <p:cNvSpPr>
            <a:spLocks noGrp="1"/>
          </p:cNvSpPr>
          <p:nvPr>
            <p:ph idx="1"/>
          </p:nvPr>
        </p:nvSpPr>
        <p:spPr>
          <a:xfrm>
            <a:off x="92765" y="407504"/>
            <a:ext cx="11649835" cy="6258339"/>
          </a:xfrm>
        </p:spPr>
        <p:txBody>
          <a:bodyPr>
            <a:normAutofit lnSpcReduction="10000"/>
          </a:bodyPr>
          <a:lstStyle/>
          <a:p>
            <a:endParaRPr lang="en-GB" dirty="0"/>
          </a:p>
          <a:p>
            <a:endParaRPr lang="en-GB" dirty="0"/>
          </a:p>
          <a:p>
            <a:r>
              <a:rPr lang="en-GB" dirty="0"/>
              <a:t>Diet: Jo is type 2 diabetic so she has to be on a strict diet with no sugar, little to no salt and has to be careful of high cholesterol foods, she is also a vegetarian. Jo likes her egg well done, cauliflower rice, toast well done, vegetable lasagne and rice pudding with jam.</a:t>
            </a:r>
          </a:p>
          <a:p>
            <a:r>
              <a:rPr lang="en-GB" dirty="0"/>
              <a:t>Dislikes: burnt toast, milky tea or coffee, spicy foods, white bread, mushroom and runny egg</a:t>
            </a:r>
          </a:p>
          <a:p>
            <a:endParaRPr lang="en-GB" dirty="0"/>
          </a:p>
          <a:p>
            <a:endParaRPr lang="en-GB" dirty="0"/>
          </a:p>
          <a:p>
            <a:endParaRPr lang="en-GB" dirty="0"/>
          </a:p>
          <a:p>
            <a:endParaRPr lang="en-GB" dirty="0"/>
          </a:p>
          <a:p>
            <a:endParaRPr lang="en-GB" dirty="0"/>
          </a:p>
          <a:p>
            <a:endParaRPr lang="en-GB" dirty="0"/>
          </a:p>
          <a:p>
            <a:pPr marL="1944" indent="0">
              <a:buNone/>
            </a:pPr>
            <a:r>
              <a:rPr lang="en-GB" dirty="0"/>
              <a:t>S.A-Walcott</a:t>
            </a:r>
          </a:p>
        </p:txBody>
      </p:sp>
    </p:spTree>
    <p:extLst>
      <p:ext uri="{BB962C8B-B14F-4D97-AF65-F5344CB8AC3E}">
        <p14:creationId xmlns:p14="http://schemas.microsoft.com/office/powerpoint/2010/main" val="39775862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5F3415-F92B-4328-92F0-E6FB6FB110C6}"/>
              </a:ext>
            </a:extLst>
          </p:cNvPr>
          <p:cNvSpPr>
            <a:spLocks noGrp="1"/>
          </p:cNvSpPr>
          <p:nvPr>
            <p:ph idx="1"/>
          </p:nvPr>
        </p:nvSpPr>
        <p:spPr>
          <a:xfrm>
            <a:off x="132522" y="212036"/>
            <a:ext cx="11608733" cy="6645964"/>
          </a:xfrm>
        </p:spPr>
        <p:txBody>
          <a:bodyPr vert="horz" wrap="square" lIns="0" tIns="0" rIns="91440" bIns="0" rtlCol="0" anchor="t">
            <a:normAutofit fontScale="85000" lnSpcReduction="20000"/>
          </a:bodyPr>
          <a:lstStyle/>
          <a:p>
            <a:pPr marL="1905" indent="0">
              <a:buNone/>
            </a:pPr>
            <a:r>
              <a:rPr lang="en-GB" dirty="0">
                <a:solidFill>
                  <a:srgbClr val="E7E2E8"/>
                </a:solidFill>
              </a:rPr>
              <a:t>Reference</a:t>
            </a:r>
            <a:endParaRPr lang="en-US" dirty="0">
              <a:solidFill>
                <a:srgbClr val="E7E2E8"/>
              </a:solidFill>
            </a:endParaRPr>
          </a:p>
          <a:p>
            <a:pPr marL="1905" indent="0">
              <a:buNone/>
            </a:pPr>
            <a:r>
              <a:rPr lang="en-GB" dirty="0">
                <a:solidFill>
                  <a:srgbClr val="E7E2E8"/>
                </a:solidFill>
              </a:rPr>
              <a:t> </a:t>
            </a:r>
          </a:p>
          <a:p>
            <a:pPr marL="1905" indent="0">
              <a:buNone/>
            </a:pPr>
            <a:r>
              <a:rPr lang="en-GB" dirty="0">
                <a:solidFill>
                  <a:srgbClr val="E7E2E8"/>
                </a:solidFill>
              </a:rPr>
              <a:t>Alzheimer Association (2021) Living with Alzheimer. Available at:</a:t>
            </a:r>
          </a:p>
          <a:p>
            <a:pPr marL="1905" indent="0">
              <a:buNone/>
            </a:pPr>
            <a:r>
              <a:rPr lang="en-GB" dirty="0">
                <a:solidFill>
                  <a:srgbClr val="E7E2E8"/>
                </a:solidFill>
              </a:rPr>
              <a:t> https://www.alzhiemersassociation.co.uk ( Accessed 22 February 2021)</a:t>
            </a:r>
          </a:p>
          <a:p>
            <a:pPr marL="1905" indent="0">
              <a:buNone/>
            </a:pPr>
            <a:r>
              <a:rPr lang="en-GB" dirty="0">
                <a:solidFill>
                  <a:srgbClr val="E7E2E8"/>
                </a:solidFill>
              </a:rPr>
              <a:t>National Health Service (2019) </a:t>
            </a:r>
            <a:r>
              <a:rPr lang="en-GB" i="1" dirty="0">
                <a:solidFill>
                  <a:srgbClr val="E7E2E8"/>
                </a:solidFill>
              </a:rPr>
              <a:t>Diabetes. </a:t>
            </a:r>
            <a:r>
              <a:rPr lang="en-GB" dirty="0">
                <a:solidFill>
                  <a:srgbClr val="E7E2E8"/>
                </a:solidFill>
              </a:rPr>
              <a:t>Available at</a:t>
            </a:r>
            <a:r>
              <a:rPr lang="en-GB" i="1" dirty="0">
                <a:solidFill>
                  <a:srgbClr val="E7E2E8"/>
                </a:solidFill>
              </a:rPr>
              <a:t>:</a:t>
            </a:r>
            <a:endParaRPr lang="en-GB" dirty="0">
              <a:solidFill>
                <a:srgbClr val="E7E2E8">
                  <a:alpha val="55000"/>
                </a:srgbClr>
              </a:solidFill>
            </a:endParaRPr>
          </a:p>
          <a:p>
            <a:pPr marL="1905" indent="0">
              <a:buNone/>
            </a:pPr>
            <a:r>
              <a:rPr lang="en-GB" dirty="0">
                <a:solidFill>
                  <a:srgbClr val="E7E2E8"/>
                </a:solidFill>
                <a:ea typeface="+mn-lt"/>
                <a:cs typeface="+mn-lt"/>
              </a:rPr>
              <a:t>https://www.nhs.uk/conditions/diabetes (Accessed 22 February 2021)</a:t>
            </a:r>
            <a:endParaRPr lang="en-GB" dirty="0"/>
          </a:p>
          <a:p>
            <a:pPr marL="449580" indent="-447675">
              <a:buNone/>
            </a:pPr>
            <a:r>
              <a:rPr lang="en-GB" dirty="0">
                <a:solidFill>
                  <a:srgbClr val="E7E2E8"/>
                </a:solidFill>
                <a:ea typeface="+mn-lt"/>
                <a:cs typeface="+mn-lt"/>
              </a:rPr>
              <a:t>National Health Service (2005) </a:t>
            </a:r>
            <a:r>
              <a:rPr lang="en-GB" i="1" dirty="0">
                <a:solidFill>
                  <a:srgbClr val="E7E2E8"/>
                </a:solidFill>
                <a:ea typeface="+mn-lt"/>
                <a:cs typeface="+mn-lt"/>
              </a:rPr>
              <a:t>Mental  Capacity</a:t>
            </a:r>
            <a:r>
              <a:rPr lang="en-GB" dirty="0">
                <a:solidFill>
                  <a:srgbClr val="E7E2E8"/>
                </a:solidFill>
                <a:ea typeface="+mn-lt"/>
                <a:cs typeface="+mn-lt"/>
              </a:rPr>
              <a:t>  Act  Available at: </a:t>
            </a:r>
            <a:endParaRPr lang="en-GB" dirty="0">
              <a:ea typeface="+mn-lt"/>
              <a:cs typeface="+mn-lt"/>
            </a:endParaRPr>
          </a:p>
          <a:p>
            <a:pPr marL="449580" indent="-447675">
              <a:buNone/>
            </a:pPr>
            <a:r>
              <a:rPr lang="en-GB" dirty="0">
                <a:solidFill>
                  <a:srgbClr val="E7E2E8"/>
                </a:solidFill>
                <a:ea typeface="+mn-lt"/>
                <a:cs typeface="+mn-lt"/>
              </a:rPr>
              <a:t> https://www.legislation.gov.uk/ukpga/2005/9/contents (Accessed 22 February 2021)</a:t>
            </a:r>
          </a:p>
          <a:p>
            <a:pPr marL="449580" indent="-447675">
              <a:buNone/>
            </a:pPr>
            <a:r>
              <a:rPr lang="en-GB" dirty="0">
                <a:solidFill>
                  <a:srgbClr val="E7E2E8"/>
                </a:solidFill>
              </a:rPr>
              <a:t>The Health and Social Care Act (2012) Living</a:t>
            </a:r>
            <a:r>
              <a:rPr lang="en-GB" i="1" dirty="0">
                <a:solidFill>
                  <a:srgbClr val="E7E2E8"/>
                </a:solidFill>
              </a:rPr>
              <a:t> in care</a:t>
            </a:r>
            <a:r>
              <a:rPr lang="en-GB" dirty="0">
                <a:solidFill>
                  <a:srgbClr val="E7E2E8"/>
                </a:solidFill>
              </a:rPr>
              <a:t>. Available at</a:t>
            </a:r>
            <a:r>
              <a:rPr lang="en-GB" i="1" dirty="0">
                <a:solidFill>
                  <a:srgbClr val="E7E2E8"/>
                </a:solidFill>
              </a:rPr>
              <a:t>:</a:t>
            </a:r>
          </a:p>
          <a:p>
            <a:pPr marL="449580" indent="-447675">
              <a:buNone/>
            </a:pPr>
            <a:r>
              <a:rPr lang="en-GB" i="1" dirty="0">
                <a:solidFill>
                  <a:srgbClr val="E7E2E8"/>
                </a:solidFill>
              </a:rPr>
              <a:t> </a:t>
            </a:r>
            <a:r>
              <a:rPr lang="en-GB" dirty="0">
                <a:solidFill>
                  <a:schemeClr val="tx1"/>
                </a:solidFill>
              </a:rPr>
              <a:t>https://www.ncbi.nlm.nih.gov   (Accessed 22 February 2021)</a:t>
            </a:r>
          </a:p>
          <a:p>
            <a:pPr marL="1905" indent="0">
              <a:buNone/>
            </a:pPr>
            <a:endParaRPr lang="en-GB" dirty="0">
              <a:solidFill>
                <a:srgbClr val="E7E2E8">
                  <a:alpha val="55000"/>
                </a:srgbClr>
              </a:solidFill>
            </a:endParaRPr>
          </a:p>
          <a:p>
            <a:pPr marL="1905" indent="0">
              <a:buNone/>
            </a:pPr>
            <a:endParaRPr lang="en-GB" dirty="0">
              <a:solidFill>
                <a:srgbClr val="E7E2E8">
                  <a:alpha val="55000"/>
                </a:srgbClr>
              </a:solidFill>
            </a:endParaRPr>
          </a:p>
          <a:p>
            <a:pPr marL="1905" indent="0">
              <a:buNone/>
            </a:pPr>
            <a:endParaRPr lang="en-GB" dirty="0">
              <a:solidFill>
                <a:srgbClr val="E7E2E8">
                  <a:alpha val="55000"/>
                </a:srgbClr>
              </a:solidFill>
            </a:endParaRPr>
          </a:p>
          <a:p>
            <a:pPr marL="1905" indent="0">
              <a:buNone/>
            </a:pPr>
            <a:endParaRPr lang="en-GB" dirty="0">
              <a:solidFill>
                <a:srgbClr val="E7E2E8">
                  <a:alpha val="55000"/>
                </a:srgbClr>
              </a:solidFill>
            </a:endParaRPr>
          </a:p>
          <a:p>
            <a:pPr marL="1905" indent="0">
              <a:buNone/>
            </a:pPr>
            <a:endParaRPr lang="en-GB" dirty="0">
              <a:solidFill>
                <a:srgbClr val="E7E2E8"/>
              </a:solidFill>
            </a:endParaRPr>
          </a:p>
          <a:p>
            <a:pPr marL="1905" indent="0">
              <a:buNone/>
            </a:pPr>
            <a:r>
              <a:rPr lang="en-GB" dirty="0">
                <a:solidFill>
                  <a:srgbClr val="E7E2E8"/>
                </a:solidFill>
              </a:rPr>
              <a:t>S. A-Walcott</a:t>
            </a:r>
          </a:p>
        </p:txBody>
      </p:sp>
    </p:spTree>
    <p:extLst>
      <p:ext uri="{BB962C8B-B14F-4D97-AF65-F5344CB8AC3E}">
        <p14:creationId xmlns:p14="http://schemas.microsoft.com/office/powerpoint/2010/main" val="7488792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ThinLineVTI">
  <a:themeElements>
    <a:clrScheme name="AnalogousFromLightSeedRightStep">
      <a:dk1>
        <a:srgbClr val="000000"/>
      </a:dk1>
      <a:lt1>
        <a:srgbClr val="FFFFFF"/>
      </a:lt1>
      <a:dk2>
        <a:srgbClr val="392441"/>
      </a:dk2>
      <a:lt2>
        <a:srgbClr val="E7E2E8"/>
      </a:lt2>
      <a:accent1>
        <a:srgbClr val="8BAA80"/>
      </a:accent1>
      <a:accent2>
        <a:srgbClr val="76AD7F"/>
      </a:accent2>
      <a:accent3>
        <a:srgbClr val="81AA99"/>
      </a:accent3>
      <a:accent4>
        <a:srgbClr val="73A9A9"/>
      </a:accent4>
      <a:accent5>
        <a:srgbClr val="85A5BD"/>
      </a:accent5>
      <a:accent6>
        <a:srgbClr val="7F89BA"/>
      </a:accent6>
      <a:hlink>
        <a:srgbClr val="9D69AE"/>
      </a:hlink>
      <a:folHlink>
        <a:srgbClr val="7F7F7F"/>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0324e65c13516d13d413fc78371070eb">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2090c5d360a3c319bed46dd46e28e43d"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857A98-D919-4F76-8DAB-A9ECEC46B425}">
  <ds:schemaRefs>
    <ds:schemaRef ds:uri="http://schemas.microsoft.com/sharepoint/v3/contenttype/forms"/>
  </ds:schemaRefs>
</ds:datastoreItem>
</file>

<file path=customXml/itemProps2.xml><?xml version="1.0" encoding="utf-8"?>
<ds:datastoreItem xmlns:ds="http://schemas.openxmlformats.org/officeDocument/2006/customXml" ds:itemID="{EB789C32-6F18-4524-ABE5-58ECD1B40FEB}">
  <ds:schemaRefs>
    <ds:schemaRef ds:uri="6ce03418-4b85-46e6-9705-46dd5ee7fda4"/>
    <ds:schemaRef ds:uri="8e4cb740-4a10-46c5-90de-9cf76d8df6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09810B7-87A4-4849-B35C-63033E9DED7D}">
  <ds:schemaRefs>
    <ds:schemaRef ds:uri="6ce03418-4b85-46e6-9705-46dd5ee7fda4"/>
    <ds:schemaRef ds:uri="8e4cb740-4a10-46c5-90de-9cf76d8df6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281</TotalTime>
  <Words>906</Words>
  <Application>Microsoft Office PowerPoint</Application>
  <PresentationFormat>Widescreen</PresentationFormat>
  <Paragraphs>72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Bell MT</vt:lpstr>
      <vt:lpstr>Calibri Light</vt:lpstr>
      <vt:lpstr>ThinLineVTI</vt:lpstr>
      <vt:lpstr>Living with care </vt:lpstr>
      <vt:lpstr>                          Careplan for Joan Emmerson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dc:title>
  <dc:creator>Sophia Onalee Angus Walcott (1808224)</dc:creator>
  <cp:lastModifiedBy>Sophia Onalee Angus Walcott (1808224)</cp:lastModifiedBy>
  <cp:revision>2</cp:revision>
  <dcterms:created xsi:type="dcterms:W3CDTF">2021-02-22T18:31:30Z</dcterms:created>
  <dcterms:modified xsi:type="dcterms:W3CDTF">2021-02-22T23:24:02Z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