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handoutMasterIdLst>
    <p:handoutMasterId r:id="rId33"/>
  </p:handoutMasterIdLst>
  <p:sldIdLst>
    <p:sldId id="257" r:id="rId2"/>
    <p:sldId id="259" r:id="rId3"/>
    <p:sldId id="320" r:id="rId4"/>
    <p:sldId id="298" r:id="rId5"/>
    <p:sldId id="299" r:id="rId6"/>
    <p:sldId id="260" r:id="rId7"/>
    <p:sldId id="300" r:id="rId8"/>
    <p:sldId id="301" r:id="rId9"/>
    <p:sldId id="302" r:id="rId10"/>
    <p:sldId id="303" r:id="rId11"/>
    <p:sldId id="304" r:id="rId12"/>
    <p:sldId id="305" r:id="rId13"/>
    <p:sldId id="306" r:id="rId14"/>
    <p:sldId id="307" r:id="rId15"/>
    <p:sldId id="318" r:id="rId16"/>
    <p:sldId id="316" r:id="rId17"/>
    <p:sldId id="268" r:id="rId18"/>
    <p:sldId id="296" r:id="rId19"/>
    <p:sldId id="319" r:id="rId20"/>
    <p:sldId id="269" r:id="rId21"/>
    <p:sldId id="270" r:id="rId22"/>
    <p:sldId id="271" r:id="rId23"/>
    <p:sldId id="292" r:id="rId24"/>
    <p:sldId id="285" r:id="rId25"/>
    <p:sldId id="294" r:id="rId26"/>
    <p:sldId id="295" r:id="rId27"/>
    <p:sldId id="311" r:id="rId28"/>
    <p:sldId id="310" r:id="rId29"/>
    <p:sldId id="313" r:id="rId30"/>
    <p:sldId id="315" r:id="rId3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01" autoAdjust="0"/>
    <p:restoredTop sz="94660"/>
  </p:normalViewPr>
  <p:slideViewPr>
    <p:cSldViewPr>
      <p:cViewPr varScale="1">
        <p:scale>
          <a:sx n="87" d="100"/>
          <a:sy n="87" d="100"/>
        </p:scale>
        <p:origin x="1068"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E4DE0F68-41BD-4268-B51F-FEFBE7C9050C}" type="datetimeFigureOut">
              <a:rPr lang="en-US" smtClean="0"/>
              <a:t>28-Mar-18</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0DFA9833-CE94-4F07-98E2-26F6AB6A6170}" type="slidenum">
              <a:rPr lang="en-US" smtClean="0"/>
              <a:t>‹#›</a:t>
            </a:fld>
            <a:endParaRPr lang="en-US"/>
          </a:p>
        </p:txBody>
      </p:sp>
    </p:spTree>
    <p:extLst>
      <p:ext uri="{BB962C8B-B14F-4D97-AF65-F5344CB8AC3E}">
        <p14:creationId xmlns:p14="http://schemas.microsoft.com/office/powerpoint/2010/main" val="33889784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0652D59B-55D0-4BB3-BE1D-BC8D77AF4B8E}" type="datetimeFigureOut">
              <a:rPr lang="en-US" smtClean="0"/>
              <a:t>28-Mar-18</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BF65EBD1-9257-4999-BE22-1231148AF3AA}" type="slidenum">
              <a:rPr lang="en-US" smtClean="0"/>
              <a:t>‹#›</a:t>
            </a:fld>
            <a:endParaRPr lang="en-US"/>
          </a:p>
        </p:txBody>
      </p:sp>
    </p:spTree>
    <p:extLst>
      <p:ext uri="{BB962C8B-B14F-4D97-AF65-F5344CB8AC3E}">
        <p14:creationId xmlns:p14="http://schemas.microsoft.com/office/powerpoint/2010/main" val="1960284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A845F73-D985-4B82-8F3C-8B18883B7BB9}" type="slidenum">
              <a:rPr lang="en-GB" smtClean="0"/>
              <a:t>14</a:t>
            </a:fld>
            <a:endParaRPr lang="en-GB"/>
          </a:p>
        </p:txBody>
      </p:sp>
    </p:spTree>
    <p:extLst>
      <p:ext uri="{BB962C8B-B14F-4D97-AF65-F5344CB8AC3E}">
        <p14:creationId xmlns:p14="http://schemas.microsoft.com/office/powerpoint/2010/main" val="2052952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845F73-D985-4B82-8F3C-8B18883B7BB9}"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39720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406EF31-5C57-4AB4-9D44-A83084F635E7}"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798332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06EF31-5C57-4AB4-9D44-A83084F635E7}"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235544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406EF31-5C57-4AB4-9D44-A83084F635E7}"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457552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406EF31-5C57-4AB4-9D44-A83084F635E7}" type="datetimeFigureOut">
              <a:rPr lang="en-GB" smtClean="0"/>
              <a:t>28/03/2018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4081361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406EF31-5C57-4AB4-9D44-A83084F635E7}" type="datetimeFigureOut">
              <a:rPr lang="en-GB" smtClean="0"/>
              <a:t>28/03/2018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1197703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406EF31-5C57-4AB4-9D44-A83084F635E7}" type="datetimeFigureOut">
              <a:rPr lang="en-GB" smtClean="0"/>
              <a:t>28/03/2018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825879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06EF31-5C57-4AB4-9D44-A83084F635E7}" type="datetimeFigureOut">
              <a:rPr lang="en-GB" smtClean="0"/>
              <a:t>28/03/2018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42076553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06EF31-5C57-4AB4-9D44-A83084F635E7}" type="datetimeFigureOut">
              <a:rPr lang="en-GB" smtClean="0"/>
              <a:t>28/03/2018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28724355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406EF31-5C57-4AB4-9D44-A83084F635E7}" type="datetimeFigureOut">
              <a:rPr lang="en-GB" smtClean="0"/>
              <a:t>28/03/2018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3220610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06EF31-5C57-4AB4-9D44-A83084F635E7}"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3764536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406EF31-5C57-4AB4-9D44-A83084F635E7}" type="datetimeFigureOut">
              <a:rPr lang="en-GB" smtClean="0"/>
              <a:t>28/03/2018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39C692-C68A-4383-A654-D4363AB8FFBA}" type="slidenum">
              <a:rPr lang="en-GB" smtClean="0"/>
              <a:t>‹#›</a:t>
            </a:fld>
            <a:endParaRPr lang="en-GB"/>
          </a:p>
        </p:txBody>
      </p:sp>
    </p:spTree>
    <p:extLst>
      <p:ext uri="{BB962C8B-B14F-4D97-AF65-F5344CB8AC3E}">
        <p14:creationId xmlns:p14="http://schemas.microsoft.com/office/powerpoint/2010/main" val="340856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06EF31-5C57-4AB4-9D44-A83084F635E7}" type="datetimeFigureOut">
              <a:rPr lang="en-GB" smtClean="0"/>
              <a:t>28/03/2018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39C692-C68A-4383-A654-D4363AB8FFBA}" type="slidenum">
              <a:rPr lang="en-GB" smtClean="0"/>
              <a:t>‹#›</a:t>
            </a:fld>
            <a:endParaRPr lang="en-GB"/>
          </a:p>
        </p:txBody>
      </p:sp>
    </p:spTree>
    <p:extLst>
      <p:ext uri="{BB962C8B-B14F-4D97-AF65-F5344CB8AC3E}">
        <p14:creationId xmlns:p14="http://schemas.microsoft.com/office/powerpoint/2010/main" val="8719273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2hLYavpMSFs" TargetMode="External"/><Relationship Id="rId2" Type="http://schemas.openxmlformats.org/officeDocument/2006/relationships/hyperlink" Target="http://www.bbc.co.uk/archive/holocaust/5115.shtml"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hyperlink" Target="http://www.bbc.co.uk/archive/holocaust/5133.shtm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lbB9NCYzQVU" TargetMode="External"/><Relationship Id="rId2" Type="http://schemas.openxmlformats.org/officeDocument/2006/relationships/hyperlink" Target="http://www.theguardian.com/film/2015/jan/09/holocaust-film-too-shocking-to-show-night-will-fall-alfred-hitchcock"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www.bbc.co.uk/archive/holocaust/5138.shtml"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bbc.co.uk/archive/holocaust/5130.shtml"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hyperlink" Target="http://www.theguardian.com/commentisfree/2014/oct/09/holocaust-selfies-solemn-sites-tourist-traps" TargetMode="External"/><Relationship Id="rId4" Type="http://schemas.openxmlformats.org/officeDocument/2006/relationships/hyperlink" Target="http://www.newyorker.com/culture/culture-desk/should-auschwitz-be-a-site-for-selfie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the-tls.co.uk/articles/public/jewish-comedy-david-baddiel/" TargetMode="External"/><Relationship Id="rId2" Type="http://schemas.openxmlformats.org/officeDocument/2006/relationships/hyperlink" Target="http://jewishnews.timesofisrael.com/nazi-saluting-dogs-owner-found-guilty-of-hate-crime-2/" TargetMode="External"/><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hyperlink" Target="https://www.youtube.com/watch?v=NU-lD2cmK8U"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 result for art spiegelman maus number tattoo"/>
          <p:cNvPicPr/>
          <p:nvPr/>
        </p:nvPicPr>
        <p:blipFill rotWithShape="1">
          <a:blip r:embed="rId2">
            <a:extLst>
              <a:ext uri="{28A0092B-C50C-407E-A947-70E740481C1C}">
                <a14:useLocalDpi xmlns:a14="http://schemas.microsoft.com/office/drawing/2010/main" val="0"/>
              </a:ext>
            </a:extLst>
          </a:blip>
          <a:srcRect l="1611" t="4537" r="1758" b="7019"/>
          <a:stretch/>
        </p:blipFill>
        <p:spPr bwMode="auto">
          <a:xfrm>
            <a:off x="2277304" y="692696"/>
            <a:ext cx="6866696" cy="1728192"/>
          </a:xfrm>
          <a:prstGeom prst="rect">
            <a:avLst/>
          </a:prstGeom>
          <a:noFill/>
          <a:ln>
            <a:noFill/>
          </a:ln>
          <a:extLst>
            <a:ext uri="{53640926-AAD7-44D8-BBD7-CCE9431645EC}">
              <a14:shadowObscured xmlns:a14="http://schemas.microsoft.com/office/drawing/2010/main"/>
            </a:ext>
          </a:ex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24397" y="2420888"/>
            <a:ext cx="2484043" cy="3228222"/>
          </a:xfrm>
          <a:prstGeom prst="rect">
            <a:avLst/>
          </a:prstGeom>
        </p:spPr>
      </p:pic>
      <p:pic>
        <p:nvPicPr>
          <p:cNvPr id="7" name="Picture 6"/>
          <p:cNvPicPr>
            <a:picLocks noChangeAspect="1"/>
          </p:cNvPicPr>
          <p:nvPr/>
        </p:nvPicPr>
        <p:blipFill rotWithShape="1">
          <a:blip r:embed="rId4" cstate="print">
            <a:extLst>
              <a:ext uri="{28A0092B-C50C-407E-A947-70E740481C1C}">
                <a14:useLocalDpi xmlns:a14="http://schemas.microsoft.com/office/drawing/2010/main" val="0"/>
              </a:ext>
            </a:extLst>
          </a:blip>
          <a:srcRect r="4990" b="2567"/>
          <a:stretch/>
        </p:blipFill>
        <p:spPr>
          <a:xfrm>
            <a:off x="7812360" y="5392416"/>
            <a:ext cx="1331640" cy="1465584"/>
          </a:xfrm>
          <a:prstGeom prst="rect">
            <a:avLst/>
          </a:prstGeom>
        </p:spPr>
      </p:pic>
      <p:sp>
        <p:nvSpPr>
          <p:cNvPr id="8" name="TextBox 7"/>
          <p:cNvSpPr txBox="1"/>
          <p:nvPr/>
        </p:nvSpPr>
        <p:spPr>
          <a:xfrm>
            <a:off x="26677" y="-27080"/>
            <a:ext cx="9170677" cy="1927360"/>
          </a:xfrm>
          <a:prstGeom prst="rect">
            <a:avLst/>
          </a:prstGeom>
          <a:noFill/>
        </p:spPr>
        <p:txBody>
          <a:bodyPr wrap="square" lIns="540000" tIns="360000" rIns="540000" bIns="360000" rtlCol="0">
            <a:spAutoFit/>
          </a:bodyPr>
          <a:lstStyle/>
          <a:p>
            <a:r>
              <a:rPr lang="en-US" sz="2000" b="1" dirty="0"/>
              <a:t>AHHI5017 Contesting Conflict: Representations of War, 1789–Present</a:t>
            </a:r>
          </a:p>
          <a:p>
            <a:r>
              <a:rPr lang="en-US" sz="2000" b="1" u="sng" dirty="0" smtClean="0"/>
              <a:t>Week 9: </a:t>
            </a:r>
          </a:p>
          <a:p>
            <a:r>
              <a:rPr lang="en-US" sz="2000" b="1" u="sng" dirty="0" smtClean="0"/>
              <a:t>The </a:t>
            </a:r>
            <a:r>
              <a:rPr lang="en-US" sz="2000" b="1" u="sng" dirty="0"/>
              <a:t>Holocaust</a:t>
            </a:r>
          </a:p>
          <a:p>
            <a:endParaRPr lang="en-US" b="1" dirty="0"/>
          </a:p>
        </p:txBody>
      </p:sp>
      <p:sp>
        <p:nvSpPr>
          <p:cNvPr id="9" name="TextBox 8"/>
          <p:cNvSpPr txBox="1"/>
          <p:nvPr/>
        </p:nvSpPr>
        <p:spPr>
          <a:xfrm>
            <a:off x="26677" y="2420888"/>
            <a:ext cx="6849579" cy="4374184"/>
          </a:xfrm>
          <a:prstGeom prst="rect">
            <a:avLst/>
          </a:prstGeom>
          <a:noFill/>
        </p:spPr>
        <p:txBody>
          <a:bodyPr wrap="square" lIns="540000" tIns="360000" rIns="540000" bIns="360000" rtlCol="0">
            <a:spAutoFit/>
          </a:bodyPr>
          <a:lstStyle/>
          <a:p>
            <a:pPr algn="just"/>
            <a:r>
              <a:rPr lang="en-GB" sz="2000" b="1" dirty="0" smtClean="0">
                <a:ea typeface="Calibri"/>
                <a:cs typeface="Times New Roman"/>
              </a:rPr>
              <a:t>PART ONE: HOLOCAUST MEMORY</a:t>
            </a:r>
          </a:p>
          <a:p>
            <a:pPr marL="285750" indent="-285750" algn="just">
              <a:buFont typeface="Arial" pitchFamily="34" charset="0"/>
              <a:buChar char="•"/>
            </a:pPr>
            <a:r>
              <a:rPr lang="en-GB" sz="2000" dirty="0" smtClean="0"/>
              <a:t>Documenting the Holocaust</a:t>
            </a:r>
          </a:p>
          <a:p>
            <a:pPr marL="285750" indent="-285750" algn="just">
              <a:buFont typeface="Arial" pitchFamily="34" charset="0"/>
              <a:buChar char="•"/>
            </a:pPr>
            <a:r>
              <a:rPr lang="en-GB" sz="2000" dirty="0" smtClean="0"/>
              <a:t>The Holocaust as an assault on memory </a:t>
            </a:r>
            <a:endParaRPr lang="en-GB" sz="2000" dirty="0"/>
          </a:p>
          <a:p>
            <a:pPr marL="285750" indent="-285750" algn="just">
              <a:buFont typeface="Arial" pitchFamily="34" charset="0"/>
              <a:buChar char="•"/>
            </a:pPr>
            <a:r>
              <a:rPr lang="en-GB" sz="2000" i="1" dirty="0">
                <a:ea typeface="Calibri"/>
                <a:cs typeface="Times New Roman"/>
              </a:rPr>
              <a:t>The Demands of Holocaust Representation</a:t>
            </a:r>
            <a:r>
              <a:rPr lang="en-GB" sz="2000" dirty="0"/>
              <a:t> (Rothberg)</a:t>
            </a:r>
          </a:p>
          <a:p>
            <a:pPr marL="285750" indent="-285750" algn="just">
              <a:buFont typeface="Arial" pitchFamily="34" charset="0"/>
              <a:buChar char="•"/>
            </a:pPr>
            <a:r>
              <a:rPr lang="en-GB" sz="2000" dirty="0"/>
              <a:t>‘Poetry after Auschwitz</a:t>
            </a:r>
            <a:r>
              <a:rPr lang="en-GB" sz="2000" dirty="0" smtClean="0"/>
              <a:t>’</a:t>
            </a:r>
          </a:p>
          <a:p>
            <a:pPr marL="285750" indent="-285750" algn="just">
              <a:buFont typeface="Arial" pitchFamily="34" charset="0"/>
              <a:buChar char="•"/>
            </a:pPr>
            <a:endParaRPr lang="en-GB" sz="2000" dirty="0"/>
          </a:p>
          <a:p>
            <a:pPr algn="just"/>
            <a:r>
              <a:rPr lang="en-GB" sz="2000" b="1" dirty="0" smtClean="0"/>
              <a:t>PART TWO: </a:t>
            </a:r>
            <a:r>
              <a:rPr lang="en-GB" sz="2000" b="1" i="1" dirty="0" smtClean="0"/>
              <a:t>MAUS</a:t>
            </a:r>
          </a:p>
          <a:p>
            <a:pPr marL="285750" indent="-285750" algn="just">
              <a:buFont typeface="Arial" panose="020B0604020202020204" pitchFamily="34" charset="0"/>
              <a:buChar char="•"/>
            </a:pPr>
            <a:r>
              <a:rPr lang="en-GB" sz="2000" dirty="0" smtClean="0"/>
              <a:t>Analysis and discussion</a:t>
            </a:r>
          </a:p>
          <a:p>
            <a:pPr marL="285750" indent="-285750" algn="just">
              <a:buFont typeface="Arial" panose="020B0604020202020204" pitchFamily="34" charset="0"/>
              <a:buChar char="•"/>
            </a:pPr>
            <a:r>
              <a:rPr lang="en-GB" sz="2000" dirty="0" smtClean="0"/>
              <a:t>Holocaust today: contemporary issues for thought and discussion</a:t>
            </a:r>
            <a:endParaRPr lang="en-GB" sz="2000" dirty="0"/>
          </a:p>
          <a:p>
            <a:pPr algn="just"/>
            <a:endParaRPr lang="en-GB" sz="1700" b="1" dirty="0">
              <a:ea typeface="Calibri"/>
              <a:cs typeface="Times New Roman"/>
            </a:endParaRPr>
          </a:p>
        </p:txBody>
      </p:sp>
    </p:spTree>
    <p:extLst>
      <p:ext uri="{BB962C8B-B14F-4D97-AF65-F5344CB8AC3E}">
        <p14:creationId xmlns:p14="http://schemas.microsoft.com/office/powerpoint/2010/main" val="34838060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40" y="7397"/>
            <a:ext cx="9144000" cy="6774841"/>
          </a:xfrm>
          <a:prstGeom prst="rect">
            <a:avLst/>
          </a:prstGeom>
          <a:noFill/>
        </p:spPr>
        <p:txBody>
          <a:bodyPr wrap="square" lIns="540000" tIns="360000" rIns="540000" bIns="360000" rtlCol="0">
            <a:spAutoFit/>
          </a:bodyPr>
          <a:lstStyle/>
          <a:p>
            <a:r>
              <a:rPr lang="en-GB" dirty="0" smtClean="0"/>
              <a:t>The Holocaust </a:t>
            </a:r>
          </a:p>
          <a:p>
            <a:r>
              <a:rPr lang="en-GB" dirty="0" smtClean="0"/>
              <a:t>(or the Shoah)</a:t>
            </a:r>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pPr marL="285750" indent="-285750" algn="just">
              <a:buFont typeface="Arial" panose="020B0604020202020204" pitchFamily="34" charset="0"/>
              <a:buChar char="•"/>
            </a:pPr>
            <a:r>
              <a:rPr lang="en-GB" sz="1700" dirty="0" smtClean="0"/>
              <a:t>Estimated six million Jewish people killed as victims of the National Socialist regime in Germany 1933–1945</a:t>
            </a:r>
          </a:p>
          <a:p>
            <a:pPr marL="285750" indent="-285750" algn="just">
              <a:buFont typeface="Arial" panose="020B0604020202020204" pitchFamily="34" charset="0"/>
              <a:buChar char="•"/>
            </a:pPr>
            <a:r>
              <a:rPr lang="en-GB" sz="1700" dirty="0" smtClean="0"/>
              <a:t>Genocidal targeting of Jews: Nazi Germany a “genocidal state” (Michael </a:t>
            </a:r>
            <a:r>
              <a:rPr lang="en-GB" sz="1700" dirty="0" err="1" smtClean="0"/>
              <a:t>Berenbaum</a:t>
            </a:r>
            <a:r>
              <a:rPr lang="en-GB" sz="1700" dirty="0" smtClean="0"/>
              <a:t>), with all arms of government, industry and bureaucracy directed towards extermination of the Jewish race/faith. Culminated in the ‘final solution’ (</a:t>
            </a:r>
            <a:r>
              <a:rPr lang="en-GB" sz="1700" dirty="0" err="1" smtClean="0"/>
              <a:t>Wannsee</a:t>
            </a:r>
            <a:r>
              <a:rPr lang="en-GB" sz="1700" dirty="0" smtClean="0"/>
              <a:t>, January 1942)</a:t>
            </a:r>
          </a:p>
          <a:p>
            <a:pPr marL="285750" indent="-285750" algn="just">
              <a:buFont typeface="Arial" panose="020B0604020202020204" pitchFamily="34" charset="0"/>
              <a:buChar char="•"/>
            </a:pPr>
            <a:r>
              <a:rPr lang="en-GB" sz="1700" dirty="0" smtClean="0"/>
              <a:t>Non-Jewish victims of broader Nazi crimes include Gypsies, Poles, communists, homosexuals, Soviet POWs, and the mentally and physically disabled</a:t>
            </a:r>
          </a:p>
          <a:p>
            <a:pPr marL="285750" indent="-285750" algn="just">
              <a:buFont typeface="Arial" panose="020B0604020202020204" pitchFamily="34" charset="0"/>
              <a:buChar char="•"/>
            </a:pPr>
            <a:r>
              <a:rPr lang="en-GB" sz="1700" dirty="0" smtClean="0"/>
              <a:t>Full extent exposed with ‘liberation’ of extermination camps by Allied forces in 1944, 1945</a:t>
            </a:r>
          </a:p>
        </p:txBody>
      </p:sp>
      <p:pic>
        <p:nvPicPr>
          <p:cNvPr id="1026" name="Picture 2" descr="F:\Alex's Laptop\Photos\2010\Berlin, September 2010\IMG_2377.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195" t="16182" r="5146" b="4594"/>
          <a:stretch/>
        </p:blipFill>
        <p:spPr bwMode="auto">
          <a:xfrm>
            <a:off x="3059832" y="65485"/>
            <a:ext cx="5565314" cy="390593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547664" y="1052736"/>
            <a:ext cx="1224136" cy="1384995"/>
          </a:xfrm>
          <a:prstGeom prst="rect">
            <a:avLst/>
          </a:prstGeom>
        </p:spPr>
        <p:txBody>
          <a:bodyPr wrap="square">
            <a:spAutoFit/>
          </a:bodyPr>
          <a:lstStyle/>
          <a:p>
            <a:pPr marL="0" lvl="1" algn="ctr"/>
            <a:r>
              <a:rPr lang="en-GB" sz="1200" i="1" dirty="0" smtClean="0"/>
              <a:t>Map showing Jewish deportations under the Final Solution, </a:t>
            </a:r>
            <a:r>
              <a:rPr lang="en-GB" sz="1200" i="1" dirty="0" err="1" smtClean="0"/>
              <a:t>Wannsee</a:t>
            </a:r>
            <a:r>
              <a:rPr lang="en-GB" sz="1200" i="1" dirty="0" smtClean="0"/>
              <a:t> Villa (October 2010)</a:t>
            </a:r>
          </a:p>
        </p:txBody>
      </p:sp>
    </p:spTree>
    <p:extLst>
      <p:ext uri="{BB962C8B-B14F-4D97-AF65-F5344CB8AC3E}">
        <p14:creationId xmlns:p14="http://schemas.microsoft.com/office/powerpoint/2010/main" val="32867354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40" y="7397"/>
            <a:ext cx="9144000" cy="3958685"/>
          </a:xfrm>
          <a:prstGeom prst="rect">
            <a:avLst/>
          </a:prstGeom>
          <a:noFill/>
        </p:spPr>
        <p:txBody>
          <a:bodyPr wrap="square" lIns="540000" tIns="360000" rIns="540000" bIns="360000" rtlCol="0">
            <a:spAutoFit/>
          </a:bodyPr>
          <a:lstStyle/>
          <a:p>
            <a:endParaRPr lang="en-GB" dirty="0" smtClean="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a:p>
            <a:endParaRPr lang="en-GB" sz="1600" dirty="0" smtClean="0"/>
          </a:p>
          <a:p>
            <a:endParaRPr lang="en-GB" sz="1600" dirty="0"/>
          </a:p>
        </p:txBody>
      </p:sp>
      <p:pic>
        <p:nvPicPr>
          <p:cNvPr id="1026" name="Picture 2" descr="F:\Alex's Laptop\Photos\2010\Berlin, September 2010\IMG_2377.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195" t="16182" r="5146" b="4594"/>
          <a:stretch/>
        </p:blipFill>
        <p:spPr bwMode="auto">
          <a:xfrm>
            <a:off x="10840" y="40840"/>
            <a:ext cx="9194950" cy="645333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40568" y="6508477"/>
            <a:ext cx="9589714" cy="276999"/>
          </a:xfrm>
          <a:prstGeom prst="rect">
            <a:avLst/>
          </a:prstGeom>
        </p:spPr>
        <p:txBody>
          <a:bodyPr wrap="square">
            <a:spAutoFit/>
          </a:bodyPr>
          <a:lstStyle/>
          <a:p>
            <a:pPr marL="0" lvl="1" algn="ctr"/>
            <a:r>
              <a:rPr lang="en-GB" sz="1200" i="1" dirty="0" smtClean="0"/>
              <a:t>Map showing Jewish deportations under the Final Solution, </a:t>
            </a:r>
            <a:r>
              <a:rPr lang="en-GB" sz="1200" i="1" dirty="0" err="1" smtClean="0"/>
              <a:t>Wannsee</a:t>
            </a:r>
            <a:r>
              <a:rPr lang="en-GB" sz="1200" i="1" dirty="0" smtClean="0"/>
              <a:t> Villa (October 2010)</a:t>
            </a:r>
          </a:p>
        </p:txBody>
      </p:sp>
    </p:spTree>
    <p:extLst>
      <p:ext uri="{BB962C8B-B14F-4D97-AF65-F5344CB8AC3E}">
        <p14:creationId xmlns:p14="http://schemas.microsoft.com/office/powerpoint/2010/main" val="10540885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4574" y="2552700"/>
            <a:ext cx="5572125" cy="4305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458"/>
            <a:ext cx="4788024" cy="3142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989442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8159" y="2842954"/>
            <a:ext cx="6118164" cy="40150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786313" cy="3146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867386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40" y="7397"/>
            <a:ext cx="9144000" cy="7067228"/>
          </a:xfrm>
          <a:prstGeom prst="rect">
            <a:avLst/>
          </a:prstGeom>
          <a:noFill/>
        </p:spPr>
        <p:txBody>
          <a:bodyPr wrap="square" lIns="540000" tIns="360000" rIns="540000" bIns="360000" rtlCol="0">
            <a:spAutoFit/>
          </a:bodyPr>
          <a:lstStyle/>
          <a:p>
            <a:pPr algn="just"/>
            <a:r>
              <a:rPr lang="en-GB" sz="2000" dirty="0" smtClean="0"/>
              <a:t>The Holocaust poses acute problems of representation for historians, writers, artists and scholars of various persuasions:</a:t>
            </a:r>
          </a:p>
          <a:p>
            <a:pPr marL="285750" indent="-285750" algn="just">
              <a:buFont typeface="Arial" panose="020B0604020202020204" pitchFamily="34" charset="0"/>
              <a:buChar char="•"/>
            </a:pPr>
            <a:endParaRPr lang="en-GB" sz="2000" dirty="0"/>
          </a:p>
          <a:p>
            <a:pPr marL="742950" lvl="1" indent="-285750" algn="just">
              <a:buFontTx/>
              <a:buChar char="-"/>
            </a:pPr>
            <a:r>
              <a:rPr lang="en-GB" sz="2000" i="1" dirty="0" smtClean="0"/>
              <a:t>How</a:t>
            </a:r>
            <a:r>
              <a:rPr lang="en-GB" sz="2000" dirty="0" smtClean="0"/>
              <a:t> to convey the full magnitude of the horrors inflicted upon victims of the Holocaust?</a:t>
            </a:r>
          </a:p>
          <a:p>
            <a:pPr marL="742950" lvl="1" indent="-285750" algn="just">
              <a:buFontTx/>
              <a:buChar char="-"/>
            </a:pPr>
            <a:endParaRPr lang="en-GB" sz="2000" dirty="0" smtClean="0"/>
          </a:p>
          <a:p>
            <a:pPr marL="742950" lvl="1" indent="-285750" algn="just">
              <a:buFontTx/>
              <a:buChar char="-"/>
            </a:pPr>
            <a:r>
              <a:rPr lang="en-GB" sz="2000" i="1" dirty="0" smtClean="0"/>
              <a:t>Whether</a:t>
            </a:r>
            <a:r>
              <a:rPr lang="en-GB" sz="2000" dirty="0" smtClean="0"/>
              <a:t> to situate the Holocaust within an existing history/historiography or whether to treat it as exceptional?</a:t>
            </a:r>
            <a:endParaRPr lang="en-GB" sz="2000" dirty="0"/>
          </a:p>
          <a:p>
            <a:pPr marL="742950" lvl="1" indent="-285750" algn="just">
              <a:buFontTx/>
              <a:buChar char="-"/>
            </a:pPr>
            <a:endParaRPr lang="en-GB" sz="2000" dirty="0" smtClean="0"/>
          </a:p>
          <a:p>
            <a:pPr marL="742950" lvl="1" indent="-285750" algn="just">
              <a:buFontTx/>
              <a:buChar char="-"/>
            </a:pPr>
            <a:r>
              <a:rPr lang="en-GB" sz="2000" i="1" dirty="0" smtClean="0"/>
              <a:t>How</a:t>
            </a:r>
            <a:r>
              <a:rPr lang="en-GB" sz="2000" dirty="0" smtClean="0"/>
              <a:t> to convey the full magnitude of the Holocaust in the absence of its ultimate victims – those murdered in Nazi extermination camps?</a:t>
            </a:r>
          </a:p>
          <a:p>
            <a:pPr marL="742950" lvl="1" indent="-285750" algn="just">
              <a:buFontTx/>
              <a:buChar char="-"/>
            </a:pPr>
            <a:endParaRPr lang="en-GB" sz="2000" dirty="0" smtClean="0"/>
          </a:p>
          <a:p>
            <a:pPr marL="742950" lvl="1" indent="-285750" algn="just">
              <a:buFontTx/>
              <a:buChar char="-"/>
            </a:pPr>
            <a:r>
              <a:rPr lang="en-GB" sz="2000" i="1" dirty="0" smtClean="0"/>
              <a:t>Who</a:t>
            </a:r>
            <a:r>
              <a:rPr lang="en-GB" sz="2000" dirty="0" smtClean="0"/>
              <a:t> has the right to represent the Holocaust?</a:t>
            </a:r>
          </a:p>
          <a:p>
            <a:pPr marL="742950" lvl="1" indent="-285750" algn="just">
              <a:buFontTx/>
              <a:buChar char="-"/>
            </a:pPr>
            <a:endParaRPr lang="en-GB" sz="2000" dirty="0"/>
          </a:p>
          <a:p>
            <a:pPr marL="742950" lvl="1" indent="-285750" algn="just">
              <a:buFontTx/>
              <a:buChar char="-"/>
            </a:pPr>
            <a:r>
              <a:rPr lang="en-GB" sz="2000" dirty="0" smtClean="0"/>
              <a:t>How to represent the full magnitude of an event – or series of events – that seem to defy representation?</a:t>
            </a:r>
          </a:p>
          <a:p>
            <a:pPr marL="742950" lvl="1" indent="-285750" algn="just">
              <a:buFontTx/>
              <a:buChar char="-"/>
            </a:pPr>
            <a:endParaRPr lang="en-GB" sz="2000" dirty="0"/>
          </a:p>
          <a:p>
            <a:pPr marL="742950" lvl="1" indent="-285750" algn="just">
              <a:buFontTx/>
              <a:buChar char="-"/>
            </a:pPr>
            <a:r>
              <a:rPr lang="en-GB" sz="2000" b="1" dirty="0" smtClean="0"/>
              <a:t>Is it right and proper to represent the Holocaust?</a:t>
            </a:r>
          </a:p>
          <a:p>
            <a:pPr marL="742950" lvl="1" indent="-285750">
              <a:buFontTx/>
              <a:buChar char="-"/>
            </a:pPr>
            <a:endParaRPr lang="en-GB" sz="1400" dirty="0"/>
          </a:p>
          <a:p>
            <a:pPr marL="742950" lvl="1" indent="-285750">
              <a:buFontTx/>
              <a:buChar char="-"/>
            </a:pPr>
            <a:endParaRPr lang="en-GB" sz="1400" dirty="0" smtClean="0"/>
          </a:p>
          <a:p>
            <a:pPr marL="285750" lvl="1" indent="-285750">
              <a:buFontTx/>
              <a:buChar char="-"/>
            </a:pPr>
            <a:endParaRPr lang="en-GB" sz="1400" dirty="0" smtClean="0"/>
          </a:p>
          <a:p>
            <a:endParaRPr lang="en-GB" sz="1400" dirty="0" smtClean="0"/>
          </a:p>
        </p:txBody>
      </p:sp>
    </p:spTree>
    <p:extLst>
      <p:ext uri="{BB962C8B-B14F-4D97-AF65-F5344CB8AC3E}">
        <p14:creationId xmlns:p14="http://schemas.microsoft.com/office/powerpoint/2010/main" val="413051922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40" y="7397"/>
            <a:ext cx="9144000" cy="2019693"/>
          </a:xfrm>
          <a:prstGeom prst="rect">
            <a:avLst/>
          </a:prstGeom>
          <a:noFill/>
        </p:spPr>
        <p:txBody>
          <a:bodyPr wrap="square" lIns="540000" tIns="360000" rIns="540000" bIns="360000" rtlCol="0">
            <a:spAutoFit/>
          </a:bodyPr>
          <a:lstStyle/>
          <a:p>
            <a:pPr marL="0" lvl="1"/>
            <a:endParaRPr lang="en-GB" sz="1400" dirty="0" smtClean="0"/>
          </a:p>
          <a:p>
            <a:pPr marL="0" lvl="1"/>
            <a:endParaRPr lang="en-GB" sz="1400" dirty="0" smtClean="0"/>
          </a:p>
          <a:p>
            <a:pPr marL="0" lvl="1"/>
            <a:endParaRPr lang="en-GB" sz="1400" dirty="0" smtClean="0"/>
          </a:p>
          <a:p>
            <a:pPr marL="742950" lvl="2" indent="-285750">
              <a:buFontTx/>
              <a:buChar char="-"/>
            </a:pPr>
            <a:endParaRPr lang="en-GB" sz="1400" dirty="0" smtClean="0"/>
          </a:p>
          <a:p>
            <a:pPr marL="285750" lvl="1" indent="-285750">
              <a:buFontTx/>
              <a:buChar char="-"/>
            </a:pPr>
            <a:endParaRPr lang="en-GB" sz="1400" dirty="0" smtClean="0"/>
          </a:p>
          <a:p>
            <a:endParaRPr lang="en-GB" sz="1400"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29" y="732693"/>
            <a:ext cx="8477935" cy="61253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582840" y="821660"/>
            <a:ext cx="3920008" cy="954107"/>
          </a:xfrm>
          <a:prstGeom prst="rect">
            <a:avLst/>
          </a:prstGeom>
        </p:spPr>
        <p:txBody>
          <a:bodyPr wrap="square">
            <a:spAutoFit/>
          </a:bodyPr>
          <a:lstStyle/>
          <a:p>
            <a:pPr marL="0" lvl="1" algn="ctr"/>
            <a:r>
              <a:rPr lang="en-GB" sz="1400" dirty="0" smtClean="0">
                <a:solidFill>
                  <a:schemeClr val="bg1"/>
                </a:solidFill>
              </a:rPr>
              <a:t>Leslie Cole, </a:t>
            </a:r>
            <a:r>
              <a:rPr lang="en-GB" sz="1400" i="1" dirty="0" err="1" smtClean="0">
                <a:solidFill>
                  <a:schemeClr val="bg1"/>
                </a:solidFill>
              </a:rPr>
              <a:t>Belsen</a:t>
            </a:r>
            <a:r>
              <a:rPr lang="en-GB" sz="1400" i="1" dirty="0" smtClean="0">
                <a:solidFill>
                  <a:schemeClr val="bg1"/>
                </a:solidFill>
              </a:rPr>
              <a:t> Camp: The Compound for Women</a:t>
            </a:r>
            <a:r>
              <a:rPr lang="en-GB" sz="1400" dirty="0" smtClean="0">
                <a:solidFill>
                  <a:schemeClr val="bg1"/>
                </a:solidFill>
              </a:rPr>
              <a:t>, 1945 (Imperial War Museum Collection – as seen in Manchester Art Gallery special exhibition: ‘The Sensory War 1914–2014’)</a:t>
            </a:r>
          </a:p>
        </p:txBody>
      </p:sp>
      <p:sp>
        <p:nvSpPr>
          <p:cNvPr id="3" name="Rectangle 2"/>
          <p:cNvSpPr/>
          <p:nvPr/>
        </p:nvSpPr>
        <p:spPr>
          <a:xfrm>
            <a:off x="23540" y="95498"/>
            <a:ext cx="9144000" cy="646331"/>
          </a:xfrm>
          <a:prstGeom prst="rect">
            <a:avLst/>
          </a:prstGeom>
        </p:spPr>
        <p:txBody>
          <a:bodyPr wrap="square">
            <a:spAutoFit/>
          </a:bodyPr>
          <a:lstStyle/>
          <a:p>
            <a:pPr marL="285750" indent="-285750" algn="just">
              <a:buFont typeface="Arial" panose="020B0604020202020204" pitchFamily="34" charset="0"/>
              <a:buChar char="•"/>
            </a:pPr>
            <a:r>
              <a:rPr lang="en-GB" dirty="0"/>
              <a:t>The liberation of Nazi concentration and extermination camps by Allied (Soviet, British, US) forces in </a:t>
            </a:r>
            <a:r>
              <a:rPr lang="en-GB" dirty="0" smtClean="0"/>
              <a:t>1944–1945 </a:t>
            </a:r>
            <a:r>
              <a:rPr lang="en-GB" dirty="0"/>
              <a:t>documented by radio, newspapers, newsreel footage, war artists, etc.</a:t>
            </a:r>
          </a:p>
        </p:txBody>
      </p:sp>
    </p:spTree>
    <p:extLst>
      <p:ext uri="{BB962C8B-B14F-4D97-AF65-F5344CB8AC3E}">
        <p14:creationId xmlns:p14="http://schemas.microsoft.com/office/powerpoint/2010/main" val="8140066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http://www.iwm.org.uk/sites/default/files/styles/fullwidth_400height/public/iwm_solr_field/preview/Human_Laundary_preview.jpg?itok=sE8yWLQ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7052" y="332656"/>
            <a:ext cx="8791575" cy="38100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187052" y="4142656"/>
            <a:ext cx="4572000" cy="738664"/>
          </a:xfrm>
          <a:prstGeom prst="rect">
            <a:avLst/>
          </a:prstGeom>
        </p:spPr>
        <p:txBody>
          <a:bodyPr>
            <a:spAutoFit/>
          </a:bodyPr>
          <a:lstStyle/>
          <a:p>
            <a:pPr marL="0" lvl="1" algn="just"/>
            <a:r>
              <a:rPr lang="en-GB" sz="1400" i="1" dirty="0" smtClean="0"/>
              <a:t>Doris </a:t>
            </a:r>
            <a:r>
              <a:rPr lang="en-GB" sz="1400" i="1" dirty="0" err="1" smtClean="0"/>
              <a:t>Zinkeisen</a:t>
            </a:r>
            <a:r>
              <a:rPr lang="en-GB" sz="1400" i="1" dirty="0" smtClean="0"/>
              <a:t>, Human Laundry, </a:t>
            </a:r>
            <a:r>
              <a:rPr lang="en-GB" sz="1400" i="1" dirty="0" err="1" smtClean="0"/>
              <a:t>Belsen</a:t>
            </a:r>
            <a:r>
              <a:rPr lang="en-GB" sz="1400" i="1" dirty="0" smtClean="0"/>
              <a:t>, April 1945</a:t>
            </a:r>
            <a:r>
              <a:rPr lang="en-GB" sz="1400" dirty="0" smtClean="0"/>
              <a:t>, 1945 (Imperial War Museum Collection) – as seen in Manchester Art Gallery special exhibition: ‘The Sensory War 1914–2014’</a:t>
            </a:r>
          </a:p>
        </p:txBody>
      </p:sp>
      <p:pic>
        <p:nvPicPr>
          <p:cNvPr id="205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9275" y="4216482"/>
            <a:ext cx="2232247" cy="1803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p:cNvSpPr txBox="1"/>
          <p:nvPr/>
        </p:nvSpPr>
        <p:spPr>
          <a:xfrm>
            <a:off x="163240" y="159797"/>
            <a:ext cx="5200848" cy="2019693"/>
          </a:xfrm>
          <a:prstGeom prst="rect">
            <a:avLst/>
          </a:prstGeom>
          <a:noFill/>
        </p:spPr>
        <p:txBody>
          <a:bodyPr wrap="square" lIns="540000" tIns="360000" rIns="540000" bIns="360000" rtlCol="0">
            <a:spAutoFit/>
          </a:bodyPr>
          <a:lstStyle/>
          <a:p>
            <a:pPr marL="0" lvl="1"/>
            <a:endParaRPr lang="en-GB" sz="1400" dirty="0" smtClean="0"/>
          </a:p>
          <a:p>
            <a:pPr marL="0" lvl="1"/>
            <a:endParaRPr lang="en-GB" sz="1400" dirty="0" smtClean="0"/>
          </a:p>
          <a:p>
            <a:pPr marL="0" lvl="1"/>
            <a:endParaRPr lang="en-GB" sz="1400" dirty="0" smtClean="0"/>
          </a:p>
          <a:p>
            <a:pPr marL="742950" lvl="2" indent="-285750">
              <a:buFontTx/>
              <a:buChar char="-"/>
            </a:pPr>
            <a:endParaRPr lang="en-GB" sz="1400" dirty="0" smtClean="0"/>
          </a:p>
          <a:p>
            <a:pPr marL="285750" lvl="1" indent="-285750">
              <a:buFontTx/>
              <a:buChar char="-"/>
            </a:pPr>
            <a:endParaRPr lang="en-GB" sz="1400" dirty="0" smtClean="0"/>
          </a:p>
          <a:p>
            <a:endParaRPr lang="en-GB" sz="1400" dirty="0" smtClean="0"/>
          </a:p>
        </p:txBody>
      </p:sp>
      <p:sp>
        <p:nvSpPr>
          <p:cNvPr id="9" name="TextBox 8"/>
          <p:cNvSpPr txBox="1"/>
          <p:nvPr/>
        </p:nvSpPr>
        <p:spPr>
          <a:xfrm>
            <a:off x="-324544" y="6020138"/>
            <a:ext cx="9144000" cy="2019693"/>
          </a:xfrm>
          <a:prstGeom prst="rect">
            <a:avLst/>
          </a:prstGeom>
          <a:noFill/>
        </p:spPr>
        <p:txBody>
          <a:bodyPr wrap="square" lIns="540000" tIns="360000" rIns="540000" bIns="360000" rtlCol="0">
            <a:spAutoFit/>
          </a:bodyPr>
          <a:lstStyle/>
          <a:p>
            <a:pPr marL="0" lvl="1"/>
            <a:endParaRPr lang="en-GB" sz="1400" dirty="0" smtClean="0"/>
          </a:p>
          <a:p>
            <a:pPr marL="0" lvl="1"/>
            <a:endParaRPr lang="en-GB" sz="1400" dirty="0" smtClean="0"/>
          </a:p>
          <a:p>
            <a:pPr marL="0" lvl="1"/>
            <a:endParaRPr lang="en-GB" sz="1400" dirty="0" smtClean="0"/>
          </a:p>
          <a:p>
            <a:pPr marL="742950" lvl="2" indent="-285750">
              <a:buFontTx/>
              <a:buChar char="-"/>
            </a:pPr>
            <a:endParaRPr lang="en-GB" sz="1400" dirty="0" smtClean="0"/>
          </a:p>
          <a:p>
            <a:pPr marL="285750" lvl="1" indent="-285750">
              <a:buFontTx/>
              <a:buChar char="-"/>
            </a:pPr>
            <a:endParaRPr lang="en-GB" sz="1400" dirty="0" smtClean="0"/>
          </a:p>
          <a:p>
            <a:endParaRPr lang="en-GB" sz="1400" dirty="0" smtClean="0"/>
          </a:p>
        </p:txBody>
      </p:sp>
      <p:sp>
        <p:nvSpPr>
          <p:cNvPr id="10" name="Rectangle 9"/>
          <p:cNvSpPr/>
          <p:nvPr/>
        </p:nvSpPr>
        <p:spPr>
          <a:xfrm>
            <a:off x="160784" y="5281474"/>
            <a:ext cx="5779368" cy="1200329"/>
          </a:xfrm>
          <a:prstGeom prst="rect">
            <a:avLst/>
          </a:prstGeom>
        </p:spPr>
        <p:txBody>
          <a:bodyPr wrap="square">
            <a:spAutoFit/>
          </a:bodyPr>
          <a:lstStyle/>
          <a:p>
            <a:pPr marL="285750" indent="-285750" algn="just">
              <a:buFont typeface="Arial" panose="020B0604020202020204" pitchFamily="34" charset="0"/>
              <a:buChar char="•"/>
            </a:pPr>
            <a:r>
              <a:rPr lang="en-GB" dirty="0"/>
              <a:t>The liberation of Nazi concentration and extermination camps by Allied (Soviet, British, US) forces in </a:t>
            </a:r>
            <a:r>
              <a:rPr lang="en-GB" dirty="0" smtClean="0"/>
              <a:t>1944–1945 </a:t>
            </a:r>
            <a:r>
              <a:rPr lang="en-GB" dirty="0"/>
              <a:t>documented by radio, newspapers, newsreel footage, war artists, etc.</a:t>
            </a:r>
          </a:p>
        </p:txBody>
      </p:sp>
    </p:spTree>
    <p:extLst>
      <p:ext uri="{BB962C8B-B14F-4D97-AF65-F5344CB8AC3E}">
        <p14:creationId xmlns:p14="http://schemas.microsoft.com/office/powerpoint/2010/main" val="30303495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840" y="7397"/>
            <a:ext cx="9144000" cy="4266462"/>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sz="2400" dirty="0" smtClean="0"/>
              <a:t>The liberation of Nazi concentration and extermination camps by Allied (Soviet, British, US) forces in 1944– 1945 documented by radio, newspapers, newsreel footage, war artists, etc.</a:t>
            </a:r>
          </a:p>
          <a:p>
            <a:pPr marL="285750" indent="-285750" algn="just">
              <a:buFont typeface="Arial" panose="020B0604020202020204" pitchFamily="34" charset="0"/>
              <a:buChar char="•"/>
            </a:pPr>
            <a:endParaRPr lang="en-GB" sz="2400" dirty="0"/>
          </a:p>
          <a:p>
            <a:pPr marL="285750" indent="-285750" algn="just">
              <a:buFont typeface="Arial" panose="020B0604020202020204" pitchFamily="34" charset="0"/>
              <a:buChar char="•"/>
            </a:pPr>
            <a:endParaRPr lang="en-GB" sz="2400" dirty="0" smtClean="0"/>
          </a:p>
          <a:p>
            <a:pPr marL="742950" lvl="1" indent="-285750" algn="just">
              <a:buFontTx/>
              <a:buChar char="-"/>
            </a:pPr>
            <a:r>
              <a:rPr lang="en-GB" sz="2400" dirty="0" smtClean="0"/>
              <a:t>Richard </a:t>
            </a:r>
            <a:r>
              <a:rPr lang="en-GB" sz="2400" dirty="0" err="1" smtClean="0"/>
              <a:t>Dimbleby</a:t>
            </a:r>
            <a:r>
              <a:rPr lang="en-GB" sz="2400" dirty="0" smtClean="0"/>
              <a:t>, describing liberation of Bergen-Belsen, broadcast for BBC, April 19 1945</a:t>
            </a:r>
          </a:p>
          <a:p>
            <a:pPr lvl="1" algn="just"/>
            <a:endParaRPr lang="en-GB" sz="2400" dirty="0">
              <a:hlinkClick r:id="rId2"/>
            </a:endParaRPr>
          </a:p>
          <a:p>
            <a:pPr lvl="1"/>
            <a:r>
              <a:rPr lang="en-GB" sz="2400" dirty="0">
                <a:hlinkClick r:id="rId3"/>
              </a:rPr>
              <a:t>https://</a:t>
            </a:r>
            <a:r>
              <a:rPr lang="en-GB" sz="2400" dirty="0" smtClean="0">
                <a:hlinkClick r:id="rId3"/>
              </a:rPr>
              <a:t>www.youtube.com/watch?v=2hLYavpMSFs</a:t>
            </a:r>
            <a:endParaRPr lang="en-GB" sz="2400" dirty="0" smtClean="0"/>
          </a:p>
          <a:p>
            <a:pPr lvl="1"/>
            <a:endParaRPr lang="en-GB" sz="1400" dirty="0"/>
          </a:p>
        </p:txBody>
      </p:sp>
    </p:spTree>
    <p:extLst>
      <p:ext uri="{BB962C8B-B14F-4D97-AF65-F5344CB8AC3E}">
        <p14:creationId xmlns:p14="http://schemas.microsoft.com/office/powerpoint/2010/main" val="11897357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b="6267"/>
          <a:stretch/>
        </p:blipFill>
        <p:spPr bwMode="auto">
          <a:xfrm>
            <a:off x="7084" y="830059"/>
            <a:ext cx="4204875" cy="60279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6854" b="5546"/>
          <a:stretch/>
        </p:blipFill>
        <p:spPr bwMode="auto">
          <a:xfrm>
            <a:off x="4211959" y="866046"/>
            <a:ext cx="4558070" cy="59985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p:cNvSpPr txBox="1"/>
          <p:nvPr/>
        </p:nvSpPr>
        <p:spPr>
          <a:xfrm>
            <a:off x="-15769" y="7397"/>
            <a:ext cx="9144000" cy="2235136"/>
          </a:xfrm>
          <a:prstGeom prst="rect">
            <a:avLst/>
          </a:prstGeom>
          <a:noFill/>
        </p:spPr>
        <p:txBody>
          <a:bodyPr wrap="square" lIns="540000" tIns="360000" rIns="540000" bIns="360000" rtlCol="0">
            <a:spAutoFit/>
          </a:bodyPr>
          <a:lstStyle/>
          <a:p>
            <a:pPr algn="just"/>
            <a:r>
              <a:rPr lang="en-GB" sz="1400" dirty="0" smtClean="0"/>
              <a:t>BBC News </a:t>
            </a:r>
            <a:r>
              <a:rPr lang="en-GB" sz="1400" dirty="0"/>
              <a:t>Directive on Reporting the Concentration </a:t>
            </a:r>
            <a:r>
              <a:rPr lang="en-GB" sz="1400" dirty="0" smtClean="0"/>
              <a:t>Camps, April 19 1945  (</a:t>
            </a:r>
            <a:r>
              <a:rPr lang="en-GB" sz="1400" dirty="0" smtClean="0">
                <a:hlinkClick r:id="rId4"/>
              </a:rPr>
              <a:t>http://www.bbc.co.uk/archive/holocaust/5133.shtml</a:t>
            </a:r>
            <a:r>
              <a:rPr lang="en-GB" sz="1400" dirty="0" smtClean="0"/>
              <a:t> )</a:t>
            </a:r>
          </a:p>
          <a:p>
            <a:pPr algn="just"/>
            <a:endParaRPr lang="en-GB" sz="1400" dirty="0" smtClean="0"/>
          </a:p>
          <a:p>
            <a:pPr algn="just"/>
            <a:r>
              <a:rPr lang="en-GB" sz="1400" dirty="0" smtClean="0"/>
              <a:t>  </a:t>
            </a:r>
          </a:p>
          <a:p>
            <a:pPr marL="285750" indent="-285750" algn="just">
              <a:buFont typeface="Arial" panose="020B0604020202020204" pitchFamily="34" charset="0"/>
              <a:buChar char="•"/>
            </a:pPr>
            <a:endParaRPr lang="en-GB" sz="1400" dirty="0" smtClean="0"/>
          </a:p>
          <a:p>
            <a:pPr algn="just"/>
            <a:endParaRPr lang="en-GB" sz="1400" dirty="0" smtClean="0"/>
          </a:p>
          <a:p>
            <a:pPr algn="just"/>
            <a:endParaRPr lang="en-GB" sz="1400" dirty="0"/>
          </a:p>
        </p:txBody>
      </p:sp>
      <p:cxnSp>
        <p:nvCxnSpPr>
          <p:cNvPr id="3" name="Straight Connector 2"/>
          <p:cNvCxnSpPr/>
          <p:nvPr/>
        </p:nvCxnSpPr>
        <p:spPr>
          <a:xfrm>
            <a:off x="1763688" y="2060848"/>
            <a:ext cx="1800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302217" y="2276872"/>
            <a:ext cx="36146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302217" y="2204864"/>
            <a:ext cx="36146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302217" y="2348880"/>
            <a:ext cx="36146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266800" y="3501008"/>
            <a:ext cx="36146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54617" y="2429272"/>
            <a:ext cx="36146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607017" y="2581672"/>
            <a:ext cx="36146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979712" y="3429000"/>
            <a:ext cx="172819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66800" y="3645024"/>
            <a:ext cx="34411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302217" y="3717032"/>
            <a:ext cx="34411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4556231" y="2852936"/>
            <a:ext cx="3760185" cy="720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4427984" y="3212976"/>
            <a:ext cx="3441104"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58636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840" y="0"/>
            <a:ext cx="9144000" cy="5097458"/>
          </a:xfrm>
          <a:prstGeom prst="rect">
            <a:avLst/>
          </a:prstGeom>
          <a:noFill/>
        </p:spPr>
        <p:txBody>
          <a:bodyPr wrap="square" lIns="540000" tIns="360000" rIns="540000" bIns="360000" rtlCol="0">
            <a:spAutoFit/>
          </a:bodyPr>
          <a:lstStyle/>
          <a:p>
            <a:pPr marL="285750" indent="-285750" algn="just">
              <a:buFont typeface="Arial" panose="020B0604020202020204" pitchFamily="34" charset="0"/>
              <a:buChar char="•"/>
            </a:pPr>
            <a:r>
              <a:rPr lang="en-GB" dirty="0" smtClean="0"/>
              <a:t>Such coverage notwithstanding, limitations were placed on the type of information journalists and filmmakers were allowed to transmit about the concentration/extermination camps</a:t>
            </a:r>
          </a:p>
          <a:p>
            <a:pPr marL="285750" indent="-285750" algn="just">
              <a:buFont typeface="Arial" panose="020B0604020202020204" pitchFamily="34" charset="0"/>
              <a:buChar char="•"/>
            </a:pPr>
            <a:endParaRPr lang="en-GB" dirty="0"/>
          </a:p>
          <a:p>
            <a:pPr marL="742950" lvl="1" indent="-285750">
              <a:buFontTx/>
              <a:buChar char="-"/>
            </a:pPr>
            <a:r>
              <a:rPr lang="en-GB" i="1" dirty="0" smtClean="0"/>
              <a:t>Holocaust: Night Will Fall </a:t>
            </a:r>
            <a:r>
              <a:rPr lang="en-GB" dirty="0" smtClean="0"/>
              <a:t>(2014)</a:t>
            </a:r>
            <a:endParaRPr lang="en-GB" i="1" dirty="0" smtClean="0"/>
          </a:p>
          <a:p>
            <a:pPr marL="742950" lvl="1" indent="-285750">
              <a:buFontTx/>
              <a:buChar char="-"/>
            </a:pPr>
            <a:endParaRPr lang="en-GB" dirty="0" smtClean="0"/>
          </a:p>
          <a:p>
            <a:pPr lvl="2"/>
            <a:r>
              <a:rPr lang="en-GB" dirty="0" smtClean="0"/>
              <a:t>Documentary about Sidney Bernstein's film </a:t>
            </a:r>
            <a:r>
              <a:rPr lang="en-GB" i="1" dirty="0" smtClean="0"/>
              <a:t>German Concentration Camps Factual Survey</a:t>
            </a:r>
            <a:r>
              <a:rPr lang="en-GB" dirty="0" smtClean="0"/>
              <a:t>, the release of which had been supressed by the UK government</a:t>
            </a:r>
            <a:endParaRPr lang="en-GB" i="1" dirty="0" smtClean="0"/>
          </a:p>
          <a:p>
            <a:pPr lvl="2"/>
            <a:endParaRPr lang="en-GB" dirty="0"/>
          </a:p>
          <a:p>
            <a:pPr lvl="2"/>
            <a:r>
              <a:rPr lang="en-GB" dirty="0" smtClean="0"/>
              <a:t>Trailer: </a:t>
            </a:r>
            <a:r>
              <a:rPr lang="en-GB" dirty="0" smtClean="0">
                <a:hlinkClick r:id="rId2"/>
              </a:rPr>
              <a:t>http://</a:t>
            </a:r>
            <a:r>
              <a:rPr lang="en-GB" dirty="0" smtClean="0">
                <a:hlinkClick r:id="rId2"/>
              </a:rPr>
              <a:t>www.theguardian.com/film/2015/jan/09/holocaust-film-too-shocking-to-show-night-will-fall-alfred-hitchcock</a:t>
            </a:r>
            <a:endParaRPr lang="en-GB" dirty="0" smtClean="0"/>
          </a:p>
          <a:p>
            <a:pPr lvl="2"/>
            <a:endParaRPr lang="en-GB" dirty="0"/>
          </a:p>
          <a:p>
            <a:pPr lvl="2"/>
            <a:r>
              <a:rPr lang="en-GB" dirty="0">
                <a:hlinkClick r:id="rId3"/>
              </a:rPr>
              <a:t>https://</a:t>
            </a:r>
            <a:r>
              <a:rPr lang="en-GB" dirty="0" smtClean="0">
                <a:hlinkClick r:id="rId3"/>
              </a:rPr>
              <a:t>www.youtube.com/watch?v=lbB9NCYzQVU</a:t>
            </a:r>
            <a:endParaRPr lang="en-GB" dirty="0" smtClean="0"/>
          </a:p>
          <a:p>
            <a:pPr lvl="2"/>
            <a:endParaRPr lang="en-GB" dirty="0" smtClean="0"/>
          </a:p>
          <a:p>
            <a:pPr lvl="2"/>
            <a:endParaRPr lang="en-GB" sz="1400" dirty="0" smtClean="0"/>
          </a:p>
        </p:txBody>
      </p:sp>
    </p:spTree>
    <p:extLst>
      <p:ext uri="{BB962C8B-B14F-4D97-AF65-F5344CB8AC3E}">
        <p14:creationId xmlns:p14="http://schemas.microsoft.com/office/powerpoint/2010/main" val="11861766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840" y="7397"/>
            <a:ext cx="9144000" cy="1373362"/>
          </a:xfrm>
          <a:prstGeom prst="rect">
            <a:avLst/>
          </a:prstGeom>
          <a:noFill/>
        </p:spPr>
        <p:txBody>
          <a:bodyPr wrap="square" lIns="540000" tIns="360000" rIns="540000" bIns="360000" rtlCol="0">
            <a:spAutoFit/>
          </a:bodyPr>
          <a:lstStyle/>
          <a:p>
            <a:pPr algn="just"/>
            <a:r>
              <a:rPr lang="en-GB" sz="1400" dirty="0" smtClean="0"/>
              <a:t>BBC Memo on Reporting Atrocities in Occupied Europe, September 26 1942</a:t>
            </a:r>
          </a:p>
          <a:p>
            <a:pPr algn="just"/>
            <a:r>
              <a:rPr lang="en-GB" sz="1400" dirty="0" smtClean="0"/>
              <a:t>(</a:t>
            </a:r>
            <a:r>
              <a:rPr lang="en-GB" sz="1400" dirty="0" smtClean="0">
                <a:hlinkClick r:id="rId2"/>
              </a:rPr>
              <a:t>http://www.bbc.co.uk/archive/holocaust/5138.shtml</a:t>
            </a:r>
            <a:r>
              <a:rPr lang="en-GB" sz="1400" dirty="0" smtClean="0"/>
              <a:t>)</a:t>
            </a:r>
          </a:p>
          <a:p>
            <a:pPr algn="just"/>
            <a:endParaRPr lang="en-GB" sz="14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595" y="908720"/>
            <a:ext cx="7225918" cy="56850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cxnSp>
        <p:nvCxnSpPr>
          <p:cNvPr id="5" name="Straight Connector 4"/>
          <p:cNvCxnSpPr/>
          <p:nvPr/>
        </p:nvCxnSpPr>
        <p:spPr>
          <a:xfrm>
            <a:off x="1763688" y="3717032"/>
            <a:ext cx="45365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3131840" y="3429000"/>
            <a:ext cx="45365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763688" y="3573016"/>
            <a:ext cx="590465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2123728" y="4293096"/>
            <a:ext cx="54006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1916088" y="3869432"/>
            <a:ext cx="45365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1763688" y="4437112"/>
            <a:ext cx="5913040" cy="83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619672" y="4581128"/>
            <a:ext cx="50405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70240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840" y="7397"/>
            <a:ext cx="9144000" cy="1804249"/>
          </a:xfrm>
          <a:prstGeom prst="rect">
            <a:avLst/>
          </a:prstGeom>
          <a:noFill/>
        </p:spPr>
        <p:txBody>
          <a:bodyPr wrap="square" lIns="540000" tIns="360000" rIns="540000" bIns="360000" rtlCol="0">
            <a:spAutoFit/>
          </a:bodyPr>
          <a:lstStyle/>
          <a:p>
            <a:pPr algn="just"/>
            <a:r>
              <a:rPr lang="en-GB" sz="1400" dirty="0" smtClean="0"/>
              <a:t>Extract on antisemitism from BBC Policy Book, 1943 (</a:t>
            </a:r>
            <a:r>
              <a:rPr lang="en-GB" sz="1400" dirty="0" smtClean="0">
                <a:hlinkClick r:id="rId2"/>
              </a:rPr>
              <a:t>http://www.bbc.co.uk/archive/holocaust/5130.shtml</a:t>
            </a:r>
            <a:r>
              <a:rPr lang="en-GB" sz="1400" dirty="0" smtClean="0"/>
              <a:t>)</a:t>
            </a:r>
          </a:p>
          <a:p>
            <a:pPr algn="just"/>
            <a:r>
              <a:rPr lang="en-GB" sz="1400" dirty="0" smtClean="0"/>
              <a:t>  </a:t>
            </a:r>
          </a:p>
          <a:p>
            <a:pPr marL="285750" indent="-285750" algn="just">
              <a:buFont typeface="Arial" panose="020B0604020202020204" pitchFamily="34" charset="0"/>
              <a:buChar char="•"/>
            </a:pPr>
            <a:endParaRPr lang="en-GB" sz="1400" dirty="0" smtClean="0"/>
          </a:p>
          <a:p>
            <a:pPr algn="just"/>
            <a:endParaRPr lang="en-GB" sz="1400" dirty="0" smtClean="0"/>
          </a:p>
          <a:p>
            <a:pPr algn="just"/>
            <a:endParaRPr lang="en-GB" sz="14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1" y="764705"/>
            <a:ext cx="4480955" cy="60459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48616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40" y="7397"/>
            <a:ext cx="9144000" cy="6451675"/>
          </a:xfrm>
          <a:prstGeom prst="rect">
            <a:avLst/>
          </a:prstGeom>
          <a:noFill/>
        </p:spPr>
        <p:txBody>
          <a:bodyPr wrap="square" lIns="540000" tIns="360000" rIns="540000" bIns="360000" rtlCol="0">
            <a:spAutoFit/>
          </a:bodyPr>
          <a:lstStyle/>
          <a:p>
            <a:pPr marL="0" lvl="1" algn="just"/>
            <a:r>
              <a:rPr lang="en-GB" sz="1600" b="1" i="1" dirty="0" smtClean="0"/>
              <a:t>Challenges and dilemmas that surround all attempts to represent the genocide:</a:t>
            </a:r>
          </a:p>
          <a:p>
            <a:pPr marL="0" lvl="1"/>
            <a:endParaRPr lang="en-GB" sz="1600" b="1" i="1" dirty="0"/>
          </a:p>
          <a:p>
            <a:pPr marL="285750" lvl="1" indent="-285750" algn="just">
              <a:buFontTx/>
              <a:buChar char="-"/>
            </a:pPr>
            <a:r>
              <a:rPr lang="en-GB" sz="2400" dirty="0" smtClean="0"/>
              <a:t>How to give form to an event that challenges the limits of human comprehensibility </a:t>
            </a:r>
            <a:r>
              <a:rPr lang="en-GB" sz="2400" b="1" i="1" dirty="0" smtClean="0"/>
              <a:t>and which was subject to a systematic attempt to suppress knowledge of that event</a:t>
            </a:r>
            <a:r>
              <a:rPr lang="en-GB" sz="2400" dirty="0" smtClean="0"/>
              <a:t>?</a:t>
            </a:r>
          </a:p>
          <a:p>
            <a:pPr marL="285750" lvl="1" indent="-285750" algn="just">
              <a:buFontTx/>
              <a:buChar char="-"/>
            </a:pPr>
            <a:endParaRPr lang="en-GB" sz="2400" dirty="0" smtClean="0"/>
          </a:p>
          <a:p>
            <a:pPr marL="285750" lvl="1" indent="-285750" algn="just">
              <a:buFontTx/>
              <a:buChar char="-"/>
            </a:pPr>
            <a:r>
              <a:rPr lang="en-GB" sz="2400" dirty="0" smtClean="0"/>
              <a:t>How to give form to an event in the absence of its ultimate victims?</a:t>
            </a:r>
          </a:p>
          <a:p>
            <a:pPr marL="285750" lvl="1" indent="-285750" algn="just">
              <a:buFontTx/>
              <a:buChar char="-"/>
            </a:pPr>
            <a:endParaRPr lang="en-GB" sz="2400" dirty="0" smtClean="0"/>
          </a:p>
          <a:p>
            <a:pPr marL="285750" lvl="1" indent="-285750" algn="just">
              <a:buFontTx/>
              <a:buChar char="-"/>
            </a:pPr>
            <a:r>
              <a:rPr lang="en-GB" sz="2400" dirty="0" smtClean="0"/>
              <a:t>Whether to represent in pictorial or material form and event that entailed </a:t>
            </a:r>
            <a:r>
              <a:rPr lang="en-GB" sz="2400" b="1" i="1" dirty="0" smtClean="0"/>
              <a:t>an assault upon the material culture, memory and personages of its  victims</a:t>
            </a:r>
            <a:r>
              <a:rPr lang="en-GB" sz="2400" i="1" dirty="0" smtClean="0"/>
              <a:t>?</a:t>
            </a:r>
            <a:endParaRPr lang="en-GB" sz="2400" i="1" dirty="0"/>
          </a:p>
          <a:p>
            <a:pPr marL="285750" lvl="1" indent="-285750" algn="just">
              <a:buFontTx/>
              <a:buChar char="-"/>
            </a:pPr>
            <a:endParaRPr lang="en-GB" sz="2400" dirty="0"/>
          </a:p>
          <a:p>
            <a:pPr marL="285750" lvl="1" indent="-285750" algn="just">
              <a:buFontTx/>
              <a:buChar char="-"/>
            </a:pPr>
            <a:r>
              <a:rPr lang="en-GB" sz="2400" dirty="0" smtClean="0"/>
              <a:t>How to represent the lives of the victims rather than just their deaths?</a:t>
            </a:r>
          </a:p>
          <a:p>
            <a:pPr marL="457200" lvl="2"/>
            <a:endParaRPr lang="en-GB" sz="1400" dirty="0" smtClean="0"/>
          </a:p>
          <a:p>
            <a:endParaRPr lang="en-GB" sz="1400" dirty="0" smtClean="0"/>
          </a:p>
        </p:txBody>
      </p:sp>
    </p:spTree>
    <p:extLst>
      <p:ext uri="{BB962C8B-B14F-4D97-AF65-F5344CB8AC3E}">
        <p14:creationId xmlns:p14="http://schemas.microsoft.com/office/powerpoint/2010/main" val="33136263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934"/>
            <a:ext cx="7172522" cy="7144173"/>
          </a:xfrm>
          <a:prstGeom prst="rect">
            <a:avLst/>
          </a:prstGeom>
          <a:noFill/>
        </p:spPr>
        <p:txBody>
          <a:bodyPr wrap="square" lIns="540000" tIns="360000" rIns="540000" bIns="360000" rtlCol="0">
            <a:spAutoFit/>
          </a:bodyPr>
          <a:lstStyle/>
          <a:p>
            <a:pPr algn="just"/>
            <a:r>
              <a:rPr lang="en-GB" sz="2100" dirty="0" smtClean="0"/>
              <a:t>“</a:t>
            </a:r>
            <a:r>
              <a:rPr lang="en-GB" sz="2100" b="1" dirty="0" smtClean="0"/>
              <a:t>We know that we will have difficulty being understood, and this is as it should be</a:t>
            </a:r>
            <a:r>
              <a:rPr lang="en-GB" sz="2100" dirty="0" smtClean="0"/>
              <a:t>. </a:t>
            </a:r>
            <a:r>
              <a:rPr lang="en-GB" sz="2100" dirty="0"/>
              <a:t>But consider what value, what meaning is enclosed </a:t>
            </a:r>
            <a:r>
              <a:rPr lang="en-GB" sz="2100" dirty="0" smtClean="0"/>
              <a:t>even </a:t>
            </a:r>
            <a:r>
              <a:rPr lang="en-GB" sz="2100" dirty="0"/>
              <a:t>in the smallest of our daily habits, in the hundred possessions even the poorest beggar owns: a handkerchief, an old letter, the photo of a cherished person. These things are part of us, almost like limbs in our body; nor is it conceivable that we can be deprived of them in our world, for we immediately find others to substitute old ones, other objects that our ours in their personification and evocation of our memories.</a:t>
            </a:r>
          </a:p>
          <a:p>
            <a:pPr algn="just"/>
            <a:r>
              <a:rPr lang="en-GB" sz="2100" dirty="0"/>
              <a:t>	“</a:t>
            </a:r>
            <a:r>
              <a:rPr lang="en-GB" sz="2100" b="1" dirty="0"/>
              <a:t>Imagine now a man who is deprived of everyone he loves, and at the same time of his house, his habits, his clothes, in short, of everything he possess: he will be a hollow man, reduced to suffering and needs, forgetful of dignity and restraint … he will be a man whose life or death can be lightly decided with no sense of human affinity</a:t>
            </a:r>
            <a:r>
              <a:rPr lang="en-GB" sz="2100" dirty="0"/>
              <a:t>.”</a:t>
            </a:r>
          </a:p>
          <a:p>
            <a:pPr marL="285750" indent="-285750" algn="r">
              <a:buFontTx/>
              <a:buChar char="-"/>
            </a:pPr>
            <a:r>
              <a:rPr lang="en-GB" sz="1100" dirty="0"/>
              <a:t>Primo Levi, ‘On the Bottom,’ </a:t>
            </a:r>
            <a:r>
              <a:rPr lang="en-GB" sz="1100" i="1" dirty="0"/>
              <a:t>If This is a Man and The Truce</a:t>
            </a:r>
            <a:r>
              <a:rPr lang="en-GB" sz="1100" dirty="0"/>
              <a:t> (London: </a:t>
            </a:r>
            <a:r>
              <a:rPr lang="en-GB" sz="1100" dirty="0" err="1"/>
              <a:t>lONDON</a:t>
            </a:r>
            <a:r>
              <a:rPr lang="en-GB" sz="1100" dirty="0"/>
              <a:t>, 1979), p. 33</a:t>
            </a:r>
          </a:p>
          <a:p>
            <a:pPr marL="285750" indent="-285750" algn="r">
              <a:buFontTx/>
              <a:buChar char="-"/>
            </a:pPr>
            <a:endParaRPr lang="en-GB" sz="1400" dirty="0" smtClean="0"/>
          </a:p>
          <a:p>
            <a:pPr marL="285750" indent="-285750" algn="r">
              <a:buFontTx/>
              <a:buChar char="-"/>
            </a:pPr>
            <a:endParaRPr lang="en-GB" sz="1400" dirty="0" smtClean="0"/>
          </a:p>
        </p:txBody>
      </p:sp>
      <p:pic>
        <p:nvPicPr>
          <p:cNvPr id="3" name="Picture 2"/>
          <p:cNvPicPr>
            <a:picLocks noChangeAspect="1"/>
          </p:cNvPicPr>
          <p:nvPr/>
        </p:nvPicPr>
        <p:blipFill>
          <a:blip r:embed="rId2"/>
          <a:stretch>
            <a:fillRect/>
          </a:stretch>
        </p:blipFill>
        <p:spPr>
          <a:xfrm>
            <a:off x="7172523" y="165716"/>
            <a:ext cx="1971477" cy="3013124"/>
          </a:xfrm>
          <a:prstGeom prst="rect">
            <a:avLst/>
          </a:prstGeom>
        </p:spPr>
      </p:pic>
      <p:sp>
        <p:nvSpPr>
          <p:cNvPr id="7" name="Rectangle 6"/>
          <p:cNvSpPr/>
          <p:nvPr/>
        </p:nvSpPr>
        <p:spPr>
          <a:xfrm>
            <a:off x="7328226" y="3149148"/>
            <a:ext cx="1633530" cy="646331"/>
          </a:xfrm>
          <a:prstGeom prst="rect">
            <a:avLst/>
          </a:prstGeom>
        </p:spPr>
        <p:txBody>
          <a:bodyPr wrap="square">
            <a:spAutoFit/>
          </a:bodyPr>
          <a:lstStyle/>
          <a:p>
            <a:pPr marL="0" lvl="1" algn="ctr"/>
            <a:r>
              <a:rPr lang="en-GB" b="1" dirty="0"/>
              <a:t>Primo Levi (1919–1987)</a:t>
            </a:r>
          </a:p>
        </p:txBody>
      </p:sp>
      <p:pic>
        <p:nvPicPr>
          <p:cNvPr id="6" name="Picture 5"/>
          <p:cNvPicPr>
            <a:picLocks noChangeAspect="1"/>
          </p:cNvPicPr>
          <p:nvPr/>
        </p:nvPicPr>
        <p:blipFill rotWithShape="1">
          <a:blip r:embed="rId3"/>
          <a:srcRect l="2481" t="3920" r="54320" b="3920"/>
          <a:stretch/>
        </p:blipFill>
        <p:spPr>
          <a:xfrm>
            <a:off x="7172523" y="3795479"/>
            <a:ext cx="1970680" cy="3153088"/>
          </a:xfrm>
          <a:prstGeom prst="rect">
            <a:avLst/>
          </a:prstGeom>
        </p:spPr>
      </p:pic>
    </p:spTree>
    <p:extLst>
      <p:ext uri="{BB962C8B-B14F-4D97-AF65-F5344CB8AC3E}">
        <p14:creationId xmlns:p14="http://schemas.microsoft.com/office/powerpoint/2010/main" val="143714804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934"/>
            <a:ext cx="7172522" cy="7621226"/>
          </a:xfrm>
          <a:prstGeom prst="rect">
            <a:avLst/>
          </a:prstGeom>
          <a:noFill/>
        </p:spPr>
        <p:txBody>
          <a:bodyPr wrap="square" lIns="540000" tIns="360000" rIns="540000" bIns="360000" rtlCol="0">
            <a:spAutoFit/>
          </a:bodyPr>
          <a:lstStyle/>
          <a:p>
            <a:pPr algn="just"/>
            <a:r>
              <a:rPr lang="en-GB" sz="2400" dirty="0" smtClean="0"/>
              <a:t>“In 1944, the Nazis blew up the gas chambers and crematoria at Auschwitz, but the ruins remain … the Warsaw ghetto, after the famous insurrection in the spring of 1943, was razed to the ground, but thanks to the superhuman efforts of a number of </a:t>
            </a:r>
            <a:r>
              <a:rPr lang="en-GB" sz="2400" dirty="0" smtClean="0"/>
              <a:t>fighter-historians </a:t>
            </a:r>
            <a:r>
              <a:rPr lang="en-GB" sz="2400" dirty="0" smtClean="0"/>
              <a:t>who made certain in that rubble, often many metres deeps, or smuggled beyond the wall, testimony survived, other historians could rediscover, how day by day, the ghetto lived and dies</a:t>
            </a:r>
            <a:r>
              <a:rPr lang="en-GB" sz="2400" b="1" dirty="0" smtClean="0"/>
              <a:t>. All the archives in the Lagers* were burned during the last days of the war, and that was truly an irremediable loss, so that even today there is discussion as to whether the victims were four, six, or eight million.</a:t>
            </a:r>
            <a:r>
              <a:rPr lang="en-GB" sz="2400" dirty="0" smtClean="0"/>
              <a:t>”</a:t>
            </a:r>
          </a:p>
          <a:p>
            <a:pPr marL="285750" indent="-285750" algn="r">
              <a:buFontTx/>
              <a:buChar char="-"/>
            </a:pPr>
            <a:r>
              <a:rPr lang="en-GB" sz="1400" dirty="0" smtClean="0"/>
              <a:t>Primo Levi, </a:t>
            </a:r>
            <a:r>
              <a:rPr lang="en-GB" sz="1400" i="1" dirty="0" smtClean="0"/>
              <a:t>The Drowned and the Saved </a:t>
            </a:r>
            <a:r>
              <a:rPr lang="en-GB" sz="1400" dirty="0" smtClean="0"/>
              <a:t>(London: Abacus, 1988), p.2</a:t>
            </a:r>
          </a:p>
          <a:p>
            <a:pPr marL="285750" indent="-285750" algn="r">
              <a:buFontTx/>
              <a:buChar char="-"/>
            </a:pPr>
            <a:endParaRPr lang="en-GB" sz="1400" dirty="0"/>
          </a:p>
          <a:p>
            <a:pPr algn="r"/>
            <a:r>
              <a:rPr lang="en-GB" sz="1400" dirty="0" smtClean="0"/>
              <a:t>*Lager = “</a:t>
            </a:r>
            <a:r>
              <a:rPr lang="en-GB" sz="1400" dirty="0" err="1" smtClean="0"/>
              <a:t>konzentrationslager</a:t>
            </a:r>
            <a:r>
              <a:rPr lang="en-GB" sz="1400" dirty="0"/>
              <a:t>” (concentration camp)  </a:t>
            </a:r>
            <a:endParaRPr lang="en-GB" sz="1400" dirty="0" smtClean="0"/>
          </a:p>
          <a:p>
            <a:pPr marL="285750" indent="-285750" algn="r">
              <a:buFontTx/>
              <a:buChar char="-"/>
            </a:pPr>
            <a:endParaRPr lang="en-GB" sz="1400" dirty="0" smtClean="0"/>
          </a:p>
          <a:p>
            <a:pPr marL="285750" indent="-285750" algn="r">
              <a:buFontTx/>
              <a:buChar char="-"/>
            </a:pPr>
            <a:endParaRPr lang="en-GB" sz="1400" dirty="0" smtClean="0"/>
          </a:p>
        </p:txBody>
      </p:sp>
      <p:pic>
        <p:nvPicPr>
          <p:cNvPr id="3" name="Picture 2"/>
          <p:cNvPicPr>
            <a:picLocks noChangeAspect="1"/>
          </p:cNvPicPr>
          <p:nvPr/>
        </p:nvPicPr>
        <p:blipFill>
          <a:blip r:embed="rId2"/>
          <a:stretch>
            <a:fillRect/>
          </a:stretch>
        </p:blipFill>
        <p:spPr>
          <a:xfrm>
            <a:off x="7172523" y="165716"/>
            <a:ext cx="1971477" cy="3013124"/>
          </a:xfrm>
          <a:prstGeom prst="rect">
            <a:avLst/>
          </a:prstGeom>
        </p:spPr>
      </p:pic>
      <p:pic>
        <p:nvPicPr>
          <p:cNvPr id="4" name="Picture 3"/>
          <p:cNvPicPr>
            <a:picLocks noChangeAspect="1"/>
          </p:cNvPicPr>
          <p:nvPr/>
        </p:nvPicPr>
        <p:blipFill>
          <a:blip r:embed="rId3"/>
          <a:stretch>
            <a:fillRect/>
          </a:stretch>
        </p:blipFill>
        <p:spPr>
          <a:xfrm>
            <a:off x="7172523" y="3799960"/>
            <a:ext cx="1944937" cy="3058040"/>
          </a:xfrm>
          <a:prstGeom prst="rect">
            <a:avLst/>
          </a:prstGeom>
        </p:spPr>
      </p:pic>
      <p:sp>
        <p:nvSpPr>
          <p:cNvPr id="7" name="Rectangle 6"/>
          <p:cNvSpPr/>
          <p:nvPr/>
        </p:nvSpPr>
        <p:spPr>
          <a:xfrm>
            <a:off x="7328226" y="3149148"/>
            <a:ext cx="1633530" cy="646331"/>
          </a:xfrm>
          <a:prstGeom prst="rect">
            <a:avLst/>
          </a:prstGeom>
        </p:spPr>
        <p:txBody>
          <a:bodyPr wrap="square">
            <a:spAutoFit/>
          </a:bodyPr>
          <a:lstStyle/>
          <a:p>
            <a:pPr marL="0" lvl="1" algn="ctr"/>
            <a:r>
              <a:rPr lang="en-GB" b="1" dirty="0"/>
              <a:t>Primo Levi (1919–1987)</a:t>
            </a:r>
          </a:p>
        </p:txBody>
      </p:sp>
    </p:spTree>
    <p:extLst>
      <p:ext uri="{BB962C8B-B14F-4D97-AF65-F5344CB8AC3E}">
        <p14:creationId xmlns:p14="http://schemas.microsoft.com/office/powerpoint/2010/main" val="300468245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40" y="-27384"/>
            <a:ext cx="9144000" cy="3743242"/>
          </a:xfrm>
          <a:prstGeom prst="rect">
            <a:avLst/>
          </a:prstGeom>
          <a:noFill/>
        </p:spPr>
        <p:txBody>
          <a:bodyPr wrap="square" lIns="540000" tIns="360000" rIns="540000" bIns="360000" rtlCol="0">
            <a:spAutoFit/>
          </a:bodyPr>
          <a:lstStyle/>
          <a:p>
            <a:pPr lvl="0"/>
            <a:r>
              <a:rPr lang="en-GB" dirty="0"/>
              <a:t>Michael Rothberg, introduction, </a:t>
            </a:r>
            <a:r>
              <a:rPr lang="en-GB" i="1" dirty="0"/>
              <a:t>Traumatic Realism: The Demands of Holocaust Representation </a:t>
            </a:r>
            <a:r>
              <a:rPr lang="en-GB" dirty="0"/>
              <a:t>(University of Minnesota: Minneapolis, 2000), pp. 1–15.</a:t>
            </a:r>
          </a:p>
          <a:p>
            <a:pPr marL="285750" lvl="1" indent="-285750">
              <a:buFontTx/>
              <a:buChar char="-"/>
            </a:pPr>
            <a:endParaRPr lang="en-GB" sz="2000" dirty="0" smtClean="0"/>
          </a:p>
          <a:p>
            <a:pPr marL="285750" lvl="0" indent="-285750">
              <a:buFont typeface="Arial" panose="020B0604020202020204" pitchFamily="34" charset="0"/>
              <a:buChar char="•"/>
            </a:pPr>
            <a:r>
              <a:rPr lang="en-GB" sz="2800" b="1" dirty="0" smtClean="0"/>
              <a:t>What </a:t>
            </a:r>
            <a:r>
              <a:rPr lang="en-GB" sz="2800" b="1" dirty="0"/>
              <a:t>two key approaches does Rothberg claim have “dominated” (p. 3) writing and thinking about the Holocaust</a:t>
            </a:r>
            <a:r>
              <a:rPr lang="en-GB" sz="2800" b="1" dirty="0" smtClean="0"/>
              <a:t>?</a:t>
            </a:r>
          </a:p>
          <a:p>
            <a:pPr lvl="0"/>
            <a:endParaRPr lang="en-GB" sz="2800" b="1" dirty="0" smtClean="0"/>
          </a:p>
          <a:p>
            <a:endParaRPr lang="en-GB" sz="2800" dirty="0" smtClean="0"/>
          </a:p>
        </p:txBody>
      </p:sp>
    </p:spTree>
    <p:extLst>
      <p:ext uri="{BB962C8B-B14F-4D97-AF65-F5344CB8AC3E}">
        <p14:creationId xmlns:p14="http://schemas.microsoft.com/office/powerpoint/2010/main" val="23308038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40" y="-27384"/>
            <a:ext cx="9144000" cy="5959233"/>
          </a:xfrm>
          <a:prstGeom prst="rect">
            <a:avLst/>
          </a:prstGeom>
          <a:noFill/>
        </p:spPr>
        <p:txBody>
          <a:bodyPr wrap="square" lIns="540000" tIns="360000" rIns="540000" bIns="360000" rtlCol="0">
            <a:spAutoFit/>
          </a:bodyPr>
          <a:lstStyle/>
          <a:p>
            <a:pPr lvl="0"/>
            <a:r>
              <a:rPr lang="en-GB" dirty="0"/>
              <a:t>Michael Rothberg, introduction, </a:t>
            </a:r>
            <a:r>
              <a:rPr lang="en-GB" i="1" dirty="0"/>
              <a:t>Traumatic Realism: The Demands of Holocaust Representation </a:t>
            </a:r>
            <a:r>
              <a:rPr lang="en-GB" dirty="0"/>
              <a:t>(University of Minnesota: Minneapolis, 2000), pp. 1–15.</a:t>
            </a:r>
          </a:p>
          <a:p>
            <a:pPr marL="285750" lvl="1" indent="-285750">
              <a:buFontTx/>
              <a:buChar char="-"/>
            </a:pPr>
            <a:endParaRPr lang="en-GB" sz="2000" dirty="0" smtClean="0"/>
          </a:p>
          <a:p>
            <a:pPr marL="285750" lvl="0" indent="-285750">
              <a:buFont typeface="Arial" panose="020B0604020202020204" pitchFamily="34" charset="0"/>
              <a:buChar char="•"/>
            </a:pPr>
            <a:r>
              <a:rPr lang="en-GB" sz="2800" b="1" dirty="0" smtClean="0"/>
              <a:t>What </a:t>
            </a:r>
            <a:r>
              <a:rPr lang="en-GB" sz="2800" b="1" dirty="0"/>
              <a:t>two key approaches does Rothberg claim have “dominated” (p. 3) writing and thinking about the Holocaust</a:t>
            </a:r>
            <a:r>
              <a:rPr lang="en-GB" sz="2800" b="1" dirty="0" smtClean="0"/>
              <a:t>?</a:t>
            </a:r>
          </a:p>
          <a:p>
            <a:pPr lvl="0"/>
            <a:endParaRPr lang="en-GB" sz="2800" b="1" dirty="0" smtClean="0"/>
          </a:p>
          <a:p>
            <a:pPr lvl="0" algn="ctr"/>
            <a:r>
              <a:rPr lang="en-GB" sz="3200" b="1" dirty="0" smtClean="0"/>
              <a:t>REALIST vs ANTIREALIST</a:t>
            </a:r>
            <a:r>
              <a:rPr lang="en-GB" sz="2800" b="1" dirty="0" smtClean="0"/>
              <a:t>	</a:t>
            </a:r>
            <a:endParaRPr lang="en-GB" sz="2800" dirty="0" smtClean="0"/>
          </a:p>
          <a:p>
            <a:endParaRPr lang="en-GB" sz="2800" dirty="0" smtClean="0"/>
          </a:p>
          <a:p>
            <a:endParaRPr lang="en-GB" sz="2800" dirty="0"/>
          </a:p>
          <a:p>
            <a:pPr marL="285750" lvl="1" indent="-285750">
              <a:buFont typeface="Arial" panose="020B0604020202020204" pitchFamily="34" charset="0"/>
              <a:buChar char="•"/>
            </a:pPr>
            <a:endParaRPr lang="en-GB" sz="1400" dirty="0" smtClean="0"/>
          </a:p>
          <a:p>
            <a:pPr marL="0" lvl="1"/>
            <a:endParaRPr lang="en-GB" sz="1400" dirty="0" smtClean="0"/>
          </a:p>
          <a:p>
            <a:pPr marL="0" lvl="1"/>
            <a:endParaRPr lang="en-GB" sz="1400" dirty="0" smtClean="0"/>
          </a:p>
          <a:p>
            <a:pPr marL="742950" lvl="2" indent="-285750">
              <a:buFontTx/>
              <a:buChar char="-"/>
            </a:pPr>
            <a:endParaRPr lang="en-GB" sz="1400" dirty="0" smtClean="0"/>
          </a:p>
          <a:p>
            <a:pPr marL="285750" lvl="1" indent="-285750">
              <a:buFontTx/>
              <a:buChar char="-"/>
            </a:pPr>
            <a:endParaRPr lang="en-GB" sz="1400" dirty="0" smtClean="0"/>
          </a:p>
          <a:p>
            <a:endParaRPr lang="en-GB" sz="1400" dirty="0" smtClean="0"/>
          </a:p>
        </p:txBody>
      </p:sp>
    </p:spTree>
    <p:extLst>
      <p:ext uri="{BB962C8B-B14F-4D97-AF65-F5344CB8AC3E}">
        <p14:creationId xmlns:p14="http://schemas.microsoft.com/office/powerpoint/2010/main" val="35405101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40" y="-27384"/>
            <a:ext cx="9144000" cy="5959233"/>
          </a:xfrm>
          <a:prstGeom prst="rect">
            <a:avLst/>
          </a:prstGeom>
          <a:noFill/>
        </p:spPr>
        <p:txBody>
          <a:bodyPr wrap="square" lIns="540000" tIns="360000" rIns="540000" bIns="360000" rtlCol="0">
            <a:spAutoFit/>
          </a:bodyPr>
          <a:lstStyle/>
          <a:p>
            <a:pPr lvl="0"/>
            <a:r>
              <a:rPr lang="en-GB" dirty="0"/>
              <a:t>Michael Rothberg, introduction, </a:t>
            </a:r>
            <a:r>
              <a:rPr lang="en-GB" i="1" dirty="0"/>
              <a:t>Traumatic Realism: The Demands of Holocaust Representation </a:t>
            </a:r>
            <a:r>
              <a:rPr lang="en-GB" dirty="0"/>
              <a:t>(University of Minnesota: Minneapolis, 2000), pp. 1–15.</a:t>
            </a:r>
          </a:p>
          <a:p>
            <a:pPr marL="285750" lvl="1" indent="-285750">
              <a:buFontTx/>
              <a:buChar char="-"/>
            </a:pPr>
            <a:endParaRPr lang="en-GB" sz="2000" dirty="0" smtClean="0"/>
          </a:p>
          <a:p>
            <a:pPr marL="285750" lvl="0" indent="-285750">
              <a:buFont typeface="Arial" panose="020B0604020202020204" pitchFamily="34" charset="0"/>
              <a:buChar char="•"/>
            </a:pPr>
            <a:r>
              <a:rPr lang="en-GB" sz="2800" b="1" dirty="0" smtClean="0"/>
              <a:t>What </a:t>
            </a:r>
            <a:r>
              <a:rPr lang="en-GB" sz="2800" b="1" dirty="0"/>
              <a:t>two key approaches does Rothberg claim have “dominated” (p. 3) writing and thinking about the Holocaust</a:t>
            </a:r>
            <a:r>
              <a:rPr lang="en-GB" sz="2800" b="1" dirty="0" smtClean="0"/>
              <a:t>?</a:t>
            </a:r>
          </a:p>
          <a:p>
            <a:pPr lvl="0"/>
            <a:endParaRPr lang="en-GB" sz="2800" b="1" dirty="0" smtClean="0"/>
          </a:p>
          <a:p>
            <a:pPr lvl="0" algn="ctr"/>
            <a:r>
              <a:rPr lang="en-GB" sz="3200" b="1" dirty="0" smtClean="0"/>
              <a:t>REALIST vs ANTIREALIST</a:t>
            </a:r>
            <a:r>
              <a:rPr lang="en-GB" sz="2800" b="1" dirty="0" smtClean="0"/>
              <a:t>	</a:t>
            </a:r>
            <a:endParaRPr lang="en-GB" sz="2800" dirty="0" smtClean="0"/>
          </a:p>
          <a:p>
            <a:endParaRPr lang="en-GB" sz="2800" dirty="0" smtClean="0"/>
          </a:p>
          <a:p>
            <a:endParaRPr lang="en-GB" sz="2800" dirty="0"/>
          </a:p>
          <a:p>
            <a:pPr marL="285750" lvl="1" indent="-285750">
              <a:buFont typeface="Arial" panose="020B0604020202020204" pitchFamily="34" charset="0"/>
              <a:buChar char="•"/>
            </a:pPr>
            <a:endParaRPr lang="en-GB" sz="1400" dirty="0" smtClean="0"/>
          </a:p>
          <a:p>
            <a:pPr marL="0" lvl="1"/>
            <a:endParaRPr lang="en-GB" sz="1400" dirty="0" smtClean="0"/>
          </a:p>
          <a:p>
            <a:pPr marL="0" lvl="1"/>
            <a:endParaRPr lang="en-GB" sz="1400" dirty="0" smtClean="0"/>
          </a:p>
          <a:p>
            <a:pPr marL="742950" lvl="2" indent="-285750">
              <a:buFontTx/>
              <a:buChar char="-"/>
            </a:pPr>
            <a:endParaRPr lang="en-GB" sz="1400" dirty="0" smtClean="0"/>
          </a:p>
          <a:p>
            <a:pPr marL="285750" lvl="1" indent="-285750">
              <a:buFontTx/>
              <a:buChar char="-"/>
            </a:pPr>
            <a:endParaRPr lang="en-GB" sz="1400" dirty="0" smtClean="0"/>
          </a:p>
          <a:p>
            <a:endParaRPr lang="en-GB" sz="1400" dirty="0" smtClean="0"/>
          </a:p>
        </p:txBody>
      </p:sp>
      <p:sp>
        <p:nvSpPr>
          <p:cNvPr id="3" name="Rectangle 2"/>
          <p:cNvSpPr/>
          <p:nvPr/>
        </p:nvSpPr>
        <p:spPr>
          <a:xfrm>
            <a:off x="539552" y="2952232"/>
            <a:ext cx="1440160" cy="2246769"/>
          </a:xfrm>
          <a:prstGeom prst="rect">
            <a:avLst/>
          </a:prstGeom>
        </p:spPr>
        <p:txBody>
          <a:bodyPr wrap="square">
            <a:spAutoFit/>
          </a:bodyPr>
          <a:lstStyle/>
          <a:p>
            <a:pPr marL="0" lvl="1"/>
            <a:r>
              <a:rPr lang="en-GB" sz="2800" dirty="0" smtClean="0"/>
              <a:t>“The banality of evil”</a:t>
            </a:r>
          </a:p>
          <a:p>
            <a:pPr marL="0" lvl="1"/>
            <a:r>
              <a:rPr lang="en-GB" sz="2800" dirty="0" smtClean="0"/>
              <a:t>(Hannah Arendt)</a:t>
            </a:r>
            <a:endParaRPr lang="en-GB" sz="2800" dirty="0"/>
          </a:p>
        </p:txBody>
      </p:sp>
      <p:sp>
        <p:nvSpPr>
          <p:cNvPr id="4" name="Rectangle 3"/>
          <p:cNvSpPr/>
          <p:nvPr/>
        </p:nvSpPr>
        <p:spPr>
          <a:xfrm>
            <a:off x="6948264" y="2636912"/>
            <a:ext cx="1800200" cy="3600986"/>
          </a:xfrm>
          <a:prstGeom prst="rect">
            <a:avLst/>
          </a:prstGeom>
        </p:spPr>
        <p:txBody>
          <a:bodyPr wrap="square">
            <a:spAutoFit/>
          </a:bodyPr>
          <a:lstStyle/>
          <a:p>
            <a:pPr marL="0" lvl="1" algn="r"/>
            <a:r>
              <a:rPr lang="en-GB" sz="2800" dirty="0" smtClean="0"/>
              <a:t>“Auschwitz cannot be explained nor realised”</a:t>
            </a:r>
          </a:p>
          <a:p>
            <a:pPr marL="0" lvl="1" algn="r"/>
            <a:r>
              <a:rPr lang="en-GB" sz="2800" dirty="0" smtClean="0"/>
              <a:t>(</a:t>
            </a:r>
            <a:r>
              <a:rPr lang="en-GB" sz="2800" dirty="0" err="1" smtClean="0"/>
              <a:t>Elie</a:t>
            </a:r>
            <a:r>
              <a:rPr lang="en-GB" sz="2800" dirty="0" smtClean="0"/>
              <a:t> Wiesel)</a:t>
            </a:r>
          </a:p>
          <a:p>
            <a:pPr marL="0" lvl="1"/>
            <a:endParaRPr lang="en-GB" sz="3200" dirty="0"/>
          </a:p>
        </p:txBody>
      </p:sp>
    </p:spTree>
    <p:extLst>
      <p:ext uri="{BB962C8B-B14F-4D97-AF65-F5344CB8AC3E}">
        <p14:creationId xmlns:p14="http://schemas.microsoft.com/office/powerpoint/2010/main" val="242412076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840" y="-27384"/>
            <a:ext cx="9144000" cy="4820460"/>
          </a:xfrm>
          <a:prstGeom prst="rect">
            <a:avLst/>
          </a:prstGeom>
          <a:noFill/>
        </p:spPr>
        <p:txBody>
          <a:bodyPr wrap="square" lIns="540000" tIns="360000" rIns="540000" bIns="360000" rtlCol="0">
            <a:spAutoFit/>
          </a:bodyPr>
          <a:lstStyle/>
          <a:p>
            <a:pPr lvl="0"/>
            <a:r>
              <a:rPr lang="en-GB" sz="1400" dirty="0"/>
              <a:t>Michael Rothberg, introduction, </a:t>
            </a:r>
            <a:r>
              <a:rPr lang="en-GB" sz="1400" i="1" dirty="0"/>
              <a:t>Traumatic Realism: The Demands of Holocaust Representation </a:t>
            </a:r>
            <a:r>
              <a:rPr lang="en-GB" sz="1400" dirty="0"/>
              <a:t>(University of Minnesota: Minneapolis, 2000), pp. 1–15.</a:t>
            </a:r>
          </a:p>
          <a:p>
            <a:pPr marL="285750" lvl="1" indent="-285750">
              <a:buFontTx/>
              <a:buChar char="-"/>
            </a:pPr>
            <a:endParaRPr lang="en-GB" sz="1400" dirty="0" smtClean="0"/>
          </a:p>
          <a:p>
            <a:pPr marL="0" lvl="1" algn="just"/>
            <a:r>
              <a:rPr lang="en-GB" sz="3200" dirty="0" smtClean="0"/>
              <a:t>Theodor Adorno:</a:t>
            </a:r>
          </a:p>
          <a:p>
            <a:pPr marL="0" lvl="1" algn="just"/>
            <a:r>
              <a:rPr lang="en-GB" sz="3200" dirty="0" smtClean="0"/>
              <a:t>“To write poetry after Auschwitz is barbaric.”</a:t>
            </a:r>
          </a:p>
          <a:p>
            <a:pPr marL="0" lvl="1"/>
            <a:endParaRPr lang="en-GB" sz="3200" dirty="0" smtClean="0"/>
          </a:p>
          <a:p>
            <a:pPr marL="285750" lvl="1" indent="-285750">
              <a:buFont typeface="Arial" panose="020B0604020202020204" pitchFamily="34" charset="0"/>
              <a:buChar char="•"/>
            </a:pPr>
            <a:r>
              <a:rPr lang="en-GB" sz="3200" b="1" dirty="0" smtClean="0"/>
              <a:t>Why might it be deemed “barbaric” to write poetry after Auschwitz?</a:t>
            </a:r>
            <a:endParaRPr lang="en-GB" sz="3200" dirty="0" smtClean="0"/>
          </a:p>
          <a:p>
            <a:pPr marL="0" lvl="1"/>
            <a:endParaRPr lang="en-GB" dirty="0" smtClean="0"/>
          </a:p>
          <a:p>
            <a:pPr marL="742950" lvl="2" indent="-285750">
              <a:buFontTx/>
              <a:buChar char="-"/>
            </a:pPr>
            <a:endParaRPr lang="en-GB" dirty="0" smtClean="0"/>
          </a:p>
          <a:p>
            <a:pPr marL="285750" lvl="1" indent="-285750">
              <a:buFontTx/>
              <a:buChar char="-"/>
            </a:pPr>
            <a:endParaRPr lang="en-GB" sz="1400" dirty="0" smtClean="0"/>
          </a:p>
          <a:p>
            <a:endParaRPr lang="en-GB" sz="1400" dirty="0" smtClean="0"/>
          </a:p>
        </p:txBody>
      </p:sp>
    </p:spTree>
    <p:extLst>
      <p:ext uri="{BB962C8B-B14F-4D97-AF65-F5344CB8AC3E}">
        <p14:creationId xmlns:p14="http://schemas.microsoft.com/office/powerpoint/2010/main" val="10461733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867448"/>
          </a:xfrm>
          <a:prstGeom prst="rect">
            <a:avLst/>
          </a:prstGeom>
          <a:noFill/>
        </p:spPr>
        <p:txBody>
          <a:bodyPr wrap="square" lIns="540000" tIns="360000" rIns="540000" bIns="360000" rtlCol="0">
            <a:spAutoFit/>
          </a:bodyPr>
          <a:lstStyle/>
          <a:p>
            <a:pPr lvl="0"/>
            <a:r>
              <a:rPr lang="en-GB" sz="1400" dirty="0"/>
              <a:t>Michael Rothberg, introduction, </a:t>
            </a:r>
            <a:r>
              <a:rPr lang="en-GB" sz="1400" i="1" dirty="0"/>
              <a:t>Traumatic Realism: The Demands of Holocaust Representation </a:t>
            </a:r>
            <a:r>
              <a:rPr lang="en-GB" sz="1400" dirty="0"/>
              <a:t>(University of Minnesota: Minneapolis, 2000), pp. 1–15.</a:t>
            </a:r>
          </a:p>
          <a:p>
            <a:pPr marL="285750" lvl="1" indent="-285750">
              <a:buFontTx/>
              <a:buChar char="-"/>
            </a:pPr>
            <a:endParaRPr lang="en-GB" sz="1400" dirty="0" smtClean="0"/>
          </a:p>
          <a:p>
            <a:pPr marL="0" lvl="1" algn="just"/>
            <a:r>
              <a:rPr lang="en-GB" sz="2400" dirty="0" smtClean="0"/>
              <a:t>Theodor Adorno:</a:t>
            </a:r>
          </a:p>
          <a:p>
            <a:pPr marL="0" lvl="1" algn="just"/>
            <a:r>
              <a:rPr lang="en-GB" sz="2400" dirty="0" smtClean="0"/>
              <a:t>“Cultural criticism finds itself with the final stage of the dialectic of culture and barbarism. </a:t>
            </a:r>
            <a:r>
              <a:rPr lang="en-GB" sz="2400" b="1" dirty="0" smtClean="0"/>
              <a:t>To write poetry after Auschwitz is barbaric</a:t>
            </a:r>
            <a:r>
              <a:rPr lang="en-GB" sz="2400" dirty="0" smtClean="0"/>
              <a:t>. And this corrodes even the knowledge of why it has become impossible to write poetry today.”</a:t>
            </a:r>
          </a:p>
          <a:p>
            <a:pPr marL="285750" lvl="1" indent="-285750" algn="r">
              <a:buFontTx/>
              <a:buChar char="-"/>
            </a:pPr>
            <a:endParaRPr lang="en-GB" sz="1400" dirty="0" smtClean="0"/>
          </a:p>
          <a:p>
            <a:pPr marL="285750" lvl="1" indent="-285750" algn="r">
              <a:buFontTx/>
              <a:buChar char="-"/>
            </a:pPr>
            <a:r>
              <a:rPr lang="en-GB" sz="1400" dirty="0" smtClean="0"/>
              <a:t>Adorno, ‘Cultural Criticism and Society,’ </a:t>
            </a:r>
            <a:r>
              <a:rPr lang="en-GB" sz="1400" i="1" dirty="0" smtClean="0"/>
              <a:t>Prisms</a:t>
            </a:r>
            <a:r>
              <a:rPr lang="en-GB" sz="1400" dirty="0" smtClean="0"/>
              <a:t> (Garden City Press: London, 1967). translated by Samuel &amp; Sherry Weber  p. 34</a:t>
            </a:r>
          </a:p>
          <a:p>
            <a:pPr marL="285750" lvl="1" indent="-285750">
              <a:buFontTx/>
              <a:buChar char="-"/>
            </a:pPr>
            <a:endParaRPr lang="en-GB" sz="1400" dirty="0" smtClean="0"/>
          </a:p>
          <a:p>
            <a:pPr marL="285750" lvl="1" indent="-285750" algn="just">
              <a:buFont typeface="Arial" panose="020B0604020202020204" pitchFamily="34" charset="0"/>
              <a:buChar char="•"/>
            </a:pPr>
            <a:r>
              <a:rPr lang="en-GB" dirty="0" smtClean="0"/>
              <a:t>Adorno was writing from a position of exile in the United States</a:t>
            </a:r>
          </a:p>
          <a:p>
            <a:pPr marL="285750" lvl="1" indent="-285750" algn="just">
              <a:buFont typeface="Arial" panose="020B0604020202020204" pitchFamily="34" charset="0"/>
              <a:buChar char="•"/>
            </a:pPr>
            <a:endParaRPr lang="en-GB" dirty="0"/>
          </a:p>
          <a:p>
            <a:pPr marL="285750" lvl="1" indent="-285750" algn="just">
              <a:buFont typeface="Arial" panose="020B0604020202020204" pitchFamily="34" charset="0"/>
              <a:buChar char="•"/>
            </a:pPr>
            <a:r>
              <a:rPr lang="en-GB" dirty="0" smtClean="0"/>
              <a:t>A Jewish Marxist, Adorno had fled Nazi Germany in 1934, alongside many colleagues at the Institute for Social Research at the Goethe University, Frankfurt</a:t>
            </a:r>
          </a:p>
          <a:p>
            <a:pPr marL="285750" lvl="1" indent="-285750" algn="just">
              <a:buFont typeface="Arial" panose="020B0604020202020204" pitchFamily="34" charset="0"/>
              <a:buChar char="•"/>
            </a:pPr>
            <a:endParaRPr lang="en-GB" dirty="0"/>
          </a:p>
          <a:p>
            <a:pPr marL="285750" lvl="1" indent="-285750" algn="just">
              <a:buFont typeface="Arial" panose="020B0604020202020204" pitchFamily="34" charset="0"/>
              <a:buChar char="•"/>
            </a:pPr>
            <a:r>
              <a:rPr lang="en-GB" dirty="0" smtClean="0"/>
              <a:t>Cultural critic and essayist on numerous topics – returned to Frankfurt post-war</a:t>
            </a:r>
          </a:p>
          <a:p>
            <a:pPr marL="285750" lvl="1" indent="-285750" algn="just">
              <a:buFont typeface="Arial" panose="020B0604020202020204" pitchFamily="34" charset="0"/>
              <a:buChar char="•"/>
            </a:pPr>
            <a:endParaRPr lang="en-GB" dirty="0"/>
          </a:p>
          <a:p>
            <a:pPr marL="285750" lvl="1" indent="-285750" algn="just">
              <a:buFont typeface="Arial" panose="020B0604020202020204" pitchFamily="34" charset="0"/>
              <a:buChar char="•"/>
            </a:pPr>
            <a:r>
              <a:rPr lang="en-GB" dirty="0" smtClean="0"/>
              <a:t>Friend and colleague of Walter Benjamin, who committed suicide when fleeing Nazi-occupied Paris in 1940</a:t>
            </a:r>
            <a:endParaRPr lang="en-GB" dirty="0"/>
          </a:p>
          <a:p>
            <a:pPr marL="0" lvl="1"/>
            <a:endParaRPr lang="en-GB" sz="1400" dirty="0" smtClean="0"/>
          </a:p>
          <a:p>
            <a:pPr marL="0" lvl="1"/>
            <a:endParaRPr lang="en-GB" sz="1400" b="1" dirty="0"/>
          </a:p>
          <a:p>
            <a:pPr marL="285750" lvl="1" indent="-285750">
              <a:buFont typeface="Arial" panose="020B0604020202020204" pitchFamily="34" charset="0"/>
              <a:buChar char="•"/>
            </a:pPr>
            <a:endParaRPr lang="en-GB" sz="1400" b="1" dirty="0" smtClean="0"/>
          </a:p>
          <a:p>
            <a:pPr marL="742950" lvl="2" indent="-285750">
              <a:buFontTx/>
              <a:buChar char="-"/>
            </a:pPr>
            <a:endParaRPr lang="en-GB" sz="1400" dirty="0" smtClean="0"/>
          </a:p>
          <a:p>
            <a:pPr marL="285750" lvl="1" indent="-285750">
              <a:buFontTx/>
              <a:buChar char="-"/>
            </a:pPr>
            <a:endParaRPr lang="en-GB" sz="1400" dirty="0" smtClean="0"/>
          </a:p>
          <a:p>
            <a:endParaRPr lang="en-GB" sz="1400" dirty="0" smtClean="0"/>
          </a:p>
        </p:txBody>
      </p:sp>
    </p:spTree>
    <p:extLst>
      <p:ext uri="{BB962C8B-B14F-4D97-AF65-F5344CB8AC3E}">
        <p14:creationId xmlns:p14="http://schemas.microsoft.com/office/powerpoint/2010/main" val="14996726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697897"/>
          </a:xfrm>
          <a:prstGeom prst="rect">
            <a:avLst/>
          </a:prstGeom>
          <a:noFill/>
        </p:spPr>
        <p:txBody>
          <a:bodyPr wrap="square" lIns="540000" tIns="360000" rIns="540000" bIns="360000" rtlCol="0">
            <a:spAutoFit/>
          </a:bodyPr>
          <a:lstStyle/>
          <a:p>
            <a:pPr marL="0" lvl="1" algn="just"/>
            <a:r>
              <a:rPr lang="en-GB" dirty="0" smtClean="0"/>
              <a:t>Theodor Adorno: “Cultural criticism finds itself with the final stage of the dialectic of culture and barbarism. </a:t>
            </a:r>
            <a:r>
              <a:rPr lang="en-GB" b="1" dirty="0" smtClean="0"/>
              <a:t>To write poetry after Auschwitz is barbaric</a:t>
            </a:r>
            <a:r>
              <a:rPr lang="en-GB" dirty="0" smtClean="0"/>
              <a:t>. And this corrodes even the knowledge of why it has become impossible to write poetry today.”</a:t>
            </a:r>
          </a:p>
          <a:p>
            <a:pPr marL="285750" lvl="1" indent="-285750" algn="r">
              <a:buFontTx/>
              <a:buChar char="-"/>
            </a:pPr>
            <a:endParaRPr lang="en-GB" sz="1400" dirty="0" smtClean="0"/>
          </a:p>
          <a:p>
            <a:pPr marL="285750" lvl="1" indent="-285750" algn="just">
              <a:buFont typeface="Arial" panose="020B0604020202020204" pitchFamily="34" charset="0"/>
              <a:buChar char="•"/>
            </a:pPr>
            <a:r>
              <a:rPr lang="en-GB" sz="1600" dirty="0" smtClean="0"/>
              <a:t>Adorno was drawing on Walter Benjamin’s dictum “there is no document of civilisation which is not at the same time a document of barbarism”</a:t>
            </a:r>
          </a:p>
          <a:p>
            <a:pPr marL="285750" lvl="1" indent="-285750" algn="just">
              <a:buFont typeface="Arial" panose="020B0604020202020204" pitchFamily="34" charset="0"/>
              <a:buChar char="•"/>
            </a:pPr>
            <a:endParaRPr lang="en-GB" sz="1600" dirty="0" smtClean="0"/>
          </a:p>
          <a:p>
            <a:pPr marL="285750" lvl="1" indent="-285750" algn="just">
              <a:buFont typeface="Arial" panose="020B0604020202020204" pitchFamily="34" charset="0"/>
              <a:buChar char="•"/>
            </a:pPr>
            <a:r>
              <a:rPr lang="en-GB" sz="1600" dirty="0" smtClean="0"/>
              <a:t>The “dialectic of culture and barbarism” re-articulated Adorno’s earlier work </a:t>
            </a:r>
            <a:r>
              <a:rPr lang="en-GB" sz="1600" i="1" dirty="0" smtClean="0"/>
              <a:t>Dialectic of Enlightenment </a:t>
            </a:r>
            <a:r>
              <a:rPr lang="en-GB" sz="1600" dirty="0" smtClean="0"/>
              <a:t>(with Max </a:t>
            </a:r>
            <a:r>
              <a:rPr lang="en-GB" sz="1600" dirty="0" err="1" smtClean="0"/>
              <a:t>Horkheimer</a:t>
            </a:r>
            <a:r>
              <a:rPr lang="en-GB" sz="1600" dirty="0" smtClean="0"/>
              <a:t>) which argued National Socialism, Stalinism, state capitalism and mass culture were forms of social domination and oppression rooted in the Western myth of Enlightenment (“myth is already enlightenment, and enlightenment reverts to mythology”)</a:t>
            </a:r>
          </a:p>
          <a:p>
            <a:pPr marL="285750" lvl="1" indent="-285750" algn="just">
              <a:buFont typeface="Arial" panose="020B0604020202020204" pitchFamily="34" charset="0"/>
              <a:buChar char="•"/>
            </a:pPr>
            <a:endParaRPr lang="en-GB" sz="1600" dirty="0"/>
          </a:p>
          <a:p>
            <a:pPr marL="285750" lvl="1" indent="-285750" algn="just">
              <a:buFont typeface="Arial" panose="020B0604020202020204" pitchFamily="34" charset="0"/>
              <a:buChar char="•"/>
            </a:pPr>
            <a:r>
              <a:rPr lang="en-GB" sz="1600" dirty="0" smtClean="0"/>
              <a:t>Culture/enlightenment/civilisation are presented not so much as oppositional to barbarism/myth but as part of the same continuum</a:t>
            </a:r>
          </a:p>
          <a:p>
            <a:pPr marL="285750" lvl="1" indent="-285750" algn="just">
              <a:buFont typeface="Arial" panose="020B0604020202020204" pitchFamily="34" charset="0"/>
              <a:buChar char="•"/>
            </a:pPr>
            <a:endParaRPr lang="en-GB" sz="1600" dirty="0" smtClean="0"/>
          </a:p>
          <a:p>
            <a:pPr marL="285750" lvl="1" indent="-285750" algn="just">
              <a:buFont typeface="Arial" panose="020B0604020202020204" pitchFamily="34" charset="0"/>
              <a:buChar char="•"/>
            </a:pPr>
            <a:r>
              <a:rPr lang="en-GB" sz="1600" dirty="0" smtClean="0"/>
              <a:t>Questioning of Enlightenment’s teleological belief in progress</a:t>
            </a:r>
          </a:p>
          <a:p>
            <a:pPr marL="285750" lvl="1" indent="-285750" algn="just">
              <a:buFont typeface="Arial" panose="020B0604020202020204" pitchFamily="34" charset="0"/>
              <a:buChar char="•"/>
            </a:pPr>
            <a:endParaRPr lang="en-GB" sz="1600" dirty="0"/>
          </a:p>
          <a:p>
            <a:pPr marL="285750" lvl="1" indent="-285750" algn="just">
              <a:buFont typeface="Arial" panose="020B0604020202020204" pitchFamily="34" charset="0"/>
              <a:buChar char="•"/>
            </a:pPr>
            <a:r>
              <a:rPr lang="en-GB" sz="1600" dirty="0" smtClean="0"/>
              <a:t>Related to Adorno and other Frankfurt School practitioners’ critique of </a:t>
            </a:r>
            <a:r>
              <a:rPr lang="en-GB" sz="1600" b="1" dirty="0" smtClean="0"/>
              <a:t>the culture industry </a:t>
            </a:r>
            <a:r>
              <a:rPr lang="en-GB" sz="1600" dirty="0" smtClean="0"/>
              <a:t>– standardised mass culture which offers little in the way of genuine edification accessible through ‘authentic culture,’ whereby National Socialism and American capitalism were equated with one another</a:t>
            </a:r>
          </a:p>
          <a:p>
            <a:pPr marL="285750" lvl="1" indent="-285750" algn="just">
              <a:buFont typeface="Arial" panose="020B0604020202020204" pitchFamily="34" charset="0"/>
              <a:buChar char="•"/>
            </a:pPr>
            <a:endParaRPr lang="en-GB" sz="1600" dirty="0"/>
          </a:p>
          <a:p>
            <a:pPr marL="285750" lvl="1" indent="-285750" algn="just">
              <a:buFont typeface="Arial" panose="020B0604020202020204" pitchFamily="34" charset="0"/>
              <a:buChar char="•"/>
            </a:pPr>
            <a:r>
              <a:rPr lang="en-GB" sz="1600" dirty="0" smtClean="0"/>
              <a:t>Many citations, however, omit mention of the above issues</a:t>
            </a:r>
          </a:p>
        </p:txBody>
      </p:sp>
    </p:spTree>
    <p:extLst>
      <p:ext uri="{BB962C8B-B14F-4D97-AF65-F5344CB8AC3E}">
        <p14:creationId xmlns:p14="http://schemas.microsoft.com/office/powerpoint/2010/main" val="7189172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2881467"/>
          </a:xfrm>
          <a:prstGeom prst="rect">
            <a:avLst/>
          </a:prstGeom>
          <a:noFill/>
        </p:spPr>
        <p:txBody>
          <a:bodyPr wrap="square" lIns="540000" tIns="360000" rIns="540000" bIns="360000" rtlCol="0">
            <a:spAutoFit/>
          </a:bodyPr>
          <a:lstStyle/>
          <a:p>
            <a:pPr lvl="0"/>
            <a:r>
              <a:rPr lang="en-GB" sz="1400" dirty="0"/>
              <a:t>Michael Rothberg, introduction, </a:t>
            </a:r>
            <a:r>
              <a:rPr lang="en-GB" sz="1400" i="1" dirty="0"/>
              <a:t>Traumatic Realism: The Demands of Holocaust Representation </a:t>
            </a:r>
            <a:r>
              <a:rPr lang="en-GB" sz="1400" dirty="0"/>
              <a:t>(University of Minnesota: Minneapolis, 2000), pp. 1–15.</a:t>
            </a:r>
          </a:p>
          <a:p>
            <a:pPr marL="0" lvl="1"/>
            <a:endParaRPr lang="en-GB" sz="1400" dirty="0" smtClean="0"/>
          </a:p>
          <a:p>
            <a:pPr marL="0" lvl="1"/>
            <a:endParaRPr lang="en-GB" sz="1400" dirty="0"/>
          </a:p>
          <a:p>
            <a:pPr marL="0" lvl="1"/>
            <a:endParaRPr lang="en-GB" sz="1400" dirty="0" smtClean="0"/>
          </a:p>
          <a:p>
            <a:pPr marL="285750" lvl="1" indent="-285750">
              <a:buFont typeface="Arial" panose="020B0604020202020204" pitchFamily="34" charset="0"/>
              <a:buChar char="•"/>
            </a:pPr>
            <a:endParaRPr lang="en-GB" sz="1400" b="1" dirty="0"/>
          </a:p>
          <a:p>
            <a:pPr marL="285750" lvl="1" indent="-285750">
              <a:buFont typeface="Arial" panose="020B0604020202020204" pitchFamily="34" charset="0"/>
              <a:buChar char="•"/>
            </a:pPr>
            <a:endParaRPr lang="en-GB" sz="1400" b="1" dirty="0" smtClean="0"/>
          </a:p>
          <a:p>
            <a:pPr marL="742950" lvl="2" indent="-285750">
              <a:buFontTx/>
              <a:buChar char="-"/>
            </a:pPr>
            <a:endParaRPr lang="en-GB" sz="1400" dirty="0" smtClean="0"/>
          </a:p>
          <a:p>
            <a:pPr marL="285750" lvl="1" indent="-285750">
              <a:buFontTx/>
              <a:buChar char="-"/>
            </a:pPr>
            <a:endParaRPr lang="en-GB" sz="1400" dirty="0" smtClean="0"/>
          </a:p>
          <a:p>
            <a:endParaRPr lang="en-GB" sz="1400" dirty="0" smtClean="0"/>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889" y="867146"/>
            <a:ext cx="5073090" cy="3827563"/>
          </a:xfrm>
          <a:prstGeom prst="rect">
            <a:avLst/>
          </a:prstGeom>
        </p:spPr>
      </p:pic>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12142" r="12371"/>
          <a:stretch/>
        </p:blipFill>
        <p:spPr>
          <a:xfrm>
            <a:off x="4831438" y="2764405"/>
            <a:ext cx="4074851" cy="4077072"/>
          </a:xfrm>
          <a:prstGeom prst="rect">
            <a:avLst/>
          </a:prstGeom>
        </p:spPr>
      </p:pic>
      <p:sp>
        <p:nvSpPr>
          <p:cNvPr id="5" name="Rectangle 4"/>
          <p:cNvSpPr/>
          <p:nvPr/>
        </p:nvSpPr>
        <p:spPr>
          <a:xfrm>
            <a:off x="117356" y="4802941"/>
            <a:ext cx="4572000" cy="1477328"/>
          </a:xfrm>
          <a:prstGeom prst="rect">
            <a:avLst/>
          </a:prstGeom>
        </p:spPr>
        <p:txBody>
          <a:bodyPr>
            <a:spAutoFit/>
          </a:bodyPr>
          <a:lstStyle/>
          <a:p>
            <a:pPr marL="285750" lvl="0" indent="-285750">
              <a:buFont typeface="Arial" panose="020B0604020202020204" pitchFamily="34" charset="0"/>
              <a:buChar char="•"/>
            </a:pPr>
            <a:r>
              <a:rPr lang="en-GB" b="1" dirty="0"/>
              <a:t>Why does Rothberg choose to begin by writing about an illustration by Art </a:t>
            </a:r>
            <a:r>
              <a:rPr lang="en-GB" b="1" dirty="0" err="1"/>
              <a:t>Spiegelman</a:t>
            </a:r>
            <a:r>
              <a:rPr lang="en-GB" b="1" dirty="0" smtClean="0"/>
              <a:t>?</a:t>
            </a:r>
          </a:p>
          <a:p>
            <a:pPr marL="285750" lvl="0" indent="-285750">
              <a:buFont typeface="Arial" panose="020B0604020202020204" pitchFamily="34" charset="0"/>
              <a:buChar char="•"/>
            </a:pPr>
            <a:r>
              <a:rPr lang="en-GB" b="1" dirty="0" smtClean="0"/>
              <a:t>What </a:t>
            </a:r>
            <a:r>
              <a:rPr lang="en-GB" b="1" dirty="0"/>
              <a:t>insights does he suggest it offers about Holocaust representation?</a:t>
            </a:r>
            <a:endParaRPr lang="en-GB" dirty="0"/>
          </a:p>
        </p:txBody>
      </p:sp>
    </p:spTree>
    <p:extLst>
      <p:ext uri="{BB962C8B-B14F-4D97-AF65-F5344CB8AC3E}">
        <p14:creationId xmlns:p14="http://schemas.microsoft.com/office/powerpoint/2010/main" val="23739896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0611"/>
            <a:ext cx="9144000" cy="8483001"/>
          </a:xfrm>
          <a:prstGeom prst="rect">
            <a:avLst/>
          </a:prstGeom>
          <a:noFill/>
        </p:spPr>
        <p:txBody>
          <a:bodyPr wrap="square" lIns="540000" tIns="360000" rIns="540000" bIns="360000" rtlCol="0">
            <a:spAutoFit/>
          </a:bodyPr>
          <a:lstStyle/>
          <a:p>
            <a:pPr lvl="0" algn="just">
              <a:spcAft>
                <a:spcPts val="0"/>
              </a:spcAft>
            </a:pPr>
            <a:r>
              <a:rPr lang="en-GB" sz="1400" dirty="0"/>
              <a:t>Art Spiegelman, </a:t>
            </a:r>
            <a:r>
              <a:rPr lang="en-GB" sz="1400" i="1" dirty="0" err="1"/>
              <a:t>Maus</a:t>
            </a:r>
            <a:r>
              <a:rPr lang="en-GB" sz="1400" i="1" dirty="0"/>
              <a:t>: A Survivor's Tale </a:t>
            </a:r>
            <a:r>
              <a:rPr lang="en-GB" sz="1400" dirty="0"/>
              <a:t>(London: Penguin 2003 [original serialisation 1980–1991]), pp. 5–25, 164–167, 199–234, </a:t>
            </a:r>
            <a:r>
              <a:rPr lang="en-GB" sz="1400" dirty="0" smtClean="0"/>
              <a:t>261–277</a:t>
            </a:r>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a:p>
          <a:p>
            <a:pPr marL="342900" lvl="0" indent="-342900">
              <a:buFont typeface="Arial" panose="020B0604020202020204" pitchFamily="34" charset="0"/>
              <a:buChar char="•"/>
            </a:pPr>
            <a:r>
              <a:rPr lang="en-GB" sz="2000" b="1" dirty="0" smtClean="0"/>
              <a:t>Can </a:t>
            </a:r>
            <a:r>
              <a:rPr lang="en-GB" sz="2000" b="1" dirty="0"/>
              <a:t>you summarise the following features of </a:t>
            </a:r>
            <a:r>
              <a:rPr lang="en-GB" sz="2000" b="1" i="1" dirty="0" err="1"/>
              <a:t>Maus</a:t>
            </a:r>
            <a:r>
              <a:rPr lang="en-GB" sz="2000" b="1" dirty="0"/>
              <a:t>:</a:t>
            </a:r>
            <a:endParaRPr lang="en-US" sz="2000" dirty="0"/>
          </a:p>
          <a:p>
            <a:pPr marL="800100" lvl="1" indent="-342900">
              <a:buFontTx/>
              <a:buChar char="-"/>
            </a:pPr>
            <a:r>
              <a:rPr lang="en-GB" sz="2000" b="1" dirty="0" smtClean="0"/>
              <a:t>Its plot</a:t>
            </a:r>
            <a:endParaRPr lang="en-US" sz="2000" dirty="0"/>
          </a:p>
          <a:p>
            <a:pPr marL="800100" lvl="1" indent="-342900">
              <a:buFontTx/>
              <a:buChar char="-"/>
            </a:pPr>
            <a:r>
              <a:rPr lang="en-GB" sz="2000" b="1" dirty="0" smtClean="0"/>
              <a:t>Its </a:t>
            </a:r>
            <a:r>
              <a:rPr lang="en-GB" sz="2000" b="1" dirty="0"/>
              <a:t>key </a:t>
            </a:r>
            <a:r>
              <a:rPr lang="en-GB" sz="2000" b="1" dirty="0" smtClean="0"/>
              <a:t>characters</a:t>
            </a:r>
          </a:p>
          <a:p>
            <a:pPr marL="800100" lvl="1" indent="-342900">
              <a:buFontTx/>
              <a:buChar char="-"/>
            </a:pPr>
            <a:r>
              <a:rPr lang="en-GB" sz="2000" b="1" dirty="0" smtClean="0"/>
              <a:t>Its setting</a:t>
            </a:r>
            <a:endParaRPr lang="en-US" sz="2000" dirty="0"/>
          </a:p>
          <a:p>
            <a:pPr marL="800100" lvl="1" indent="-342900">
              <a:buFontTx/>
              <a:buChar char="-"/>
            </a:pPr>
            <a:r>
              <a:rPr lang="en-GB" sz="2000" b="1" dirty="0" smtClean="0"/>
              <a:t>Its </a:t>
            </a:r>
            <a:r>
              <a:rPr lang="en-GB" sz="2000" b="1" dirty="0"/>
              <a:t>literary genre?</a:t>
            </a:r>
            <a:endParaRPr lang="en-US" sz="2000" dirty="0"/>
          </a:p>
          <a:p>
            <a:pPr lvl="1"/>
            <a:r>
              <a:rPr lang="en-GB" sz="1400" b="1" dirty="0"/>
              <a:t> </a:t>
            </a:r>
            <a:endParaRPr lang="en-GB" sz="1400" b="1" dirty="0" smtClean="0"/>
          </a:p>
          <a:p>
            <a:pPr lvl="0" algn="just">
              <a:spcAft>
                <a:spcPts val="0"/>
              </a:spcAft>
            </a:pPr>
            <a:endParaRPr lang="en-GB" b="1" dirty="0" smtClean="0"/>
          </a:p>
          <a:p>
            <a:pPr lvl="0"/>
            <a:endParaRPr lang="en-GB" b="1" dirty="0" smtClean="0"/>
          </a:p>
          <a:p>
            <a:pPr marL="285750" lvl="0" indent="-285750">
              <a:buFont typeface="Arial" panose="020B0604020202020204" pitchFamily="34" charset="0"/>
              <a:buChar char="•"/>
            </a:pPr>
            <a:endParaRPr lang="en-GB" b="1" dirty="0"/>
          </a:p>
          <a:p>
            <a:pPr marL="285750" lvl="1" indent="-285750">
              <a:buFont typeface="Arial" panose="020B0604020202020204" pitchFamily="34" charset="0"/>
              <a:buChar char="•"/>
            </a:pPr>
            <a:endParaRPr lang="en-GB" sz="1400" b="1" dirty="0" smtClean="0"/>
          </a:p>
          <a:p>
            <a:pPr marL="742950" lvl="2" indent="-285750">
              <a:buFontTx/>
              <a:buChar char="-"/>
            </a:pPr>
            <a:endParaRPr lang="en-GB" sz="1400" dirty="0" smtClean="0"/>
          </a:p>
          <a:p>
            <a:pPr marL="285750" lvl="1" indent="-285750">
              <a:buFontTx/>
              <a:buChar char="-"/>
            </a:pPr>
            <a:endParaRPr lang="en-GB" sz="1400" dirty="0" smtClean="0"/>
          </a:p>
          <a:p>
            <a:endParaRPr lang="en-GB" sz="1400" dirty="0" smtClean="0"/>
          </a:p>
        </p:txBody>
      </p:sp>
      <p:pic>
        <p:nvPicPr>
          <p:cNvPr id="4" name="Picture 3" descr="Image result for art spiegelman maus"/>
          <p:cNvPicPr/>
          <p:nvPr/>
        </p:nvPicPr>
        <p:blipFill>
          <a:blip r:embed="rId2">
            <a:extLst>
              <a:ext uri="{28A0092B-C50C-407E-A947-70E740481C1C}">
                <a14:useLocalDpi xmlns:a14="http://schemas.microsoft.com/office/drawing/2010/main" val="0"/>
              </a:ext>
            </a:extLst>
          </a:blip>
          <a:srcRect/>
          <a:stretch>
            <a:fillRect/>
          </a:stretch>
        </p:blipFill>
        <p:spPr bwMode="auto">
          <a:xfrm>
            <a:off x="1871700" y="917941"/>
            <a:ext cx="5400600" cy="3528392"/>
          </a:xfrm>
          <a:prstGeom prst="rect">
            <a:avLst/>
          </a:prstGeom>
          <a:noFill/>
          <a:ln>
            <a:noFill/>
          </a:ln>
        </p:spPr>
      </p:pic>
    </p:spTree>
    <p:extLst>
      <p:ext uri="{BB962C8B-B14F-4D97-AF65-F5344CB8AC3E}">
        <p14:creationId xmlns:p14="http://schemas.microsoft.com/office/powerpoint/2010/main" val="35226530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0611"/>
            <a:ext cx="9144000" cy="6882563"/>
          </a:xfrm>
          <a:prstGeom prst="rect">
            <a:avLst/>
          </a:prstGeom>
          <a:noFill/>
        </p:spPr>
        <p:txBody>
          <a:bodyPr wrap="square" lIns="540000" tIns="360000" rIns="540000" bIns="360000" rtlCol="0">
            <a:spAutoFit/>
          </a:bodyPr>
          <a:lstStyle/>
          <a:p>
            <a:pPr lvl="0" algn="just">
              <a:spcAft>
                <a:spcPts val="0"/>
              </a:spcAft>
            </a:pPr>
            <a:r>
              <a:rPr lang="en-GB" sz="1400" dirty="0"/>
              <a:t>Art Spiegelman, </a:t>
            </a:r>
            <a:r>
              <a:rPr lang="en-GB" sz="1400" i="1" dirty="0" err="1"/>
              <a:t>Maus</a:t>
            </a:r>
            <a:r>
              <a:rPr lang="en-GB" sz="1400" i="1" dirty="0"/>
              <a:t>: A Survivor's Tale </a:t>
            </a:r>
            <a:r>
              <a:rPr lang="en-GB" sz="1400" dirty="0"/>
              <a:t>(London: Penguin 2003 [original serialisation 1980–1991]), pp. 5–25, 164–167, 199–234, </a:t>
            </a:r>
            <a:r>
              <a:rPr lang="en-GB" sz="1400" dirty="0" smtClean="0"/>
              <a:t>261–277</a:t>
            </a:r>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a:p>
          <a:p>
            <a:pPr marL="342900" lvl="0" indent="-342900">
              <a:buFont typeface="Arial" panose="020B0604020202020204" pitchFamily="34" charset="0"/>
              <a:buChar char="•"/>
            </a:pPr>
            <a:r>
              <a:rPr lang="en-GB" sz="2000" b="1" dirty="0"/>
              <a:t>What do you think were Spiegelman’s motivations for writing about the Holocaust in the manner in which he did? Why do you think he chose to use animals as a narrative/pictorial device?</a:t>
            </a:r>
            <a:endParaRPr lang="en-US" sz="2000" dirty="0"/>
          </a:p>
          <a:p>
            <a:pPr marL="342900" indent="-342900">
              <a:buFont typeface="Arial" panose="020B0604020202020204" pitchFamily="34" charset="0"/>
              <a:buChar char="•"/>
            </a:pPr>
            <a:endParaRPr lang="en-US" sz="2000" dirty="0"/>
          </a:p>
          <a:p>
            <a:pPr marL="342900" lvl="0" indent="-342900">
              <a:buFont typeface="Arial" panose="020B0604020202020204" pitchFamily="34" charset="0"/>
              <a:buChar char="•"/>
            </a:pPr>
            <a:r>
              <a:rPr lang="en-GB" sz="2000" b="1" dirty="0"/>
              <a:t>Do you think the way Spiegelman represents the Holocaust is effective?</a:t>
            </a:r>
            <a:endParaRPr lang="en-US" sz="2000" dirty="0"/>
          </a:p>
          <a:p>
            <a:r>
              <a:rPr lang="en-GB" sz="2000" dirty="0"/>
              <a:t> </a:t>
            </a:r>
            <a:endParaRPr lang="en-US" sz="2000" dirty="0"/>
          </a:p>
        </p:txBody>
      </p:sp>
      <p:pic>
        <p:nvPicPr>
          <p:cNvPr id="4" name="Picture 3" descr="Image result for art spiegelman maus"/>
          <p:cNvPicPr/>
          <p:nvPr/>
        </p:nvPicPr>
        <p:blipFill>
          <a:blip r:embed="rId2">
            <a:extLst>
              <a:ext uri="{28A0092B-C50C-407E-A947-70E740481C1C}">
                <a14:useLocalDpi xmlns:a14="http://schemas.microsoft.com/office/drawing/2010/main" val="0"/>
              </a:ext>
            </a:extLst>
          </a:blip>
          <a:srcRect/>
          <a:stretch>
            <a:fillRect/>
          </a:stretch>
        </p:blipFill>
        <p:spPr bwMode="auto">
          <a:xfrm>
            <a:off x="1871700" y="917941"/>
            <a:ext cx="5400600" cy="3528392"/>
          </a:xfrm>
          <a:prstGeom prst="rect">
            <a:avLst/>
          </a:prstGeom>
          <a:noFill/>
          <a:ln>
            <a:noFill/>
          </a:ln>
        </p:spPr>
      </p:pic>
    </p:spTree>
    <p:extLst>
      <p:ext uri="{BB962C8B-B14F-4D97-AF65-F5344CB8AC3E}">
        <p14:creationId xmlns:p14="http://schemas.microsoft.com/office/powerpoint/2010/main" val="42916239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0611"/>
            <a:ext cx="9144000" cy="7590449"/>
          </a:xfrm>
          <a:prstGeom prst="rect">
            <a:avLst/>
          </a:prstGeom>
          <a:noFill/>
        </p:spPr>
        <p:txBody>
          <a:bodyPr wrap="square" lIns="540000" tIns="360000" rIns="540000" bIns="360000" rtlCol="0">
            <a:spAutoFit/>
          </a:bodyPr>
          <a:lstStyle/>
          <a:p>
            <a:pPr lvl="0" algn="just">
              <a:spcAft>
                <a:spcPts val="0"/>
              </a:spcAft>
            </a:pPr>
            <a:r>
              <a:rPr lang="en-GB" sz="1400" dirty="0"/>
              <a:t>Art Spiegelman, </a:t>
            </a:r>
            <a:r>
              <a:rPr lang="en-GB" sz="1400" i="1" dirty="0" err="1"/>
              <a:t>Maus</a:t>
            </a:r>
            <a:r>
              <a:rPr lang="en-GB" sz="1400" i="1" dirty="0"/>
              <a:t>: A Survivor's Tale </a:t>
            </a:r>
            <a:r>
              <a:rPr lang="en-GB" sz="1400" dirty="0"/>
              <a:t>(London: Penguin 2003 [original serialisation 1980–1991]), pp. 5–25, 164–167, 199–234, </a:t>
            </a:r>
            <a:r>
              <a:rPr lang="en-GB" sz="1400" dirty="0" smtClean="0"/>
              <a:t>261–277</a:t>
            </a:r>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smtClean="0"/>
          </a:p>
          <a:p>
            <a:pPr lvl="0" algn="just">
              <a:spcAft>
                <a:spcPts val="0"/>
              </a:spcAft>
            </a:pPr>
            <a:endParaRPr lang="en-GB" sz="1400" b="1" dirty="0"/>
          </a:p>
          <a:p>
            <a:pPr lvl="0" algn="just">
              <a:spcAft>
                <a:spcPts val="0"/>
              </a:spcAft>
            </a:pPr>
            <a:endParaRPr lang="en-GB" sz="1400" b="1" dirty="0"/>
          </a:p>
          <a:p>
            <a:pPr marL="342900" lvl="0" indent="-342900">
              <a:buFont typeface="Arial" panose="020B0604020202020204" pitchFamily="34" charset="0"/>
              <a:buChar char="•"/>
            </a:pPr>
            <a:r>
              <a:rPr lang="en-GB" sz="2800" b="1" dirty="0" smtClean="0"/>
              <a:t>How </a:t>
            </a:r>
            <a:r>
              <a:rPr lang="en-GB" sz="2800" b="1" dirty="0"/>
              <a:t>does </a:t>
            </a:r>
            <a:r>
              <a:rPr lang="en-GB" sz="2800" b="1" i="1" dirty="0" err="1"/>
              <a:t>Maus</a:t>
            </a:r>
            <a:r>
              <a:rPr lang="en-GB" sz="2800" b="1" i="1" dirty="0"/>
              <a:t> </a:t>
            </a:r>
            <a:r>
              <a:rPr lang="en-GB" sz="2800" b="1" dirty="0"/>
              <a:t>relate to Adorno’s comments about “poetry after Auschwitz?” </a:t>
            </a:r>
            <a:r>
              <a:rPr lang="en-GB" b="1" dirty="0"/>
              <a:t> </a:t>
            </a:r>
            <a:endParaRPr lang="en-GB" b="1" dirty="0" smtClean="0"/>
          </a:p>
          <a:p>
            <a:pPr lvl="0" algn="just">
              <a:spcAft>
                <a:spcPts val="0"/>
              </a:spcAft>
            </a:pPr>
            <a:endParaRPr lang="en-GB" b="1" dirty="0" smtClean="0"/>
          </a:p>
          <a:p>
            <a:pPr lvl="0"/>
            <a:endParaRPr lang="en-GB" b="1" dirty="0" smtClean="0"/>
          </a:p>
          <a:p>
            <a:pPr marL="285750" lvl="0" indent="-285750">
              <a:buFont typeface="Arial" panose="020B0604020202020204" pitchFamily="34" charset="0"/>
              <a:buChar char="•"/>
            </a:pPr>
            <a:endParaRPr lang="en-GB" b="1" dirty="0"/>
          </a:p>
          <a:p>
            <a:pPr marL="285750" lvl="1" indent="-285750">
              <a:buFont typeface="Arial" panose="020B0604020202020204" pitchFamily="34" charset="0"/>
              <a:buChar char="•"/>
            </a:pPr>
            <a:endParaRPr lang="en-GB" sz="1400" b="1" dirty="0" smtClean="0"/>
          </a:p>
          <a:p>
            <a:pPr marL="742950" lvl="2" indent="-285750">
              <a:buFontTx/>
              <a:buChar char="-"/>
            </a:pPr>
            <a:endParaRPr lang="en-GB" sz="1400" dirty="0" smtClean="0"/>
          </a:p>
          <a:p>
            <a:pPr marL="285750" lvl="1" indent="-285750">
              <a:buFontTx/>
              <a:buChar char="-"/>
            </a:pPr>
            <a:endParaRPr lang="en-GB" sz="1400" dirty="0" smtClean="0"/>
          </a:p>
          <a:p>
            <a:endParaRPr lang="en-GB" sz="1400" dirty="0" smtClean="0"/>
          </a:p>
        </p:txBody>
      </p:sp>
      <p:pic>
        <p:nvPicPr>
          <p:cNvPr id="4" name="Picture 3" descr="Image result for art spiegelman maus"/>
          <p:cNvPicPr/>
          <p:nvPr/>
        </p:nvPicPr>
        <p:blipFill>
          <a:blip r:embed="rId2">
            <a:extLst>
              <a:ext uri="{28A0092B-C50C-407E-A947-70E740481C1C}">
                <a14:useLocalDpi xmlns:a14="http://schemas.microsoft.com/office/drawing/2010/main" val="0"/>
              </a:ext>
            </a:extLst>
          </a:blip>
          <a:srcRect/>
          <a:stretch>
            <a:fillRect/>
          </a:stretch>
        </p:blipFill>
        <p:spPr bwMode="auto">
          <a:xfrm>
            <a:off x="1871700" y="917941"/>
            <a:ext cx="5400600" cy="3528392"/>
          </a:xfrm>
          <a:prstGeom prst="rect">
            <a:avLst/>
          </a:prstGeom>
          <a:noFill/>
          <a:ln>
            <a:noFill/>
          </a:ln>
        </p:spPr>
      </p:pic>
    </p:spTree>
    <p:extLst>
      <p:ext uri="{BB962C8B-B14F-4D97-AF65-F5344CB8AC3E}">
        <p14:creationId xmlns:p14="http://schemas.microsoft.com/office/powerpoint/2010/main" val="87752493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5596" y="0"/>
            <a:ext cx="7236296" cy="55007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36512" y="5589240"/>
            <a:ext cx="9180512" cy="1077218"/>
          </a:xfrm>
          <a:prstGeom prst="rect">
            <a:avLst/>
          </a:prstGeom>
        </p:spPr>
        <p:txBody>
          <a:bodyPr wrap="square" lIns="180000" rIns="180000">
            <a:spAutoFit/>
          </a:bodyPr>
          <a:lstStyle/>
          <a:p>
            <a:r>
              <a:rPr lang="en-GB" sz="1600" dirty="0" smtClean="0">
                <a:solidFill>
                  <a:prstClr val="black"/>
                </a:solidFill>
              </a:rPr>
              <a:t>‘Should Auschwitz Be a Site for Selfies?’ </a:t>
            </a:r>
            <a:r>
              <a:rPr lang="en-GB" sz="1600" i="1" dirty="0" smtClean="0">
                <a:solidFill>
                  <a:prstClr val="black"/>
                </a:solidFill>
              </a:rPr>
              <a:t>New Yorker</a:t>
            </a:r>
            <a:r>
              <a:rPr lang="en-GB" sz="1600" dirty="0" smtClean="0">
                <a:solidFill>
                  <a:prstClr val="black"/>
                </a:solidFill>
              </a:rPr>
              <a:t>, June 26 2014 (</a:t>
            </a:r>
            <a:r>
              <a:rPr lang="en-GB" sz="1600" dirty="0" smtClean="0">
                <a:solidFill>
                  <a:prstClr val="black"/>
                </a:solidFill>
                <a:hlinkClick r:id="rId4"/>
              </a:rPr>
              <a:t>http://www.newyorker.com/culture/culture-desk/should-auschwitz-be-a-site-for-selfies</a:t>
            </a:r>
            <a:r>
              <a:rPr lang="en-GB" sz="1600" dirty="0" smtClean="0">
                <a:solidFill>
                  <a:prstClr val="black"/>
                </a:solidFill>
              </a:rPr>
              <a:t>); </a:t>
            </a:r>
          </a:p>
          <a:p>
            <a:r>
              <a:rPr lang="en-GB" sz="1600" dirty="0" smtClean="0">
                <a:solidFill>
                  <a:prstClr val="black"/>
                </a:solidFill>
              </a:rPr>
              <a:t>‘Holocaust selfies are inevitable if you turn solemn sites into tourist traps,’ </a:t>
            </a:r>
            <a:r>
              <a:rPr lang="en-GB" sz="1600" i="1" dirty="0" smtClean="0">
                <a:solidFill>
                  <a:prstClr val="black"/>
                </a:solidFill>
              </a:rPr>
              <a:t>Guardian</a:t>
            </a:r>
            <a:r>
              <a:rPr lang="en-GB" sz="1600" dirty="0" smtClean="0">
                <a:solidFill>
                  <a:prstClr val="black"/>
                </a:solidFill>
              </a:rPr>
              <a:t>, October 9 2014 (</a:t>
            </a:r>
            <a:r>
              <a:rPr lang="en-GB" sz="1600" dirty="0" smtClean="0">
                <a:solidFill>
                  <a:prstClr val="black"/>
                </a:solidFill>
                <a:hlinkClick r:id="rId5"/>
              </a:rPr>
              <a:t>http://www.theguardian.com/commentisfree/2014/oct/09/holocaust-selfies-solemn-sites-tourist-traps</a:t>
            </a:r>
            <a:r>
              <a:rPr lang="en-GB" sz="1600" dirty="0" smtClean="0">
                <a:solidFill>
                  <a:prstClr val="black"/>
                </a:solidFill>
              </a:rPr>
              <a:t>) </a:t>
            </a:r>
            <a:endParaRPr lang="en-GB" sz="1600" dirty="0">
              <a:solidFill>
                <a:prstClr val="black"/>
              </a:solidFill>
            </a:endParaRPr>
          </a:p>
        </p:txBody>
      </p:sp>
    </p:spTree>
    <p:extLst>
      <p:ext uri="{BB962C8B-B14F-4D97-AF65-F5344CB8AC3E}">
        <p14:creationId xmlns:p14="http://schemas.microsoft.com/office/powerpoint/2010/main" val="223818828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457200" y="3319884"/>
            <a:ext cx="8229600" cy="4525963"/>
          </a:xfrm>
        </p:spPr>
        <p:txBody>
          <a:bodyPr>
            <a:normAutofit/>
          </a:bodyPr>
          <a:lstStyle/>
          <a:p>
            <a:pPr marL="0" indent="0">
              <a:buNone/>
            </a:pPr>
            <a:r>
              <a:rPr lang="en-US" sz="1800" dirty="0" smtClean="0"/>
              <a:t>‘David </a:t>
            </a:r>
            <a:r>
              <a:rPr lang="en-US" sz="1800" dirty="0" err="1"/>
              <a:t>Baddiel</a:t>
            </a:r>
            <a:r>
              <a:rPr lang="en-US" sz="1800" dirty="0"/>
              <a:t>: </a:t>
            </a:r>
            <a:r>
              <a:rPr lang="en-US" sz="1800" dirty="0" smtClean="0"/>
              <a:t>“You </a:t>
            </a:r>
            <a:r>
              <a:rPr lang="en-US" sz="1800" dirty="0"/>
              <a:t>can definitely do jokes about the </a:t>
            </a:r>
            <a:r>
              <a:rPr lang="en-US" sz="1800" dirty="0" smtClean="0"/>
              <a:t>Holocaust,”’ </a:t>
            </a:r>
            <a:r>
              <a:rPr lang="en-US" sz="1800" i="1" dirty="0" smtClean="0"/>
              <a:t>Jewish News Online</a:t>
            </a:r>
            <a:r>
              <a:rPr lang="en-US" sz="1800" dirty="0" smtClean="0"/>
              <a:t>, March 22 2018 (</a:t>
            </a:r>
            <a:r>
              <a:rPr lang="en-US" sz="1800" dirty="0" smtClean="0">
                <a:hlinkClick r:id="rId2"/>
              </a:rPr>
              <a:t>http</a:t>
            </a:r>
            <a:r>
              <a:rPr lang="en-US" sz="1800" dirty="0">
                <a:hlinkClick r:id="rId2"/>
              </a:rPr>
              <a:t>://jewishnews.timesofisrael.com/nazi-saluting-dogs-owner-found-guilty-of-hate-crime-2</a:t>
            </a:r>
            <a:r>
              <a:rPr lang="en-US" sz="1800" dirty="0" smtClean="0">
                <a:hlinkClick r:id="rId2"/>
              </a:rPr>
              <a:t>/</a:t>
            </a:r>
            <a:r>
              <a:rPr lang="en-US" sz="1800" dirty="0" smtClean="0"/>
              <a:t>; accessed March 26 2018)</a:t>
            </a:r>
          </a:p>
          <a:p>
            <a:pPr marL="0" indent="0">
              <a:buNone/>
            </a:pPr>
            <a:endParaRPr lang="en-GB" sz="1800" dirty="0"/>
          </a:p>
          <a:p>
            <a:pPr marL="0" indent="0">
              <a:buNone/>
            </a:pPr>
            <a:r>
              <a:rPr lang="en-GB" sz="1800" dirty="0" smtClean="0"/>
              <a:t>David </a:t>
            </a:r>
            <a:r>
              <a:rPr lang="en-GB" sz="1800" dirty="0" err="1" smtClean="0"/>
              <a:t>Baddiel</a:t>
            </a:r>
            <a:r>
              <a:rPr lang="en-GB" sz="1800" dirty="0" smtClean="0"/>
              <a:t>, ‘</a:t>
            </a:r>
            <a:r>
              <a:rPr lang="en-US" sz="1800" dirty="0" smtClean="0"/>
              <a:t>What </a:t>
            </a:r>
            <a:r>
              <a:rPr lang="en-US" sz="1800" dirty="0"/>
              <a:t>makes Jewish comedy Jewish</a:t>
            </a:r>
            <a:r>
              <a:rPr lang="en-US" sz="1800" dirty="0" smtClean="0"/>
              <a:t>?’ </a:t>
            </a:r>
            <a:r>
              <a:rPr lang="en-US" sz="1800" i="1" dirty="0" smtClean="0"/>
              <a:t>Times Literary Supplement</a:t>
            </a:r>
            <a:r>
              <a:rPr lang="en-US" sz="1800" dirty="0" smtClean="0"/>
              <a:t>, February 28 </a:t>
            </a:r>
            <a:r>
              <a:rPr lang="en-US" sz="1800" dirty="0"/>
              <a:t>2018 (</a:t>
            </a:r>
            <a:r>
              <a:rPr lang="en-US" sz="1800" dirty="0">
                <a:hlinkClick r:id="rId3"/>
              </a:rPr>
              <a:t>https://www.the-tls.co.uk/articles/public/jewish-comedy-david-baddiel</a:t>
            </a:r>
            <a:r>
              <a:rPr lang="en-US" sz="1800" dirty="0" smtClean="0">
                <a:hlinkClick r:id="rId3"/>
              </a:rPr>
              <a:t>/</a:t>
            </a:r>
            <a:r>
              <a:rPr lang="en-US" sz="1800" dirty="0" smtClean="0"/>
              <a:t>; </a:t>
            </a:r>
            <a:r>
              <a:rPr lang="en-US" sz="1800" dirty="0"/>
              <a:t>accessed March 26 2018</a:t>
            </a:r>
            <a:r>
              <a:rPr lang="en-US" sz="1800" dirty="0" smtClean="0"/>
              <a:t>)</a:t>
            </a:r>
          </a:p>
          <a:p>
            <a:pPr marL="0" indent="0">
              <a:buNone/>
            </a:pPr>
            <a:endParaRPr lang="en-GB" sz="1800" dirty="0"/>
          </a:p>
          <a:p>
            <a:pPr marL="0" indent="0">
              <a:buNone/>
            </a:pPr>
            <a:r>
              <a:rPr lang="en-GB" sz="1800" dirty="0" smtClean="0"/>
              <a:t>Larry David on Saturday Night Live, November 2017 (</a:t>
            </a:r>
            <a:r>
              <a:rPr lang="en-GB" sz="1800" dirty="0" smtClean="0">
                <a:hlinkClick r:id="rId4"/>
              </a:rPr>
              <a:t>https</a:t>
            </a:r>
            <a:r>
              <a:rPr lang="en-GB" sz="1800" dirty="0">
                <a:hlinkClick r:id="rId4"/>
              </a:rPr>
              <a:t>://</a:t>
            </a:r>
            <a:r>
              <a:rPr lang="en-GB" sz="1800" dirty="0" smtClean="0">
                <a:hlinkClick r:id="rId4"/>
              </a:rPr>
              <a:t>www.youtube.com/watch?v=NU-lD2cmK8U</a:t>
            </a:r>
            <a:r>
              <a:rPr lang="en-US" sz="1800" dirty="0"/>
              <a:t>; accessed March 26 2018)</a:t>
            </a:r>
          </a:p>
          <a:p>
            <a:pPr marL="0" indent="0">
              <a:buNone/>
            </a:pPr>
            <a:endParaRPr lang="en-GB" sz="1800" dirty="0" smtClean="0"/>
          </a:p>
          <a:p>
            <a:pPr marL="0" indent="0">
              <a:buNone/>
            </a:pPr>
            <a:endParaRPr lang="en-GB" dirty="0" smtClean="0"/>
          </a:p>
        </p:txBody>
      </p:sp>
      <p:pic>
        <p:nvPicPr>
          <p:cNvPr id="4" name="Picture 3"/>
          <p:cNvPicPr>
            <a:picLocks noChangeAspect="1"/>
          </p:cNvPicPr>
          <p:nvPr/>
        </p:nvPicPr>
        <p:blipFill>
          <a:blip r:embed="rId5"/>
          <a:stretch>
            <a:fillRect/>
          </a:stretch>
        </p:blipFill>
        <p:spPr>
          <a:xfrm>
            <a:off x="2285999" y="259416"/>
            <a:ext cx="4840909" cy="3025568"/>
          </a:xfrm>
          <a:prstGeom prst="rect">
            <a:avLst/>
          </a:prstGeom>
        </p:spPr>
      </p:pic>
    </p:spTree>
    <p:extLst>
      <p:ext uri="{BB962C8B-B14F-4D97-AF65-F5344CB8AC3E}">
        <p14:creationId xmlns:p14="http://schemas.microsoft.com/office/powerpoint/2010/main" val="37887703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normAutofit/>
          </a:bodyPr>
          <a:lstStyle/>
          <a:p>
            <a:r>
              <a:rPr lang="en-GB" sz="4400" b="1" dirty="0" smtClean="0"/>
              <a:t>Is it okay to take selfies at Auschwitz?</a:t>
            </a:r>
            <a:endParaRPr lang="en-US" sz="4400" b="1" dirty="0"/>
          </a:p>
        </p:txBody>
      </p:sp>
      <p:sp>
        <p:nvSpPr>
          <p:cNvPr id="4" name="Content Placeholder 3"/>
          <p:cNvSpPr>
            <a:spLocks noGrp="1"/>
          </p:cNvSpPr>
          <p:nvPr>
            <p:ph sz="half" idx="2"/>
          </p:nvPr>
        </p:nvSpPr>
        <p:spPr/>
        <p:txBody>
          <a:bodyPr>
            <a:normAutofit/>
          </a:bodyPr>
          <a:lstStyle/>
          <a:p>
            <a:r>
              <a:rPr lang="en-GB" sz="4400" b="1" dirty="0" smtClean="0"/>
              <a:t>Is it okay tell jokes about the Holocaust?</a:t>
            </a:r>
            <a:endParaRPr lang="en-US" sz="4400" b="1" dirty="0"/>
          </a:p>
        </p:txBody>
      </p:sp>
    </p:spTree>
    <p:extLst>
      <p:ext uri="{BB962C8B-B14F-4D97-AF65-F5344CB8AC3E}">
        <p14:creationId xmlns:p14="http://schemas.microsoft.com/office/powerpoint/2010/main" val="974940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28A0092B-C50C-407E-A947-70E740481C1C}">
                <a14:useLocalDpi xmlns:a14="http://schemas.microsoft.com/office/drawing/2010/main" val="0"/>
              </a:ext>
            </a:extLst>
          </a:blip>
          <a:srcRect t="3801" b="9051"/>
          <a:stretch/>
        </p:blipFill>
        <p:spPr>
          <a:xfrm>
            <a:off x="1917316" y="1"/>
            <a:ext cx="5184926" cy="6858000"/>
          </a:xfrm>
          <a:prstGeom prst="rect">
            <a:avLst/>
          </a:prstGeom>
        </p:spPr>
      </p:pic>
    </p:spTree>
    <p:extLst>
      <p:ext uri="{BB962C8B-B14F-4D97-AF65-F5344CB8AC3E}">
        <p14:creationId xmlns:p14="http://schemas.microsoft.com/office/powerpoint/2010/main" val="12383638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TotalTime>
  <Words>1948</Words>
  <Application>Microsoft Office PowerPoint</Application>
  <PresentationFormat>On-screen Show (4:3)</PresentationFormat>
  <Paragraphs>283</Paragraphs>
  <Slides>30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Lancaster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Scott, Alex (scotta2)</dc:creator>
  <cp:lastModifiedBy>Alexander Scott</cp:lastModifiedBy>
  <cp:revision>50</cp:revision>
  <cp:lastPrinted>2018-03-27T14:05:24Z</cp:lastPrinted>
  <dcterms:created xsi:type="dcterms:W3CDTF">2015-02-09T11:33:17Z</dcterms:created>
  <dcterms:modified xsi:type="dcterms:W3CDTF">2018-03-28T08:43:30Z</dcterms:modified>
</cp:coreProperties>
</file>