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 id="2147483651" r:id="rId4"/>
    <p:sldMasterId id="2147483656" r:id="rId5"/>
    <p:sldMasterId id="2147483736" r:id="rId6"/>
    <p:sldMasterId id="2147483666" r:id="rId7"/>
  </p:sldMasterIdLst>
  <p:notesMasterIdLst>
    <p:notesMasterId r:id="rId34"/>
  </p:notesMasterIdLst>
  <p:sldIdLst>
    <p:sldId id="259" r:id="rId8"/>
    <p:sldId id="260" r:id="rId9"/>
    <p:sldId id="263" r:id="rId10"/>
    <p:sldId id="261" r:id="rId11"/>
    <p:sldId id="262"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80" r:id="rId28"/>
    <p:sldId id="279" r:id="rId29"/>
    <p:sldId id="258" r:id="rId30"/>
    <p:sldId id="281" r:id="rId31"/>
    <p:sldId id="257" r:id="rId32"/>
    <p:sldId id="25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1B4363-998C-4EBB-A986-F0B75946E79E}" v="173" dt="2026-09-24T21:43:19.3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202"/>
    <p:restoredTop sz="96247" autoAdjust="0"/>
  </p:normalViewPr>
  <p:slideViewPr>
    <p:cSldViewPr snapToGrid="0" snapToObjects="1">
      <p:cViewPr>
        <p:scale>
          <a:sx n="104" d="100"/>
          <a:sy n="104" d="100"/>
        </p:scale>
        <p:origin x="54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microsoft.com/office/2016/11/relationships/changesInfo" Target="changesInfos/changesInfo1.xml"/><Relationship Id="rId21" Type="http://schemas.openxmlformats.org/officeDocument/2006/relationships/slide" Target="slides/slide14.xml"/><Relationship Id="rId34" Type="http://schemas.openxmlformats.org/officeDocument/2006/relationships/notesMaster" Target="notesMasters/notesMaster1.xml"/><Relationship Id="rId7" Type="http://schemas.openxmlformats.org/officeDocument/2006/relationships/slideMaster" Target="slideMasters/slideMaster5.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2.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presProps" Target="presProps.xml"/><Relationship Id="rId8" Type="http://schemas.openxmlformats.org/officeDocument/2006/relationships/slide" Target="slides/slide1.xml"/><Relationship Id="rId3" Type="http://schemas.openxmlformats.org/officeDocument/2006/relationships/slideMaster" Target="slideMasters/slide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au Academic" userId="1c8f60c04643d64b" providerId="LiveId" clId="{08672D6D-4B5B-42D9-B5C7-2D554DBB9608}"/>
    <pc:docChg chg="undo custSel modSld delMainMaster">
      <pc:chgData name="Beau Academic" userId="1c8f60c04643d64b" providerId="LiveId" clId="{08672D6D-4B5B-42D9-B5C7-2D554DBB9608}" dt="2026-09-24T21:45:44.110" v="871" actId="404"/>
      <pc:docMkLst>
        <pc:docMk/>
      </pc:docMkLst>
      <pc:sldChg chg="modSp mod">
        <pc:chgData name="Beau Academic" userId="1c8f60c04643d64b" providerId="LiveId" clId="{08672D6D-4B5B-42D9-B5C7-2D554DBB9608}" dt="2026-09-24T10:23:43.187" v="11" actId="2711"/>
        <pc:sldMkLst>
          <pc:docMk/>
          <pc:sldMk cId="487237466" sldId="260"/>
        </pc:sldMkLst>
        <pc:spChg chg="mod">
          <ac:chgData name="Beau Academic" userId="1c8f60c04643d64b" providerId="LiveId" clId="{08672D6D-4B5B-42D9-B5C7-2D554DBB9608}" dt="2026-09-24T10:23:43.187" v="11" actId="2711"/>
          <ac:spMkLst>
            <pc:docMk/>
            <pc:sldMk cId="487237466" sldId="260"/>
            <ac:spMk id="3" creationId="{8596135E-1523-289E-4640-686FB840FA7A}"/>
          </ac:spMkLst>
        </pc:spChg>
      </pc:sldChg>
      <pc:sldChg chg="delSp modSp mod delAnim">
        <pc:chgData name="Beau Academic" userId="1c8f60c04643d64b" providerId="LiveId" clId="{08672D6D-4B5B-42D9-B5C7-2D554DBB9608}" dt="2026-09-24T10:26:43.621" v="69" actId="2711"/>
        <pc:sldMkLst>
          <pc:docMk/>
          <pc:sldMk cId="2443943422" sldId="261"/>
        </pc:sldMkLst>
        <pc:spChg chg="mod">
          <ac:chgData name="Beau Academic" userId="1c8f60c04643d64b" providerId="LiveId" clId="{08672D6D-4B5B-42D9-B5C7-2D554DBB9608}" dt="2026-09-24T10:25:26.266" v="50" actId="20577"/>
          <ac:spMkLst>
            <pc:docMk/>
            <pc:sldMk cId="2443943422" sldId="261"/>
            <ac:spMk id="2" creationId="{068C2F5E-4462-1920-77FF-A3A12D534938}"/>
          </ac:spMkLst>
        </pc:spChg>
        <pc:spChg chg="mod">
          <ac:chgData name="Beau Academic" userId="1c8f60c04643d64b" providerId="LiveId" clId="{08672D6D-4B5B-42D9-B5C7-2D554DBB9608}" dt="2026-09-24T10:25:40.486" v="53" actId="2711"/>
          <ac:spMkLst>
            <pc:docMk/>
            <pc:sldMk cId="2443943422" sldId="261"/>
            <ac:spMk id="6" creationId="{E0B69AEB-A07E-52C3-79F0-2128E133A872}"/>
          </ac:spMkLst>
        </pc:spChg>
        <pc:spChg chg="mod">
          <ac:chgData name="Beau Academic" userId="1c8f60c04643d64b" providerId="LiveId" clId="{08672D6D-4B5B-42D9-B5C7-2D554DBB9608}" dt="2026-09-24T10:26:43.621" v="69" actId="2711"/>
          <ac:spMkLst>
            <pc:docMk/>
            <pc:sldMk cId="2443943422" sldId="261"/>
            <ac:spMk id="8" creationId="{D8D0F841-80B3-54F9-307D-A2CECD444AD7}"/>
          </ac:spMkLst>
        </pc:spChg>
        <pc:spChg chg="mod">
          <ac:chgData name="Beau Academic" userId="1c8f60c04643d64b" providerId="LiveId" clId="{08672D6D-4B5B-42D9-B5C7-2D554DBB9608}" dt="2026-09-24T10:25:54.483" v="56" actId="14100"/>
          <ac:spMkLst>
            <pc:docMk/>
            <pc:sldMk cId="2443943422" sldId="261"/>
            <ac:spMk id="10" creationId="{4AB89337-A52D-9394-90A7-150AD447BA8B}"/>
          </ac:spMkLst>
        </pc:spChg>
        <pc:spChg chg="del mod">
          <ac:chgData name="Beau Academic" userId="1c8f60c04643d64b" providerId="LiveId" clId="{08672D6D-4B5B-42D9-B5C7-2D554DBB9608}" dt="2026-09-24T10:26:02.952" v="58" actId="478"/>
          <ac:spMkLst>
            <pc:docMk/>
            <pc:sldMk cId="2443943422" sldId="261"/>
            <ac:spMk id="12" creationId="{93C23354-8865-656F-106D-F01F79DDF7A5}"/>
          </ac:spMkLst>
        </pc:spChg>
        <pc:spChg chg="mod">
          <ac:chgData name="Beau Academic" userId="1c8f60c04643d64b" providerId="LiveId" clId="{08672D6D-4B5B-42D9-B5C7-2D554DBB9608}" dt="2026-09-24T10:26:27.636" v="67" actId="20577"/>
          <ac:spMkLst>
            <pc:docMk/>
            <pc:sldMk cId="2443943422" sldId="261"/>
            <ac:spMk id="14" creationId="{FE26A60E-013B-A41A-FA44-9ABAA553B6D4}"/>
          </ac:spMkLst>
        </pc:spChg>
      </pc:sldChg>
      <pc:sldChg chg="modSp mod">
        <pc:chgData name="Beau Academic" userId="1c8f60c04643d64b" providerId="LiveId" clId="{08672D6D-4B5B-42D9-B5C7-2D554DBB9608}" dt="2026-09-24T10:24:45.368" v="25" actId="20577"/>
        <pc:sldMkLst>
          <pc:docMk/>
          <pc:sldMk cId="576894162" sldId="263"/>
        </pc:sldMkLst>
        <pc:spChg chg="mod">
          <ac:chgData name="Beau Academic" userId="1c8f60c04643d64b" providerId="LiveId" clId="{08672D6D-4B5B-42D9-B5C7-2D554DBB9608}" dt="2026-09-24T10:24:08.339" v="23" actId="20577"/>
          <ac:spMkLst>
            <pc:docMk/>
            <pc:sldMk cId="576894162" sldId="263"/>
            <ac:spMk id="2" creationId="{FB34562E-394C-F922-B460-CE3D75B3BA96}"/>
          </ac:spMkLst>
        </pc:spChg>
        <pc:spChg chg="mod">
          <ac:chgData name="Beau Academic" userId="1c8f60c04643d64b" providerId="LiveId" clId="{08672D6D-4B5B-42D9-B5C7-2D554DBB9608}" dt="2026-09-24T10:24:45.368" v="25" actId="20577"/>
          <ac:spMkLst>
            <pc:docMk/>
            <pc:sldMk cId="576894162" sldId="263"/>
            <ac:spMk id="6" creationId="{F1516FCA-FE37-F67C-4111-FD8C3BB9D69C}"/>
          </ac:spMkLst>
        </pc:spChg>
      </pc:sldChg>
      <pc:sldChg chg="modAnim">
        <pc:chgData name="Beau Academic" userId="1c8f60c04643d64b" providerId="LiveId" clId="{08672D6D-4B5B-42D9-B5C7-2D554DBB9608}" dt="2026-09-24T21:40:42.713" v="834"/>
        <pc:sldMkLst>
          <pc:docMk/>
          <pc:sldMk cId="2354126121" sldId="264"/>
        </pc:sldMkLst>
      </pc:sldChg>
      <pc:sldChg chg="modSp mod">
        <pc:chgData name="Beau Academic" userId="1c8f60c04643d64b" providerId="LiveId" clId="{08672D6D-4B5B-42D9-B5C7-2D554DBB9608}" dt="2026-09-24T10:30:10.289" v="178" actId="20577"/>
        <pc:sldMkLst>
          <pc:docMk/>
          <pc:sldMk cId="659845052" sldId="266"/>
        </pc:sldMkLst>
        <pc:spChg chg="mod">
          <ac:chgData name="Beau Academic" userId="1c8f60c04643d64b" providerId="LiveId" clId="{08672D6D-4B5B-42D9-B5C7-2D554DBB9608}" dt="2026-09-24T10:30:10.289" v="178" actId="20577"/>
          <ac:spMkLst>
            <pc:docMk/>
            <pc:sldMk cId="659845052" sldId="266"/>
            <ac:spMk id="2" creationId="{8476E0C8-ED35-4BDD-6D63-223DFE92C727}"/>
          </ac:spMkLst>
        </pc:spChg>
        <pc:graphicFrameChg chg="mod modGraphic">
          <ac:chgData name="Beau Academic" userId="1c8f60c04643d64b" providerId="LiveId" clId="{08672D6D-4B5B-42D9-B5C7-2D554DBB9608}" dt="2026-09-24T10:29:14.283" v="127"/>
          <ac:graphicFrameMkLst>
            <pc:docMk/>
            <pc:sldMk cId="659845052" sldId="266"/>
            <ac:graphicFrameMk id="4" creationId="{F536D3F1-F481-6121-742F-99AF55469F3F}"/>
          </ac:graphicFrameMkLst>
        </pc:graphicFrameChg>
      </pc:sldChg>
      <pc:sldChg chg="addSp modSp mod">
        <pc:chgData name="Beau Academic" userId="1c8f60c04643d64b" providerId="LiveId" clId="{08672D6D-4B5B-42D9-B5C7-2D554DBB9608}" dt="2026-09-24T10:33:01.959" v="292" actId="27636"/>
        <pc:sldMkLst>
          <pc:docMk/>
          <pc:sldMk cId="375822997" sldId="267"/>
        </pc:sldMkLst>
        <pc:spChg chg="mod">
          <ac:chgData name="Beau Academic" userId="1c8f60c04643d64b" providerId="LiveId" clId="{08672D6D-4B5B-42D9-B5C7-2D554DBB9608}" dt="2026-09-24T10:30:16.466" v="180"/>
          <ac:spMkLst>
            <pc:docMk/>
            <pc:sldMk cId="375822997" sldId="267"/>
            <ac:spMk id="2" creationId="{AF758607-9C9C-00BF-D6B5-378A1102C742}"/>
          </ac:spMkLst>
        </pc:spChg>
        <pc:spChg chg="mod">
          <ac:chgData name="Beau Academic" userId="1c8f60c04643d64b" providerId="LiveId" clId="{08672D6D-4B5B-42D9-B5C7-2D554DBB9608}" dt="2026-09-24T10:33:01.959" v="292" actId="27636"/>
          <ac:spMkLst>
            <pc:docMk/>
            <pc:sldMk cId="375822997" sldId="267"/>
            <ac:spMk id="3" creationId="{0F829FB3-DFA4-D628-42D3-FA95B58061DA}"/>
          </ac:spMkLst>
        </pc:spChg>
        <pc:spChg chg="mod">
          <ac:chgData name="Beau Academic" userId="1c8f60c04643d64b" providerId="LiveId" clId="{08672D6D-4B5B-42D9-B5C7-2D554DBB9608}" dt="2026-09-24T10:31:44.508" v="224" actId="14100"/>
          <ac:spMkLst>
            <pc:docMk/>
            <pc:sldMk cId="375822997" sldId="267"/>
            <ac:spMk id="4" creationId="{85C35F04-AFE4-A881-D3C4-DB9BD1CE6541}"/>
          </ac:spMkLst>
        </pc:spChg>
        <pc:spChg chg="mod">
          <ac:chgData name="Beau Academic" userId="1c8f60c04643d64b" providerId="LiveId" clId="{08672D6D-4B5B-42D9-B5C7-2D554DBB9608}" dt="2026-09-24T10:32:03.389" v="231" actId="1076"/>
          <ac:spMkLst>
            <pc:docMk/>
            <pc:sldMk cId="375822997" sldId="267"/>
            <ac:spMk id="6" creationId="{4E3E8AC6-82F5-2FFF-0A9B-02AA4D25B9FB}"/>
          </ac:spMkLst>
        </pc:spChg>
        <pc:spChg chg="mod">
          <ac:chgData name="Beau Academic" userId="1c8f60c04643d64b" providerId="LiveId" clId="{08672D6D-4B5B-42D9-B5C7-2D554DBB9608}" dt="2026-09-24T10:31:56.643" v="229" actId="1076"/>
          <ac:spMkLst>
            <pc:docMk/>
            <pc:sldMk cId="375822997" sldId="267"/>
            <ac:spMk id="8" creationId="{53E0EADB-1EA9-DBC5-5354-86DDFCB166F7}"/>
          </ac:spMkLst>
        </pc:spChg>
        <pc:spChg chg="mod">
          <ac:chgData name="Beau Academic" userId="1c8f60c04643d64b" providerId="LiveId" clId="{08672D6D-4B5B-42D9-B5C7-2D554DBB9608}" dt="2026-09-24T10:32:14.238" v="235" actId="14100"/>
          <ac:spMkLst>
            <pc:docMk/>
            <pc:sldMk cId="375822997" sldId="267"/>
            <ac:spMk id="10" creationId="{2D699660-2708-0C4E-9D39-83CDFC747ED2}"/>
          </ac:spMkLst>
        </pc:spChg>
        <pc:spChg chg="mod">
          <ac:chgData name="Beau Academic" userId="1c8f60c04643d64b" providerId="LiveId" clId="{08672D6D-4B5B-42D9-B5C7-2D554DBB9608}" dt="2026-09-24T10:32:00.341" v="230" actId="1076"/>
          <ac:spMkLst>
            <pc:docMk/>
            <pc:sldMk cId="375822997" sldId="267"/>
            <ac:spMk id="13" creationId="{74408A98-3818-3520-C159-FD428029DEE4}"/>
          </ac:spMkLst>
        </pc:spChg>
        <pc:spChg chg="mod">
          <ac:chgData name="Beau Academic" userId="1c8f60c04643d64b" providerId="LiveId" clId="{08672D6D-4B5B-42D9-B5C7-2D554DBB9608}" dt="2026-09-24T10:32:11.654" v="234" actId="1076"/>
          <ac:spMkLst>
            <pc:docMk/>
            <pc:sldMk cId="375822997" sldId="267"/>
            <ac:spMk id="15" creationId="{FCAA3461-B6C7-5D9E-4EE1-05E7E166026D}"/>
          </ac:spMkLst>
        </pc:spChg>
        <pc:spChg chg="add mod">
          <ac:chgData name="Beau Academic" userId="1c8f60c04643d64b" providerId="LiveId" clId="{08672D6D-4B5B-42D9-B5C7-2D554DBB9608}" dt="2026-09-24T10:32:20.656" v="237" actId="14100"/>
          <ac:spMkLst>
            <pc:docMk/>
            <pc:sldMk cId="375822997" sldId="267"/>
            <ac:spMk id="17" creationId="{FF6688ED-30C9-5C35-CF82-347227415361}"/>
          </ac:spMkLst>
        </pc:spChg>
        <pc:spChg chg="add mod">
          <ac:chgData name="Beau Academic" userId="1c8f60c04643d64b" providerId="LiveId" clId="{08672D6D-4B5B-42D9-B5C7-2D554DBB9608}" dt="2026-09-24T10:32:24.621" v="238" actId="1076"/>
          <ac:spMkLst>
            <pc:docMk/>
            <pc:sldMk cId="375822997" sldId="267"/>
            <ac:spMk id="19" creationId="{D0DD2918-BACB-355A-E23A-8D01D99D22AC}"/>
          </ac:spMkLst>
        </pc:spChg>
      </pc:sldChg>
      <pc:sldChg chg="addSp delSp modSp mod modNotesTx">
        <pc:chgData name="Beau Academic" userId="1c8f60c04643d64b" providerId="LiveId" clId="{08672D6D-4B5B-42D9-B5C7-2D554DBB9608}" dt="2026-09-24T21:42:27.610" v="849" actId="1076"/>
        <pc:sldMkLst>
          <pc:docMk/>
          <pc:sldMk cId="2714856217" sldId="268"/>
        </pc:sldMkLst>
        <pc:spChg chg="mod">
          <ac:chgData name="Beau Academic" userId="1c8f60c04643d64b" providerId="LiveId" clId="{08672D6D-4B5B-42D9-B5C7-2D554DBB9608}" dt="2026-09-24T21:42:27.610" v="849" actId="1076"/>
          <ac:spMkLst>
            <pc:docMk/>
            <pc:sldMk cId="2714856217" sldId="268"/>
            <ac:spMk id="3" creationId="{305EFCFB-054E-E587-E09A-19A99D80A454}"/>
          </ac:spMkLst>
        </pc:spChg>
        <pc:picChg chg="add mod">
          <ac:chgData name="Beau Academic" userId="1c8f60c04643d64b" providerId="LiveId" clId="{08672D6D-4B5B-42D9-B5C7-2D554DBB9608}" dt="2026-09-24T21:42:00.348" v="842" actId="1076"/>
          <ac:picMkLst>
            <pc:docMk/>
            <pc:sldMk cId="2714856217" sldId="268"/>
            <ac:picMk id="4" creationId="{A7523AD1-DC50-7CE3-7283-975F2F4C1DA5}"/>
          </ac:picMkLst>
        </pc:picChg>
        <pc:picChg chg="del">
          <ac:chgData name="Beau Academic" userId="1c8f60c04643d64b" providerId="LiveId" clId="{08672D6D-4B5B-42D9-B5C7-2D554DBB9608}" dt="2026-09-24T21:41:41.836" v="836" actId="478"/>
          <ac:picMkLst>
            <pc:docMk/>
            <pc:sldMk cId="2714856217" sldId="268"/>
            <ac:picMk id="5" creationId="{234A2F70-B0B2-7578-3CD0-DBC79FFE80FE}"/>
          </ac:picMkLst>
        </pc:picChg>
      </pc:sldChg>
      <pc:sldChg chg="modSp mod">
        <pc:chgData name="Beau Academic" userId="1c8f60c04643d64b" providerId="LiveId" clId="{08672D6D-4B5B-42D9-B5C7-2D554DBB9608}" dt="2026-09-24T10:37:04.364" v="429" actId="20577"/>
        <pc:sldMkLst>
          <pc:docMk/>
          <pc:sldMk cId="3609500975" sldId="269"/>
        </pc:sldMkLst>
        <pc:spChg chg="mod">
          <ac:chgData name="Beau Academic" userId="1c8f60c04643d64b" providerId="LiveId" clId="{08672D6D-4B5B-42D9-B5C7-2D554DBB9608}" dt="2026-09-24T10:37:04.364" v="429" actId="20577"/>
          <ac:spMkLst>
            <pc:docMk/>
            <pc:sldMk cId="3609500975" sldId="269"/>
            <ac:spMk id="3" creationId="{54A6345E-5349-2F9C-FBF2-38E75EF33752}"/>
          </ac:spMkLst>
        </pc:spChg>
        <pc:spChg chg="mod">
          <ac:chgData name="Beau Academic" userId="1c8f60c04643d64b" providerId="LiveId" clId="{08672D6D-4B5B-42D9-B5C7-2D554DBB9608}" dt="2026-09-24T10:36:30.967" v="410"/>
          <ac:spMkLst>
            <pc:docMk/>
            <pc:sldMk cId="3609500975" sldId="269"/>
            <ac:spMk id="5" creationId="{A516072E-817B-F480-E1C3-07DDF90B70EE}"/>
          </ac:spMkLst>
        </pc:spChg>
        <pc:spChg chg="mod">
          <ac:chgData name="Beau Academic" userId="1c8f60c04643d64b" providerId="LiveId" clId="{08672D6D-4B5B-42D9-B5C7-2D554DBB9608}" dt="2026-09-24T10:36:34.886" v="411" actId="1076"/>
          <ac:spMkLst>
            <pc:docMk/>
            <pc:sldMk cId="3609500975" sldId="269"/>
            <ac:spMk id="6" creationId="{28C8E356-5467-0CE1-5E11-D24B52EF5C59}"/>
          </ac:spMkLst>
        </pc:spChg>
      </pc:sldChg>
      <pc:sldChg chg="addSp delSp modSp mod delAnim modAnim modNotesTx">
        <pc:chgData name="Beau Academic" userId="1c8f60c04643d64b" providerId="LiveId" clId="{08672D6D-4B5B-42D9-B5C7-2D554DBB9608}" dt="2026-09-24T21:43:36.102" v="861" actId="20577"/>
        <pc:sldMkLst>
          <pc:docMk/>
          <pc:sldMk cId="1463367816" sldId="270"/>
        </pc:sldMkLst>
        <pc:spChg chg="mod">
          <ac:chgData name="Beau Academic" userId="1c8f60c04643d64b" providerId="LiveId" clId="{08672D6D-4B5B-42D9-B5C7-2D554DBB9608}" dt="2026-09-24T10:41:52.202" v="624" actId="20577"/>
          <ac:spMkLst>
            <pc:docMk/>
            <pc:sldMk cId="1463367816" sldId="270"/>
            <ac:spMk id="3" creationId="{308B6A3C-5C6B-C6C8-4632-759C491C5AB7}"/>
          </ac:spMkLst>
        </pc:spChg>
        <pc:spChg chg="mod">
          <ac:chgData name="Beau Academic" userId="1c8f60c04643d64b" providerId="LiveId" clId="{08672D6D-4B5B-42D9-B5C7-2D554DBB9608}" dt="2026-09-24T10:41:59.235" v="625" actId="14100"/>
          <ac:spMkLst>
            <pc:docMk/>
            <pc:sldMk cId="1463367816" sldId="270"/>
            <ac:spMk id="4" creationId="{8FE3766E-6C42-9075-4E80-392C0418BA5C}"/>
          </ac:spMkLst>
        </pc:spChg>
        <pc:spChg chg="mod">
          <ac:chgData name="Beau Academic" userId="1c8f60c04643d64b" providerId="LiveId" clId="{08672D6D-4B5B-42D9-B5C7-2D554DBB9608}" dt="2026-09-24T10:37:45.867" v="444" actId="20577"/>
          <ac:spMkLst>
            <pc:docMk/>
            <pc:sldMk cId="1463367816" sldId="270"/>
            <ac:spMk id="5" creationId="{1CE18A46-B3B7-E39C-1B38-1C18B4780DEC}"/>
          </ac:spMkLst>
        </pc:spChg>
        <pc:spChg chg="mod">
          <ac:chgData name="Beau Academic" userId="1c8f60c04643d64b" providerId="LiveId" clId="{08672D6D-4B5B-42D9-B5C7-2D554DBB9608}" dt="2026-09-24T21:43:36.102" v="861" actId="20577"/>
          <ac:spMkLst>
            <pc:docMk/>
            <pc:sldMk cId="1463367816" sldId="270"/>
            <ac:spMk id="7" creationId="{063D9184-3AE6-AE19-A8A5-573324874388}"/>
          </ac:spMkLst>
        </pc:spChg>
        <pc:spChg chg="mod">
          <ac:chgData name="Beau Academic" userId="1c8f60c04643d64b" providerId="LiveId" clId="{08672D6D-4B5B-42D9-B5C7-2D554DBB9608}" dt="2026-09-24T10:39:26.652" v="543" actId="20577"/>
          <ac:spMkLst>
            <pc:docMk/>
            <pc:sldMk cId="1463367816" sldId="270"/>
            <ac:spMk id="9" creationId="{9D72BF97-BD0A-5149-9329-7BC6E19CBFBF}"/>
          </ac:spMkLst>
        </pc:spChg>
        <pc:spChg chg="del mod">
          <ac:chgData name="Beau Academic" userId="1c8f60c04643d64b" providerId="LiveId" clId="{08672D6D-4B5B-42D9-B5C7-2D554DBB9608}" dt="2026-09-24T10:40:13.321" v="573" actId="478"/>
          <ac:spMkLst>
            <pc:docMk/>
            <pc:sldMk cId="1463367816" sldId="270"/>
            <ac:spMk id="11" creationId="{AB546912-2604-43C4-0FEB-16E1BC89AAC1}"/>
          </ac:spMkLst>
        </pc:spChg>
        <pc:spChg chg="del mod">
          <ac:chgData name="Beau Academic" userId="1c8f60c04643d64b" providerId="LiveId" clId="{08672D6D-4B5B-42D9-B5C7-2D554DBB9608}" dt="2026-09-24T10:40:24.939" v="578" actId="478"/>
          <ac:spMkLst>
            <pc:docMk/>
            <pc:sldMk cId="1463367816" sldId="270"/>
            <ac:spMk id="14" creationId="{0644504F-DFCF-102B-BFF6-F8D96D5C70CF}"/>
          </ac:spMkLst>
        </pc:spChg>
        <pc:spChg chg="del">
          <ac:chgData name="Beau Academic" userId="1c8f60c04643d64b" providerId="LiveId" clId="{08672D6D-4B5B-42D9-B5C7-2D554DBB9608}" dt="2026-09-24T10:40:11.825" v="572" actId="478"/>
          <ac:spMkLst>
            <pc:docMk/>
            <pc:sldMk cId="1463367816" sldId="270"/>
            <ac:spMk id="16" creationId="{A4519C50-2914-1D9E-B5D7-142730A16B60}"/>
          </ac:spMkLst>
        </pc:spChg>
        <pc:spChg chg="del">
          <ac:chgData name="Beau Academic" userId="1c8f60c04643d64b" providerId="LiveId" clId="{08672D6D-4B5B-42D9-B5C7-2D554DBB9608}" dt="2026-09-24T10:40:27.260" v="579" actId="478"/>
          <ac:spMkLst>
            <pc:docMk/>
            <pc:sldMk cId="1463367816" sldId="270"/>
            <ac:spMk id="18" creationId="{6BB00B29-1D66-8DEC-D1DB-D389D870B2CE}"/>
          </ac:spMkLst>
        </pc:spChg>
        <pc:spChg chg="del mod">
          <ac:chgData name="Beau Academic" userId="1c8f60c04643d64b" providerId="LiveId" clId="{08672D6D-4B5B-42D9-B5C7-2D554DBB9608}" dt="2026-09-24T10:40:19.444" v="576" actId="478"/>
          <ac:spMkLst>
            <pc:docMk/>
            <pc:sldMk cId="1463367816" sldId="270"/>
            <ac:spMk id="19" creationId="{0059600E-1AEB-289F-322B-BFA590386BBA}"/>
          </ac:spMkLst>
        </pc:spChg>
        <pc:spChg chg="del">
          <ac:chgData name="Beau Academic" userId="1c8f60c04643d64b" providerId="LiveId" clId="{08672D6D-4B5B-42D9-B5C7-2D554DBB9608}" dt="2026-09-24T10:40:17.573" v="575" actId="478"/>
          <ac:spMkLst>
            <pc:docMk/>
            <pc:sldMk cId="1463367816" sldId="270"/>
            <ac:spMk id="20" creationId="{8460718D-05C6-B7C4-FDAA-5E55F6EF45B4}"/>
          </ac:spMkLst>
        </pc:spChg>
        <pc:spChg chg="del">
          <ac:chgData name="Beau Academic" userId="1c8f60c04643d64b" providerId="LiveId" clId="{08672D6D-4B5B-42D9-B5C7-2D554DBB9608}" dt="2026-09-24T10:40:16.029" v="574" actId="478"/>
          <ac:spMkLst>
            <pc:docMk/>
            <pc:sldMk cId="1463367816" sldId="270"/>
            <ac:spMk id="21" creationId="{D199ACA3-BF3F-83C7-B6C2-14814CB2CD56}"/>
          </ac:spMkLst>
        </pc:spChg>
        <pc:spChg chg="add mod">
          <ac:chgData name="Beau Academic" userId="1c8f60c04643d64b" providerId="LiveId" clId="{08672D6D-4B5B-42D9-B5C7-2D554DBB9608}" dt="2026-09-24T10:41:21.206" v="598" actId="115"/>
          <ac:spMkLst>
            <pc:docMk/>
            <pc:sldMk cId="1463367816" sldId="270"/>
            <ac:spMk id="23" creationId="{B51D6379-CFCF-2313-E7A6-0E13BEB24DF6}"/>
          </ac:spMkLst>
        </pc:spChg>
      </pc:sldChg>
      <pc:sldChg chg="modSp mod">
        <pc:chgData name="Beau Academic" userId="1c8f60c04643d64b" providerId="LiveId" clId="{08672D6D-4B5B-42D9-B5C7-2D554DBB9608}" dt="2026-09-24T10:45:47.155" v="665" actId="14100"/>
        <pc:sldMkLst>
          <pc:docMk/>
          <pc:sldMk cId="1284182614" sldId="271"/>
        </pc:sldMkLst>
        <pc:spChg chg="mod">
          <ac:chgData name="Beau Academic" userId="1c8f60c04643d64b" providerId="LiveId" clId="{08672D6D-4B5B-42D9-B5C7-2D554DBB9608}" dt="2026-09-24T10:45:25.505" v="657" actId="1076"/>
          <ac:spMkLst>
            <pc:docMk/>
            <pc:sldMk cId="1284182614" sldId="271"/>
            <ac:spMk id="6" creationId="{3BDA7166-F89D-8558-847C-696FB6F69A54}"/>
          </ac:spMkLst>
        </pc:spChg>
        <pc:spChg chg="mod">
          <ac:chgData name="Beau Academic" userId="1c8f60c04643d64b" providerId="LiveId" clId="{08672D6D-4B5B-42D9-B5C7-2D554DBB9608}" dt="2026-09-24T10:42:38.655" v="628" actId="403"/>
          <ac:spMkLst>
            <pc:docMk/>
            <pc:sldMk cId="1284182614" sldId="271"/>
            <ac:spMk id="8" creationId="{BDCE61F6-38E8-681B-7EE3-182976C67CB3}"/>
          </ac:spMkLst>
        </pc:spChg>
        <pc:spChg chg="mod">
          <ac:chgData name="Beau Academic" userId="1c8f60c04643d64b" providerId="LiveId" clId="{08672D6D-4B5B-42D9-B5C7-2D554DBB9608}" dt="2026-09-24T10:45:29.947" v="659" actId="1076"/>
          <ac:spMkLst>
            <pc:docMk/>
            <pc:sldMk cId="1284182614" sldId="271"/>
            <ac:spMk id="9" creationId="{9A42ED03-7614-469B-EE1E-0A6BEDAC2DA4}"/>
          </ac:spMkLst>
        </pc:spChg>
        <pc:spChg chg="mod">
          <ac:chgData name="Beau Academic" userId="1c8f60c04643d64b" providerId="LiveId" clId="{08672D6D-4B5B-42D9-B5C7-2D554DBB9608}" dt="2026-09-24T10:45:27.592" v="658" actId="1076"/>
          <ac:spMkLst>
            <pc:docMk/>
            <pc:sldMk cId="1284182614" sldId="271"/>
            <ac:spMk id="10" creationId="{46064097-35EE-48D4-19BF-E5F08D22B5F6}"/>
          </ac:spMkLst>
        </pc:spChg>
        <pc:spChg chg="mod">
          <ac:chgData name="Beau Academic" userId="1c8f60c04643d64b" providerId="LiveId" clId="{08672D6D-4B5B-42D9-B5C7-2D554DBB9608}" dt="2026-09-24T10:43:47.912" v="638" actId="14100"/>
          <ac:spMkLst>
            <pc:docMk/>
            <pc:sldMk cId="1284182614" sldId="271"/>
            <ac:spMk id="11" creationId="{1BAB8730-EE67-18C2-8D27-D162029009C3}"/>
          </ac:spMkLst>
        </pc:spChg>
        <pc:spChg chg="mod">
          <ac:chgData name="Beau Academic" userId="1c8f60c04643d64b" providerId="LiveId" clId="{08672D6D-4B5B-42D9-B5C7-2D554DBB9608}" dt="2026-09-24T10:45:34.319" v="661" actId="1076"/>
          <ac:spMkLst>
            <pc:docMk/>
            <pc:sldMk cId="1284182614" sldId="271"/>
            <ac:spMk id="12" creationId="{4E07E0D9-4AF1-E9C4-EEAA-169DADDC0AF0}"/>
          </ac:spMkLst>
        </pc:spChg>
        <pc:spChg chg="mod">
          <ac:chgData name="Beau Academic" userId="1c8f60c04643d64b" providerId="LiveId" clId="{08672D6D-4B5B-42D9-B5C7-2D554DBB9608}" dt="2026-09-24T10:45:32.326" v="660" actId="1076"/>
          <ac:spMkLst>
            <pc:docMk/>
            <pc:sldMk cId="1284182614" sldId="271"/>
            <ac:spMk id="13" creationId="{7F549CAC-E12F-B533-3862-5D77066256EE}"/>
          </ac:spMkLst>
        </pc:spChg>
        <pc:spChg chg="mod">
          <ac:chgData name="Beau Academic" userId="1c8f60c04643d64b" providerId="LiveId" clId="{08672D6D-4B5B-42D9-B5C7-2D554DBB9608}" dt="2026-09-24T10:45:47.155" v="665" actId="14100"/>
          <ac:spMkLst>
            <pc:docMk/>
            <pc:sldMk cId="1284182614" sldId="271"/>
            <ac:spMk id="14" creationId="{953D7561-276E-758F-3275-76B4BB6675C4}"/>
          </ac:spMkLst>
        </pc:spChg>
        <pc:spChg chg="mod">
          <ac:chgData name="Beau Academic" userId="1c8f60c04643d64b" providerId="LiveId" clId="{08672D6D-4B5B-42D9-B5C7-2D554DBB9608}" dt="2026-09-24T10:45:36.269" v="662" actId="1076"/>
          <ac:spMkLst>
            <pc:docMk/>
            <pc:sldMk cId="1284182614" sldId="271"/>
            <ac:spMk id="15" creationId="{8E426516-4151-2A70-8087-0ED4A3064405}"/>
          </ac:spMkLst>
        </pc:spChg>
        <pc:spChg chg="mod">
          <ac:chgData name="Beau Academic" userId="1c8f60c04643d64b" providerId="LiveId" clId="{08672D6D-4B5B-42D9-B5C7-2D554DBB9608}" dt="2026-09-24T10:45:39.504" v="663" actId="14100"/>
          <ac:spMkLst>
            <pc:docMk/>
            <pc:sldMk cId="1284182614" sldId="271"/>
            <ac:spMk id="16" creationId="{834E623B-6AEE-915F-54D7-EAC8A3F5755A}"/>
          </ac:spMkLst>
        </pc:spChg>
      </pc:sldChg>
      <pc:sldChg chg="modSp mod">
        <pc:chgData name="Beau Academic" userId="1c8f60c04643d64b" providerId="LiveId" clId="{08672D6D-4B5B-42D9-B5C7-2D554DBB9608}" dt="2026-09-24T10:48:31.493" v="747" actId="115"/>
        <pc:sldMkLst>
          <pc:docMk/>
          <pc:sldMk cId="435771573" sldId="276"/>
        </pc:sldMkLst>
        <pc:spChg chg="mod">
          <ac:chgData name="Beau Academic" userId="1c8f60c04643d64b" providerId="LiveId" clId="{08672D6D-4B5B-42D9-B5C7-2D554DBB9608}" dt="2026-09-24T10:48:31.493" v="747" actId="115"/>
          <ac:spMkLst>
            <pc:docMk/>
            <pc:sldMk cId="435771573" sldId="276"/>
            <ac:spMk id="3" creationId="{0A1E457B-5807-0CF9-E923-2060826E2C5A}"/>
          </ac:spMkLst>
        </pc:spChg>
      </pc:sldChg>
      <pc:sldChg chg="modSp mod">
        <pc:chgData name="Beau Academic" userId="1c8f60c04643d64b" providerId="LiveId" clId="{08672D6D-4B5B-42D9-B5C7-2D554DBB9608}" dt="2026-09-24T10:49:37.681" v="752" actId="2711"/>
        <pc:sldMkLst>
          <pc:docMk/>
          <pc:sldMk cId="3062053189" sldId="277"/>
        </pc:sldMkLst>
        <pc:spChg chg="mod">
          <ac:chgData name="Beau Academic" userId="1c8f60c04643d64b" providerId="LiveId" clId="{08672D6D-4B5B-42D9-B5C7-2D554DBB9608}" dt="2026-09-24T10:49:37.681" v="752" actId="2711"/>
          <ac:spMkLst>
            <pc:docMk/>
            <pc:sldMk cId="3062053189" sldId="277"/>
            <ac:spMk id="7" creationId="{4D20D7C9-74A2-06B7-72D9-73A0C07CE916}"/>
          </ac:spMkLst>
        </pc:spChg>
      </pc:sldChg>
      <pc:sldChg chg="modSp mod">
        <pc:chgData name="Beau Academic" userId="1c8f60c04643d64b" providerId="LiveId" clId="{08672D6D-4B5B-42D9-B5C7-2D554DBB9608}" dt="2026-09-24T10:51:04.018" v="818" actId="115"/>
        <pc:sldMkLst>
          <pc:docMk/>
          <pc:sldMk cId="3805613638" sldId="278"/>
        </pc:sldMkLst>
        <pc:spChg chg="mod">
          <ac:chgData name="Beau Academic" userId="1c8f60c04643d64b" providerId="LiveId" clId="{08672D6D-4B5B-42D9-B5C7-2D554DBB9608}" dt="2026-09-24T10:51:04.018" v="818" actId="115"/>
          <ac:spMkLst>
            <pc:docMk/>
            <pc:sldMk cId="3805613638" sldId="278"/>
            <ac:spMk id="3" creationId="{88BAA085-6079-3B70-405B-FB3588EA8F54}"/>
          </ac:spMkLst>
        </pc:spChg>
      </pc:sldChg>
      <pc:sldChg chg="addSp modSp mod">
        <pc:chgData name="Beau Academic" userId="1c8f60c04643d64b" providerId="LiveId" clId="{08672D6D-4B5B-42D9-B5C7-2D554DBB9608}" dt="2026-09-24T21:45:17.228" v="866" actId="1076"/>
        <pc:sldMkLst>
          <pc:docMk/>
          <pc:sldMk cId="3846234810" sldId="279"/>
        </pc:sldMkLst>
        <pc:spChg chg="mod">
          <ac:chgData name="Beau Academic" userId="1c8f60c04643d64b" providerId="LiveId" clId="{08672D6D-4B5B-42D9-B5C7-2D554DBB9608}" dt="2026-09-24T21:44:51.149" v="863" actId="113"/>
          <ac:spMkLst>
            <pc:docMk/>
            <pc:sldMk cId="3846234810" sldId="279"/>
            <ac:spMk id="3" creationId="{A0E0A722-C732-C684-8C29-5A735B807585}"/>
          </ac:spMkLst>
        </pc:spChg>
        <pc:spChg chg="mod">
          <ac:chgData name="Beau Academic" userId="1c8f60c04643d64b" providerId="LiveId" clId="{08672D6D-4B5B-42D9-B5C7-2D554DBB9608}" dt="2026-09-24T10:52:55.559" v="828" actId="2711"/>
          <ac:spMkLst>
            <pc:docMk/>
            <pc:sldMk cId="3846234810" sldId="279"/>
            <ac:spMk id="4" creationId="{3B542EE0-4A0D-AD97-365F-726602EC7931}"/>
          </ac:spMkLst>
        </pc:spChg>
        <pc:picChg chg="add mod modCrop">
          <ac:chgData name="Beau Academic" userId="1c8f60c04643d64b" providerId="LiveId" clId="{08672D6D-4B5B-42D9-B5C7-2D554DBB9608}" dt="2026-09-24T21:45:17.228" v="866" actId="1076"/>
          <ac:picMkLst>
            <pc:docMk/>
            <pc:sldMk cId="3846234810" sldId="279"/>
            <ac:picMk id="6" creationId="{2B10AAED-774E-30D1-C987-580476EAED70}"/>
          </ac:picMkLst>
        </pc:picChg>
      </pc:sldChg>
      <pc:sldChg chg="modSp mod">
        <pc:chgData name="Beau Academic" userId="1c8f60c04643d64b" providerId="LiveId" clId="{08672D6D-4B5B-42D9-B5C7-2D554DBB9608}" dt="2026-09-24T21:45:44.110" v="871" actId="404"/>
        <pc:sldMkLst>
          <pc:docMk/>
          <pc:sldMk cId="3097403834" sldId="281"/>
        </pc:sldMkLst>
        <pc:spChg chg="mod">
          <ac:chgData name="Beau Academic" userId="1c8f60c04643d64b" providerId="LiveId" clId="{08672D6D-4B5B-42D9-B5C7-2D554DBB9608}" dt="2026-09-24T21:45:44.110" v="871" actId="404"/>
          <ac:spMkLst>
            <pc:docMk/>
            <pc:sldMk cId="3097403834" sldId="281"/>
            <ac:spMk id="4" creationId="{AE2B7E2C-9F15-2E84-1B07-3B588B4CD345}"/>
          </ac:spMkLst>
        </pc:spChg>
      </pc:sldChg>
      <pc:sldMasterChg chg="del delSldLayout">
        <pc:chgData name="Beau Academic" userId="1c8f60c04643d64b" providerId="LiveId" clId="{08672D6D-4B5B-42D9-B5C7-2D554DBB9608}" dt="2026-09-24T21:40:53.459" v="835"/>
        <pc:sldMasterMkLst>
          <pc:docMk/>
          <pc:sldMasterMk cId="2581267852" sldId="2147483662"/>
        </pc:sldMasterMkLst>
        <pc:sldLayoutChg chg="del">
          <pc:chgData name="Beau Academic" userId="1c8f60c04643d64b" providerId="LiveId" clId="{08672D6D-4B5B-42D9-B5C7-2D554DBB9608}" dt="2026-09-24T21:40:53.459" v="835"/>
          <pc:sldLayoutMkLst>
            <pc:docMk/>
            <pc:sldMasterMk cId="2581267852" sldId="2147483662"/>
            <pc:sldLayoutMk cId="196634507" sldId="2147483686"/>
          </pc:sldLayoutMkLst>
        </pc:sldLayoutChg>
        <pc:sldLayoutChg chg="del">
          <pc:chgData name="Beau Academic" userId="1c8f60c04643d64b" providerId="LiveId" clId="{08672D6D-4B5B-42D9-B5C7-2D554DBB9608}" dt="2026-09-24T21:40:53.459" v="835"/>
          <pc:sldLayoutMkLst>
            <pc:docMk/>
            <pc:sldMasterMk cId="2581267852" sldId="2147483662"/>
            <pc:sldLayoutMk cId="886075505" sldId="2147483687"/>
          </pc:sldLayoutMkLst>
        </pc:sldLayoutChg>
        <pc:sldLayoutChg chg="del">
          <pc:chgData name="Beau Academic" userId="1c8f60c04643d64b" providerId="LiveId" clId="{08672D6D-4B5B-42D9-B5C7-2D554DBB9608}" dt="2026-09-24T21:40:53.459" v="835"/>
          <pc:sldLayoutMkLst>
            <pc:docMk/>
            <pc:sldMasterMk cId="2581267852" sldId="2147483662"/>
            <pc:sldLayoutMk cId="2694382186" sldId="2147483688"/>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0NoLn">
    <dgm:fillClrLst meth="repeat">
      <a:schemeClr val="accent2"/>
    </dgm:fillClrLst>
    <dgm:linClrLst meth="repeat">
      <a:schemeClr val="lt1">
        <a:alpha val="0"/>
      </a:schemeClr>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1NoLn">
    <dgm:fillClrLst>
      <a:schemeClr val="accent3"/>
      <a:schemeClr val="accent4"/>
    </dgm:fillClrLst>
    <dgm:linClrLst meth="repeat">
      <a:schemeClr val="lt1">
        <a:alpha val="0"/>
      </a:schemeClr>
    </dgm:linClrLst>
    <dgm:effectClrLst/>
    <dgm:txLinClrLst/>
    <dgm:txFillClrLst/>
    <dgm:txEffectClrLst/>
  </dgm:styleLbl>
  <dgm:styleLbl name="ltNode1NoLn">
    <dgm:fillClrLst>
      <a:schemeClr val="accent3">
        <a:tint val="75000"/>
      </a:schemeClr>
      <a:schemeClr val="accent4">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2NoLn">
    <dgm:fillClrLst>
      <a:schemeClr val="accent4"/>
    </dgm:fillClrLst>
    <dgm:linClrLst meth="repeat">
      <a:schemeClr val="lt1">
        <a:alpha val="0"/>
      </a:schemeClr>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3NoLn">
    <dgm:fillClrLst>
      <a:schemeClr val="accent5"/>
    </dgm:fillClrLst>
    <dgm:linClrLst meth="repeat">
      <a:schemeClr val="lt1">
        <a:alpha val="0"/>
      </a:schemeClr>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node4NoLn">
    <dgm:fillClrLst>
      <a:schemeClr val="accent6"/>
    </dgm:fillClrLst>
    <dgm:linClrLst meth="repeat">
      <a:schemeClr val="lt1">
        <a:alpha val="0"/>
      </a:schemeClr>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0NoLn">
    <dgm:fillClrLst meth="repeat">
      <a:schemeClr val="accent4"/>
    </dgm:fillClrLst>
    <dgm:linClrLst meth="repeat">
      <a:schemeClr val="lt1">
        <a:alpha val="0"/>
      </a:schemeClr>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1NoLn">
    <dgm:fillClrLst>
      <a:schemeClr val="accent5"/>
      <a:schemeClr val="accent6"/>
    </dgm:fillClrLst>
    <dgm:linClrLst meth="repeat">
      <a:schemeClr val="lt1">
        <a:alpha val="0"/>
      </a:schemeClr>
    </dgm:linClrLst>
    <dgm:effectClrLst/>
    <dgm:txLinClrLst/>
    <dgm:txFillClrLst/>
    <dgm:txEffectClrLst/>
  </dgm:styleLbl>
  <dgm:styleLbl name="ltNode1NoLn">
    <dgm:fillClrLst>
      <a:schemeClr val="accent5">
        <a:tint val="75000"/>
      </a:schemeClr>
      <a:schemeClr val="accent6">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2NoLn">
    <dgm:fillClrLst>
      <a:schemeClr val="accent6"/>
    </dgm:fillClrLst>
    <dgm:linClrLst meth="repeat">
      <a:schemeClr val="lt1">
        <a:alpha val="0"/>
      </a:schemeClr>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3NoLn">
    <dgm:fillClrLst>
      <a:schemeClr val="accent1"/>
    </dgm:fillClrLst>
    <dgm:linClrLst meth="repeat">
      <a:schemeClr val="lt1">
        <a:alpha val="0"/>
      </a:schemeClr>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node4NoLn">
    <dgm:fillClrLst>
      <a:schemeClr val="accent2"/>
    </dgm:fillClrLst>
    <dgm:linClrLst meth="repeat">
      <a:schemeClr val="lt1">
        <a:alpha val="0"/>
      </a:schemeClr>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1EC8B950-7F18-4D91-BFD3-EC0DA3B26873}"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GB"/>
        </a:p>
      </dgm:t>
    </dgm:pt>
    <dgm:pt modelId="{F45FCE19-A3D3-49E1-878A-63E4FCDB384A}">
      <dgm:prSet phldrT="[Text]"/>
      <dgm:spPr/>
      <dgm:t>
        <a:bodyPr/>
        <a:lstStyle/>
        <a:p>
          <a:pPr>
            <a:buNone/>
          </a:pPr>
          <a:r>
            <a:rPr lang="en-GB" dirty="0">
              <a:solidFill>
                <a:schemeClr val="tx1"/>
              </a:solidFill>
              <a:latin typeface="Arial" panose="020B0604020202020204" pitchFamily="34" charset="0"/>
              <a:cs typeface="Arial" panose="020B0604020202020204" pitchFamily="34" charset="0"/>
            </a:rPr>
            <a:t>How do we know?</a:t>
          </a:r>
        </a:p>
      </dgm:t>
    </dgm:pt>
    <dgm:pt modelId="{5AF06E19-56A3-4905-A86D-C77AA738297B}" type="parTrans" cxnId="{EB6C6055-9B90-41EF-B270-D18F2CC56A4A}">
      <dgm:prSet/>
      <dgm:spPr/>
      <dgm:t>
        <a:bodyPr/>
        <a:lstStyle/>
        <a:p>
          <a:endParaRPr lang="en-GB"/>
        </a:p>
      </dgm:t>
    </dgm:pt>
    <dgm:pt modelId="{869DDF60-5B70-4C89-B773-3645DAD17CCE}" type="sibTrans" cxnId="{EB6C6055-9B90-41EF-B270-D18F2CC56A4A}">
      <dgm:prSet/>
      <dgm:spPr/>
      <dgm:t>
        <a:bodyPr/>
        <a:lstStyle/>
        <a:p>
          <a:endParaRPr lang="en-GB"/>
        </a:p>
      </dgm:t>
    </dgm:pt>
    <dgm:pt modelId="{73B17FD1-ABC8-4D4E-9660-8BF979CAFB88}">
      <dgm:prSet phldrT="[Text]"/>
      <dgm:spPr/>
      <dgm:t>
        <a:bodyPr/>
        <a:lstStyle/>
        <a:p>
          <a:pPr>
            <a:buNone/>
          </a:pPr>
          <a:r>
            <a:rPr lang="en-GB" dirty="0">
              <a:latin typeface="Arial" panose="020B0604020202020204" pitchFamily="34" charset="0"/>
              <a:cs typeface="Arial" panose="020B0604020202020204" pitchFamily="34" charset="0"/>
            </a:rPr>
            <a:t>What evidence do we have?</a:t>
          </a:r>
        </a:p>
      </dgm:t>
    </dgm:pt>
    <dgm:pt modelId="{1B14D8A1-336C-45E9-9FD5-38C4879BF233}" type="parTrans" cxnId="{24557EA0-23CE-491B-8A5A-32F13A9E5083}">
      <dgm:prSet/>
      <dgm:spPr/>
      <dgm:t>
        <a:bodyPr/>
        <a:lstStyle/>
        <a:p>
          <a:endParaRPr lang="en-GB"/>
        </a:p>
      </dgm:t>
    </dgm:pt>
    <dgm:pt modelId="{A1C0051C-FB90-434C-8AE2-01637A31EE5F}" type="sibTrans" cxnId="{24557EA0-23CE-491B-8A5A-32F13A9E5083}">
      <dgm:prSet/>
      <dgm:spPr/>
      <dgm:t>
        <a:bodyPr/>
        <a:lstStyle/>
        <a:p>
          <a:endParaRPr lang="en-GB"/>
        </a:p>
      </dgm:t>
    </dgm:pt>
    <dgm:pt modelId="{6D6553F7-B199-422D-853D-D16F84BEA522}">
      <dgm:prSet phldrT="[Text]"/>
      <dgm:spPr/>
      <dgm:t>
        <a:bodyPr/>
        <a:lstStyle/>
        <a:p>
          <a:pPr>
            <a:buNone/>
          </a:pPr>
          <a:r>
            <a:rPr lang="en-GB" dirty="0">
              <a:latin typeface="Arial" panose="020B0604020202020204" pitchFamily="34" charset="0"/>
              <a:cs typeface="Arial" panose="020B0604020202020204" pitchFamily="34" charset="0"/>
            </a:rPr>
            <a:t>What are we assuming?</a:t>
          </a:r>
        </a:p>
      </dgm:t>
    </dgm:pt>
    <dgm:pt modelId="{DD5D4CAC-64BA-4A06-AB71-2511AA0AAC68}" type="parTrans" cxnId="{944B6461-795C-4A7E-BDF2-7A514FEACE69}">
      <dgm:prSet/>
      <dgm:spPr/>
      <dgm:t>
        <a:bodyPr/>
        <a:lstStyle/>
        <a:p>
          <a:endParaRPr lang="en-GB"/>
        </a:p>
      </dgm:t>
    </dgm:pt>
    <dgm:pt modelId="{F360BA5C-F6C7-4A29-A876-D7CDFC89678F}" type="sibTrans" cxnId="{944B6461-795C-4A7E-BDF2-7A514FEACE69}">
      <dgm:prSet/>
      <dgm:spPr/>
      <dgm:t>
        <a:bodyPr/>
        <a:lstStyle/>
        <a:p>
          <a:endParaRPr lang="en-GB"/>
        </a:p>
      </dgm:t>
    </dgm:pt>
    <dgm:pt modelId="{B359205A-AEA5-421E-A716-948DA392E64C}">
      <dgm:prSet phldrT="[Text]"/>
      <dgm:spPr/>
      <dgm:t>
        <a:bodyPr/>
        <a:lstStyle/>
        <a:p>
          <a:pPr>
            <a:buNone/>
          </a:pPr>
          <a:r>
            <a:rPr lang="en-GB" dirty="0">
              <a:latin typeface="Arial" panose="020B0604020202020204" pitchFamily="34" charset="0"/>
              <a:cs typeface="Arial" panose="020B0604020202020204" pitchFamily="34" charset="0"/>
            </a:rPr>
            <a:t>What else could explain this?</a:t>
          </a:r>
        </a:p>
      </dgm:t>
    </dgm:pt>
    <dgm:pt modelId="{F7EDAC47-50B0-49A3-BCD2-0596E177DF1F}" type="parTrans" cxnId="{2D7EAC27-9218-45FB-88D6-B8DD44099A1D}">
      <dgm:prSet/>
      <dgm:spPr/>
      <dgm:t>
        <a:bodyPr/>
        <a:lstStyle/>
        <a:p>
          <a:endParaRPr lang="en-GB"/>
        </a:p>
      </dgm:t>
    </dgm:pt>
    <dgm:pt modelId="{29AA1155-E240-4582-94A7-3FA1CF8C5524}" type="sibTrans" cxnId="{2D7EAC27-9218-45FB-88D6-B8DD44099A1D}">
      <dgm:prSet/>
      <dgm:spPr/>
      <dgm:t>
        <a:bodyPr/>
        <a:lstStyle/>
        <a:p>
          <a:endParaRPr lang="en-GB"/>
        </a:p>
      </dgm:t>
    </dgm:pt>
    <dgm:pt modelId="{B96E718C-6617-49B7-8053-5C91B0B83D63}">
      <dgm:prSet phldrT="[Text]"/>
      <dgm:spPr/>
      <dgm:t>
        <a:bodyPr/>
        <a:lstStyle/>
        <a:p>
          <a:pPr>
            <a:buNone/>
          </a:pPr>
          <a:r>
            <a:rPr lang="en-GB" dirty="0">
              <a:latin typeface="Arial" panose="020B0604020202020204" pitchFamily="34" charset="0"/>
              <a:cs typeface="Arial" panose="020B0604020202020204" pitchFamily="34" charset="0"/>
            </a:rPr>
            <a:t>What information is missing?</a:t>
          </a:r>
        </a:p>
      </dgm:t>
    </dgm:pt>
    <dgm:pt modelId="{F68CAD00-D042-4366-8A63-32B074A9069C}" type="parTrans" cxnId="{9C695216-3B4D-4BF1-AB8D-BE2953E4237F}">
      <dgm:prSet/>
      <dgm:spPr/>
      <dgm:t>
        <a:bodyPr/>
        <a:lstStyle/>
        <a:p>
          <a:endParaRPr lang="en-GB"/>
        </a:p>
      </dgm:t>
    </dgm:pt>
    <dgm:pt modelId="{4EA0AC3D-2266-4980-97DD-729C85453391}" type="sibTrans" cxnId="{9C695216-3B4D-4BF1-AB8D-BE2953E4237F}">
      <dgm:prSet/>
      <dgm:spPr/>
      <dgm:t>
        <a:bodyPr/>
        <a:lstStyle/>
        <a:p>
          <a:endParaRPr lang="en-GB"/>
        </a:p>
      </dgm:t>
    </dgm:pt>
    <dgm:pt modelId="{B9CB8525-4405-4C75-BF7E-FD6692707C05}" type="pres">
      <dgm:prSet presAssocID="{1EC8B950-7F18-4D91-BFD3-EC0DA3B26873}" presName="diagram" presStyleCnt="0">
        <dgm:presLayoutVars>
          <dgm:dir/>
          <dgm:resizeHandles val="exact"/>
        </dgm:presLayoutVars>
      </dgm:prSet>
      <dgm:spPr/>
    </dgm:pt>
    <dgm:pt modelId="{02352E64-133E-4777-B040-B1007088F2DB}" type="pres">
      <dgm:prSet presAssocID="{F45FCE19-A3D3-49E1-878A-63E4FCDB384A}" presName="node" presStyleLbl="node1" presStyleIdx="0" presStyleCnt="5">
        <dgm:presLayoutVars>
          <dgm:bulletEnabled val="1"/>
        </dgm:presLayoutVars>
      </dgm:prSet>
      <dgm:spPr/>
    </dgm:pt>
    <dgm:pt modelId="{B885541C-BB8B-49F0-AFC7-140A24C87804}" type="pres">
      <dgm:prSet presAssocID="{869DDF60-5B70-4C89-B773-3645DAD17CCE}" presName="sibTrans" presStyleCnt="0"/>
      <dgm:spPr/>
    </dgm:pt>
    <dgm:pt modelId="{3C3E6C53-B4C8-4369-8437-5516F12B431E}" type="pres">
      <dgm:prSet presAssocID="{73B17FD1-ABC8-4D4E-9660-8BF979CAFB88}" presName="node" presStyleLbl="node1" presStyleIdx="1" presStyleCnt="5">
        <dgm:presLayoutVars>
          <dgm:bulletEnabled val="1"/>
        </dgm:presLayoutVars>
      </dgm:prSet>
      <dgm:spPr/>
    </dgm:pt>
    <dgm:pt modelId="{DC682CBC-DD15-424E-B7A0-B60C00B27CC3}" type="pres">
      <dgm:prSet presAssocID="{A1C0051C-FB90-434C-8AE2-01637A31EE5F}" presName="sibTrans" presStyleCnt="0"/>
      <dgm:spPr/>
    </dgm:pt>
    <dgm:pt modelId="{D30A7DB5-A1BD-4209-84EB-711B0068A044}" type="pres">
      <dgm:prSet presAssocID="{6D6553F7-B199-422D-853D-D16F84BEA522}" presName="node" presStyleLbl="node1" presStyleIdx="2" presStyleCnt="5">
        <dgm:presLayoutVars>
          <dgm:bulletEnabled val="1"/>
        </dgm:presLayoutVars>
      </dgm:prSet>
      <dgm:spPr/>
    </dgm:pt>
    <dgm:pt modelId="{212D8F93-8B66-4C44-9685-540E396910CA}" type="pres">
      <dgm:prSet presAssocID="{F360BA5C-F6C7-4A29-A876-D7CDFC89678F}" presName="sibTrans" presStyleCnt="0"/>
      <dgm:spPr/>
    </dgm:pt>
    <dgm:pt modelId="{035C868C-75E3-493F-BD5A-1BEBDC5F7F00}" type="pres">
      <dgm:prSet presAssocID="{B359205A-AEA5-421E-A716-948DA392E64C}" presName="node" presStyleLbl="node1" presStyleIdx="3" presStyleCnt="5">
        <dgm:presLayoutVars>
          <dgm:bulletEnabled val="1"/>
        </dgm:presLayoutVars>
      </dgm:prSet>
      <dgm:spPr/>
    </dgm:pt>
    <dgm:pt modelId="{F0474051-4FB8-417A-97B4-A99E2604B2AC}" type="pres">
      <dgm:prSet presAssocID="{29AA1155-E240-4582-94A7-3FA1CF8C5524}" presName="sibTrans" presStyleCnt="0"/>
      <dgm:spPr/>
    </dgm:pt>
    <dgm:pt modelId="{7D625F1D-D628-488A-AAC0-B42BFE56CF53}" type="pres">
      <dgm:prSet presAssocID="{B96E718C-6617-49B7-8053-5C91B0B83D63}" presName="node" presStyleLbl="node1" presStyleIdx="4" presStyleCnt="5">
        <dgm:presLayoutVars>
          <dgm:bulletEnabled val="1"/>
        </dgm:presLayoutVars>
      </dgm:prSet>
      <dgm:spPr/>
    </dgm:pt>
  </dgm:ptLst>
  <dgm:cxnLst>
    <dgm:cxn modelId="{9C695216-3B4D-4BF1-AB8D-BE2953E4237F}" srcId="{1EC8B950-7F18-4D91-BFD3-EC0DA3B26873}" destId="{B96E718C-6617-49B7-8053-5C91B0B83D63}" srcOrd="4" destOrd="0" parTransId="{F68CAD00-D042-4366-8A63-32B074A9069C}" sibTransId="{4EA0AC3D-2266-4980-97DD-729C85453391}"/>
    <dgm:cxn modelId="{A353A422-35A7-4048-ACC3-DACE12CB6F3B}" type="presOf" srcId="{1EC8B950-7F18-4D91-BFD3-EC0DA3B26873}" destId="{B9CB8525-4405-4C75-BF7E-FD6692707C05}" srcOrd="0" destOrd="0" presId="urn:microsoft.com/office/officeart/2005/8/layout/default"/>
    <dgm:cxn modelId="{E80F9124-9E86-4B68-B5EB-178E32A2ED95}" type="presOf" srcId="{F45FCE19-A3D3-49E1-878A-63E4FCDB384A}" destId="{02352E64-133E-4777-B040-B1007088F2DB}" srcOrd="0" destOrd="0" presId="urn:microsoft.com/office/officeart/2005/8/layout/default"/>
    <dgm:cxn modelId="{05BB6625-D986-44F0-A4C5-7DCA6F04D5A4}" type="presOf" srcId="{73B17FD1-ABC8-4D4E-9660-8BF979CAFB88}" destId="{3C3E6C53-B4C8-4369-8437-5516F12B431E}" srcOrd="0" destOrd="0" presId="urn:microsoft.com/office/officeart/2005/8/layout/default"/>
    <dgm:cxn modelId="{2D7EAC27-9218-45FB-88D6-B8DD44099A1D}" srcId="{1EC8B950-7F18-4D91-BFD3-EC0DA3B26873}" destId="{B359205A-AEA5-421E-A716-948DA392E64C}" srcOrd="3" destOrd="0" parTransId="{F7EDAC47-50B0-49A3-BCD2-0596E177DF1F}" sibTransId="{29AA1155-E240-4582-94A7-3FA1CF8C5524}"/>
    <dgm:cxn modelId="{944B6461-795C-4A7E-BDF2-7A514FEACE69}" srcId="{1EC8B950-7F18-4D91-BFD3-EC0DA3B26873}" destId="{6D6553F7-B199-422D-853D-D16F84BEA522}" srcOrd="2" destOrd="0" parTransId="{DD5D4CAC-64BA-4A06-AB71-2511AA0AAC68}" sibTransId="{F360BA5C-F6C7-4A29-A876-D7CDFC89678F}"/>
    <dgm:cxn modelId="{EB6C6055-9B90-41EF-B270-D18F2CC56A4A}" srcId="{1EC8B950-7F18-4D91-BFD3-EC0DA3B26873}" destId="{F45FCE19-A3D3-49E1-878A-63E4FCDB384A}" srcOrd="0" destOrd="0" parTransId="{5AF06E19-56A3-4905-A86D-C77AA738297B}" sibTransId="{869DDF60-5B70-4C89-B773-3645DAD17CCE}"/>
    <dgm:cxn modelId="{EB91E79E-2953-4BF5-9E16-55BCD4B86F77}" type="presOf" srcId="{B96E718C-6617-49B7-8053-5C91B0B83D63}" destId="{7D625F1D-D628-488A-AAC0-B42BFE56CF53}" srcOrd="0" destOrd="0" presId="urn:microsoft.com/office/officeart/2005/8/layout/default"/>
    <dgm:cxn modelId="{24557EA0-23CE-491B-8A5A-32F13A9E5083}" srcId="{1EC8B950-7F18-4D91-BFD3-EC0DA3B26873}" destId="{73B17FD1-ABC8-4D4E-9660-8BF979CAFB88}" srcOrd="1" destOrd="0" parTransId="{1B14D8A1-336C-45E9-9FD5-38C4879BF233}" sibTransId="{A1C0051C-FB90-434C-8AE2-01637A31EE5F}"/>
    <dgm:cxn modelId="{FFB2A6A5-412A-4CD0-AFCC-3D26A734136F}" type="presOf" srcId="{6D6553F7-B199-422D-853D-D16F84BEA522}" destId="{D30A7DB5-A1BD-4209-84EB-711B0068A044}" srcOrd="0" destOrd="0" presId="urn:microsoft.com/office/officeart/2005/8/layout/default"/>
    <dgm:cxn modelId="{21BE20F1-3AE6-4312-99C3-12FABD8C796F}" type="presOf" srcId="{B359205A-AEA5-421E-A716-948DA392E64C}" destId="{035C868C-75E3-493F-BD5A-1BEBDC5F7F00}" srcOrd="0" destOrd="0" presId="urn:microsoft.com/office/officeart/2005/8/layout/default"/>
    <dgm:cxn modelId="{86659B15-64E8-4C7E-ACD2-1A08B811995F}" type="presParOf" srcId="{B9CB8525-4405-4C75-BF7E-FD6692707C05}" destId="{02352E64-133E-4777-B040-B1007088F2DB}" srcOrd="0" destOrd="0" presId="urn:microsoft.com/office/officeart/2005/8/layout/default"/>
    <dgm:cxn modelId="{653F3D57-711F-4EF3-A2B1-7DA1DDC3A3D4}" type="presParOf" srcId="{B9CB8525-4405-4C75-BF7E-FD6692707C05}" destId="{B885541C-BB8B-49F0-AFC7-140A24C87804}" srcOrd="1" destOrd="0" presId="urn:microsoft.com/office/officeart/2005/8/layout/default"/>
    <dgm:cxn modelId="{F6D4FC2A-FE7F-40A3-B623-45D115F11673}" type="presParOf" srcId="{B9CB8525-4405-4C75-BF7E-FD6692707C05}" destId="{3C3E6C53-B4C8-4369-8437-5516F12B431E}" srcOrd="2" destOrd="0" presId="urn:microsoft.com/office/officeart/2005/8/layout/default"/>
    <dgm:cxn modelId="{9EC14FE3-4F60-4861-855C-CB2822395B11}" type="presParOf" srcId="{B9CB8525-4405-4C75-BF7E-FD6692707C05}" destId="{DC682CBC-DD15-424E-B7A0-B60C00B27CC3}" srcOrd="3" destOrd="0" presId="urn:microsoft.com/office/officeart/2005/8/layout/default"/>
    <dgm:cxn modelId="{8F5DFF4D-BEEF-403D-BB36-ADBE9282822E}" type="presParOf" srcId="{B9CB8525-4405-4C75-BF7E-FD6692707C05}" destId="{D30A7DB5-A1BD-4209-84EB-711B0068A044}" srcOrd="4" destOrd="0" presId="urn:microsoft.com/office/officeart/2005/8/layout/default"/>
    <dgm:cxn modelId="{E2E34B4E-E2D6-4472-9253-BF1FE96B68C8}" type="presParOf" srcId="{B9CB8525-4405-4C75-BF7E-FD6692707C05}" destId="{212D8F93-8B66-4C44-9685-540E396910CA}" srcOrd="5" destOrd="0" presId="urn:microsoft.com/office/officeart/2005/8/layout/default"/>
    <dgm:cxn modelId="{A75DC40A-CEF0-4729-838A-0DCC7D95BD70}" type="presParOf" srcId="{B9CB8525-4405-4C75-BF7E-FD6692707C05}" destId="{035C868C-75E3-493F-BD5A-1BEBDC5F7F00}" srcOrd="6" destOrd="0" presId="urn:microsoft.com/office/officeart/2005/8/layout/default"/>
    <dgm:cxn modelId="{6DEBEE75-8E86-4F60-8B82-032DF51BA8B8}" type="presParOf" srcId="{B9CB8525-4405-4C75-BF7E-FD6692707C05}" destId="{F0474051-4FB8-417A-97B4-A99E2604B2AC}" srcOrd="7" destOrd="0" presId="urn:microsoft.com/office/officeart/2005/8/layout/default"/>
    <dgm:cxn modelId="{159A65C2-F102-4ADB-B562-76096B9B125A}" type="presParOf" srcId="{B9CB8525-4405-4C75-BF7E-FD6692707C05}" destId="{7D625F1D-D628-488A-AAC0-B42BFE56CF53}"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24EC263-7320-484E-979A-9ACF737C9D65}" type="doc">
      <dgm:prSet loTypeId="urn:microsoft.com/office/officeart/2005/8/layout/vList6" loCatId="list" qsTypeId="urn:microsoft.com/office/officeart/2005/8/quickstyle/simple1" qsCatId="simple" csTypeId="urn:microsoft.com/office/officeart/2005/8/colors/colorful5" csCatId="colorful" phldr="1"/>
      <dgm:spPr/>
      <dgm:t>
        <a:bodyPr/>
        <a:lstStyle/>
        <a:p>
          <a:endParaRPr lang="en-GB"/>
        </a:p>
      </dgm:t>
    </dgm:pt>
    <dgm:pt modelId="{3A2179F5-816E-4676-94D5-60F7ECCC19BF}">
      <dgm:prSet phldrT="[Text]" phldr="0"/>
      <dgm:spPr/>
      <dgm:t>
        <a:bodyPr/>
        <a:lstStyle/>
        <a:p>
          <a:r>
            <a:rPr lang="en-GB" dirty="0"/>
            <a:t>Evidence</a:t>
          </a:r>
        </a:p>
      </dgm:t>
    </dgm:pt>
    <dgm:pt modelId="{61F4DD65-97CD-4554-AE6A-6EC4B0C2A837}" type="parTrans" cxnId="{EF643FD4-C212-4D28-BF4F-81B82B319BB6}">
      <dgm:prSet/>
      <dgm:spPr/>
      <dgm:t>
        <a:bodyPr/>
        <a:lstStyle/>
        <a:p>
          <a:endParaRPr lang="en-GB"/>
        </a:p>
      </dgm:t>
    </dgm:pt>
    <dgm:pt modelId="{63676DF0-0342-478B-9F5F-D0E6CC07F128}" type="sibTrans" cxnId="{EF643FD4-C212-4D28-BF4F-81B82B319BB6}">
      <dgm:prSet/>
      <dgm:spPr/>
      <dgm:t>
        <a:bodyPr/>
        <a:lstStyle/>
        <a:p>
          <a:endParaRPr lang="en-GB"/>
        </a:p>
      </dgm:t>
    </dgm:pt>
    <dgm:pt modelId="{4FE5E865-D558-4AF1-B656-4736FD690832}">
      <dgm:prSet phldrT="[Text]"/>
      <dgm:spPr/>
      <dgm:t>
        <a:bodyPr/>
        <a:lstStyle/>
        <a:p>
          <a:pPr>
            <a:buNone/>
          </a:pPr>
          <a:r>
            <a:rPr lang="en-GB" dirty="0"/>
            <a:t>Information that can help us understand what happened.</a:t>
          </a:r>
        </a:p>
      </dgm:t>
    </dgm:pt>
    <dgm:pt modelId="{77D1DE8D-31ED-4869-9D24-9758FFFD869D}" type="parTrans" cxnId="{23C6C4A0-E92E-4350-BC54-E7EA1612E724}">
      <dgm:prSet/>
      <dgm:spPr/>
      <dgm:t>
        <a:bodyPr/>
        <a:lstStyle/>
        <a:p>
          <a:endParaRPr lang="en-GB"/>
        </a:p>
      </dgm:t>
    </dgm:pt>
    <dgm:pt modelId="{BCC1DDF6-3967-4FF0-A4A3-51281B0B6F2A}" type="sibTrans" cxnId="{23C6C4A0-E92E-4350-BC54-E7EA1612E724}">
      <dgm:prSet/>
      <dgm:spPr/>
      <dgm:t>
        <a:bodyPr/>
        <a:lstStyle/>
        <a:p>
          <a:endParaRPr lang="en-GB"/>
        </a:p>
      </dgm:t>
    </dgm:pt>
    <dgm:pt modelId="{ECA60A43-5ACB-46AD-ADDB-B01FE1C17B67}">
      <dgm:prSet phldrT="[Text]" phldr="0"/>
      <dgm:spPr/>
      <dgm:t>
        <a:bodyPr/>
        <a:lstStyle/>
        <a:p>
          <a:r>
            <a:rPr lang="en-GB" dirty="0"/>
            <a:t>Assumption</a:t>
          </a:r>
        </a:p>
      </dgm:t>
    </dgm:pt>
    <dgm:pt modelId="{F083A597-C73E-4157-9D56-1B75AAC3C9D2}" type="parTrans" cxnId="{CFF827D8-5379-4058-A1B6-1441DD2F1EE4}">
      <dgm:prSet/>
      <dgm:spPr/>
      <dgm:t>
        <a:bodyPr/>
        <a:lstStyle/>
        <a:p>
          <a:endParaRPr lang="en-GB"/>
        </a:p>
      </dgm:t>
    </dgm:pt>
    <dgm:pt modelId="{33D1E3E3-3AE9-4ACC-B651-12C364E5D1BA}" type="sibTrans" cxnId="{CFF827D8-5379-4058-A1B6-1441DD2F1EE4}">
      <dgm:prSet/>
      <dgm:spPr/>
      <dgm:t>
        <a:bodyPr/>
        <a:lstStyle/>
        <a:p>
          <a:endParaRPr lang="en-GB"/>
        </a:p>
      </dgm:t>
    </dgm:pt>
    <dgm:pt modelId="{16D0487F-1616-4701-9C6C-A7813A503EC9}">
      <dgm:prSet phldrT="[Text]"/>
      <dgm:spPr/>
      <dgm:t>
        <a:bodyPr/>
        <a:lstStyle/>
        <a:p>
          <a:pPr>
            <a:buNone/>
          </a:pPr>
          <a:r>
            <a:rPr lang="en-GB" dirty="0"/>
            <a:t>Something we are treating as true without enough evidence yet.</a:t>
          </a:r>
        </a:p>
      </dgm:t>
    </dgm:pt>
    <dgm:pt modelId="{3CCCD943-7070-482A-BFA4-E48ACD3D83B5}" type="parTrans" cxnId="{771A6B4A-324E-4D31-99A8-8A4580D0AC29}">
      <dgm:prSet/>
      <dgm:spPr/>
      <dgm:t>
        <a:bodyPr/>
        <a:lstStyle/>
        <a:p>
          <a:endParaRPr lang="en-GB"/>
        </a:p>
      </dgm:t>
    </dgm:pt>
    <dgm:pt modelId="{5C5036EA-D27D-4E6E-8151-B53BC330FD41}" type="sibTrans" cxnId="{771A6B4A-324E-4D31-99A8-8A4580D0AC29}">
      <dgm:prSet/>
      <dgm:spPr/>
      <dgm:t>
        <a:bodyPr/>
        <a:lstStyle/>
        <a:p>
          <a:endParaRPr lang="en-GB"/>
        </a:p>
      </dgm:t>
    </dgm:pt>
    <dgm:pt modelId="{BA2915BE-A95D-49B1-AD00-B1F962B56115}">
      <dgm:prSet phldrT="[Text]" phldr="0"/>
      <dgm:spPr/>
      <dgm:t>
        <a:bodyPr/>
        <a:lstStyle/>
        <a:p>
          <a:r>
            <a:rPr lang="en-GB"/>
            <a:t>Interpretation</a:t>
          </a:r>
          <a:endParaRPr lang="en-GB" dirty="0"/>
        </a:p>
      </dgm:t>
    </dgm:pt>
    <dgm:pt modelId="{7E32929F-F8CB-4E54-8701-0048A2582136}" type="parTrans" cxnId="{0CC54F39-7675-4B74-8044-DB27A5B02C60}">
      <dgm:prSet/>
      <dgm:spPr/>
      <dgm:t>
        <a:bodyPr/>
        <a:lstStyle/>
        <a:p>
          <a:endParaRPr lang="en-GB"/>
        </a:p>
      </dgm:t>
    </dgm:pt>
    <dgm:pt modelId="{AC0ACD28-7E25-42B2-BA51-14A1A01FEBEC}" type="sibTrans" cxnId="{0CC54F39-7675-4B74-8044-DB27A5B02C60}">
      <dgm:prSet/>
      <dgm:spPr/>
      <dgm:t>
        <a:bodyPr/>
        <a:lstStyle/>
        <a:p>
          <a:endParaRPr lang="en-GB"/>
        </a:p>
      </dgm:t>
    </dgm:pt>
    <dgm:pt modelId="{07156578-4C7F-4172-954D-917AB44AEEB7}">
      <dgm:prSet phldrT="[Text]" phldr="0"/>
      <dgm:spPr/>
      <dgm:t>
        <a:bodyPr/>
        <a:lstStyle/>
        <a:p>
          <a:pPr>
            <a:buNone/>
          </a:pPr>
          <a:r>
            <a:rPr lang="en-GB" dirty="0"/>
            <a:t>An explanation of what the information might mean. </a:t>
          </a:r>
        </a:p>
      </dgm:t>
    </dgm:pt>
    <dgm:pt modelId="{7BB882C8-636B-40C5-BF6A-ED83E4129389}" type="parTrans" cxnId="{BE15F79E-2CAD-41C1-86EF-202CF7D40F5B}">
      <dgm:prSet/>
      <dgm:spPr/>
      <dgm:t>
        <a:bodyPr/>
        <a:lstStyle/>
        <a:p>
          <a:endParaRPr lang="en-GB"/>
        </a:p>
      </dgm:t>
    </dgm:pt>
    <dgm:pt modelId="{300DCCAB-01A8-4B3D-AD53-3E3A4365D6E7}" type="sibTrans" cxnId="{BE15F79E-2CAD-41C1-86EF-202CF7D40F5B}">
      <dgm:prSet/>
      <dgm:spPr/>
      <dgm:t>
        <a:bodyPr/>
        <a:lstStyle/>
        <a:p>
          <a:endParaRPr lang="en-GB"/>
        </a:p>
      </dgm:t>
    </dgm:pt>
    <dgm:pt modelId="{6D452F6C-CA6D-45A8-81CB-62814FEDCE2A}">
      <dgm:prSet phldrT="[Text]" phldr="0"/>
      <dgm:spPr/>
      <dgm:t>
        <a:bodyPr/>
        <a:lstStyle/>
        <a:p>
          <a:pPr>
            <a:buNone/>
          </a:pPr>
          <a:r>
            <a:rPr lang="en-GB"/>
            <a:t>Judgement</a:t>
          </a:r>
          <a:endParaRPr lang="en-GB" dirty="0"/>
        </a:p>
      </dgm:t>
    </dgm:pt>
    <dgm:pt modelId="{58C2545D-6AE6-4146-848F-B355F8C79BFE}" type="parTrans" cxnId="{B48CF2A7-A26D-4C32-A5B7-E7B32DE82573}">
      <dgm:prSet/>
      <dgm:spPr/>
      <dgm:t>
        <a:bodyPr/>
        <a:lstStyle/>
        <a:p>
          <a:endParaRPr lang="en-GB"/>
        </a:p>
      </dgm:t>
    </dgm:pt>
    <dgm:pt modelId="{DF397E61-5428-418E-99A7-248E5E51E3C6}" type="sibTrans" cxnId="{B48CF2A7-A26D-4C32-A5B7-E7B32DE82573}">
      <dgm:prSet/>
      <dgm:spPr/>
      <dgm:t>
        <a:bodyPr/>
        <a:lstStyle/>
        <a:p>
          <a:endParaRPr lang="en-GB"/>
        </a:p>
      </dgm:t>
    </dgm:pt>
    <dgm:pt modelId="{74CCCA92-44A1-48D0-885E-018BCA9280C2}">
      <dgm:prSet phldrT="[Text]" phldr="0"/>
      <dgm:spPr/>
      <dgm:t>
        <a:bodyPr/>
        <a:lstStyle/>
        <a:p>
          <a:pPr>
            <a:buNone/>
          </a:pPr>
          <a:r>
            <a:rPr lang="en-GB" dirty="0"/>
            <a:t>A conclusion or decision reached after considering information</a:t>
          </a:r>
        </a:p>
      </dgm:t>
    </dgm:pt>
    <dgm:pt modelId="{BE448F47-6F24-4166-8167-67C2BB0A4C81}" type="parTrans" cxnId="{07F719C6-B57F-4302-B790-5872835FE4DF}">
      <dgm:prSet/>
      <dgm:spPr/>
      <dgm:t>
        <a:bodyPr/>
        <a:lstStyle/>
        <a:p>
          <a:endParaRPr lang="en-GB"/>
        </a:p>
      </dgm:t>
    </dgm:pt>
    <dgm:pt modelId="{5E52E3A1-53E3-4090-9BFE-4D6AA24203C0}" type="sibTrans" cxnId="{07F719C6-B57F-4302-B790-5872835FE4DF}">
      <dgm:prSet/>
      <dgm:spPr/>
      <dgm:t>
        <a:bodyPr/>
        <a:lstStyle/>
        <a:p>
          <a:endParaRPr lang="en-GB"/>
        </a:p>
      </dgm:t>
    </dgm:pt>
    <dgm:pt modelId="{4065C118-0FF8-411D-92A0-2BE2C17BBDB1}" type="pres">
      <dgm:prSet presAssocID="{824EC263-7320-484E-979A-9ACF737C9D65}" presName="Name0" presStyleCnt="0">
        <dgm:presLayoutVars>
          <dgm:dir/>
          <dgm:animLvl val="lvl"/>
          <dgm:resizeHandles/>
        </dgm:presLayoutVars>
      </dgm:prSet>
      <dgm:spPr/>
    </dgm:pt>
    <dgm:pt modelId="{4C590DBC-9E3A-4C4A-BF1F-9ACAD1B28C00}" type="pres">
      <dgm:prSet presAssocID="{3A2179F5-816E-4676-94D5-60F7ECCC19BF}" presName="linNode" presStyleCnt="0"/>
      <dgm:spPr/>
    </dgm:pt>
    <dgm:pt modelId="{7D48D108-9182-47CE-BF51-F0927429F7CF}" type="pres">
      <dgm:prSet presAssocID="{3A2179F5-816E-4676-94D5-60F7ECCC19BF}" presName="parentShp" presStyleLbl="node1" presStyleIdx="0" presStyleCnt="4">
        <dgm:presLayoutVars>
          <dgm:bulletEnabled val="1"/>
        </dgm:presLayoutVars>
      </dgm:prSet>
      <dgm:spPr/>
    </dgm:pt>
    <dgm:pt modelId="{3B7A978B-246F-4938-8C8E-593D1045E7FA}" type="pres">
      <dgm:prSet presAssocID="{3A2179F5-816E-4676-94D5-60F7ECCC19BF}" presName="childShp" presStyleLbl="bgAccFollowNode1" presStyleIdx="0" presStyleCnt="4">
        <dgm:presLayoutVars>
          <dgm:bulletEnabled val="1"/>
        </dgm:presLayoutVars>
      </dgm:prSet>
      <dgm:spPr/>
    </dgm:pt>
    <dgm:pt modelId="{BA1FF9E2-B824-4034-B4EB-25234E3A5D8C}" type="pres">
      <dgm:prSet presAssocID="{63676DF0-0342-478B-9F5F-D0E6CC07F128}" presName="spacing" presStyleCnt="0"/>
      <dgm:spPr/>
    </dgm:pt>
    <dgm:pt modelId="{1903AF88-D6A0-4A39-939A-70721217397A}" type="pres">
      <dgm:prSet presAssocID="{ECA60A43-5ACB-46AD-ADDB-B01FE1C17B67}" presName="linNode" presStyleCnt="0"/>
      <dgm:spPr/>
    </dgm:pt>
    <dgm:pt modelId="{598A6E6D-71D1-484F-A6F8-A669F3F20CA7}" type="pres">
      <dgm:prSet presAssocID="{ECA60A43-5ACB-46AD-ADDB-B01FE1C17B67}" presName="parentShp" presStyleLbl="node1" presStyleIdx="1" presStyleCnt="4">
        <dgm:presLayoutVars>
          <dgm:bulletEnabled val="1"/>
        </dgm:presLayoutVars>
      </dgm:prSet>
      <dgm:spPr/>
    </dgm:pt>
    <dgm:pt modelId="{CC2AA5C3-C01E-43C7-AD06-91EB37F2BD33}" type="pres">
      <dgm:prSet presAssocID="{ECA60A43-5ACB-46AD-ADDB-B01FE1C17B67}" presName="childShp" presStyleLbl="bgAccFollowNode1" presStyleIdx="1" presStyleCnt="4">
        <dgm:presLayoutVars>
          <dgm:bulletEnabled val="1"/>
        </dgm:presLayoutVars>
      </dgm:prSet>
      <dgm:spPr/>
    </dgm:pt>
    <dgm:pt modelId="{2A12940C-E66E-4788-806C-79E18AEB4530}" type="pres">
      <dgm:prSet presAssocID="{33D1E3E3-3AE9-4ACC-B651-12C364E5D1BA}" presName="spacing" presStyleCnt="0"/>
      <dgm:spPr/>
    </dgm:pt>
    <dgm:pt modelId="{32106F38-D86B-4309-BD9D-C3CDB519C813}" type="pres">
      <dgm:prSet presAssocID="{BA2915BE-A95D-49B1-AD00-B1F962B56115}" presName="linNode" presStyleCnt="0"/>
      <dgm:spPr/>
    </dgm:pt>
    <dgm:pt modelId="{6847C98D-A4C1-4856-B5AD-D74CC2CE212B}" type="pres">
      <dgm:prSet presAssocID="{BA2915BE-A95D-49B1-AD00-B1F962B56115}" presName="parentShp" presStyleLbl="node1" presStyleIdx="2" presStyleCnt="4">
        <dgm:presLayoutVars>
          <dgm:bulletEnabled val="1"/>
        </dgm:presLayoutVars>
      </dgm:prSet>
      <dgm:spPr/>
    </dgm:pt>
    <dgm:pt modelId="{497DBA6F-1EBB-46F4-AD98-4B5B133E5338}" type="pres">
      <dgm:prSet presAssocID="{BA2915BE-A95D-49B1-AD00-B1F962B56115}" presName="childShp" presStyleLbl="bgAccFollowNode1" presStyleIdx="2" presStyleCnt="4">
        <dgm:presLayoutVars>
          <dgm:bulletEnabled val="1"/>
        </dgm:presLayoutVars>
      </dgm:prSet>
      <dgm:spPr/>
    </dgm:pt>
    <dgm:pt modelId="{13948A8C-E8C7-4037-9909-6A6969965EDE}" type="pres">
      <dgm:prSet presAssocID="{AC0ACD28-7E25-42B2-BA51-14A1A01FEBEC}" presName="spacing" presStyleCnt="0"/>
      <dgm:spPr/>
    </dgm:pt>
    <dgm:pt modelId="{CF1D415A-537C-47A2-8131-89616BBA3E71}" type="pres">
      <dgm:prSet presAssocID="{6D452F6C-CA6D-45A8-81CB-62814FEDCE2A}" presName="linNode" presStyleCnt="0"/>
      <dgm:spPr/>
    </dgm:pt>
    <dgm:pt modelId="{D421DF16-1C38-4ED1-ADBA-4E4DC238DC40}" type="pres">
      <dgm:prSet presAssocID="{6D452F6C-CA6D-45A8-81CB-62814FEDCE2A}" presName="parentShp" presStyleLbl="node1" presStyleIdx="3" presStyleCnt="4">
        <dgm:presLayoutVars>
          <dgm:bulletEnabled val="1"/>
        </dgm:presLayoutVars>
      </dgm:prSet>
      <dgm:spPr/>
    </dgm:pt>
    <dgm:pt modelId="{6531A185-10D1-416C-B6ED-83C2F726DCB8}" type="pres">
      <dgm:prSet presAssocID="{6D452F6C-CA6D-45A8-81CB-62814FEDCE2A}" presName="childShp" presStyleLbl="bgAccFollowNode1" presStyleIdx="3" presStyleCnt="4">
        <dgm:presLayoutVars>
          <dgm:bulletEnabled val="1"/>
        </dgm:presLayoutVars>
      </dgm:prSet>
      <dgm:spPr/>
    </dgm:pt>
  </dgm:ptLst>
  <dgm:cxnLst>
    <dgm:cxn modelId="{F0301711-0A1C-4F8F-B16D-4A790A5EA88C}" type="presOf" srcId="{4FE5E865-D558-4AF1-B656-4736FD690832}" destId="{3B7A978B-246F-4938-8C8E-593D1045E7FA}" srcOrd="0" destOrd="0" presId="urn:microsoft.com/office/officeart/2005/8/layout/vList6"/>
    <dgm:cxn modelId="{94C3F618-85EB-4491-872B-8278BA140433}" type="presOf" srcId="{6D452F6C-CA6D-45A8-81CB-62814FEDCE2A}" destId="{D421DF16-1C38-4ED1-ADBA-4E4DC238DC40}" srcOrd="0" destOrd="0" presId="urn:microsoft.com/office/officeart/2005/8/layout/vList6"/>
    <dgm:cxn modelId="{0DFCE51D-A4F4-48F0-9EBB-8DC1017FF6D3}" type="presOf" srcId="{07156578-4C7F-4172-954D-917AB44AEEB7}" destId="{497DBA6F-1EBB-46F4-AD98-4B5B133E5338}" srcOrd="0" destOrd="0" presId="urn:microsoft.com/office/officeart/2005/8/layout/vList6"/>
    <dgm:cxn modelId="{0CC54F39-7675-4B74-8044-DB27A5B02C60}" srcId="{824EC263-7320-484E-979A-9ACF737C9D65}" destId="{BA2915BE-A95D-49B1-AD00-B1F962B56115}" srcOrd="2" destOrd="0" parTransId="{7E32929F-F8CB-4E54-8701-0048A2582136}" sibTransId="{AC0ACD28-7E25-42B2-BA51-14A1A01FEBEC}"/>
    <dgm:cxn modelId="{771A6B4A-324E-4D31-99A8-8A4580D0AC29}" srcId="{ECA60A43-5ACB-46AD-ADDB-B01FE1C17B67}" destId="{16D0487F-1616-4701-9C6C-A7813A503EC9}" srcOrd="0" destOrd="0" parTransId="{3CCCD943-7070-482A-BFA4-E48ACD3D83B5}" sibTransId="{5C5036EA-D27D-4E6E-8151-B53BC330FD41}"/>
    <dgm:cxn modelId="{EE5AD54E-C8FB-4503-8289-A96F8E52A617}" type="presOf" srcId="{BA2915BE-A95D-49B1-AD00-B1F962B56115}" destId="{6847C98D-A4C1-4856-B5AD-D74CC2CE212B}" srcOrd="0" destOrd="0" presId="urn:microsoft.com/office/officeart/2005/8/layout/vList6"/>
    <dgm:cxn modelId="{F91A7C85-B9D9-4A87-BE04-337536A83643}" type="presOf" srcId="{16D0487F-1616-4701-9C6C-A7813A503EC9}" destId="{CC2AA5C3-C01E-43C7-AD06-91EB37F2BD33}" srcOrd="0" destOrd="0" presId="urn:microsoft.com/office/officeart/2005/8/layout/vList6"/>
    <dgm:cxn modelId="{B863E58C-2F20-4111-8D65-2F99B241A5C0}" type="presOf" srcId="{ECA60A43-5ACB-46AD-ADDB-B01FE1C17B67}" destId="{598A6E6D-71D1-484F-A6F8-A669F3F20CA7}" srcOrd="0" destOrd="0" presId="urn:microsoft.com/office/officeart/2005/8/layout/vList6"/>
    <dgm:cxn modelId="{BE15F79E-2CAD-41C1-86EF-202CF7D40F5B}" srcId="{BA2915BE-A95D-49B1-AD00-B1F962B56115}" destId="{07156578-4C7F-4172-954D-917AB44AEEB7}" srcOrd="0" destOrd="0" parTransId="{7BB882C8-636B-40C5-BF6A-ED83E4129389}" sibTransId="{300DCCAB-01A8-4B3D-AD53-3E3A4365D6E7}"/>
    <dgm:cxn modelId="{23C6C4A0-E92E-4350-BC54-E7EA1612E724}" srcId="{3A2179F5-816E-4676-94D5-60F7ECCC19BF}" destId="{4FE5E865-D558-4AF1-B656-4736FD690832}" srcOrd="0" destOrd="0" parTransId="{77D1DE8D-31ED-4869-9D24-9758FFFD869D}" sibTransId="{BCC1DDF6-3967-4FF0-A4A3-51281B0B6F2A}"/>
    <dgm:cxn modelId="{B48CF2A7-A26D-4C32-A5B7-E7B32DE82573}" srcId="{824EC263-7320-484E-979A-9ACF737C9D65}" destId="{6D452F6C-CA6D-45A8-81CB-62814FEDCE2A}" srcOrd="3" destOrd="0" parTransId="{58C2545D-6AE6-4146-848F-B355F8C79BFE}" sibTransId="{DF397E61-5428-418E-99A7-248E5E51E3C6}"/>
    <dgm:cxn modelId="{3AB22BBD-EFF8-472C-AEF3-6CA0B720EA33}" type="presOf" srcId="{74CCCA92-44A1-48D0-885E-018BCA9280C2}" destId="{6531A185-10D1-416C-B6ED-83C2F726DCB8}" srcOrd="0" destOrd="0" presId="urn:microsoft.com/office/officeart/2005/8/layout/vList6"/>
    <dgm:cxn modelId="{2E9DAEC0-7DC3-40F9-9435-94E6C0E1CC3E}" type="presOf" srcId="{3A2179F5-816E-4676-94D5-60F7ECCC19BF}" destId="{7D48D108-9182-47CE-BF51-F0927429F7CF}" srcOrd="0" destOrd="0" presId="urn:microsoft.com/office/officeart/2005/8/layout/vList6"/>
    <dgm:cxn modelId="{07F719C6-B57F-4302-B790-5872835FE4DF}" srcId="{6D452F6C-CA6D-45A8-81CB-62814FEDCE2A}" destId="{74CCCA92-44A1-48D0-885E-018BCA9280C2}" srcOrd="0" destOrd="0" parTransId="{BE448F47-6F24-4166-8167-67C2BB0A4C81}" sibTransId="{5E52E3A1-53E3-4090-9BFE-4D6AA24203C0}"/>
    <dgm:cxn modelId="{EF643FD4-C212-4D28-BF4F-81B82B319BB6}" srcId="{824EC263-7320-484E-979A-9ACF737C9D65}" destId="{3A2179F5-816E-4676-94D5-60F7ECCC19BF}" srcOrd="0" destOrd="0" parTransId="{61F4DD65-97CD-4554-AE6A-6EC4B0C2A837}" sibTransId="{63676DF0-0342-478B-9F5F-D0E6CC07F128}"/>
    <dgm:cxn modelId="{CFF827D8-5379-4058-A1B6-1441DD2F1EE4}" srcId="{824EC263-7320-484E-979A-9ACF737C9D65}" destId="{ECA60A43-5ACB-46AD-ADDB-B01FE1C17B67}" srcOrd="1" destOrd="0" parTransId="{F083A597-C73E-4157-9D56-1B75AAC3C9D2}" sibTransId="{33D1E3E3-3AE9-4ACC-B651-12C364E5D1BA}"/>
    <dgm:cxn modelId="{44B498F4-DCA9-4819-9AF4-1C596B58C2C2}" type="presOf" srcId="{824EC263-7320-484E-979A-9ACF737C9D65}" destId="{4065C118-0FF8-411D-92A0-2BE2C17BBDB1}" srcOrd="0" destOrd="0" presId="urn:microsoft.com/office/officeart/2005/8/layout/vList6"/>
    <dgm:cxn modelId="{93F11BBE-B192-40E9-9E1E-9DBA333C7D8C}" type="presParOf" srcId="{4065C118-0FF8-411D-92A0-2BE2C17BBDB1}" destId="{4C590DBC-9E3A-4C4A-BF1F-9ACAD1B28C00}" srcOrd="0" destOrd="0" presId="urn:microsoft.com/office/officeart/2005/8/layout/vList6"/>
    <dgm:cxn modelId="{6EB18AEA-3E8C-494C-9E48-00E1AD787D79}" type="presParOf" srcId="{4C590DBC-9E3A-4C4A-BF1F-9ACAD1B28C00}" destId="{7D48D108-9182-47CE-BF51-F0927429F7CF}" srcOrd="0" destOrd="0" presId="urn:microsoft.com/office/officeart/2005/8/layout/vList6"/>
    <dgm:cxn modelId="{A760CD0B-1518-47C4-AE46-CEBB30AE8F74}" type="presParOf" srcId="{4C590DBC-9E3A-4C4A-BF1F-9ACAD1B28C00}" destId="{3B7A978B-246F-4938-8C8E-593D1045E7FA}" srcOrd="1" destOrd="0" presId="urn:microsoft.com/office/officeart/2005/8/layout/vList6"/>
    <dgm:cxn modelId="{B17C1CF0-58EB-4F70-B74A-5337A99314A0}" type="presParOf" srcId="{4065C118-0FF8-411D-92A0-2BE2C17BBDB1}" destId="{BA1FF9E2-B824-4034-B4EB-25234E3A5D8C}" srcOrd="1" destOrd="0" presId="urn:microsoft.com/office/officeart/2005/8/layout/vList6"/>
    <dgm:cxn modelId="{4A325DFE-42E8-4DA4-8796-9EBCDB61C83E}" type="presParOf" srcId="{4065C118-0FF8-411D-92A0-2BE2C17BBDB1}" destId="{1903AF88-D6A0-4A39-939A-70721217397A}" srcOrd="2" destOrd="0" presId="urn:microsoft.com/office/officeart/2005/8/layout/vList6"/>
    <dgm:cxn modelId="{F5AD4388-9A52-45A7-B64D-9F122D594F30}" type="presParOf" srcId="{1903AF88-D6A0-4A39-939A-70721217397A}" destId="{598A6E6D-71D1-484F-A6F8-A669F3F20CA7}" srcOrd="0" destOrd="0" presId="urn:microsoft.com/office/officeart/2005/8/layout/vList6"/>
    <dgm:cxn modelId="{2C209E4B-60FF-4CBD-A0E1-646D551AD347}" type="presParOf" srcId="{1903AF88-D6A0-4A39-939A-70721217397A}" destId="{CC2AA5C3-C01E-43C7-AD06-91EB37F2BD33}" srcOrd="1" destOrd="0" presId="urn:microsoft.com/office/officeart/2005/8/layout/vList6"/>
    <dgm:cxn modelId="{D9BF2D62-B49A-4384-93AE-87F67B2DE9DA}" type="presParOf" srcId="{4065C118-0FF8-411D-92A0-2BE2C17BBDB1}" destId="{2A12940C-E66E-4788-806C-79E18AEB4530}" srcOrd="3" destOrd="0" presId="urn:microsoft.com/office/officeart/2005/8/layout/vList6"/>
    <dgm:cxn modelId="{0033E567-33F0-4F70-90E7-05CFEBABEE84}" type="presParOf" srcId="{4065C118-0FF8-411D-92A0-2BE2C17BBDB1}" destId="{32106F38-D86B-4309-BD9D-C3CDB519C813}" srcOrd="4" destOrd="0" presId="urn:microsoft.com/office/officeart/2005/8/layout/vList6"/>
    <dgm:cxn modelId="{56660BA1-4BAF-4E7D-93B8-B161EFF42158}" type="presParOf" srcId="{32106F38-D86B-4309-BD9D-C3CDB519C813}" destId="{6847C98D-A4C1-4856-B5AD-D74CC2CE212B}" srcOrd="0" destOrd="0" presId="urn:microsoft.com/office/officeart/2005/8/layout/vList6"/>
    <dgm:cxn modelId="{F52F0BC0-FE06-4895-8E34-80E73ACE5CD8}" type="presParOf" srcId="{32106F38-D86B-4309-BD9D-C3CDB519C813}" destId="{497DBA6F-1EBB-46F4-AD98-4B5B133E5338}" srcOrd="1" destOrd="0" presId="urn:microsoft.com/office/officeart/2005/8/layout/vList6"/>
    <dgm:cxn modelId="{9B6AA4B4-A7AC-4FFD-9332-2E00173A31A8}" type="presParOf" srcId="{4065C118-0FF8-411D-92A0-2BE2C17BBDB1}" destId="{13948A8C-E8C7-4037-9909-6A6969965EDE}" srcOrd="5" destOrd="0" presId="urn:microsoft.com/office/officeart/2005/8/layout/vList6"/>
    <dgm:cxn modelId="{37102703-8E77-4091-AE54-8D88DEB2EF5E}" type="presParOf" srcId="{4065C118-0FF8-411D-92A0-2BE2C17BBDB1}" destId="{CF1D415A-537C-47A2-8131-89616BBA3E71}" srcOrd="6" destOrd="0" presId="urn:microsoft.com/office/officeart/2005/8/layout/vList6"/>
    <dgm:cxn modelId="{1C03ADE6-A1E4-4549-9919-7AD4AD5EEC1A}" type="presParOf" srcId="{CF1D415A-537C-47A2-8131-89616BBA3E71}" destId="{D421DF16-1C38-4ED1-ADBA-4E4DC238DC40}" srcOrd="0" destOrd="0" presId="urn:microsoft.com/office/officeart/2005/8/layout/vList6"/>
    <dgm:cxn modelId="{E915B497-C4A5-43AC-BB4F-A802B239AB66}" type="presParOf" srcId="{CF1D415A-537C-47A2-8131-89616BBA3E71}" destId="{6531A185-10D1-416C-B6ED-83C2F726DCB8}"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352E64-133E-4777-B040-B1007088F2DB}">
      <dsp:nvSpPr>
        <dsp:cNvPr id="0" name=""/>
        <dsp:cNvSpPr/>
      </dsp:nvSpPr>
      <dsp:spPr>
        <a:xfrm>
          <a:off x="0" y="766345"/>
          <a:ext cx="2637959" cy="158277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solidFill>
                <a:schemeClr val="tx1"/>
              </a:solidFill>
              <a:latin typeface="Arial" panose="020B0604020202020204" pitchFamily="34" charset="0"/>
              <a:cs typeface="Arial" panose="020B0604020202020204" pitchFamily="34" charset="0"/>
            </a:rPr>
            <a:t>How do we know?</a:t>
          </a:r>
        </a:p>
      </dsp:txBody>
      <dsp:txXfrm>
        <a:off x="0" y="766345"/>
        <a:ext cx="2637959" cy="1582775"/>
      </dsp:txXfrm>
    </dsp:sp>
    <dsp:sp modelId="{3C3E6C53-B4C8-4369-8437-5516F12B431E}">
      <dsp:nvSpPr>
        <dsp:cNvPr id="0" name=""/>
        <dsp:cNvSpPr/>
      </dsp:nvSpPr>
      <dsp:spPr>
        <a:xfrm>
          <a:off x="2901754" y="766345"/>
          <a:ext cx="2637959" cy="1582775"/>
        </a:xfrm>
        <a:prstGeom prst="rect">
          <a:avLst/>
        </a:prstGeom>
        <a:solidFill>
          <a:schemeClr val="accent3">
            <a:hueOff val="677650"/>
            <a:satOff val="25000"/>
            <a:lumOff val="-36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latin typeface="Arial" panose="020B0604020202020204" pitchFamily="34" charset="0"/>
              <a:cs typeface="Arial" panose="020B0604020202020204" pitchFamily="34" charset="0"/>
            </a:rPr>
            <a:t>What evidence do we have?</a:t>
          </a:r>
        </a:p>
      </dsp:txBody>
      <dsp:txXfrm>
        <a:off x="2901754" y="766345"/>
        <a:ext cx="2637959" cy="1582775"/>
      </dsp:txXfrm>
    </dsp:sp>
    <dsp:sp modelId="{D30A7DB5-A1BD-4209-84EB-711B0068A044}">
      <dsp:nvSpPr>
        <dsp:cNvPr id="0" name=""/>
        <dsp:cNvSpPr/>
      </dsp:nvSpPr>
      <dsp:spPr>
        <a:xfrm>
          <a:off x="5803509" y="766345"/>
          <a:ext cx="2637959" cy="1582775"/>
        </a:xfrm>
        <a:prstGeom prst="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latin typeface="Arial" panose="020B0604020202020204" pitchFamily="34" charset="0"/>
              <a:cs typeface="Arial" panose="020B0604020202020204" pitchFamily="34" charset="0"/>
            </a:rPr>
            <a:t>What are we assuming?</a:t>
          </a:r>
        </a:p>
      </dsp:txBody>
      <dsp:txXfrm>
        <a:off x="5803509" y="766345"/>
        <a:ext cx="2637959" cy="1582775"/>
      </dsp:txXfrm>
    </dsp:sp>
    <dsp:sp modelId="{035C868C-75E3-493F-BD5A-1BEBDC5F7F00}">
      <dsp:nvSpPr>
        <dsp:cNvPr id="0" name=""/>
        <dsp:cNvSpPr/>
      </dsp:nvSpPr>
      <dsp:spPr>
        <a:xfrm>
          <a:off x="1450877" y="2612916"/>
          <a:ext cx="2637959" cy="1582775"/>
        </a:xfrm>
        <a:prstGeom prst="rect">
          <a:avLst/>
        </a:prstGeom>
        <a:solidFill>
          <a:schemeClr val="accent3">
            <a:hueOff val="2032949"/>
            <a:satOff val="75000"/>
            <a:lumOff val="-110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latin typeface="Arial" panose="020B0604020202020204" pitchFamily="34" charset="0"/>
              <a:cs typeface="Arial" panose="020B0604020202020204" pitchFamily="34" charset="0"/>
            </a:rPr>
            <a:t>What else could explain this?</a:t>
          </a:r>
        </a:p>
      </dsp:txBody>
      <dsp:txXfrm>
        <a:off x="1450877" y="2612916"/>
        <a:ext cx="2637959" cy="1582775"/>
      </dsp:txXfrm>
    </dsp:sp>
    <dsp:sp modelId="{7D625F1D-D628-488A-AAC0-B42BFE56CF53}">
      <dsp:nvSpPr>
        <dsp:cNvPr id="0" name=""/>
        <dsp:cNvSpPr/>
      </dsp:nvSpPr>
      <dsp:spPr>
        <a:xfrm>
          <a:off x="4352632" y="2612916"/>
          <a:ext cx="2637959" cy="1582775"/>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latin typeface="Arial" panose="020B0604020202020204" pitchFamily="34" charset="0"/>
              <a:cs typeface="Arial" panose="020B0604020202020204" pitchFamily="34" charset="0"/>
            </a:rPr>
            <a:t>What information is missing?</a:t>
          </a:r>
        </a:p>
      </dsp:txBody>
      <dsp:txXfrm>
        <a:off x="4352632" y="2612916"/>
        <a:ext cx="2637959" cy="15827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7A978B-246F-4938-8C8E-593D1045E7FA}">
      <dsp:nvSpPr>
        <dsp:cNvPr id="0" name=""/>
        <dsp:cNvSpPr/>
      </dsp:nvSpPr>
      <dsp:spPr>
        <a:xfrm>
          <a:off x="4188118" y="1367"/>
          <a:ext cx="6282177" cy="1084770"/>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45" tIns="17145" rIns="17145" bIns="17145" numCol="1" spcCol="1270" anchor="t" anchorCtr="0">
          <a:noAutofit/>
        </a:bodyPr>
        <a:lstStyle/>
        <a:p>
          <a:pPr marL="228600" lvl="1" indent="-228600" algn="l" defTabSz="1200150">
            <a:lnSpc>
              <a:spcPct val="90000"/>
            </a:lnSpc>
            <a:spcBef>
              <a:spcPct val="0"/>
            </a:spcBef>
            <a:spcAft>
              <a:spcPct val="15000"/>
            </a:spcAft>
            <a:buNone/>
          </a:pPr>
          <a:r>
            <a:rPr lang="en-GB" sz="2700" kern="1200" dirty="0"/>
            <a:t>Information that can help us understand what happened.</a:t>
          </a:r>
        </a:p>
      </dsp:txBody>
      <dsp:txXfrm>
        <a:off x="4188118" y="136963"/>
        <a:ext cx="5875388" cy="813578"/>
      </dsp:txXfrm>
    </dsp:sp>
    <dsp:sp modelId="{7D48D108-9182-47CE-BF51-F0927429F7CF}">
      <dsp:nvSpPr>
        <dsp:cNvPr id="0" name=""/>
        <dsp:cNvSpPr/>
      </dsp:nvSpPr>
      <dsp:spPr>
        <a:xfrm>
          <a:off x="0" y="1367"/>
          <a:ext cx="4188118" cy="108477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89535" rIns="179070" bIns="89535" numCol="1" spcCol="1270" anchor="ctr" anchorCtr="0">
          <a:noAutofit/>
        </a:bodyPr>
        <a:lstStyle/>
        <a:p>
          <a:pPr marL="0" lvl="0" indent="0" algn="ctr" defTabSz="2089150">
            <a:lnSpc>
              <a:spcPct val="90000"/>
            </a:lnSpc>
            <a:spcBef>
              <a:spcPct val="0"/>
            </a:spcBef>
            <a:spcAft>
              <a:spcPct val="35000"/>
            </a:spcAft>
            <a:buNone/>
          </a:pPr>
          <a:r>
            <a:rPr lang="en-GB" sz="4700" kern="1200" dirty="0"/>
            <a:t>Evidence</a:t>
          </a:r>
        </a:p>
      </dsp:txBody>
      <dsp:txXfrm>
        <a:off x="52954" y="54321"/>
        <a:ext cx="4082210" cy="978862"/>
      </dsp:txXfrm>
    </dsp:sp>
    <dsp:sp modelId="{CC2AA5C3-C01E-43C7-AD06-91EB37F2BD33}">
      <dsp:nvSpPr>
        <dsp:cNvPr id="0" name=""/>
        <dsp:cNvSpPr/>
      </dsp:nvSpPr>
      <dsp:spPr>
        <a:xfrm>
          <a:off x="4188118" y="1194615"/>
          <a:ext cx="6282177" cy="1084770"/>
        </a:xfrm>
        <a:prstGeom prst="rightArrow">
          <a:avLst>
            <a:gd name="adj1" fmla="val 75000"/>
            <a:gd name="adj2" fmla="val 50000"/>
          </a:avLst>
        </a:prstGeom>
        <a:solidFill>
          <a:schemeClr val="accent5">
            <a:tint val="40000"/>
            <a:alpha val="90000"/>
            <a:hueOff val="-2246587"/>
            <a:satOff val="-7611"/>
            <a:lumOff val="-976"/>
            <a:alphaOff val="0"/>
          </a:schemeClr>
        </a:solidFill>
        <a:ln w="12700" cap="flat" cmpd="sng" algn="ctr">
          <a:solidFill>
            <a:schemeClr val="accent5">
              <a:tint val="40000"/>
              <a:alpha val="90000"/>
              <a:hueOff val="-2246587"/>
              <a:satOff val="-7611"/>
              <a:lumOff val="-9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45" tIns="17145" rIns="17145" bIns="17145" numCol="1" spcCol="1270" anchor="t" anchorCtr="0">
          <a:noAutofit/>
        </a:bodyPr>
        <a:lstStyle/>
        <a:p>
          <a:pPr marL="228600" lvl="1" indent="-228600" algn="l" defTabSz="1200150">
            <a:lnSpc>
              <a:spcPct val="90000"/>
            </a:lnSpc>
            <a:spcBef>
              <a:spcPct val="0"/>
            </a:spcBef>
            <a:spcAft>
              <a:spcPct val="15000"/>
            </a:spcAft>
            <a:buNone/>
          </a:pPr>
          <a:r>
            <a:rPr lang="en-GB" sz="2700" kern="1200" dirty="0"/>
            <a:t>Something we are treating as true without enough evidence yet.</a:t>
          </a:r>
        </a:p>
      </dsp:txBody>
      <dsp:txXfrm>
        <a:off x="4188118" y="1330211"/>
        <a:ext cx="5875388" cy="813578"/>
      </dsp:txXfrm>
    </dsp:sp>
    <dsp:sp modelId="{598A6E6D-71D1-484F-A6F8-A669F3F20CA7}">
      <dsp:nvSpPr>
        <dsp:cNvPr id="0" name=""/>
        <dsp:cNvSpPr/>
      </dsp:nvSpPr>
      <dsp:spPr>
        <a:xfrm>
          <a:off x="0" y="1194615"/>
          <a:ext cx="4188118" cy="108477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89535" rIns="179070" bIns="89535" numCol="1" spcCol="1270" anchor="ctr" anchorCtr="0">
          <a:noAutofit/>
        </a:bodyPr>
        <a:lstStyle/>
        <a:p>
          <a:pPr marL="0" lvl="0" indent="0" algn="ctr" defTabSz="2089150">
            <a:lnSpc>
              <a:spcPct val="90000"/>
            </a:lnSpc>
            <a:spcBef>
              <a:spcPct val="0"/>
            </a:spcBef>
            <a:spcAft>
              <a:spcPct val="35000"/>
            </a:spcAft>
            <a:buNone/>
          </a:pPr>
          <a:r>
            <a:rPr lang="en-GB" sz="4700" kern="1200" dirty="0"/>
            <a:t>Assumption</a:t>
          </a:r>
        </a:p>
      </dsp:txBody>
      <dsp:txXfrm>
        <a:off x="52954" y="1247569"/>
        <a:ext cx="4082210" cy="978862"/>
      </dsp:txXfrm>
    </dsp:sp>
    <dsp:sp modelId="{497DBA6F-1EBB-46F4-AD98-4B5B133E5338}">
      <dsp:nvSpPr>
        <dsp:cNvPr id="0" name=""/>
        <dsp:cNvSpPr/>
      </dsp:nvSpPr>
      <dsp:spPr>
        <a:xfrm>
          <a:off x="4188118" y="2387863"/>
          <a:ext cx="6282177" cy="1084770"/>
        </a:xfrm>
        <a:prstGeom prst="rightArrow">
          <a:avLst>
            <a:gd name="adj1" fmla="val 75000"/>
            <a:gd name="adj2" fmla="val 50000"/>
          </a:avLst>
        </a:prstGeom>
        <a:solidFill>
          <a:schemeClr val="accent5">
            <a:tint val="40000"/>
            <a:alpha val="90000"/>
            <a:hueOff val="-4493175"/>
            <a:satOff val="-15221"/>
            <a:lumOff val="-1952"/>
            <a:alphaOff val="0"/>
          </a:schemeClr>
        </a:solidFill>
        <a:ln w="12700" cap="flat" cmpd="sng" algn="ctr">
          <a:solidFill>
            <a:schemeClr val="accent5">
              <a:tint val="40000"/>
              <a:alpha val="90000"/>
              <a:hueOff val="-4493175"/>
              <a:satOff val="-15221"/>
              <a:lumOff val="-195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45" tIns="17145" rIns="17145" bIns="17145" numCol="1" spcCol="1270" anchor="t" anchorCtr="0">
          <a:noAutofit/>
        </a:bodyPr>
        <a:lstStyle/>
        <a:p>
          <a:pPr marL="228600" lvl="1" indent="-228600" algn="l" defTabSz="1200150">
            <a:lnSpc>
              <a:spcPct val="90000"/>
            </a:lnSpc>
            <a:spcBef>
              <a:spcPct val="0"/>
            </a:spcBef>
            <a:spcAft>
              <a:spcPct val="15000"/>
            </a:spcAft>
            <a:buNone/>
          </a:pPr>
          <a:r>
            <a:rPr lang="en-GB" sz="2700" kern="1200" dirty="0"/>
            <a:t>An explanation of what the information might mean. </a:t>
          </a:r>
        </a:p>
      </dsp:txBody>
      <dsp:txXfrm>
        <a:off x="4188118" y="2523459"/>
        <a:ext cx="5875388" cy="813578"/>
      </dsp:txXfrm>
    </dsp:sp>
    <dsp:sp modelId="{6847C98D-A4C1-4856-B5AD-D74CC2CE212B}">
      <dsp:nvSpPr>
        <dsp:cNvPr id="0" name=""/>
        <dsp:cNvSpPr/>
      </dsp:nvSpPr>
      <dsp:spPr>
        <a:xfrm>
          <a:off x="0" y="2387863"/>
          <a:ext cx="4188118" cy="108477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89535" rIns="179070" bIns="89535" numCol="1" spcCol="1270" anchor="ctr" anchorCtr="0">
          <a:noAutofit/>
        </a:bodyPr>
        <a:lstStyle/>
        <a:p>
          <a:pPr marL="0" lvl="0" indent="0" algn="ctr" defTabSz="2089150">
            <a:lnSpc>
              <a:spcPct val="90000"/>
            </a:lnSpc>
            <a:spcBef>
              <a:spcPct val="0"/>
            </a:spcBef>
            <a:spcAft>
              <a:spcPct val="35000"/>
            </a:spcAft>
            <a:buNone/>
          </a:pPr>
          <a:r>
            <a:rPr lang="en-GB" sz="4700" kern="1200"/>
            <a:t>Interpretation</a:t>
          </a:r>
          <a:endParaRPr lang="en-GB" sz="4700" kern="1200" dirty="0"/>
        </a:p>
      </dsp:txBody>
      <dsp:txXfrm>
        <a:off x="52954" y="2440817"/>
        <a:ext cx="4082210" cy="978862"/>
      </dsp:txXfrm>
    </dsp:sp>
    <dsp:sp modelId="{6531A185-10D1-416C-B6ED-83C2F726DCB8}">
      <dsp:nvSpPr>
        <dsp:cNvPr id="0" name=""/>
        <dsp:cNvSpPr/>
      </dsp:nvSpPr>
      <dsp:spPr>
        <a:xfrm>
          <a:off x="4188118" y="3581111"/>
          <a:ext cx="6282177" cy="1084770"/>
        </a:xfrm>
        <a:prstGeom prst="rightArrow">
          <a:avLst>
            <a:gd name="adj1" fmla="val 75000"/>
            <a:gd name="adj2" fmla="val 50000"/>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45" tIns="17145" rIns="17145" bIns="17145" numCol="1" spcCol="1270" anchor="t" anchorCtr="0">
          <a:noAutofit/>
        </a:bodyPr>
        <a:lstStyle/>
        <a:p>
          <a:pPr marL="228600" lvl="1" indent="-228600" algn="l" defTabSz="1200150">
            <a:lnSpc>
              <a:spcPct val="90000"/>
            </a:lnSpc>
            <a:spcBef>
              <a:spcPct val="0"/>
            </a:spcBef>
            <a:spcAft>
              <a:spcPct val="15000"/>
            </a:spcAft>
            <a:buNone/>
          </a:pPr>
          <a:r>
            <a:rPr lang="en-GB" sz="2700" kern="1200" dirty="0"/>
            <a:t>A conclusion or decision reached after considering information</a:t>
          </a:r>
        </a:p>
      </dsp:txBody>
      <dsp:txXfrm>
        <a:off x="4188118" y="3716707"/>
        <a:ext cx="5875388" cy="813578"/>
      </dsp:txXfrm>
    </dsp:sp>
    <dsp:sp modelId="{D421DF16-1C38-4ED1-ADBA-4E4DC238DC40}">
      <dsp:nvSpPr>
        <dsp:cNvPr id="0" name=""/>
        <dsp:cNvSpPr/>
      </dsp:nvSpPr>
      <dsp:spPr>
        <a:xfrm>
          <a:off x="0" y="3581111"/>
          <a:ext cx="4188118" cy="108477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89535" rIns="179070" bIns="89535" numCol="1" spcCol="1270" anchor="ctr" anchorCtr="0">
          <a:noAutofit/>
        </a:bodyPr>
        <a:lstStyle/>
        <a:p>
          <a:pPr marL="0" lvl="0" indent="0" algn="ctr" defTabSz="2089150">
            <a:lnSpc>
              <a:spcPct val="90000"/>
            </a:lnSpc>
            <a:spcBef>
              <a:spcPct val="0"/>
            </a:spcBef>
            <a:spcAft>
              <a:spcPct val="35000"/>
            </a:spcAft>
            <a:buNone/>
          </a:pPr>
          <a:r>
            <a:rPr lang="en-GB" sz="4700" kern="1200"/>
            <a:t>Judgement</a:t>
          </a:r>
          <a:endParaRPr lang="en-GB" sz="4700" kern="1200" dirty="0"/>
        </a:p>
      </dsp:txBody>
      <dsp:txXfrm>
        <a:off x="52954" y="3634065"/>
        <a:ext cx="4082210" cy="97886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C65B0D-16B7-481B-B645-7707CB837682}" type="datetimeFigureOut">
              <a:rPr lang="en-GB" smtClean="0"/>
              <a:t>24/09/2026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B24441-D7FA-4352-87C2-B2717FEE9137}" type="slidenum">
              <a:rPr lang="en-GB" smtClean="0"/>
              <a:t>‹#›</a:t>
            </a:fld>
            <a:endParaRPr lang="en-GB"/>
          </a:p>
        </p:txBody>
      </p:sp>
    </p:spTree>
    <p:extLst>
      <p:ext uri="{BB962C8B-B14F-4D97-AF65-F5344CB8AC3E}">
        <p14:creationId xmlns:p14="http://schemas.microsoft.com/office/powerpoint/2010/main" val="1152435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appropriate answer should initially be:</a:t>
            </a:r>
          </a:p>
          <a:p>
            <a:r>
              <a:rPr lang="en-GB" b="1" dirty="0"/>
              <a:t>We don't have enough information to decide.</a:t>
            </a:r>
            <a:endParaRPr lang="en-GB" dirty="0"/>
          </a:p>
          <a:p>
            <a:endParaRPr lang="en-GB" dirty="0"/>
          </a:p>
        </p:txBody>
      </p:sp>
      <p:sp>
        <p:nvSpPr>
          <p:cNvPr id="4" name="Slide Number Placeholder 3"/>
          <p:cNvSpPr>
            <a:spLocks noGrp="1"/>
          </p:cNvSpPr>
          <p:nvPr>
            <p:ph type="sldNum" sz="quarter" idx="5"/>
          </p:nvPr>
        </p:nvSpPr>
        <p:spPr/>
        <p:txBody>
          <a:bodyPr/>
          <a:lstStyle/>
          <a:p>
            <a:fld id="{83B24441-D7FA-4352-87C2-B2717FEE9137}" type="slidenum">
              <a:rPr lang="en-GB" smtClean="0"/>
              <a:t>4</a:t>
            </a:fld>
            <a:endParaRPr lang="en-GB"/>
          </a:p>
        </p:txBody>
      </p:sp>
    </p:spTree>
    <p:extLst>
      <p:ext uri="{BB962C8B-B14F-4D97-AF65-F5344CB8AC3E}">
        <p14:creationId xmlns:p14="http://schemas.microsoft.com/office/powerpoint/2010/main" val="33819100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evidence</a:t>
            </a:r>
          </a:p>
          <a:p>
            <a:pPr marL="228600" indent="-228600">
              <a:buAutoNum type="arabicPeriod"/>
            </a:pPr>
            <a:r>
              <a:rPr lang="en-GB" dirty="0"/>
              <a:t>interpretation / judgement</a:t>
            </a:r>
          </a:p>
          <a:p>
            <a:pPr marL="228600" indent="-228600">
              <a:buAutoNum type="arabicPeriod"/>
            </a:pPr>
            <a:r>
              <a:rPr lang="en-GB" dirty="0"/>
              <a:t>interpretation</a:t>
            </a:r>
          </a:p>
          <a:p>
            <a:pPr marL="228600" indent="-228600">
              <a:buAutoNum type="arabicPeriod"/>
            </a:pPr>
            <a:r>
              <a:rPr lang="en-GB" dirty="0"/>
              <a:t>Evidence</a:t>
            </a:r>
          </a:p>
          <a:p>
            <a:pPr marL="228600" indent="-228600">
              <a:buAutoNum type="arabicPeriod"/>
            </a:pPr>
            <a:r>
              <a:rPr lang="en-GB" dirty="0"/>
              <a:t>Assumption</a:t>
            </a:r>
          </a:p>
          <a:p>
            <a:pPr marL="228600" indent="-228600">
              <a:buAutoNum type="arabicPeriod"/>
            </a:pPr>
            <a:r>
              <a:rPr lang="en-GB" dirty="0"/>
              <a:t>evidence</a:t>
            </a:r>
          </a:p>
          <a:p>
            <a:pPr marL="228600" indent="-228600">
              <a:buAutoNum type="arabicPeriod"/>
            </a:pPr>
            <a:r>
              <a:rPr lang="en-GB" dirty="0"/>
              <a:t>Judgement</a:t>
            </a:r>
          </a:p>
          <a:p>
            <a:pPr marL="228600" indent="-228600">
              <a:buAutoNum type="arabicPeriod"/>
            </a:pPr>
            <a:r>
              <a:rPr lang="en-GB" dirty="0"/>
              <a:t>Assumption </a:t>
            </a:r>
          </a:p>
        </p:txBody>
      </p:sp>
      <p:sp>
        <p:nvSpPr>
          <p:cNvPr id="4" name="Slide Number Placeholder 3"/>
          <p:cNvSpPr>
            <a:spLocks noGrp="1"/>
          </p:cNvSpPr>
          <p:nvPr>
            <p:ph type="sldNum" sz="quarter" idx="5"/>
          </p:nvPr>
        </p:nvSpPr>
        <p:spPr/>
        <p:txBody>
          <a:bodyPr/>
          <a:lstStyle/>
          <a:p>
            <a:fld id="{83B24441-D7FA-4352-87C2-B2717FEE9137}" type="slidenum">
              <a:rPr lang="en-GB" smtClean="0"/>
              <a:t>10</a:t>
            </a:fld>
            <a:endParaRPr lang="en-GB"/>
          </a:p>
        </p:txBody>
      </p:sp>
    </p:spTree>
    <p:extLst>
      <p:ext uri="{BB962C8B-B14F-4D97-AF65-F5344CB8AC3E}">
        <p14:creationId xmlns:p14="http://schemas.microsoft.com/office/powerpoint/2010/main" val="42195502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Possible suggests: </a:t>
            </a:r>
          </a:p>
          <a:p>
            <a:r>
              <a:rPr lang="en-GB" b="0" dirty="0"/>
              <a:t>For workload:</a:t>
            </a:r>
          </a:p>
          <a:p>
            <a:pPr lvl="0"/>
            <a:r>
              <a:rPr lang="en-GB" b="0" dirty="0"/>
              <a:t>overtime; </a:t>
            </a:r>
          </a:p>
          <a:p>
            <a:pPr lvl="0"/>
            <a:r>
              <a:rPr lang="en-GB" b="0" dirty="0"/>
              <a:t>workload data; </a:t>
            </a:r>
          </a:p>
          <a:p>
            <a:pPr lvl="0"/>
            <a:r>
              <a:rPr lang="en-GB" b="0" dirty="0"/>
              <a:t>staffing levels; </a:t>
            </a:r>
          </a:p>
          <a:p>
            <a:pPr lvl="0"/>
            <a:r>
              <a:rPr lang="en-GB" b="0" dirty="0"/>
              <a:t>employee feedback; </a:t>
            </a:r>
          </a:p>
          <a:p>
            <a:pPr lvl="0"/>
            <a:r>
              <a:rPr lang="en-GB" b="0" dirty="0"/>
              <a:t>patterns between teams. </a:t>
            </a:r>
          </a:p>
          <a:p>
            <a:r>
              <a:rPr lang="en-GB" b="0" dirty="0"/>
              <a:t>For seasonal illness:</a:t>
            </a:r>
          </a:p>
          <a:p>
            <a:pPr lvl="0"/>
            <a:r>
              <a:rPr lang="en-GB" b="0" dirty="0"/>
              <a:t>reasons recorded for absence; </a:t>
            </a:r>
          </a:p>
          <a:p>
            <a:pPr lvl="0"/>
            <a:r>
              <a:rPr lang="en-GB" b="0" dirty="0"/>
              <a:t>previous years; </a:t>
            </a:r>
          </a:p>
          <a:p>
            <a:pPr lvl="0"/>
            <a:r>
              <a:rPr lang="en-GB" b="0" dirty="0"/>
              <a:t>timing/pattern. </a:t>
            </a:r>
          </a:p>
          <a:p>
            <a:r>
              <a:rPr lang="en-GB" b="0" dirty="0"/>
              <a:t>For management:</a:t>
            </a:r>
          </a:p>
          <a:p>
            <a:pPr lvl="0"/>
            <a:r>
              <a:rPr lang="en-GB" b="0" dirty="0"/>
              <a:t>employee feedback; </a:t>
            </a:r>
          </a:p>
          <a:p>
            <a:pPr lvl="0"/>
            <a:r>
              <a:rPr lang="en-GB" b="0" dirty="0"/>
              <a:t>exit interviews; </a:t>
            </a:r>
          </a:p>
          <a:p>
            <a:pPr lvl="0"/>
            <a:r>
              <a:rPr lang="en-GB" b="0" dirty="0"/>
              <a:t>timing relative to management change; </a:t>
            </a:r>
          </a:p>
          <a:p>
            <a:pPr lvl="0"/>
            <a:r>
              <a:rPr lang="en-GB" b="0" dirty="0"/>
              <a:t>whether the increase occurs across all teams. </a:t>
            </a:r>
          </a:p>
          <a:p>
            <a:r>
              <a:rPr lang="en-GB" b="0" dirty="0"/>
              <a:t>Then ask:</a:t>
            </a:r>
          </a:p>
          <a:p>
            <a:endParaRPr lang="en-GB" b="0" dirty="0"/>
          </a:p>
        </p:txBody>
      </p:sp>
      <p:sp>
        <p:nvSpPr>
          <p:cNvPr id="4" name="Slide Number Placeholder 3"/>
          <p:cNvSpPr>
            <a:spLocks noGrp="1"/>
          </p:cNvSpPr>
          <p:nvPr>
            <p:ph type="sldNum" sz="quarter" idx="5"/>
          </p:nvPr>
        </p:nvSpPr>
        <p:spPr/>
        <p:txBody>
          <a:bodyPr/>
          <a:lstStyle/>
          <a:p>
            <a:fld id="{83B24441-D7FA-4352-87C2-B2717FEE9137}" type="slidenum">
              <a:rPr lang="en-GB" smtClean="0"/>
              <a:t>12</a:t>
            </a:fld>
            <a:endParaRPr lang="en-GB"/>
          </a:p>
        </p:txBody>
      </p:sp>
    </p:spTree>
    <p:extLst>
      <p:ext uri="{BB962C8B-B14F-4D97-AF65-F5344CB8AC3E}">
        <p14:creationId xmlns:p14="http://schemas.microsoft.com/office/powerpoint/2010/main" val="32929674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t>Possible answers: </a:t>
            </a:r>
          </a:p>
          <a:p>
            <a:pPr lvl="0"/>
            <a:r>
              <a:rPr lang="en-GB" dirty="0"/>
              <a:t>higher demand; </a:t>
            </a:r>
          </a:p>
          <a:p>
            <a:pPr lvl="0"/>
            <a:r>
              <a:rPr lang="en-GB" dirty="0"/>
              <a:t>staff absence; </a:t>
            </a:r>
          </a:p>
          <a:p>
            <a:pPr lvl="0"/>
            <a:r>
              <a:rPr lang="en-GB" dirty="0"/>
              <a:t>new system; </a:t>
            </a:r>
          </a:p>
          <a:p>
            <a:pPr lvl="0"/>
            <a:r>
              <a:rPr lang="en-GB" dirty="0"/>
              <a:t>slower new employee; </a:t>
            </a:r>
          </a:p>
          <a:p>
            <a:pPr lvl="0"/>
            <a:r>
              <a:rPr lang="en-GB" dirty="0"/>
              <a:t>combination of factors.</a:t>
            </a:r>
          </a:p>
          <a:p>
            <a:endParaRPr lang="en-GB" dirty="0"/>
          </a:p>
        </p:txBody>
      </p:sp>
      <p:sp>
        <p:nvSpPr>
          <p:cNvPr id="4" name="Slide Number Placeholder 3"/>
          <p:cNvSpPr>
            <a:spLocks noGrp="1"/>
          </p:cNvSpPr>
          <p:nvPr>
            <p:ph type="sldNum" sz="quarter" idx="5"/>
          </p:nvPr>
        </p:nvSpPr>
        <p:spPr/>
        <p:txBody>
          <a:bodyPr/>
          <a:lstStyle/>
          <a:p>
            <a:fld id="{83B24441-D7FA-4352-87C2-B2717FEE9137}" type="slidenum">
              <a:rPr lang="en-GB" smtClean="0"/>
              <a:t>14</a:t>
            </a:fld>
            <a:endParaRPr lang="en-GB"/>
          </a:p>
        </p:txBody>
      </p:sp>
    </p:spTree>
    <p:extLst>
      <p:ext uri="{BB962C8B-B14F-4D97-AF65-F5344CB8AC3E}">
        <p14:creationId xmlns:p14="http://schemas.microsoft.com/office/powerpoint/2010/main" val="4239365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B24441-D7FA-4352-87C2-B2717FEE9137}" type="slidenum">
              <a:rPr lang="en-GB" smtClean="0"/>
              <a:t>15</a:t>
            </a:fld>
            <a:endParaRPr lang="en-GB"/>
          </a:p>
        </p:txBody>
      </p:sp>
    </p:spTree>
    <p:extLst>
      <p:ext uri="{BB962C8B-B14F-4D97-AF65-F5344CB8AC3E}">
        <p14:creationId xmlns:p14="http://schemas.microsoft.com/office/powerpoint/2010/main" val="24328655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Students consider:</a:t>
            </a:r>
            <a:r>
              <a:rPr lang="en-GB" dirty="0"/>
              <a:t> What do we actually know? What are the two teams assuming? What information is missing? Is this necessarily an either/or decision? What other options could be explored? What criteria could be used to make the decision fairly? Who might be affected by each option?</a:t>
            </a:r>
          </a:p>
          <a:p>
            <a:r>
              <a:rPr lang="en-GB" b="1" dirty="0"/>
              <a:t>Possible information students might request:</a:t>
            </a:r>
            <a:r>
              <a:rPr lang="en-GB" dirty="0"/>
              <a:t> What problems is the old equipment causing? How many customers/staff are affected? Is there evidence that the proposed campaign would work? Could the £10,000 be divided? Are there alternative sources of funding? Which expenditure is most urgent? What happens if either project is delayed?</a:t>
            </a:r>
          </a:p>
          <a:p>
            <a:r>
              <a:rPr lang="en-GB" b="1" dirty="0"/>
              <a:t>Critical-thinking trap:</a:t>
            </a:r>
            <a:br>
              <a:rPr lang="en-GB" dirty="0"/>
            </a:br>
            <a:r>
              <a:rPr lang="en-GB" b="1" dirty="0"/>
              <a:t>Taking sides before establishing evidence or agreeing what the decision should be based on.</a:t>
            </a:r>
            <a:endParaRPr lang="en-GB" dirty="0"/>
          </a:p>
          <a:p>
            <a:endParaRPr lang="en-GB" dirty="0"/>
          </a:p>
        </p:txBody>
      </p:sp>
      <p:sp>
        <p:nvSpPr>
          <p:cNvPr id="4" name="Slide Number Placeholder 3"/>
          <p:cNvSpPr>
            <a:spLocks noGrp="1"/>
          </p:cNvSpPr>
          <p:nvPr>
            <p:ph type="sldNum" sz="quarter" idx="5"/>
          </p:nvPr>
        </p:nvSpPr>
        <p:spPr/>
        <p:txBody>
          <a:bodyPr/>
          <a:lstStyle/>
          <a:p>
            <a:fld id="{83B24441-D7FA-4352-87C2-B2717FEE9137}" type="slidenum">
              <a:rPr lang="en-GB" smtClean="0"/>
              <a:t>18</a:t>
            </a:fld>
            <a:endParaRPr lang="en-GB"/>
          </a:p>
        </p:txBody>
      </p:sp>
    </p:spTree>
    <p:extLst>
      <p:ext uri="{BB962C8B-B14F-4D97-AF65-F5344CB8AC3E}">
        <p14:creationId xmlns:p14="http://schemas.microsoft.com/office/powerpoint/2010/main" val="1007217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Students consider:</a:t>
            </a:r>
            <a:r>
              <a:rPr lang="en-GB" dirty="0"/>
              <a:t> What do we know? What does </a:t>
            </a:r>
            <a:r>
              <a:rPr lang="en-GB" b="1" dirty="0"/>
              <a:t>“accessible”</a:t>
            </a:r>
            <a:r>
              <a:rPr lang="en-GB" dirty="0"/>
              <a:t> actually tell us? What are we assuming about the employee's requirements? What information should be checked before deciding what to do? Who should be involved? What possible solutions exist other than simply ignoring the concern or immediately cancelling the venue?</a:t>
            </a:r>
          </a:p>
          <a:p>
            <a:r>
              <a:rPr lang="en-GB" b="1" dirty="0"/>
              <a:t>Possible information students might request:</a:t>
            </a:r>
            <a:r>
              <a:rPr lang="en-GB" dirty="0"/>
              <a:t> Is there step-free access throughout the areas being used? Are accessible toilets available? What about parking or transport? Are lifts available and suitable? Does the employee have any specific access requirements they wish to communicate? Can the venue make reasonable adjustments? Are activities, seating and emergency arrangements accessible?</a:t>
            </a:r>
          </a:p>
          <a:p>
            <a:r>
              <a:rPr lang="en-GB" b="1" dirty="0"/>
              <a:t>Critical-thinking trap:</a:t>
            </a:r>
            <a:br>
              <a:rPr lang="en-GB" dirty="0"/>
            </a:br>
            <a:r>
              <a:rPr lang="en-GB" b="1" dirty="0"/>
              <a:t>Treating a broad label such as “accessible” as sufficient evidence that an individual's access needs will be met.</a:t>
            </a:r>
            <a:endParaRPr lang="en-GB" dirty="0"/>
          </a:p>
          <a:p>
            <a:endParaRPr lang="en-GB" dirty="0"/>
          </a:p>
        </p:txBody>
      </p:sp>
      <p:sp>
        <p:nvSpPr>
          <p:cNvPr id="4" name="Slide Number Placeholder 3"/>
          <p:cNvSpPr>
            <a:spLocks noGrp="1"/>
          </p:cNvSpPr>
          <p:nvPr>
            <p:ph type="sldNum" sz="quarter" idx="5"/>
          </p:nvPr>
        </p:nvSpPr>
        <p:spPr/>
        <p:txBody>
          <a:bodyPr/>
          <a:lstStyle/>
          <a:p>
            <a:fld id="{83B24441-D7FA-4352-87C2-B2717FEE9137}" type="slidenum">
              <a:rPr lang="en-GB" smtClean="0"/>
              <a:t>19</a:t>
            </a:fld>
            <a:endParaRPr lang="en-GB"/>
          </a:p>
        </p:txBody>
      </p:sp>
    </p:spTree>
    <p:extLst>
      <p:ext uri="{BB962C8B-B14F-4D97-AF65-F5344CB8AC3E}">
        <p14:creationId xmlns:p14="http://schemas.microsoft.com/office/powerpoint/2010/main" val="1965066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err="1"/>
              <a:t>tudents</a:t>
            </a:r>
            <a:r>
              <a:rPr lang="en-GB" b="1" dirty="0"/>
              <a:t> consider</a:t>
            </a:r>
          </a:p>
          <a:p>
            <a:r>
              <a:rPr lang="en-GB" b="1" dirty="0"/>
              <a:t>STOP — What is the actual problem?</a:t>
            </a:r>
            <a:endParaRPr lang="en-GB" dirty="0"/>
          </a:p>
          <a:p>
            <a:r>
              <a:rPr lang="en-GB" dirty="0"/>
              <a:t>Is the problem the negative social-media attention? The allegation of harassment? The fact that the employee may not feel able to report concerns internally? Or potentially several of these?</a:t>
            </a:r>
          </a:p>
          <a:p>
            <a:r>
              <a:rPr lang="en-GB" b="1" dirty="0"/>
              <a:t>CHECK — What do we actually know?</a:t>
            </a:r>
            <a:endParaRPr lang="en-GB" dirty="0"/>
          </a:p>
          <a:p>
            <a:r>
              <a:rPr lang="en-GB" dirty="0"/>
              <a:t>The post exists and makes allegations. Beyond that, there are significant gaps.</a:t>
            </a:r>
          </a:p>
          <a:p>
            <a:r>
              <a:rPr lang="en-GB" dirty="0"/>
              <a:t>Ask students to identify:</a:t>
            </a:r>
          </a:p>
          <a:p>
            <a:pPr lvl="0"/>
            <a:r>
              <a:rPr lang="en-GB" dirty="0"/>
              <a:t>What is </a:t>
            </a:r>
            <a:r>
              <a:rPr lang="en-GB" b="1" dirty="0"/>
              <a:t>fact</a:t>
            </a:r>
            <a:r>
              <a:rPr lang="en-GB" dirty="0"/>
              <a:t>? </a:t>
            </a:r>
          </a:p>
          <a:p>
            <a:pPr lvl="0"/>
            <a:r>
              <a:rPr lang="en-GB" dirty="0"/>
              <a:t>What is </a:t>
            </a:r>
            <a:r>
              <a:rPr lang="en-GB" b="1" dirty="0"/>
              <a:t>allegation</a:t>
            </a:r>
            <a:r>
              <a:rPr lang="en-GB" dirty="0"/>
              <a:t>? </a:t>
            </a:r>
          </a:p>
          <a:p>
            <a:pPr lvl="0"/>
            <a:r>
              <a:rPr lang="en-GB" dirty="0"/>
              <a:t>What are colleagues </a:t>
            </a:r>
            <a:r>
              <a:rPr lang="en-GB" b="1" dirty="0"/>
              <a:t>assuming</a:t>
            </a:r>
            <a:r>
              <a:rPr lang="en-GB" dirty="0"/>
              <a:t>? </a:t>
            </a:r>
          </a:p>
          <a:p>
            <a:pPr lvl="0"/>
            <a:r>
              <a:rPr lang="en-GB" dirty="0"/>
              <a:t>What information is missing? </a:t>
            </a:r>
          </a:p>
          <a:p>
            <a:pPr lvl="0"/>
            <a:r>
              <a:rPr lang="en-GB" dirty="0"/>
              <a:t>What should be checked? </a:t>
            </a:r>
          </a:p>
          <a:p>
            <a:pPr lvl="0"/>
            <a:r>
              <a:rPr lang="en-GB" dirty="0"/>
              <a:t>Who might need to be involved? </a:t>
            </a:r>
          </a:p>
          <a:p>
            <a:r>
              <a:rPr lang="en-GB" b="1" dirty="0"/>
              <a:t>EXPLORE — What could the organisation do?</a:t>
            </a:r>
            <a:endParaRPr lang="en-GB" dirty="0"/>
          </a:p>
          <a:p>
            <a:r>
              <a:rPr lang="en-GB" dirty="0"/>
              <a:t>Encourage several possibilities rather than an immediate decision. For example, should someone check whether similar concerns have previously been reported? Should HR or an appropriate manager be informed? Should relevant workplace policies be checked? How could employees be reminded of confidential ways to raise concerns? Should the organisation respond publicly—or might that create further problems?</a:t>
            </a:r>
          </a:p>
          <a:p>
            <a:r>
              <a:rPr lang="en-GB" dirty="0"/>
              <a:t>Then ask:</a:t>
            </a:r>
          </a:p>
          <a:p>
            <a:r>
              <a:rPr lang="en-GB" b="1" dirty="0"/>
              <a:t>What should the organisation definitely NOT do before it has more information?</a:t>
            </a:r>
            <a:endParaRPr lang="en-GB" dirty="0"/>
          </a:p>
          <a:p>
            <a:r>
              <a:rPr lang="en-GB" dirty="0"/>
              <a:t>Students might identify publicly accusing someone, attempting to identify or confront the anonymous poster, dismissing the allegation automatically, arguing with people on social media, or circulating unverified claims internally.</a:t>
            </a:r>
          </a:p>
          <a:p>
            <a:r>
              <a:rPr lang="en-GB" b="1" dirty="0"/>
              <a:t>DECIDE — What is a reasonable next step?</a:t>
            </a:r>
            <a:endParaRPr lang="en-GB" dirty="0"/>
          </a:p>
          <a:p>
            <a:r>
              <a:rPr lang="en-GB" dirty="0"/>
              <a:t>Students should formulate:</a:t>
            </a:r>
          </a:p>
          <a:p>
            <a:r>
              <a:rPr lang="en-GB" b="1" dirty="0"/>
              <a:t>“We would first ______ because ______.”</a:t>
            </a:r>
            <a:endParaRPr lang="en-GB" dirty="0"/>
          </a:p>
          <a:p>
            <a:r>
              <a:rPr lang="en-GB" b="1" dirty="0"/>
              <a:t>Critical-thinking trap</a:t>
            </a:r>
          </a:p>
          <a:p>
            <a:r>
              <a:rPr lang="en-GB" b="1" dirty="0"/>
              <a:t>Confusing an allegation with either a proven fact or something that can be dismissed because it has not yet been proven.</a:t>
            </a:r>
            <a:endParaRPr lang="en-GB" dirty="0"/>
          </a:p>
          <a:p>
            <a:endParaRPr lang="en-GB" dirty="0"/>
          </a:p>
        </p:txBody>
      </p:sp>
      <p:sp>
        <p:nvSpPr>
          <p:cNvPr id="4" name="Slide Number Placeholder 3"/>
          <p:cNvSpPr>
            <a:spLocks noGrp="1"/>
          </p:cNvSpPr>
          <p:nvPr>
            <p:ph type="sldNum" sz="quarter" idx="5"/>
          </p:nvPr>
        </p:nvSpPr>
        <p:spPr/>
        <p:txBody>
          <a:bodyPr/>
          <a:lstStyle/>
          <a:p>
            <a:fld id="{83B24441-D7FA-4352-87C2-B2717FEE9137}" type="slidenum">
              <a:rPr lang="en-GB" smtClean="0"/>
              <a:t>20</a:t>
            </a:fld>
            <a:endParaRPr lang="en-GB"/>
          </a:p>
        </p:txBody>
      </p:sp>
    </p:spTree>
    <p:extLst>
      <p:ext uri="{BB962C8B-B14F-4D97-AF65-F5344CB8AC3E}">
        <p14:creationId xmlns:p14="http://schemas.microsoft.com/office/powerpoint/2010/main" val="31911265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27715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3360930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76047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dirty="0"/>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387114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916776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211523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2236311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1655913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40770437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058366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637085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799560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5" Type="http://schemas.openxmlformats.org/officeDocument/2006/relationships/slideLayout" Target="../slideLayouts/slideLayout21.xml"/><Relationship Id="rId4" Type="http://schemas.openxmlformats.org/officeDocument/2006/relationships/slideLayout" Target="../slideLayouts/slideLayout20.xml"/><Relationship Id="rId9"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9/24/2026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25" r:id="rId2"/>
    <p:sldLayoutId id="2147483726" r:id="rId3"/>
    <p:sldLayoutId id="2147483678" r:id="rId4"/>
    <p:sldLayoutId id="2147483679"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userDrawn="1"/>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731" r:id="rId3"/>
    <p:sldLayoutId id="2147483727" r:id="rId4"/>
    <p:sldLayoutId id="2147483728" r:id="rId5"/>
    <p:sldLayoutId id="2147483729" r:id="rId6"/>
    <p:sldLayoutId id="2147483732"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748540667"/>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6.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hyperlink" Target="https://doi.org/10.3102/0034654314551063" TargetMode="Externa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13718F9-3C64-7D51-EFAB-7110E9660A6A}"/>
              </a:ext>
            </a:extLst>
          </p:cNvPr>
          <p:cNvSpPr>
            <a:spLocks noGrp="1"/>
          </p:cNvSpPr>
          <p:nvPr>
            <p:ph idx="1"/>
          </p:nvPr>
        </p:nvSpPr>
        <p:spPr>
          <a:xfrm>
            <a:off x="694048" y="1470580"/>
            <a:ext cx="10803903" cy="1659481"/>
          </a:xfrm>
        </p:spPr>
        <p:txBody>
          <a:bodyPr/>
          <a:lstStyle/>
          <a:p>
            <a:pPr marL="0" indent="0" algn="ctr">
              <a:buNone/>
            </a:pPr>
            <a:r>
              <a:rPr lang="en-GB" sz="4800" b="1" dirty="0">
                <a:solidFill>
                  <a:schemeClr val="bg1"/>
                </a:solidFill>
              </a:rPr>
              <a:t>Essential Skills : </a:t>
            </a:r>
          </a:p>
        </p:txBody>
      </p:sp>
      <p:sp>
        <p:nvSpPr>
          <p:cNvPr id="4" name="TextBox 3">
            <a:extLst>
              <a:ext uri="{FF2B5EF4-FFF2-40B4-BE49-F238E27FC236}">
                <a16:creationId xmlns:a16="http://schemas.microsoft.com/office/drawing/2014/main" id="{8C79E1E9-0B4A-072B-8A25-7CCB977484C2}"/>
              </a:ext>
            </a:extLst>
          </p:cNvPr>
          <p:cNvSpPr txBox="1"/>
          <p:nvPr/>
        </p:nvSpPr>
        <p:spPr>
          <a:xfrm>
            <a:off x="2552700" y="2469145"/>
            <a:ext cx="7562850" cy="646331"/>
          </a:xfrm>
          <a:prstGeom prst="rect">
            <a:avLst/>
          </a:prstGeom>
          <a:noFill/>
        </p:spPr>
        <p:txBody>
          <a:bodyPr wrap="square">
            <a:spAutoFit/>
          </a:bodyPr>
          <a:lstStyle/>
          <a:p>
            <a:r>
              <a:rPr lang="en-GB" sz="3600" dirty="0">
                <a:solidFill>
                  <a:schemeClr val="bg1"/>
                </a:solidFill>
                <a:latin typeface="Arial" panose="020B0604020202020204" pitchFamily="34" charset="0"/>
                <a:cs typeface="Arial" panose="020B0604020202020204" pitchFamily="34" charset="0"/>
              </a:rPr>
              <a:t>Critical Thinking &amp; Problem Solving</a:t>
            </a:r>
          </a:p>
        </p:txBody>
      </p:sp>
    </p:spTree>
    <p:extLst>
      <p:ext uri="{BB962C8B-B14F-4D97-AF65-F5344CB8AC3E}">
        <p14:creationId xmlns:p14="http://schemas.microsoft.com/office/powerpoint/2010/main" val="3644276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p:txBody>
          <a:bodyPr/>
          <a:lstStyle/>
          <a:p>
            <a:r>
              <a:rPr lang="en-GB" dirty="0"/>
              <a:t>What are we learning? </a:t>
            </a:r>
          </a:p>
        </p:txBody>
      </p:sp>
      <p:sp>
        <p:nvSpPr>
          <p:cNvPr id="3" name="Content Placeholder 2">
            <a:extLst>
              <a:ext uri="{FF2B5EF4-FFF2-40B4-BE49-F238E27FC236}">
                <a16:creationId xmlns:a16="http://schemas.microsoft.com/office/drawing/2014/main" id="{8596135E-1523-289E-4640-686FB840FA7A}"/>
              </a:ext>
            </a:extLst>
          </p:cNvPr>
          <p:cNvSpPr>
            <a:spLocks noGrp="1"/>
          </p:cNvSpPr>
          <p:nvPr>
            <p:ph idx="1"/>
          </p:nvPr>
        </p:nvSpPr>
        <p:spPr>
          <a:xfrm>
            <a:off x="1125415" y="2476256"/>
            <a:ext cx="10610955" cy="3021989"/>
          </a:xfrm>
        </p:spPr>
        <p:txBody>
          <a:bodyPr>
            <a:normAutofit/>
          </a:bodyPr>
          <a:lstStyle/>
          <a:p>
            <a:pPr marL="0" indent="0">
              <a:buNone/>
            </a:pPr>
            <a:r>
              <a:rPr lang="en-GB" dirty="0">
                <a:latin typeface="Arial" panose="020B0604020202020204" pitchFamily="34" charset="0"/>
                <a:cs typeface="Arial" panose="020B0604020202020204" pitchFamily="34" charset="0"/>
              </a:rPr>
              <a:t>By the end of the short session you will: </a:t>
            </a:r>
          </a:p>
          <a:p>
            <a:pPr lvl="0"/>
            <a:r>
              <a:rPr lang="en-GB" dirty="0">
                <a:latin typeface="Arial" panose="020B0604020202020204" pitchFamily="34" charset="0"/>
                <a:cs typeface="Arial" panose="020B0604020202020204" pitchFamily="34" charset="0"/>
              </a:rPr>
              <a:t>explain what critical thinking means in professional contexts; </a:t>
            </a:r>
          </a:p>
          <a:p>
            <a:pPr lvl="0"/>
            <a:r>
              <a:rPr lang="en-GB" dirty="0">
                <a:latin typeface="Arial" panose="020B0604020202020204" pitchFamily="34" charset="0"/>
                <a:cs typeface="Arial" panose="020B0604020202020204" pitchFamily="34" charset="0"/>
              </a:rPr>
              <a:t>distinguish </a:t>
            </a:r>
            <a:r>
              <a:rPr lang="en-GB" u="sng" dirty="0">
                <a:latin typeface="Arial" panose="020B0604020202020204" pitchFamily="34" charset="0"/>
                <a:cs typeface="Arial" panose="020B0604020202020204" pitchFamily="34" charset="0"/>
              </a:rPr>
              <a:t>evidence</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rPr>
              <a:t>assumption</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rPr>
              <a:t>interpretation</a:t>
            </a:r>
            <a:r>
              <a:rPr lang="en-GB" dirty="0">
                <a:latin typeface="Arial" panose="020B0604020202020204" pitchFamily="34" charset="0"/>
                <a:cs typeface="Arial" panose="020B0604020202020204" pitchFamily="34" charset="0"/>
              </a:rPr>
              <a:t> and judgement; </a:t>
            </a:r>
          </a:p>
          <a:p>
            <a:pPr lvl="0"/>
            <a:r>
              <a:rPr lang="en-GB" dirty="0">
                <a:latin typeface="Arial" panose="020B0604020202020204" pitchFamily="34" charset="0"/>
                <a:cs typeface="Arial" panose="020B0604020202020204" pitchFamily="34" charset="0"/>
              </a:rPr>
              <a:t>identify and compare plausible alternative explanations</a:t>
            </a:r>
          </a:p>
        </p:txBody>
      </p:sp>
    </p:spTree>
    <p:extLst>
      <p:ext uri="{BB962C8B-B14F-4D97-AF65-F5344CB8AC3E}">
        <p14:creationId xmlns:p14="http://schemas.microsoft.com/office/powerpoint/2010/main" val="487237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4562E-394C-F922-B460-CE3D75B3BA96}"/>
              </a:ext>
            </a:extLst>
          </p:cNvPr>
          <p:cNvSpPr>
            <a:spLocks noGrp="1"/>
          </p:cNvSpPr>
          <p:nvPr>
            <p:ph type="title"/>
          </p:nvPr>
        </p:nvSpPr>
        <p:spPr/>
        <p:txBody>
          <a:bodyPr/>
          <a:lstStyle/>
          <a:p>
            <a:r>
              <a:rPr lang="en-GB" dirty="0"/>
              <a:t>What Happened to Jamie?</a:t>
            </a:r>
          </a:p>
        </p:txBody>
      </p:sp>
      <p:sp>
        <p:nvSpPr>
          <p:cNvPr id="3" name="Content Placeholder 2">
            <a:extLst>
              <a:ext uri="{FF2B5EF4-FFF2-40B4-BE49-F238E27FC236}">
                <a16:creationId xmlns:a16="http://schemas.microsoft.com/office/drawing/2014/main" id="{44AD8E17-E2D1-3A1B-D2FD-199095D5A73A}"/>
              </a:ext>
            </a:extLst>
          </p:cNvPr>
          <p:cNvSpPr>
            <a:spLocks noGrp="1"/>
          </p:cNvSpPr>
          <p:nvPr>
            <p:ph idx="1"/>
          </p:nvPr>
        </p:nvSpPr>
        <p:spPr>
          <a:xfrm>
            <a:off x="949570" y="1825625"/>
            <a:ext cx="6787662" cy="3695944"/>
          </a:xfrm>
        </p:spPr>
        <p:txBody>
          <a:bodyPr/>
          <a:lstStyle/>
          <a:p>
            <a:pPr marL="0" indent="0">
              <a:buNone/>
            </a:pPr>
            <a:r>
              <a:rPr lang="en-GB" sz="2400" b="1" dirty="0">
                <a:latin typeface="Arial" panose="020B0604020202020204" pitchFamily="34" charset="0"/>
                <a:cs typeface="Arial" panose="020B0604020202020204" pitchFamily="34" charset="0"/>
              </a:rPr>
              <a:t>Something has gone wrong at work…</a:t>
            </a:r>
          </a:p>
          <a:p>
            <a:r>
              <a:rPr lang="en-GB" sz="2400" dirty="0">
                <a:latin typeface="Arial" panose="020B0604020202020204" pitchFamily="34" charset="0"/>
                <a:cs typeface="Arial" panose="020B0604020202020204" pitchFamily="34" charset="0"/>
              </a:rPr>
              <a:t>You arrive at work and discover that an important document that should have been completed yesterday is still unfinished.</a:t>
            </a:r>
          </a:p>
          <a:p>
            <a:r>
              <a:rPr lang="en-GB" sz="2400" u="sng" dirty="0">
                <a:latin typeface="Arial" panose="020B0604020202020204" pitchFamily="34" charset="0"/>
                <a:cs typeface="Arial" panose="020B0604020202020204" pitchFamily="34" charset="0"/>
              </a:rPr>
              <a:t>Jamie</a:t>
            </a:r>
            <a:r>
              <a:rPr lang="en-GB" sz="2400" dirty="0">
                <a:latin typeface="Arial" panose="020B0604020202020204" pitchFamily="34" charset="0"/>
                <a:cs typeface="Arial" panose="020B0604020202020204" pitchFamily="34" charset="0"/>
              </a:rPr>
              <a:t> was responsible for completing it.</a:t>
            </a:r>
          </a:p>
          <a:p>
            <a:r>
              <a:rPr lang="en-GB" sz="2400" u="sng" dirty="0">
                <a:latin typeface="Arial" panose="020B0604020202020204" pitchFamily="34" charset="0"/>
                <a:cs typeface="Arial" panose="020B0604020202020204" pitchFamily="34" charset="0"/>
              </a:rPr>
              <a:t>Jamie</a:t>
            </a:r>
            <a:r>
              <a:rPr lang="en-GB" sz="2400" dirty="0">
                <a:latin typeface="Arial" panose="020B0604020202020204" pitchFamily="34" charset="0"/>
                <a:cs typeface="Arial" panose="020B0604020202020204" pitchFamily="34" charset="0"/>
              </a:rPr>
              <a:t> isn't at his desk.</a:t>
            </a:r>
          </a:p>
          <a:p>
            <a:r>
              <a:rPr lang="en-GB" sz="2400" dirty="0">
                <a:latin typeface="Arial" panose="020B0604020202020204" pitchFamily="34" charset="0"/>
                <a:cs typeface="Arial" panose="020B0604020202020204" pitchFamily="34" charset="0"/>
              </a:rPr>
              <a:t>Your manager says:</a:t>
            </a:r>
          </a:p>
          <a:p>
            <a:pPr marL="0" indent="0">
              <a:buNone/>
            </a:pPr>
            <a:r>
              <a:rPr lang="en-GB" sz="2400" b="1" dirty="0">
                <a:latin typeface="Arial" panose="020B0604020202020204" pitchFamily="34" charset="0"/>
                <a:cs typeface="Arial" panose="020B0604020202020204" pitchFamily="34" charset="0"/>
              </a:rPr>
              <a:t>“Jamie is unreliable. This keeps happening.”</a:t>
            </a:r>
            <a:endParaRPr lang="en-GB" sz="2400" dirty="0">
              <a:latin typeface="Arial" panose="020B0604020202020204" pitchFamily="34" charset="0"/>
              <a:cs typeface="Arial" panose="020B0604020202020204" pitchFamily="34" charset="0"/>
            </a:endParaRPr>
          </a:p>
          <a:p>
            <a:endParaRPr lang="en-GB" dirty="0"/>
          </a:p>
        </p:txBody>
      </p:sp>
      <p:pic>
        <p:nvPicPr>
          <p:cNvPr id="5" name="Picture 4">
            <a:extLst>
              <a:ext uri="{FF2B5EF4-FFF2-40B4-BE49-F238E27FC236}">
                <a16:creationId xmlns:a16="http://schemas.microsoft.com/office/drawing/2014/main" id="{D6D159F1-5557-792E-9A2E-28373EFFF2B1}"/>
              </a:ext>
            </a:extLst>
          </p:cNvPr>
          <p:cNvPicPr>
            <a:picLocks noChangeAspect="1"/>
          </p:cNvPicPr>
          <p:nvPr/>
        </p:nvPicPr>
        <p:blipFill>
          <a:blip r:embed="rId2"/>
          <a:stretch>
            <a:fillRect/>
          </a:stretch>
        </p:blipFill>
        <p:spPr>
          <a:xfrm>
            <a:off x="7545370" y="1825625"/>
            <a:ext cx="4191000" cy="2770744"/>
          </a:xfrm>
          <a:prstGeom prst="rect">
            <a:avLst/>
          </a:prstGeom>
        </p:spPr>
      </p:pic>
      <p:sp>
        <p:nvSpPr>
          <p:cNvPr id="6" name="Rectangle: Diagonal Corners Rounded 5">
            <a:extLst>
              <a:ext uri="{FF2B5EF4-FFF2-40B4-BE49-F238E27FC236}">
                <a16:creationId xmlns:a16="http://schemas.microsoft.com/office/drawing/2014/main" id="{F1516FCA-FE37-F67C-4111-FD8C3BB9D69C}"/>
              </a:ext>
            </a:extLst>
          </p:cNvPr>
          <p:cNvSpPr/>
          <p:nvPr/>
        </p:nvSpPr>
        <p:spPr>
          <a:xfrm>
            <a:off x="1846385" y="5521569"/>
            <a:ext cx="8282353" cy="971306"/>
          </a:xfrm>
          <a:prstGeom prst="round2DiagRect">
            <a:avLst>
              <a:gd name="adj1" fmla="val 50000"/>
              <a:gd name="adj2" fmla="val 0"/>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t>What are THREE plausible explanations for what has happened</a:t>
            </a:r>
            <a:r>
              <a:rPr lang="en-GB" sz="28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576894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C2F5E-4462-1920-77FF-A3A12D534938}"/>
              </a:ext>
            </a:extLst>
          </p:cNvPr>
          <p:cNvSpPr>
            <a:spLocks noGrp="1"/>
          </p:cNvSpPr>
          <p:nvPr>
            <p:ph type="title"/>
          </p:nvPr>
        </p:nvSpPr>
        <p:spPr/>
        <p:txBody>
          <a:bodyPr/>
          <a:lstStyle/>
          <a:p>
            <a:r>
              <a:rPr lang="en-GB" dirty="0"/>
              <a:t>Possible explanations</a:t>
            </a:r>
          </a:p>
        </p:txBody>
      </p:sp>
      <p:pic>
        <p:nvPicPr>
          <p:cNvPr id="5" name="Picture 4">
            <a:extLst>
              <a:ext uri="{FF2B5EF4-FFF2-40B4-BE49-F238E27FC236}">
                <a16:creationId xmlns:a16="http://schemas.microsoft.com/office/drawing/2014/main" id="{E33A7C66-2DD5-164F-4646-4EB190B13038}"/>
              </a:ext>
            </a:extLst>
          </p:cNvPr>
          <p:cNvPicPr>
            <a:picLocks noChangeAspect="1"/>
          </p:cNvPicPr>
          <p:nvPr/>
        </p:nvPicPr>
        <p:blipFill>
          <a:blip r:embed="rId3"/>
          <a:stretch>
            <a:fillRect/>
          </a:stretch>
        </p:blipFill>
        <p:spPr>
          <a:xfrm>
            <a:off x="607493" y="2042013"/>
            <a:ext cx="5085081" cy="3361837"/>
          </a:xfrm>
          <a:prstGeom prst="rect">
            <a:avLst/>
          </a:prstGeom>
        </p:spPr>
      </p:pic>
      <p:sp>
        <p:nvSpPr>
          <p:cNvPr id="6" name="Rectangle: Rounded Corners 5">
            <a:extLst>
              <a:ext uri="{FF2B5EF4-FFF2-40B4-BE49-F238E27FC236}">
                <a16:creationId xmlns:a16="http://schemas.microsoft.com/office/drawing/2014/main" id="{E0B69AEB-A07E-52C3-79F0-2128E133A872}"/>
              </a:ext>
            </a:extLst>
          </p:cNvPr>
          <p:cNvSpPr/>
          <p:nvPr/>
        </p:nvSpPr>
        <p:spPr>
          <a:xfrm>
            <a:off x="5856874" y="1690688"/>
            <a:ext cx="6121377" cy="949569"/>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400" b="1" dirty="0">
                <a:latin typeface="Arial" panose="020B0604020202020204" pitchFamily="34" charset="0"/>
                <a:cs typeface="Arial" panose="020B0604020202020204" pitchFamily="34" charset="0"/>
              </a:rPr>
              <a:t>Explanation A:</a:t>
            </a:r>
            <a:r>
              <a:rPr lang="en-GB" sz="2400" dirty="0">
                <a:latin typeface="Arial" panose="020B0604020202020204" pitchFamily="34" charset="0"/>
                <a:cs typeface="Arial" panose="020B0604020202020204" pitchFamily="34" charset="0"/>
              </a:rPr>
              <a:t> Jamie failed to complete the work</a:t>
            </a:r>
            <a:endParaRPr lang="en-GB" sz="2400" b="1" dirty="0">
              <a:latin typeface="Arial" panose="020B060402020202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D8D0F841-80B3-54F9-307D-A2CECD444AD7}"/>
              </a:ext>
            </a:extLst>
          </p:cNvPr>
          <p:cNvSpPr/>
          <p:nvPr/>
        </p:nvSpPr>
        <p:spPr>
          <a:xfrm>
            <a:off x="6322688" y="5771905"/>
            <a:ext cx="5085081" cy="949569"/>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2400" dirty="0">
                <a:latin typeface="Arial" panose="020B0604020202020204" pitchFamily="34" charset="0"/>
                <a:cs typeface="Arial" panose="020B0604020202020204" pitchFamily="34" charset="0"/>
              </a:rPr>
              <a:t>Which explanation currently has the strongest evidence?</a:t>
            </a:r>
          </a:p>
        </p:txBody>
      </p:sp>
      <p:sp>
        <p:nvSpPr>
          <p:cNvPr id="10" name="Rectangle: Rounded Corners 9">
            <a:extLst>
              <a:ext uri="{FF2B5EF4-FFF2-40B4-BE49-F238E27FC236}">
                <a16:creationId xmlns:a16="http://schemas.microsoft.com/office/drawing/2014/main" id="{4AB89337-A52D-9394-90A7-150AD447BA8B}"/>
              </a:ext>
            </a:extLst>
          </p:cNvPr>
          <p:cNvSpPr/>
          <p:nvPr/>
        </p:nvSpPr>
        <p:spPr>
          <a:xfrm>
            <a:off x="5864469" y="2712184"/>
            <a:ext cx="6121377" cy="125363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latin typeface="Arial" panose="020B0604020202020204" pitchFamily="34" charset="0"/>
                <a:cs typeface="Arial" panose="020B0604020202020204" pitchFamily="34" charset="0"/>
              </a:rPr>
              <a:t>Explanation B:</a:t>
            </a:r>
            <a:r>
              <a:rPr lang="en-GB" sz="2400" dirty="0">
                <a:latin typeface="Arial" panose="020B0604020202020204" pitchFamily="34" charset="0"/>
                <a:cs typeface="Arial" panose="020B0604020202020204" pitchFamily="34" charset="0"/>
              </a:rPr>
              <a:t> Jamie completed his part but was waiting for something from somebody else.</a:t>
            </a:r>
          </a:p>
        </p:txBody>
      </p:sp>
      <p:sp>
        <p:nvSpPr>
          <p:cNvPr id="14" name="Rectangle: Rounded Corners 13">
            <a:extLst>
              <a:ext uri="{FF2B5EF4-FFF2-40B4-BE49-F238E27FC236}">
                <a16:creationId xmlns:a16="http://schemas.microsoft.com/office/drawing/2014/main" id="{FE26A60E-013B-A41A-FA44-9ABAA553B6D4}"/>
              </a:ext>
            </a:extLst>
          </p:cNvPr>
          <p:cNvSpPr/>
          <p:nvPr/>
        </p:nvSpPr>
        <p:spPr>
          <a:xfrm>
            <a:off x="5856874" y="4217745"/>
            <a:ext cx="6128972" cy="144865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400" b="1" dirty="0">
                <a:latin typeface="Arial" panose="020B0604020202020204" pitchFamily="34" charset="0"/>
                <a:cs typeface="Arial" panose="020B0604020202020204" pitchFamily="34" charset="0"/>
              </a:rPr>
              <a:t>Explanation C:</a:t>
            </a:r>
            <a:r>
              <a:rPr lang="en-GB" sz="2400" dirty="0">
                <a:latin typeface="Arial" panose="020B0604020202020204" pitchFamily="34" charset="0"/>
                <a:cs typeface="Arial" panose="020B0604020202020204" pitchFamily="34" charset="0"/>
              </a:rPr>
              <a:t> Jamie completed the work but there has been a communication or process problem</a:t>
            </a:r>
          </a:p>
        </p:txBody>
      </p:sp>
    </p:spTree>
    <p:extLst>
      <p:ext uri="{BB962C8B-B14F-4D97-AF65-F5344CB8AC3E}">
        <p14:creationId xmlns:p14="http://schemas.microsoft.com/office/powerpoint/2010/main" val="2443943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A3E89-76B0-327E-7A92-6319BF1D9083}"/>
              </a:ext>
            </a:extLst>
          </p:cNvPr>
          <p:cNvSpPr>
            <a:spLocks noGrp="1"/>
          </p:cNvSpPr>
          <p:nvPr>
            <p:ph type="title"/>
          </p:nvPr>
        </p:nvSpPr>
        <p:spPr/>
        <p:txBody>
          <a:bodyPr/>
          <a:lstStyle/>
          <a:p>
            <a:r>
              <a:rPr lang="en-GB" dirty="0"/>
              <a:t>Some more information</a:t>
            </a:r>
          </a:p>
        </p:txBody>
      </p:sp>
      <p:sp>
        <p:nvSpPr>
          <p:cNvPr id="4" name="Rectangle: Diagonal Corners Rounded 3">
            <a:extLst>
              <a:ext uri="{FF2B5EF4-FFF2-40B4-BE49-F238E27FC236}">
                <a16:creationId xmlns:a16="http://schemas.microsoft.com/office/drawing/2014/main" id="{44E6A5AF-5133-E3B0-8199-37C4113E52D9}"/>
              </a:ext>
            </a:extLst>
          </p:cNvPr>
          <p:cNvSpPr/>
          <p:nvPr/>
        </p:nvSpPr>
        <p:spPr>
          <a:xfrm>
            <a:off x="772362" y="1602582"/>
            <a:ext cx="7158300" cy="712664"/>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GB" sz="2400" dirty="0">
                <a:latin typeface="Arial" panose="020B0604020202020204" pitchFamily="34" charset="0"/>
                <a:cs typeface="Arial" panose="020B0604020202020204" pitchFamily="34" charset="0"/>
              </a:rPr>
              <a:t>Jamie emailed the document yesterday afternoon.</a:t>
            </a:r>
          </a:p>
        </p:txBody>
      </p:sp>
      <p:sp>
        <p:nvSpPr>
          <p:cNvPr id="6" name="Rectangle: Diagonal Corners Rounded 5">
            <a:extLst>
              <a:ext uri="{FF2B5EF4-FFF2-40B4-BE49-F238E27FC236}">
                <a16:creationId xmlns:a16="http://schemas.microsoft.com/office/drawing/2014/main" id="{3C25D71C-D654-3682-4B05-CE13BECBF942}"/>
              </a:ext>
            </a:extLst>
          </p:cNvPr>
          <p:cNvSpPr/>
          <p:nvPr/>
        </p:nvSpPr>
        <p:spPr>
          <a:xfrm>
            <a:off x="772363" y="2422649"/>
            <a:ext cx="7379122" cy="1006352"/>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400" dirty="0">
                <a:latin typeface="Arial" panose="020B0604020202020204" pitchFamily="34" charset="0"/>
                <a:cs typeface="Arial" panose="020B0604020202020204" pitchFamily="34" charset="0"/>
              </a:rPr>
              <a:t>The document was returned because an important piece of information was missing.</a:t>
            </a:r>
          </a:p>
          <a:p>
            <a:pPr algn="ctr"/>
            <a:endParaRPr lang="en-GB" dirty="0"/>
          </a:p>
        </p:txBody>
      </p:sp>
      <p:sp>
        <p:nvSpPr>
          <p:cNvPr id="8" name="Rectangle: Diagonal Corners Rounded 7">
            <a:extLst>
              <a:ext uri="{FF2B5EF4-FFF2-40B4-BE49-F238E27FC236}">
                <a16:creationId xmlns:a16="http://schemas.microsoft.com/office/drawing/2014/main" id="{B77D6D40-31D1-FBDB-0079-A9B73A0640E6}"/>
              </a:ext>
            </a:extLst>
          </p:cNvPr>
          <p:cNvSpPr/>
          <p:nvPr/>
        </p:nvSpPr>
        <p:spPr>
          <a:xfrm>
            <a:off x="772362" y="3504294"/>
            <a:ext cx="7379123" cy="929055"/>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GB" sz="2400" dirty="0">
                <a:latin typeface="Arial" panose="020B0604020202020204" pitchFamily="34" charset="0"/>
                <a:cs typeface="Arial" panose="020B0604020202020204" pitchFamily="34" charset="0"/>
              </a:rPr>
              <a:t>Jamie had asked another department for that information two days earlier.</a:t>
            </a:r>
          </a:p>
        </p:txBody>
      </p:sp>
      <p:sp>
        <p:nvSpPr>
          <p:cNvPr id="10" name="Rectangle: Diagonal Corners Rounded 9">
            <a:extLst>
              <a:ext uri="{FF2B5EF4-FFF2-40B4-BE49-F238E27FC236}">
                <a16:creationId xmlns:a16="http://schemas.microsoft.com/office/drawing/2014/main" id="{1758A9A8-3C79-AF08-8A48-F1BFC85EAC22}"/>
              </a:ext>
            </a:extLst>
          </p:cNvPr>
          <p:cNvSpPr/>
          <p:nvPr/>
        </p:nvSpPr>
        <p:spPr>
          <a:xfrm>
            <a:off x="3498658" y="5503008"/>
            <a:ext cx="5452592" cy="1125415"/>
          </a:xfrm>
          <a:prstGeom prst="round2DiagRect">
            <a:avLst/>
          </a:prstGeom>
        </p:spPr>
        <p:style>
          <a:lnRef idx="3">
            <a:schemeClr val="lt1"/>
          </a:lnRef>
          <a:fillRef idx="1">
            <a:schemeClr val="accent5"/>
          </a:fillRef>
          <a:effectRef idx="1">
            <a:schemeClr val="accent5"/>
          </a:effectRef>
          <a:fontRef idx="minor">
            <a:schemeClr val="lt1"/>
          </a:fontRef>
        </p:style>
        <p:txBody>
          <a:bodyPr rtlCol="0" anchor="ctr"/>
          <a:lstStyle/>
          <a:p>
            <a:r>
              <a:rPr lang="en-GB" sz="2400" b="1" dirty="0">
                <a:latin typeface="Arial" panose="020B0604020202020204" pitchFamily="34" charset="0"/>
                <a:cs typeface="Arial" panose="020B0604020202020204" pitchFamily="34" charset="0"/>
              </a:rPr>
              <a:t>Has your interpretation changed?</a:t>
            </a:r>
            <a:endParaRPr lang="en-GB" sz="2400" dirty="0">
              <a:latin typeface="Arial" panose="020B0604020202020204" pitchFamily="34" charset="0"/>
              <a:cs typeface="Arial" panose="020B0604020202020204" pitchFamily="34" charset="0"/>
            </a:endParaRPr>
          </a:p>
        </p:txBody>
      </p:sp>
      <p:sp>
        <p:nvSpPr>
          <p:cNvPr id="14" name="Rectangle: Diagonal Corners Rounded 13">
            <a:extLst>
              <a:ext uri="{FF2B5EF4-FFF2-40B4-BE49-F238E27FC236}">
                <a16:creationId xmlns:a16="http://schemas.microsoft.com/office/drawing/2014/main" id="{65673C1F-CE7E-DBE9-81A3-AAFDD6DA71B7}"/>
              </a:ext>
            </a:extLst>
          </p:cNvPr>
          <p:cNvSpPr/>
          <p:nvPr/>
        </p:nvSpPr>
        <p:spPr>
          <a:xfrm>
            <a:off x="772363" y="4508903"/>
            <a:ext cx="7158300" cy="875078"/>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r>
              <a:rPr lang="en-GB" sz="2400" dirty="0">
                <a:latin typeface="Arial" panose="020B0604020202020204" pitchFamily="34" charset="0"/>
                <a:cs typeface="Arial" panose="020B0604020202020204" pitchFamily="34" charset="0"/>
              </a:rPr>
              <a:t>The other department has not yet responded.</a:t>
            </a:r>
          </a:p>
        </p:txBody>
      </p:sp>
      <p:pic>
        <p:nvPicPr>
          <p:cNvPr id="16" name="Picture 15">
            <a:extLst>
              <a:ext uri="{FF2B5EF4-FFF2-40B4-BE49-F238E27FC236}">
                <a16:creationId xmlns:a16="http://schemas.microsoft.com/office/drawing/2014/main" id="{65FA781C-3399-0092-D37C-E69704B9195A}"/>
              </a:ext>
            </a:extLst>
          </p:cNvPr>
          <p:cNvPicPr>
            <a:picLocks noChangeAspect="1"/>
          </p:cNvPicPr>
          <p:nvPr/>
        </p:nvPicPr>
        <p:blipFill>
          <a:blip r:embed="rId2"/>
          <a:stretch>
            <a:fillRect/>
          </a:stretch>
        </p:blipFill>
        <p:spPr>
          <a:xfrm>
            <a:off x="7954513" y="1743249"/>
            <a:ext cx="4090949" cy="3522089"/>
          </a:xfrm>
          <a:prstGeom prst="rect">
            <a:avLst/>
          </a:prstGeom>
        </p:spPr>
      </p:pic>
    </p:spTree>
    <p:extLst>
      <p:ext uri="{BB962C8B-B14F-4D97-AF65-F5344CB8AC3E}">
        <p14:creationId xmlns:p14="http://schemas.microsoft.com/office/powerpoint/2010/main" val="896270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10"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2F74F-6AE6-6017-8C8A-0D1ACF231300}"/>
              </a:ext>
            </a:extLst>
          </p:cNvPr>
          <p:cNvSpPr>
            <a:spLocks noGrp="1"/>
          </p:cNvSpPr>
          <p:nvPr>
            <p:ph type="title"/>
          </p:nvPr>
        </p:nvSpPr>
        <p:spPr/>
        <p:txBody>
          <a:bodyPr/>
          <a:lstStyle/>
          <a:p>
            <a:r>
              <a:rPr lang="en-GB" dirty="0"/>
              <a:t>Critical Thinking </a:t>
            </a:r>
          </a:p>
        </p:txBody>
      </p:sp>
      <p:sp>
        <p:nvSpPr>
          <p:cNvPr id="3" name="Content Placeholder 2">
            <a:extLst>
              <a:ext uri="{FF2B5EF4-FFF2-40B4-BE49-F238E27FC236}">
                <a16:creationId xmlns:a16="http://schemas.microsoft.com/office/drawing/2014/main" id="{560610D4-FD81-AB98-3048-84540D82C2C7}"/>
              </a:ext>
            </a:extLst>
          </p:cNvPr>
          <p:cNvSpPr>
            <a:spLocks noGrp="1"/>
          </p:cNvSpPr>
          <p:nvPr>
            <p:ph idx="1"/>
          </p:nvPr>
        </p:nvSpPr>
        <p:spPr>
          <a:xfrm>
            <a:off x="931984" y="1825625"/>
            <a:ext cx="10804385" cy="829652"/>
          </a:xfrm>
        </p:spPr>
        <p:txBody>
          <a:bodyPr>
            <a:normAutofit/>
          </a:bodyPr>
          <a:lstStyle/>
          <a:p>
            <a:pPr marL="0" indent="0">
              <a:buNone/>
            </a:pPr>
            <a:r>
              <a:rPr lang="en-GB" sz="2400" dirty="0">
                <a:latin typeface="Arial" panose="020B0604020202020204" pitchFamily="34" charset="0"/>
                <a:cs typeface="Arial" panose="020B0604020202020204" pitchFamily="34" charset="0"/>
              </a:rPr>
              <a:t>Our first explanation may be right. But it may also be wrong. Critical thinking means checking before we decide.</a:t>
            </a:r>
          </a:p>
        </p:txBody>
      </p:sp>
      <p:sp>
        <p:nvSpPr>
          <p:cNvPr id="4" name="TextBox 3">
            <a:extLst>
              <a:ext uri="{FF2B5EF4-FFF2-40B4-BE49-F238E27FC236}">
                <a16:creationId xmlns:a16="http://schemas.microsoft.com/office/drawing/2014/main" id="{CE4F0758-2E7C-D3A3-5544-C8D7EE1B81A6}"/>
              </a:ext>
            </a:extLst>
          </p:cNvPr>
          <p:cNvSpPr txBox="1"/>
          <p:nvPr/>
        </p:nvSpPr>
        <p:spPr>
          <a:xfrm>
            <a:off x="1697329" y="3198167"/>
            <a:ext cx="8863324" cy="461665"/>
          </a:xfrm>
          <a:prstGeom prst="rect">
            <a:avLst/>
          </a:prstGeom>
          <a:noFill/>
          <a:ln w="38100">
            <a:solidFill>
              <a:srgbClr val="0070C0"/>
            </a:solidFill>
          </a:ln>
        </p:spPr>
        <p:txBody>
          <a:bodyPr wrap="none" rtlCol="0">
            <a:spAutoFit/>
          </a:bodyPr>
          <a:lstStyle/>
          <a:p>
            <a:r>
              <a:rPr lang="en-GB" sz="2400" dirty="0">
                <a:latin typeface="Arial" panose="020B0604020202020204" pitchFamily="34" charset="0"/>
                <a:cs typeface="Arial" panose="020B0604020202020204" pitchFamily="34" charset="0"/>
              </a:rPr>
              <a:t>When you hear </a:t>
            </a:r>
            <a:r>
              <a:rPr lang="en-GB" sz="2400" u="sng" dirty="0">
                <a:latin typeface="Arial" panose="020B0604020202020204" pitchFamily="34" charset="0"/>
                <a:cs typeface="Arial" panose="020B0604020202020204" pitchFamily="34" charset="0"/>
              </a:rPr>
              <a:t>critical thinking</a:t>
            </a:r>
            <a:r>
              <a:rPr lang="en-GB" sz="2400" dirty="0">
                <a:latin typeface="Arial" panose="020B0604020202020204" pitchFamily="34" charset="0"/>
                <a:cs typeface="Arial" panose="020B0604020202020204" pitchFamily="34" charset="0"/>
              </a:rPr>
              <a:t>, what does </a:t>
            </a:r>
            <a:r>
              <a:rPr lang="en-GB" sz="2400" u="sng" dirty="0">
                <a:latin typeface="Arial" panose="020B0604020202020204" pitchFamily="34" charset="0"/>
                <a:cs typeface="Arial" panose="020B0604020202020204" pitchFamily="34" charset="0"/>
              </a:rPr>
              <a:t>critical</a:t>
            </a:r>
            <a:r>
              <a:rPr lang="en-GB" sz="2400" dirty="0">
                <a:latin typeface="Arial" panose="020B0604020202020204" pitchFamily="34" charset="0"/>
                <a:cs typeface="Arial" panose="020B0604020202020204" pitchFamily="34" charset="0"/>
              </a:rPr>
              <a:t> mean to you?</a:t>
            </a:r>
          </a:p>
        </p:txBody>
      </p:sp>
      <p:sp>
        <p:nvSpPr>
          <p:cNvPr id="6" name="TextBox 5">
            <a:extLst>
              <a:ext uri="{FF2B5EF4-FFF2-40B4-BE49-F238E27FC236}">
                <a16:creationId xmlns:a16="http://schemas.microsoft.com/office/drawing/2014/main" id="{4FF9F225-F4AF-6451-BBDB-6312EA87F28C}"/>
              </a:ext>
            </a:extLst>
          </p:cNvPr>
          <p:cNvSpPr txBox="1"/>
          <p:nvPr/>
        </p:nvSpPr>
        <p:spPr>
          <a:xfrm>
            <a:off x="931984" y="4202722"/>
            <a:ext cx="10955216" cy="2120682"/>
          </a:xfrm>
          <a:prstGeom prst="round2DiagRect">
            <a:avLst>
              <a:gd name="adj1" fmla="val 50000"/>
              <a:gd name="adj2" fmla="val 0"/>
            </a:avLst>
          </a:prstGeom>
          <a:noFill/>
          <a:ln>
            <a:solidFill>
              <a:srgbClr val="0070C0"/>
            </a:solidFill>
          </a:ln>
        </p:spPr>
        <p:txBody>
          <a:bodyPr wrap="square">
            <a:spAutoFit/>
          </a:bodyPr>
          <a:lstStyle/>
          <a:p>
            <a:r>
              <a:rPr lang="en-GB" sz="2400" dirty="0">
                <a:latin typeface="Arial" panose="020B0604020202020204" pitchFamily="34" charset="0"/>
                <a:cs typeface="Arial" panose="020B0604020202020204" pitchFamily="34" charset="0"/>
              </a:rPr>
              <a:t>Critical thinking is not about finding fault with people or disagreeing with everything. It means </a:t>
            </a:r>
            <a:r>
              <a:rPr lang="en-GB" sz="2400" u="sng" dirty="0">
                <a:latin typeface="Arial" panose="020B0604020202020204" pitchFamily="34" charset="0"/>
                <a:cs typeface="Arial" panose="020B0604020202020204" pitchFamily="34" charset="0"/>
              </a:rPr>
              <a:t>stopping to think</a:t>
            </a:r>
            <a:r>
              <a:rPr lang="en-GB" sz="2400" dirty="0">
                <a:latin typeface="Arial" panose="020B0604020202020204" pitchFamily="34" charset="0"/>
                <a:cs typeface="Arial" panose="020B0604020202020204" pitchFamily="34" charset="0"/>
              </a:rPr>
              <a:t>, </a:t>
            </a:r>
            <a:r>
              <a:rPr lang="en-GB" sz="2400" u="sng" dirty="0">
                <a:latin typeface="Arial" panose="020B0604020202020204" pitchFamily="34" charset="0"/>
                <a:cs typeface="Arial" panose="020B0604020202020204" pitchFamily="34" charset="0"/>
              </a:rPr>
              <a:t>checking the facts</a:t>
            </a:r>
            <a:r>
              <a:rPr lang="en-GB" sz="2400" dirty="0">
                <a:latin typeface="Arial" panose="020B0604020202020204" pitchFamily="34" charset="0"/>
                <a:cs typeface="Arial" panose="020B0604020202020204" pitchFamily="34" charset="0"/>
              </a:rPr>
              <a:t>, </a:t>
            </a:r>
            <a:r>
              <a:rPr lang="en-GB" sz="2400" u="sng" dirty="0">
                <a:latin typeface="Arial" panose="020B0604020202020204" pitchFamily="34" charset="0"/>
                <a:cs typeface="Arial" panose="020B0604020202020204" pitchFamily="34" charset="0"/>
              </a:rPr>
              <a:t>asking questions </a:t>
            </a:r>
            <a:r>
              <a:rPr lang="en-GB" sz="2400" dirty="0">
                <a:latin typeface="Arial" panose="020B0604020202020204" pitchFamily="34" charset="0"/>
                <a:cs typeface="Arial" panose="020B0604020202020204" pitchFamily="34" charset="0"/>
              </a:rPr>
              <a:t>and </a:t>
            </a:r>
            <a:r>
              <a:rPr lang="en-GB" sz="2400" u="sng" dirty="0">
                <a:latin typeface="Arial" panose="020B0604020202020204" pitchFamily="34" charset="0"/>
                <a:cs typeface="Arial" panose="020B0604020202020204" pitchFamily="34" charset="0"/>
              </a:rPr>
              <a:t>looking at different ideas </a:t>
            </a:r>
            <a:r>
              <a:rPr lang="en-GB" sz="2400" dirty="0">
                <a:latin typeface="Arial" panose="020B0604020202020204" pitchFamily="34" charset="0"/>
                <a:cs typeface="Arial" panose="020B0604020202020204" pitchFamily="34" charset="0"/>
              </a:rPr>
              <a:t>before deciding what you think.</a:t>
            </a:r>
          </a:p>
          <a:p>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4126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46054-5C17-CFB1-6408-11EDE8C57A59}"/>
              </a:ext>
            </a:extLst>
          </p:cNvPr>
          <p:cNvSpPr>
            <a:spLocks noGrp="1"/>
          </p:cNvSpPr>
          <p:nvPr>
            <p:ph type="title"/>
          </p:nvPr>
        </p:nvSpPr>
        <p:spPr/>
        <p:txBody>
          <a:bodyPr/>
          <a:lstStyle/>
          <a:p>
            <a:r>
              <a:rPr lang="en-GB" dirty="0"/>
              <a:t>Useful critical questions</a:t>
            </a:r>
          </a:p>
        </p:txBody>
      </p:sp>
      <p:pic>
        <p:nvPicPr>
          <p:cNvPr id="9" name="Picture 8">
            <a:extLst>
              <a:ext uri="{FF2B5EF4-FFF2-40B4-BE49-F238E27FC236}">
                <a16:creationId xmlns:a16="http://schemas.microsoft.com/office/drawing/2014/main" id="{0A65756B-5F2C-D079-5B02-CE9BF936482B}"/>
              </a:ext>
            </a:extLst>
          </p:cNvPr>
          <p:cNvPicPr>
            <a:picLocks noChangeAspect="1"/>
          </p:cNvPicPr>
          <p:nvPr/>
        </p:nvPicPr>
        <p:blipFill>
          <a:blip r:embed="rId2"/>
          <a:stretch>
            <a:fillRect/>
          </a:stretch>
        </p:blipFill>
        <p:spPr>
          <a:xfrm>
            <a:off x="8571138" y="3429000"/>
            <a:ext cx="3604009" cy="3421527"/>
          </a:xfrm>
          <a:prstGeom prst="rect">
            <a:avLst/>
          </a:prstGeom>
        </p:spPr>
      </p:pic>
      <p:graphicFrame>
        <p:nvGraphicFramePr>
          <p:cNvPr id="12" name="Content Placeholder 11">
            <a:extLst>
              <a:ext uri="{FF2B5EF4-FFF2-40B4-BE49-F238E27FC236}">
                <a16:creationId xmlns:a16="http://schemas.microsoft.com/office/drawing/2014/main" id="{7D902FD3-DAF0-8E43-77ED-16FCE77F8806}"/>
              </a:ext>
            </a:extLst>
          </p:cNvPr>
          <p:cNvGraphicFramePr>
            <a:graphicFrameLocks noGrp="1"/>
          </p:cNvGraphicFramePr>
          <p:nvPr>
            <p:ph idx="1"/>
            <p:extLst>
              <p:ext uri="{D42A27DB-BD31-4B8C-83A1-F6EECF244321}">
                <p14:modId xmlns:p14="http://schemas.microsoft.com/office/powerpoint/2010/main" val="874899681"/>
              </p:ext>
            </p:extLst>
          </p:nvPr>
        </p:nvGraphicFramePr>
        <p:xfrm>
          <a:off x="913545" y="1690687"/>
          <a:ext cx="8441469" cy="49620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84247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6E0C8-ED35-4BDD-6D63-223DFE92C727}"/>
              </a:ext>
            </a:extLst>
          </p:cNvPr>
          <p:cNvSpPr>
            <a:spLocks noGrp="1"/>
          </p:cNvSpPr>
          <p:nvPr>
            <p:ph type="title"/>
          </p:nvPr>
        </p:nvSpPr>
        <p:spPr/>
        <p:txBody>
          <a:bodyPr/>
          <a:lstStyle/>
          <a:p>
            <a:r>
              <a:rPr lang="en-GB" dirty="0"/>
              <a:t>Evidence, Assumption, Interpretation or Judgement ?</a:t>
            </a:r>
          </a:p>
        </p:txBody>
      </p:sp>
      <p:graphicFrame>
        <p:nvGraphicFramePr>
          <p:cNvPr id="4" name="Content Placeholder 3">
            <a:extLst>
              <a:ext uri="{FF2B5EF4-FFF2-40B4-BE49-F238E27FC236}">
                <a16:creationId xmlns:a16="http://schemas.microsoft.com/office/drawing/2014/main" id="{F536D3F1-F481-6121-742F-99AF55469F3F}"/>
              </a:ext>
            </a:extLst>
          </p:cNvPr>
          <p:cNvGraphicFramePr>
            <a:graphicFrameLocks noGrp="1"/>
          </p:cNvGraphicFramePr>
          <p:nvPr>
            <p:ph idx="1"/>
            <p:extLst>
              <p:ext uri="{D42A27DB-BD31-4B8C-83A1-F6EECF244321}">
                <p14:modId xmlns:p14="http://schemas.microsoft.com/office/powerpoint/2010/main" val="3057482303"/>
              </p:ext>
            </p:extLst>
          </p:nvPr>
        </p:nvGraphicFramePr>
        <p:xfrm>
          <a:off x="1266092" y="1825625"/>
          <a:ext cx="10470296" cy="4667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9845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58607-9C9C-00BF-D6B5-378A1102C742}"/>
              </a:ext>
            </a:extLst>
          </p:cNvPr>
          <p:cNvSpPr>
            <a:spLocks noGrp="1"/>
          </p:cNvSpPr>
          <p:nvPr>
            <p:ph type="title"/>
          </p:nvPr>
        </p:nvSpPr>
        <p:spPr/>
        <p:txBody>
          <a:bodyPr/>
          <a:lstStyle/>
          <a:p>
            <a:r>
              <a:rPr lang="en-GB" dirty="0"/>
              <a:t>Evidence, Assumption, Interpretation or Judgement?</a:t>
            </a:r>
          </a:p>
        </p:txBody>
      </p:sp>
      <p:sp>
        <p:nvSpPr>
          <p:cNvPr id="3" name="Content Placeholder 2">
            <a:extLst>
              <a:ext uri="{FF2B5EF4-FFF2-40B4-BE49-F238E27FC236}">
                <a16:creationId xmlns:a16="http://schemas.microsoft.com/office/drawing/2014/main" id="{0F829FB3-DFA4-D628-42D3-FA95B58061DA}"/>
              </a:ext>
            </a:extLst>
          </p:cNvPr>
          <p:cNvSpPr>
            <a:spLocks noGrp="1"/>
          </p:cNvSpPr>
          <p:nvPr>
            <p:ph idx="1"/>
          </p:nvPr>
        </p:nvSpPr>
        <p:spPr>
          <a:xfrm>
            <a:off x="857251" y="1825625"/>
            <a:ext cx="10879120" cy="987913"/>
          </a:xfrm>
        </p:spPr>
        <p:txBody>
          <a:bodyPr>
            <a:normAutofit fontScale="92500"/>
          </a:bodyPr>
          <a:lstStyle/>
          <a:p>
            <a:r>
              <a:rPr lang="en-GB" dirty="0">
                <a:latin typeface="Arial" panose="020B0604020202020204" pitchFamily="34" charset="0"/>
                <a:cs typeface="Arial" panose="020B0604020202020204" pitchFamily="34" charset="0"/>
              </a:rPr>
              <a:t>Work in group to sort the following statements into categories. Are the statements: Evidence? Assumptions? Interpretation? Or Judgement?</a:t>
            </a:r>
          </a:p>
        </p:txBody>
      </p:sp>
      <p:sp>
        <p:nvSpPr>
          <p:cNvPr id="4" name="Rectangle: Rounded Corners 3">
            <a:extLst>
              <a:ext uri="{FF2B5EF4-FFF2-40B4-BE49-F238E27FC236}">
                <a16:creationId xmlns:a16="http://schemas.microsoft.com/office/drawing/2014/main" id="{85C35F04-AFE4-A881-D3C4-DB9BD1CE6541}"/>
              </a:ext>
            </a:extLst>
          </p:cNvPr>
          <p:cNvSpPr/>
          <p:nvPr/>
        </p:nvSpPr>
        <p:spPr>
          <a:xfrm>
            <a:off x="645205" y="2989386"/>
            <a:ext cx="5603195" cy="1055077"/>
          </a:xfrm>
          <a:prstGeom prst="roundRect">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4E3E8AC6-82F5-2FFF-0A9B-02AA4D25B9FB}"/>
              </a:ext>
            </a:extLst>
          </p:cNvPr>
          <p:cNvSpPr txBox="1"/>
          <p:nvPr/>
        </p:nvSpPr>
        <p:spPr>
          <a:xfrm>
            <a:off x="1932270" y="3032336"/>
            <a:ext cx="3104656" cy="923330"/>
          </a:xfrm>
          <a:prstGeom prst="rect">
            <a:avLst/>
          </a:prstGeom>
          <a:noFill/>
        </p:spPr>
        <p:txBody>
          <a:bodyPr wrap="square" rtlCol="0">
            <a:spAutoFit/>
          </a:bodyPr>
          <a:lstStyle/>
          <a:p>
            <a:r>
              <a:rPr lang="en-GB" sz="5400" dirty="0"/>
              <a:t>Evidence</a:t>
            </a:r>
            <a:endParaRPr lang="en-GB" sz="5400" dirty="0">
              <a:latin typeface="Arial" panose="020B060402020202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53E0EADB-1EA9-DBC5-5354-86DDFCB166F7}"/>
              </a:ext>
            </a:extLst>
          </p:cNvPr>
          <p:cNvSpPr/>
          <p:nvPr/>
        </p:nvSpPr>
        <p:spPr>
          <a:xfrm>
            <a:off x="683001" y="4322665"/>
            <a:ext cx="5603195" cy="984117"/>
          </a:xfrm>
          <a:prstGeom prst="roundRect">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2D699660-2708-0C4E-9D39-83CDFC747ED2}"/>
              </a:ext>
            </a:extLst>
          </p:cNvPr>
          <p:cNvSpPr/>
          <p:nvPr/>
        </p:nvSpPr>
        <p:spPr>
          <a:xfrm>
            <a:off x="6648897" y="2936858"/>
            <a:ext cx="5353050" cy="1133035"/>
          </a:xfrm>
          <a:prstGeom prst="roundRect">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74408A98-3818-3520-C159-FD428029DEE4}"/>
              </a:ext>
            </a:extLst>
          </p:cNvPr>
          <p:cNvSpPr txBox="1"/>
          <p:nvPr/>
        </p:nvSpPr>
        <p:spPr>
          <a:xfrm>
            <a:off x="1617700" y="4272839"/>
            <a:ext cx="5163829" cy="830997"/>
          </a:xfrm>
          <a:prstGeom prst="rect">
            <a:avLst/>
          </a:prstGeom>
          <a:noFill/>
        </p:spPr>
        <p:txBody>
          <a:bodyPr wrap="square" rtlCol="0">
            <a:spAutoFit/>
          </a:bodyPr>
          <a:lstStyle/>
          <a:p>
            <a:r>
              <a:rPr lang="en-GB" sz="4800" dirty="0">
                <a:latin typeface="Arial" panose="020B0604020202020204" pitchFamily="34" charset="0"/>
                <a:cs typeface="Arial" panose="020B0604020202020204" pitchFamily="34" charset="0"/>
              </a:rPr>
              <a:t>Assumption</a:t>
            </a:r>
          </a:p>
        </p:txBody>
      </p:sp>
      <p:sp>
        <p:nvSpPr>
          <p:cNvPr id="15" name="TextBox 14">
            <a:extLst>
              <a:ext uri="{FF2B5EF4-FFF2-40B4-BE49-F238E27FC236}">
                <a16:creationId xmlns:a16="http://schemas.microsoft.com/office/drawing/2014/main" id="{FCAA3461-B6C7-5D9E-4EE1-05E7E166026D}"/>
              </a:ext>
            </a:extLst>
          </p:cNvPr>
          <p:cNvSpPr txBox="1"/>
          <p:nvPr/>
        </p:nvSpPr>
        <p:spPr>
          <a:xfrm>
            <a:off x="7535465" y="3074735"/>
            <a:ext cx="3706639" cy="830997"/>
          </a:xfrm>
          <a:prstGeom prst="rect">
            <a:avLst/>
          </a:prstGeom>
          <a:noFill/>
        </p:spPr>
        <p:txBody>
          <a:bodyPr wrap="square" rtlCol="0">
            <a:spAutoFit/>
          </a:bodyPr>
          <a:lstStyle/>
          <a:p>
            <a:r>
              <a:rPr lang="en-GB" sz="4800" dirty="0"/>
              <a:t>Interpretation</a:t>
            </a:r>
            <a:endParaRPr lang="en-GB" sz="4800" dirty="0">
              <a:latin typeface="Arial" panose="020B0604020202020204" pitchFamily="34" charset="0"/>
              <a:cs typeface="Arial" panose="020B0604020202020204" pitchFamily="34" charset="0"/>
            </a:endParaRPr>
          </a:p>
        </p:txBody>
      </p:sp>
      <p:sp>
        <p:nvSpPr>
          <p:cNvPr id="17" name="Rectangle: Rounded Corners 16">
            <a:extLst>
              <a:ext uri="{FF2B5EF4-FFF2-40B4-BE49-F238E27FC236}">
                <a16:creationId xmlns:a16="http://schemas.microsoft.com/office/drawing/2014/main" id="{FF6688ED-30C9-5C35-CF82-347227415361}"/>
              </a:ext>
            </a:extLst>
          </p:cNvPr>
          <p:cNvSpPr/>
          <p:nvPr/>
        </p:nvSpPr>
        <p:spPr>
          <a:xfrm>
            <a:off x="6648897" y="4249575"/>
            <a:ext cx="5353050" cy="984117"/>
          </a:xfrm>
          <a:prstGeom prst="roundRect">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D0DD2918-BACB-355A-E23A-8D01D99D22AC}"/>
              </a:ext>
            </a:extLst>
          </p:cNvPr>
          <p:cNvSpPr txBox="1"/>
          <p:nvPr/>
        </p:nvSpPr>
        <p:spPr>
          <a:xfrm>
            <a:off x="7716228" y="4231005"/>
            <a:ext cx="5163829" cy="830997"/>
          </a:xfrm>
          <a:prstGeom prst="rect">
            <a:avLst/>
          </a:prstGeom>
          <a:noFill/>
        </p:spPr>
        <p:txBody>
          <a:bodyPr wrap="square" rtlCol="0">
            <a:spAutoFit/>
          </a:bodyPr>
          <a:lstStyle/>
          <a:p>
            <a:r>
              <a:rPr lang="en-GB" sz="4800" dirty="0">
                <a:latin typeface="Arial" panose="020B0604020202020204" pitchFamily="34" charset="0"/>
                <a:cs typeface="Arial" panose="020B0604020202020204" pitchFamily="34" charset="0"/>
              </a:rPr>
              <a:t>Judgement</a:t>
            </a:r>
          </a:p>
        </p:txBody>
      </p:sp>
    </p:spTree>
    <p:extLst>
      <p:ext uri="{BB962C8B-B14F-4D97-AF65-F5344CB8AC3E}">
        <p14:creationId xmlns:p14="http://schemas.microsoft.com/office/powerpoint/2010/main" val="375822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5EFCFB-054E-E587-E09A-19A99D80A454}"/>
              </a:ext>
            </a:extLst>
          </p:cNvPr>
          <p:cNvSpPr>
            <a:spLocks noGrp="1"/>
          </p:cNvSpPr>
          <p:nvPr>
            <p:ph idx="1"/>
          </p:nvPr>
        </p:nvSpPr>
        <p:spPr>
          <a:xfrm>
            <a:off x="808348" y="2109820"/>
            <a:ext cx="10727160" cy="4625730"/>
          </a:xfrm>
        </p:spPr>
        <p:txBody>
          <a:bodyPr>
            <a:normAutofit/>
          </a:bodyPr>
          <a:lstStyle/>
          <a:p>
            <a:pPr marL="0" indent="0">
              <a:buNone/>
            </a:pPr>
            <a:r>
              <a:rPr lang="en-GB" sz="2400" dirty="0">
                <a:latin typeface="Arial" panose="020B0604020202020204" pitchFamily="34" charset="0"/>
                <a:cs typeface="Arial" panose="020B0604020202020204" pitchFamily="34" charset="0"/>
              </a:rPr>
              <a:t>Statements </a:t>
            </a:r>
            <a:r>
              <a:rPr lang="en-GB" sz="2400" u="sng" dirty="0">
                <a:latin typeface="Arial" panose="020B0604020202020204" pitchFamily="34" charset="0"/>
                <a:cs typeface="Arial" panose="020B0604020202020204" pitchFamily="34" charset="0"/>
              </a:rPr>
              <a:t>to sort</a:t>
            </a:r>
            <a:r>
              <a:rPr lang="en-GB" sz="2400" dirty="0">
                <a:latin typeface="Arial" panose="020B0604020202020204" pitchFamily="34" charset="0"/>
                <a:cs typeface="Arial" panose="020B0604020202020204" pitchFamily="34" charset="0"/>
              </a:rPr>
              <a:t>: </a:t>
            </a:r>
          </a:p>
          <a:p>
            <a:pPr marL="514350" indent="-514350">
              <a:buAutoNum type="arabicPeriod"/>
            </a:pPr>
            <a:r>
              <a:rPr lang="en-GB" sz="2400" dirty="0">
                <a:latin typeface="Arial" panose="020B0604020202020204" pitchFamily="34" charset="0"/>
                <a:cs typeface="Arial" panose="020B0604020202020204" pitchFamily="34" charset="0"/>
              </a:rPr>
              <a:t>Customer complaints increased from 12 to 24 last week.</a:t>
            </a:r>
          </a:p>
          <a:p>
            <a:pPr marL="514350" indent="-514350">
              <a:buAutoNum type="arabicPeriod"/>
            </a:pPr>
            <a:r>
              <a:rPr lang="en-GB" sz="2400" dirty="0">
                <a:latin typeface="Arial" panose="020B0604020202020204" pitchFamily="34" charset="0"/>
                <a:cs typeface="Arial" panose="020B0604020202020204" pitchFamily="34" charset="0"/>
              </a:rPr>
              <a:t>Customer service has become worse.</a:t>
            </a:r>
          </a:p>
          <a:p>
            <a:pPr marL="514350" indent="-514350">
              <a:buAutoNum type="arabicPeriod"/>
            </a:pPr>
            <a:r>
              <a:rPr lang="en-GB" sz="2400" dirty="0">
                <a:latin typeface="Arial" panose="020B0604020202020204" pitchFamily="34" charset="0"/>
                <a:cs typeface="Arial" panose="020B0604020202020204" pitchFamily="34" charset="0"/>
              </a:rPr>
              <a:t>The complaints increased because the new employee is too slow.</a:t>
            </a:r>
          </a:p>
          <a:p>
            <a:pPr marL="514350" indent="-514350">
              <a:buAutoNum type="arabicPeriod"/>
            </a:pPr>
            <a:r>
              <a:rPr lang="en-GB" sz="2400" dirty="0">
                <a:latin typeface="Arial" panose="020B0604020202020204" pitchFamily="34" charset="0"/>
                <a:cs typeface="Arial" panose="020B0604020202020204" pitchFamily="34" charset="0"/>
              </a:rPr>
              <a:t>Average waiting times increased from 8 to 14 minutes.</a:t>
            </a:r>
          </a:p>
          <a:p>
            <a:pPr marL="514350" indent="-514350">
              <a:buAutoNum type="arabicPeriod"/>
            </a:pPr>
            <a:r>
              <a:rPr lang="en-GB" sz="2400" dirty="0">
                <a:latin typeface="Arial" panose="020B0604020202020204" pitchFamily="34" charset="0"/>
                <a:cs typeface="Arial" panose="020B0604020202020204" pitchFamily="34" charset="0"/>
              </a:rPr>
              <a:t>Customers don't like waiting more than ten minutes.</a:t>
            </a:r>
          </a:p>
          <a:p>
            <a:pPr marL="514350" indent="-514350">
              <a:buAutoNum type="arabicPeriod"/>
            </a:pPr>
            <a:r>
              <a:rPr lang="en-GB" sz="2400" dirty="0">
                <a:latin typeface="Arial" panose="020B0604020202020204" pitchFamily="34" charset="0"/>
                <a:cs typeface="Arial" panose="020B0604020202020204" pitchFamily="34" charset="0"/>
              </a:rPr>
              <a:t>The new booking system was introduced on Monday..</a:t>
            </a:r>
          </a:p>
          <a:p>
            <a:pPr marL="514350" indent="-514350">
              <a:buAutoNum type="arabicPeriod"/>
            </a:pPr>
            <a:r>
              <a:rPr lang="en-GB" sz="2400" dirty="0">
                <a:latin typeface="Arial" panose="020B0604020202020204" pitchFamily="34" charset="0"/>
                <a:cs typeface="Arial" panose="020B0604020202020204" pitchFamily="34" charset="0"/>
              </a:rPr>
              <a:t>The organisation should provide additional lunchtime staffing.</a:t>
            </a:r>
          </a:p>
          <a:p>
            <a:pPr marL="514350" indent="-514350">
              <a:buAutoNum type="arabicPeriod"/>
            </a:pPr>
            <a:r>
              <a:rPr lang="en-GB" sz="2400" dirty="0">
                <a:latin typeface="Arial" panose="020B0604020202020204" pitchFamily="34" charset="0"/>
                <a:cs typeface="Arial" panose="020B0604020202020204" pitchFamily="34" charset="0"/>
              </a:rPr>
              <a:t>Nobody understood the instructions</a:t>
            </a:r>
          </a:p>
        </p:txBody>
      </p:sp>
      <p:pic>
        <p:nvPicPr>
          <p:cNvPr id="4" name="Picture 3">
            <a:extLst>
              <a:ext uri="{FF2B5EF4-FFF2-40B4-BE49-F238E27FC236}">
                <a16:creationId xmlns:a16="http://schemas.microsoft.com/office/drawing/2014/main" id="{A7523AD1-DC50-7CE3-7283-975F2F4C1DA5}"/>
              </a:ext>
            </a:extLst>
          </p:cNvPr>
          <p:cNvPicPr>
            <a:picLocks noChangeAspect="1"/>
          </p:cNvPicPr>
          <p:nvPr/>
        </p:nvPicPr>
        <p:blipFill>
          <a:blip r:embed="rId3"/>
          <a:stretch>
            <a:fillRect/>
          </a:stretch>
        </p:blipFill>
        <p:spPr>
          <a:xfrm>
            <a:off x="3181258" y="125559"/>
            <a:ext cx="8354250" cy="1795962"/>
          </a:xfrm>
          <a:prstGeom prst="rect">
            <a:avLst/>
          </a:prstGeom>
        </p:spPr>
      </p:pic>
    </p:spTree>
    <p:extLst>
      <p:ext uri="{BB962C8B-B14F-4D97-AF65-F5344CB8AC3E}">
        <p14:creationId xmlns:p14="http://schemas.microsoft.com/office/powerpoint/2010/main" val="2714856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5E091-DE53-1F6D-FE4E-E8056133D326}"/>
              </a:ext>
            </a:extLst>
          </p:cNvPr>
          <p:cNvSpPr>
            <a:spLocks noGrp="1"/>
          </p:cNvSpPr>
          <p:nvPr>
            <p:ph type="title"/>
          </p:nvPr>
        </p:nvSpPr>
        <p:spPr/>
        <p:txBody>
          <a:bodyPr/>
          <a:lstStyle/>
          <a:p>
            <a:r>
              <a:rPr lang="en-GB" dirty="0"/>
              <a:t>Did we agree?</a:t>
            </a:r>
          </a:p>
        </p:txBody>
      </p:sp>
      <p:sp>
        <p:nvSpPr>
          <p:cNvPr id="3" name="Content Placeholder 2">
            <a:extLst>
              <a:ext uri="{FF2B5EF4-FFF2-40B4-BE49-F238E27FC236}">
                <a16:creationId xmlns:a16="http://schemas.microsoft.com/office/drawing/2014/main" id="{54A6345E-5349-2F9C-FBF2-38E75EF33752}"/>
              </a:ext>
            </a:extLst>
          </p:cNvPr>
          <p:cNvSpPr>
            <a:spLocks noGrp="1"/>
          </p:cNvSpPr>
          <p:nvPr>
            <p:ph idx="1"/>
          </p:nvPr>
        </p:nvSpPr>
        <p:spPr>
          <a:xfrm>
            <a:off x="1406072" y="2207979"/>
            <a:ext cx="10330298" cy="1034583"/>
          </a:xfrm>
        </p:spPr>
        <p:txBody>
          <a:bodyPr/>
          <a:lstStyle/>
          <a:p>
            <a:r>
              <a:rPr lang="en-GB" dirty="0"/>
              <a:t>Reflect – how easy did you find to spot the evidence from the judgements and assumptions? </a:t>
            </a:r>
          </a:p>
        </p:txBody>
      </p:sp>
      <p:sp>
        <p:nvSpPr>
          <p:cNvPr id="5" name="TextBox 4">
            <a:extLst>
              <a:ext uri="{FF2B5EF4-FFF2-40B4-BE49-F238E27FC236}">
                <a16:creationId xmlns:a16="http://schemas.microsoft.com/office/drawing/2014/main" id="{A516072E-817B-F480-E1C3-07DDF90B70EE}"/>
              </a:ext>
            </a:extLst>
          </p:cNvPr>
          <p:cNvSpPr txBox="1"/>
          <p:nvPr/>
        </p:nvSpPr>
        <p:spPr>
          <a:xfrm>
            <a:off x="4679577" y="3403726"/>
            <a:ext cx="2438400" cy="3416320"/>
          </a:xfrm>
          <a:prstGeom prst="rect">
            <a:avLst/>
          </a:prstGeom>
          <a:noFill/>
        </p:spPr>
        <p:txBody>
          <a:bodyPr wrap="square">
            <a:spAutoFit/>
          </a:bodyPr>
          <a:lstStyle/>
          <a:p>
            <a:pPr marL="228600" indent="-228600">
              <a:buAutoNum type="arabicPeriod"/>
            </a:pPr>
            <a:r>
              <a:rPr lang="en-GB" sz="2400" dirty="0"/>
              <a:t>evidence</a:t>
            </a:r>
          </a:p>
          <a:p>
            <a:pPr marL="228600" indent="-228600">
              <a:buAutoNum type="arabicPeriod"/>
            </a:pPr>
            <a:r>
              <a:rPr lang="en-GB" sz="2400" dirty="0"/>
              <a:t>interpretation / judgement</a:t>
            </a:r>
          </a:p>
          <a:p>
            <a:pPr marL="228600" indent="-228600">
              <a:buAutoNum type="arabicPeriod"/>
            </a:pPr>
            <a:r>
              <a:rPr lang="en-GB" sz="2400" dirty="0"/>
              <a:t>interpretation</a:t>
            </a:r>
          </a:p>
          <a:p>
            <a:pPr marL="228600" indent="-228600">
              <a:buAutoNum type="arabicPeriod"/>
            </a:pPr>
            <a:r>
              <a:rPr lang="en-GB" sz="2400" dirty="0"/>
              <a:t>Evidence</a:t>
            </a:r>
          </a:p>
          <a:p>
            <a:pPr marL="228600" indent="-228600">
              <a:buAutoNum type="arabicPeriod"/>
            </a:pPr>
            <a:r>
              <a:rPr lang="en-GB" sz="2400" dirty="0"/>
              <a:t>Assumption</a:t>
            </a:r>
          </a:p>
          <a:p>
            <a:pPr marL="228600" indent="-228600">
              <a:buAutoNum type="arabicPeriod"/>
            </a:pPr>
            <a:r>
              <a:rPr lang="en-GB" sz="2400" dirty="0"/>
              <a:t>evidence</a:t>
            </a:r>
          </a:p>
          <a:p>
            <a:pPr marL="228600" indent="-228600">
              <a:buAutoNum type="arabicPeriod"/>
            </a:pPr>
            <a:r>
              <a:rPr lang="en-GB" sz="2400" dirty="0"/>
              <a:t>Judgement</a:t>
            </a:r>
          </a:p>
          <a:p>
            <a:pPr marL="228600" indent="-228600">
              <a:buAutoNum type="arabicPeriod"/>
            </a:pPr>
            <a:r>
              <a:rPr lang="en-GB" sz="2400" dirty="0"/>
              <a:t>Assumption </a:t>
            </a:r>
          </a:p>
        </p:txBody>
      </p:sp>
      <p:sp>
        <p:nvSpPr>
          <p:cNvPr id="6" name="Rectangle: Rounded Corners 5">
            <a:extLst>
              <a:ext uri="{FF2B5EF4-FFF2-40B4-BE49-F238E27FC236}">
                <a16:creationId xmlns:a16="http://schemas.microsoft.com/office/drawing/2014/main" id="{28C8E356-5467-0CE1-5E11-D24B52EF5C59}"/>
              </a:ext>
            </a:extLst>
          </p:cNvPr>
          <p:cNvSpPr/>
          <p:nvPr/>
        </p:nvSpPr>
        <p:spPr>
          <a:xfrm>
            <a:off x="4320988" y="3242562"/>
            <a:ext cx="2796989" cy="342717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09500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DEDEA-443F-9463-876C-5394A39AF028}"/>
              </a:ext>
            </a:extLst>
          </p:cNvPr>
          <p:cNvSpPr>
            <a:spLocks noGrp="1"/>
          </p:cNvSpPr>
          <p:nvPr>
            <p:ph type="title"/>
          </p:nvPr>
        </p:nvSpPr>
        <p:spPr/>
        <p:txBody>
          <a:bodyPr/>
          <a:lstStyle/>
          <a:p>
            <a:r>
              <a:rPr lang="en-GB" dirty="0"/>
              <a:t>What Else Could Be Happening?</a:t>
            </a:r>
          </a:p>
        </p:txBody>
      </p:sp>
      <p:sp>
        <p:nvSpPr>
          <p:cNvPr id="3" name="Content Placeholder 2">
            <a:extLst>
              <a:ext uri="{FF2B5EF4-FFF2-40B4-BE49-F238E27FC236}">
                <a16:creationId xmlns:a16="http://schemas.microsoft.com/office/drawing/2014/main" id="{308B6A3C-5C6B-C6C8-4632-759C491C5AB7}"/>
              </a:ext>
            </a:extLst>
          </p:cNvPr>
          <p:cNvSpPr>
            <a:spLocks noGrp="1"/>
          </p:cNvSpPr>
          <p:nvPr>
            <p:ph idx="1"/>
          </p:nvPr>
        </p:nvSpPr>
        <p:spPr>
          <a:xfrm>
            <a:off x="878580" y="1448169"/>
            <a:ext cx="10588888" cy="1078940"/>
          </a:xfrm>
        </p:spPr>
        <p:txBody>
          <a:bodyPr/>
          <a:lstStyle/>
          <a:p>
            <a:pPr marL="0" indent="0">
              <a:buNone/>
            </a:pPr>
            <a:r>
              <a:rPr lang="en-GB" dirty="0"/>
              <a:t>We will consider the scenario to think critically about what could be happening. </a:t>
            </a:r>
          </a:p>
        </p:txBody>
      </p:sp>
      <p:sp>
        <p:nvSpPr>
          <p:cNvPr id="4" name="Rectangle: Rounded Corners 3">
            <a:extLst>
              <a:ext uri="{FF2B5EF4-FFF2-40B4-BE49-F238E27FC236}">
                <a16:creationId xmlns:a16="http://schemas.microsoft.com/office/drawing/2014/main" id="{8FE3766E-6C42-9075-4E80-392C0418BA5C}"/>
              </a:ext>
            </a:extLst>
          </p:cNvPr>
          <p:cNvSpPr/>
          <p:nvPr/>
        </p:nvSpPr>
        <p:spPr>
          <a:xfrm>
            <a:off x="683598" y="2588845"/>
            <a:ext cx="11304324" cy="2496438"/>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1CE18A46-B3B7-E39C-1B38-1C18B4780DEC}"/>
              </a:ext>
            </a:extLst>
          </p:cNvPr>
          <p:cNvSpPr txBox="1"/>
          <p:nvPr/>
        </p:nvSpPr>
        <p:spPr>
          <a:xfrm>
            <a:off x="878580" y="2602821"/>
            <a:ext cx="3873048" cy="461665"/>
          </a:xfrm>
          <a:prstGeom prst="rect">
            <a:avLst/>
          </a:prstGeom>
          <a:noFill/>
        </p:spPr>
        <p:txBody>
          <a:bodyPr wrap="none" rtlCol="0">
            <a:spAutoFit/>
          </a:bodyPr>
          <a:lstStyle/>
          <a:p>
            <a:r>
              <a:rPr lang="en-GB" sz="2400" dirty="0">
                <a:latin typeface="Arial" panose="020B0604020202020204" pitchFamily="34" charset="0"/>
                <a:cs typeface="Arial" panose="020B0604020202020204" pitchFamily="34" charset="0"/>
              </a:rPr>
              <a:t>Scenario A:  Staff Sickness</a:t>
            </a:r>
          </a:p>
        </p:txBody>
      </p:sp>
      <p:sp>
        <p:nvSpPr>
          <p:cNvPr id="7" name="TextBox 6">
            <a:extLst>
              <a:ext uri="{FF2B5EF4-FFF2-40B4-BE49-F238E27FC236}">
                <a16:creationId xmlns:a16="http://schemas.microsoft.com/office/drawing/2014/main" id="{063D9184-3AE6-AE19-A8A5-573324874388}"/>
              </a:ext>
            </a:extLst>
          </p:cNvPr>
          <p:cNvSpPr txBox="1"/>
          <p:nvPr/>
        </p:nvSpPr>
        <p:spPr>
          <a:xfrm>
            <a:off x="878580" y="3061167"/>
            <a:ext cx="11304324" cy="2215991"/>
          </a:xfrm>
          <a:prstGeom prst="rect">
            <a:avLst/>
          </a:prstGeom>
          <a:noFill/>
        </p:spPr>
        <p:txBody>
          <a:bodyPr wrap="square">
            <a:spAutoFit/>
          </a:bodyPr>
          <a:lstStyle/>
          <a:p>
            <a:r>
              <a:rPr lang="en-GB" sz="2000" dirty="0">
                <a:latin typeface="Arial" panose="020B0604020202020204" pitchFamily="34" charset="0"/>
                <a:cs typeface="Arial" panose="020B0604020202020204" pitchFamily="34" charset="0"/>
              </a:rPr>
              <a:t>Staff sickness absence has increased during the last three months.</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Three colleagues suggest:</a:t>
            </a:r>
          </a:p>
          <a:p>
            <a:r>
              <a:rPr lang="en-GB" sz="2000" b="1" dirty="0">
                <a:latin typeface="Arial" panose="020B0604020202020204" pitchFamily="34" charset="0"/>
                <a:cs typeface="Arial" panose="020B0604020202020204" pitchFamily="34" charset="0"/>
              </a:rPr>
              <a:t>A:</a:t>
            </a:r>
            <a:r>
              <a:rPr lang="en-GB" sz="2000" dirty="0">
                <a:latin typeface="Arial" panose="020B0604020202020204" pitchFamily="34" charset="0"/>
                <a:cs typeface="Arial" panose="020B0604020202020204" pitchFamily="34" charset="0"/>
              </a:rPr>
              <a:t> Workloads have become too high.</a:t>
            </a:r>
          </a:p>
          <a:p>
            <a:r>
              <a:rPr lang="en-GB" sz="2000" b="1" dirty="0">
                <a:latin typeface="Arial" panose="020B0604020202020204" pitchFamily="34" charset="0"/>
                <a:cs typeface="Arial" panose="020B0604020202020204" pitchFamily="34" charset="0"/>
              </a:rPr>
              <a:t>B:</a:t>
            </a:r>
            <a:r>
              <a:rPr lang="en-GB" sz="2000" dirty="0">
                <a:latin typeface="Arial" panose="020B0604020202020204" pitchFamily="34" charset="0"/>
                <a:cs typeface="Arial" panose="020B0604020202020204" pitchFamily="34" charset="0"/>
              </a:rPr>
              <a:t> It's winter, there are more illnesses around.</a:t>
            </a:r>
          </a:p>
          <a:p>
            <a:r>
              <a:rPr lang="en-GB" sz="2000" b="1" dirty="0">
                <a:latin typeface="Arial" panose="020B0604020202020204" pitchFamily="34" charset="0"/>
                <a:cs typeface="Arial" panose="020B0604020202020204" pitchFamily="34" charset="0"/>
              </a:rPr>
              <a:t>C:</a:t>
            </a:r>
            <a:r>
              <a:rPr lang="en-GB" sz="2000" dirty="0">
                <a:latin typeface="Arial" panose="020B0604020202020204" pitchFamily="34" charset="0"/>
                <a:cs typeface="Arial" panose="020B0604020202020204" pitchFamily="34" charset="0"/>
              </a:rPr>
              <a:t> People are unhappy with the new manager.</a:t>
            </a:r>
          </a:p>
          <a:p>
            <a:endParaRPr lang="en-GB" dirty="0"/>
          </a:p>
        </p:txBody>
      </p:sp>
      <p:sp>
        <p:nvSpPr>
          <p:cNvPr id="9" name="TextBox 8">
            <a:extLst>
              <a:ext uri="{FF2B5EF4-FFF2-40B4-BE49-F238E27FC236}">
                <a16:creationId xmlns:a16="http://schemas.microsoft.com/office/drawing/2014/main" id="{9D72BF97-BD0A-5149-9329-7BC6E19CBFBF}"/>
              </a:ext>
            </a:extLst>
          </p:cNvPr>
          <p:cNvSpPr txBox="1"/>
          <p:nvPr/>
        </p:nvSpPr>
        <p:spPr>
          <a:xfrm>
            <a:off x="7780682" y="3679318"/>
            <a:ext cx="4002121" cy="783193"/>
          </a:xfrm>
          <a:prstGeom prst="round2DiagRect">
            <a:avLst/>
          </a:prstGeom>
          <a:noFill/>
          <a:ln w="38100">
            <a:solidFill>
              <a:schemeClr val="accent1">
                <a:lumMod val="50000"/>
              </a:schemeClr>
            </a:solidFill>
          </a:ln>
        </p:spPr>
        <p:txBody>
          <a:bodyPr wrap="square">
            <a:spAutoFit/>
          </a:bodyPr>
          <a:lstStyle/>
          <a:p>
            <a:r>
              <a:rPr lang="en-GB" sz="2000" dirty="0">
                <a:latin typeface="Arial" panose="020B0604020202020204" pitchFamily="34" charset="0"/>
                <a:cs typeface="Arial" panose="020B0604020202020204" pitchFamily="34" charset="0"/>
              </a:rPr>
              <a:t>What evidence would you look for to test each explanation?</a:t>
            </a:r>
          </a:p>
        </p:txBody>
      </p:sp>
      <p:sp>
        <p:nvSpPr>
          <p:cNvPr id="23" name="TextBox 22">
            <a:extLst>
              <a:ext uri="{FF2B5EF4-FFF2-40B4-BE49-F238E27FC236}">
                <a16:creationId xmlns:a16="http://schemas.microsoft.com/office/drawing/2014/main" id="{B51D6379-CFCF-2313-E7A6-0E13BEB24DF6}"/>
              </a:ext>
            </a:extLst>
          </p:cNvPr>
          <p:cNvSpPr txBox="1"/>
          <p:nvPr/>
        </p:nvSpPr>
        <p:spPr>
          <a:xfrm>
            <a:off x="1092795" y="5373719"/>
            <a:ext cx="11099205" cy="1328023"/>
          </a:xfrm>
          <a:prstGeom prst="round2DiagRect">
            <a:avLst/>
          </a:prstGeom>
          <a:noFill/>
        </p:spPr>
        <p:txBody>
          <a:bodyPr wrap="square">
            <a:spAutoFit/>
          </a:bodyPr>
          <a:lstStyle/>
          <a:p>
            <a:r>
              <a:rPr lang="en-GB" sz="2400" dirty="0">
                <a:latin typeface="Arial" panose="020B0604020202020204" pitchFamily="34" charset="0"/>
                <a:cs typeface="Arial" panose="020B0604020202020204" pitchFamily="34" charset="0"/>
              </a:rPr>
              <a:t>Critical thinking isn't always about finding </a:t>
            </a:r>
            <a:r>
              <a:rPr lang="en-GB" sz="2400" u="sng" dirty="0">
                <a:latin typeface="Arial" panose="020B0604020202020204" pitchFamily="34" charset="0"/>
                <a:cs typeface="Arial" panose="020B0604020202020204" pitchFamily="34" charset="0"/>
              </a:rPr>
              <a:t>the</a:t>
            </a:r>
            <a:r>
              <a:rPr lang="en-GB" sz="2400" dirty="0">
                <a:latin typeface="Arial" panose="020B0604020202020204" pitchFamily="34" charset="0"/>
                <a:cs typeface="Arial" panose="020B0604020202020204" pitchFamily="34" charset="0"/>
              </a:rPr>
              <a:t> explanation. It can mean deciding which explanations </a:t>
            </a:r>
            <a:r>
              <a:rPr lang="en-GB" sz="2400" u="sng" dirty="0">
                <a:latin typeface="Arial" panose="020B0604020202020204" pitchFamily="34" charset="0"/>
                <a:cs typeface="Arial" panose="020B0604020202020204" pitchFamily="34" charset="0"/>
              </a:rPr>
              <a:t>are better supported </a:t>
            </a:r>
            <a:r>
              <a:rPr lang="en-GB" sz="2400" dirty="0">
                <a:latin typeface="Arial" panose="020B0604020202020204" pitchFamily="34" charset="0"/>
                <a:cs typeface="Arial" panose="020B0604020202020204" pitchFamily="34" charset="0"/>
              </a:rPr>
              <a:t>and recognising where several factors interact.</a:t>
            </a:r>
          </a:p>
        </p:txBody>
      </p:sp>
    </p:spTree>
    <p:extLst>
      <p:ext uri="{BB962C8B-B14F-4D97-AF65-F5344CB8AC3E}">
        <p14:creationId xmlns:p14="http://schemas.microsoft.com/office/powerpoint/2010/main" val="1463367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82C51-243C-A310-C143-C511C07E4632}"/>
              </a:ext>
            </a:extLst>
          </p:cNvPr>
          <p:cNvSpPr>
            <a:spLocks noGrp="1"/>
          </p:cNvSpPr>
          <p:nvPr>
            <p:ph type="title"/>
          </p:nvPr>
        </p:nvSpPr>
        <p:spPr/>
        <p:txBody>
          <a:bodyPr/>
          <a:lstStyle/>
          <a:p>
            <a:r>
              <a:rPr lang="en-GB" dirty="0"/>
              <a:t>Critical Thinking at work</a:t>
            </a:r>
          </a:p>
        </p:txBody>
      </p:sp>
      <p:sp>
        <p:nvSpPr>
          <p:cNvPr id="6" name="Arrow: Bent-Up 5">
            <a:extLst>
              <a:ext uri="{FF2B5EF4-FFF2-40B4-BE49-F238E27FC236}">
                <a16:creationId xmlns:a16="http://schemas.microsoft.com/office/drawing/2014/main" id="{3BDA7166-F89D-8558-847C-696FB6F69A54}"/>
              </a:ext>
            </a:extLst>
          </p:cNvPr>
          <p:cNvSpPr/>
          <p:nvPr/>
        </p:nvSpPr>
        <p:spPr>
          <a:xfrm rot="5400000">
            <a:off x="1194569" y="2638453"/>
            <a:ext cx="895893" cy="1193829"/>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3">
              <a:tint val="50000"/>
              <a:hueOff val="0"/>
              <a:satOff val="0"/>
              <a:lumOff val="0"/>
              <a:alphaOff val="0"/>
            </a:schemeClr>
          </a:fillRef>
          <a:effectRef idx="0">
            <a:schemeClr val="accent3">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7" name="Free-form: Shape 6">
            <a:extLst>
              <a:ext uri="{FF2B5EF4-FFF2-40B4-BE49-F238E27FC236}">
                <a16:creationId xmlns:a16="http://schemas.microsoft.com/office/drawing/2014/main" id="{6FAB7EFC-BE2D-2D40-2AE0-4ACC4E8DB565}"/>
              </a:ext>
            </a:extLst>
          </p:cNvPr>
          <p:cNvSpPr/>
          <p:nvPr/>
        </p:nvSpPr>
        <p:spPr>
          <a:xfrm>
            <a:off x="956768" y="1731761"/>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Stop</a:t>
            </a:r>
          </a:p>
        </p:txBody>
      </p:sp>
      <p:sp>
        <p:nvSpPr>
          <p:cNvPr id="8" name="Free-form: Shape 7">
            <a:extLst>
              <a:ext uri="{FF2B5EF4-FFF2-40B4-BE49-F238E27FC236}">
                <a16:creationId xmlns:a16="http://schemas.microsoft.com/office/drawing/2014/main" id="{BDCE61F6-38E8-681B-7EE3-182976C67CB3}"/>
              </a:ext>
            </a:extLst>
          </p:cNvPr>
          <p:cNvSpPr/>
          <p:nvPr/>
        </p:nvSpPr>
        <p:spPr>
          <a:xfrm>
            <a:off x="2950645" y="1832442"/>
            <a:ext cx="7724729" cy="853231"/>
          </a:xfrm>
          <a:custGeom>
            <a:avLst/>
            <a:gdLst>
              <a:gd name="csX0" fmla="*/ 0 w 1096889"/>
              <a:gd name="csY0" fmla="*/ 0 h 853231"/>
              <a:gd name="csX1" fmla="*/ 1096889 w 1096889"/>
              <a:gd name="csY1" fmla="*/ 0 h 853231"/>
              <a:gd name="csX2" fmla="*/ 1096889 w 1096889"/>
              <a:gd name="csY2" fmla="*/ 853231 h 853231"/>
              <a:gd name="csX3" fmla="*/ 0 w 1096889"/>
              <a:gd name="csY3" fmla="*/ 853231 h 853231"/>
              <a:gd name="csX4" fmla="*/ 0 w 1096889"/>
              <a:gd name="csY4" fmla="*/ 0 h 853231"/>
            </a:gdLst>
            <a:ahLst/>
            <a:cxnLst>
              <a:cxn ang="0">
                <a:pos x="csX0" y="csY0"/>
              </a:cxn>
              <a:cxn ang="0">
                <a:pos x="csX1" y="csY1"/>
              </a:cxn>
              <a:cxn ang="0">
                <a:pos x="csX2" y="csY2"/>
              </a:cxn>
              <a:cxn ang="0">
                <a:pos x="csX3" y="csY3"/>
              </a:cxn>
              <a:cxn ang="0">
                <a:pos x="csX4" y="csY4"/>
              </a:cxn>
            </a:cxnLst>
            <a:rect l="l" t="t" r="r" b="b"/>
            <a:pathLst>
              <a:path w="1096889" h="853231">
                <a:moveTo>
                  <a:pt x="0" y="0"/>
                </a:moveTo>
                <a:lnTo>
                  <a:pt x="1096889" y="0"/>
                </a:lnTo>
                <a:lnTo>
                  <a:pt x="1096889" y="853231"/>
                </a:lnTo>
                <a:lnTo>
                  <a:pt x="0" y="853231"/>
                </a:lnTo>
                <a:lnTo>
                  <a:pt x="0" y="0"/>
                </a:lnTo>
                <a:close/>
              </a:path>
            </a:pathLst>
          </a:custGeom>
          <a:ln w="28575">
            <a:solidFill>
              <a:schemeClr val="tx2"/>
            </a:solidFill>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ctr" anchorCtr="0">
            <a:noAutofit/>
          </a:bodyPr>
          <a:lstStyle/>
          <a:p>
            <a:r>
              <a:rPr lang="en-GB" sz="2000" dirty="0">
                <a:latin typeface="Arial" panose="020B0604020202020204" pitchFamily="34" charset="0"/>
                <a:cs typeface="Arial" panose="020B0604020202020204" pitchFamily="34" charset="0"/>
              </a:rPr>
              <a:t>What exactly are we trying to understand or achieve?</a:t>
            </a:r>
          </a:p>
          <a:p>
            <a:r>
              <a:rPr lang="en-GB" sz="2000" dirty="0">
                <a:latin typeface="Arial" panose="020B0604020202020204" pitchFamily="34" charset="0"/>
                <a:cs typeface="Arial" panose="020B0604020202020204" pitchFamily="34" charset="0"/>
              </a:rPr>
              <a:t>Are different people defining the problem differently?</a:t>
            </a:r>
          </a:p>
        </p:txBody>
      </p:sp>
      <p:sp>
        <p:nvSpPr>
          <p:cNvPr id="9" name="Arrow: Bent-Up 8">
            <a:extLst>
              <a:ext uri="{FF2B5EF4-FFF2-40B4-BE49-F238E27FC236}">
                <a16:creationId xmlns:a16="http://schemas.microsoft.com/office/drawing/2014/main" id="{9A42ED03-7614-469B-EE1E-0A6BEDAC2DA4}"/>
              </a:ext>
            </a:extLst>
          </p:cNvPr>
          <p:cNvSpPr/>
          <p:nvPr/>
        </p:nvSpPr>
        <p:spPr>
          <a:xfrm rot="5400000">
            <a:off x="2610511" y="3848337"/>
            <a:ext cx="895893" cy="1193829"/>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3">
              <a:tint val="50000"/>
              <a:hueOff val="977834"/>
              <a:satOff val="50000"/>
              <a:lumOff val="5266"/>
              <a:alphaOff val="0"/>
            </a:schemeClr>
          </a:fillRef>
          <a:effectRef idx="0">
            <a:schemeClr val="accent3">
              <a:tint val="50000"/>
              <a:hueOff val="977834"/>
              <a:satOff val="50000"/>
              <a:lumOff val="5266"/>
              <a:alphaOff val="0"/>
            </a:schemeClr>
          </a:effectRef>
          <a:fontRef idx="minor">
            <a:schemeClr val="lt1">
              <a:hueOff val="0"/>
              <a:satOff val="0"/>
              <a:lumOff val="0"/>
              <a:alphaOff val="0"/>
            </a:schemeClr>
          </a:fontRef>
        </p:style>
        <p:txBody>
          <a:bodyPr/>
          <a:lstStyle/>
          <a:p>
            <a:endParaRPr lang="en-GB"/>
          </a:p>
        </p:txBody>
      </p:sp>
      <p:sp>
        <p:nvSpPr>
          <p:cNvPr id="10" name="Free-form: Shape 9">
            <a:extLst>
              <a:ext uri="{FF2B5EF4-FFF2-40B4-BE49-F238E27FC236}">
                <a16:creationId xmlns:a16="http://schemas.microsoft.com/office/drawing/2014/main" id="{46064097-35EE-48D4-19BF-E5F08D22B5F6}"/>
              </a:ext>
            </a:extLst>
          </p:cNvPr>
          <p:cNvSpPr/>
          <p:nvPr/>
        </p:nvSpPr>
        <p:spPr>
          <a:xfrm>
            <a:off x="2272133" y="2941645"/>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903533"/>
              <a:satOff val="33333"/>
              <a:lumOff val="-4902"/>
              <a:alphaOff val="0"/>
            </a:schemeClr>
          </a:fillRef>
          <a:effectRef idx="0">
            <a:schemeClr val="accent3">
              <a:hueOff val="903533"/>
              <a:satOff val="33333"/>
              <a:lumOff val="-4902"/>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Check</a:t>
            </a:r>
          </a:p>
        </p:txBody>
      </p:sp>
      <p:sp>
        <p:nvSpPr>
          <p:cNvPr id="11" name="Free-form: Shape 10">
            <a:extLst>
              <a:ext uri="{FF2B5EF4-FFF2-40B4-BE49-F238E27FC236}">
                <a16:creationId xmlns:a16="http://schemas.microsoft.com/office/drawing/2014/main" id="{1BAB8730-EE67-18C2-8D27-D162029009C3}"/>
              </a:ext>
            </a:extLst>
          </p:cNvPr>
          <p:cNvSpPr/>
          <p:nvPr/>
        </p:nvSpPr>
        <p:spPr>
          <a:xfrm>
            <a:off x="4383766" y="3018298"/>
            <a:ext cx="7724729" cy="967539"/>
          </a:xfrm>
          <a:custGeom>
            <a:avLst/>
            <a:gdLst>
              <a:gd name="csX0" fmla="*/ 0 w 1096889"/>
              <a:gd name="csY0" fmla="*/ 0 h 853231"/>
              <a:gd name="csX1" fmla="*/ 1096889 w 1096889"/>
              <a:gd name="csY1" fmla="*/ 0 h 853231"/>
              <a:gd name="csX2" fmla="*/ 1096889 w 1096889"/>
              <a:gd name="csY2" fmla="*/ 853231 h 853231"/>
              <a:gd name="csX3" fmla="*/ 0 w 1096889"/>
              <a:gd name="csY3" fmla="*/ 853231 h 853231"/>
              <a:gd name="csX4" fmla="*/ 0 w 1096889"/>
              <a:gd name="csY4" fmla="*/ 0 h 853231"/>
            </a:gdLst>
            <a:ahLst/>
            <a:cxnLst>
              <a:cxn ang="0">
                <a:pos x="csX0" y="csY0"/>
              </a:cxn>
              <a:cxn ang="0">
                <a:pos x="csX1" y="csY1"/>
              </a:cxn>
              <a:cxn ang="0">
                <a:pos x="csX2" y="csY2"/>
              </a:cxn>
              <a:cxn ang="0">
                <a:pos x="csX3" y="csY3"/>
              </a:cxn>
              <a:cxn ang="0">
                <a:pos x="csX4" y="csY4"/>
              </a:cxn>
            </a:cxnLst>
            <a:rect l="l" t="t" r="r" b="b"/>
            <a:pathLst>
              <a:path w="1096889" h="853231">
                <a:moveTo>
                  <a:pt x="0" y="0"/>
                </a:moveTo>
                <a:lnTo>
                  <a:pt x="1096889" y="0"/>
                </a:lnTo>
                <a:lnTo>
                  <a:pt x="1096889" y="853231"/>
                </a:lnTo>
                <a:lnTo>
                  <a:pt x="0" y="853231"/>
                </a:lnTo>
                <a:lnTo>
                  <a:pt x="0" y="0"/>
                </a:lnTo>
                <a:close/>
              </a:path>
            </a:pathLst>
          </a:custGeom>
          <a:ln w="38100">
            <a:solidFill>
              <a:schemeClr val="accent2">
                <a:lumMod val="75000"/>
              </a:schemeClr>
            </a:solidFill>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ctr" anchorCtr="0">
            <a:noAutofit/>
          </a:bodyPr>
          <a:lstStyle/>
          <a:p>
            <a:pPr marL="57150" lvl="1" indent="-57150" defTabSz="311150">
              <a:spcBef>
                <a:spcPct val="0"/>
              </a:spcBef>
              <a:spcAft>
                <a:spcPct val="15000"/>
              </a:spcAft>
            </a:pPr>
            <a:r>
              <a:rPr lang="en-GB" sz="2000" dirty="0">
                <a:latin typeface="Arial" panose="020B0604020202020204" pitchFamily="34" charset="0"/>
                <a:cs typeface="Arial" panose="020B0604020202020204" pitchFamily="34" charset="0"/>
              </a:rPr>
              <a:t>What evidence do I have? How useful is it? What assumptions and interpretations are being made? What important information is missing</a:t>
            </a:r>
            <a:r>
              <a:rPr lang="en-GB" sz="2000" dirty="0"/>
              <a:t>?</a:t>
            </a:r>
            <a:endParaRPr lang="en-GB" sz="2000" kern="1200" dirty="0">
              <a:latin typeface="Arial" panose="020B0604020202020204" pitchFamily="34" charset="0"/>
              <a:cs typeface="Arial" panose="020B0604020202020204" pitchFamily="34" charset="0"/>
            </a:endParaRPr>
          </a:p>
        </p:txBody>
      </p:sp>
      <p:sp>
        <p:nvSpPr>
          <p:cNvPr id="12" name="Arrow: Bent-Up 11">
            <a:extLst>
              <a:ext uri="{FF2B5EF4-FFF2-40B4-BE49-F238E27FC236}">
                <a16:creationId xmlns:a16="http://schemas.microsoft.com/office/drawing/2014/main" id="{4E07E0D9-4AF1-E9C4-EEAA-169DADDC0AF0}"/>
              </a:ext>
            </a:extLst>
          </p:cNvPr>
          <p:cNvSpPr/>
          <p:nvPr/>
        </p:nvSpPr>
        <p:spPr>
          <a:xfrm rot="5400000">
            <a:off x="3858975" y="5015690"/>
            <a:ext cx="895893" cy="1193829"/>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3">
              <a:tint val="50000"/>
              <a:hueOff val="1955669"/>
              <a:satOff val="100000"/>
              <a:lumOff val="10532"/>
              <a:alphaOff val="0"/>
            </a:schemeClr>
          </a:fillRef>
          <a:effectRef idx="0">
            <a:schemeClr val="accent3">
              <a:tint val="50000"/>
              <a:hueOff val="1955669"/>
              <a:satOff val="100000"/>
              <a:lumOff val="10532"/>
              <a:alphaOff val="0"/>
            </a:schemeClr>
          </a:effectRef>
          <a:fontRef idx="minor">
            <a:schemeClr val="lt1">
              <a:hueOff val="0"/>
              <a:satOff val="0"/>
              <a:lumOff val="0"/>
              <a:alphaOff val="0"/>
            </a:schemeClr>
          </a:fontRef>
        </p:style>
        <p:txBody>
          <a:bodyPr/>
          <a:lstStyle/>
          <a:p>
            <a:endParaRPr lang="en-GB"/>
          </a:p>
        </p:txBody>
      </p:sp>
      <p:sp>
        <p:nvSpPr>
          <p:cNvPr id="13" name="Free-form: Shape 12">
            <a:extLst>
              <a:ext uri="{FF2B5EF4-FFF2-40B4-BE49-F238E27FC236}">
                <a16:creationId xmlns:a16="http://schemas.microsoft.com/office/drawing/2014/main" id="{7F549CAC-E12F-B533-3862-5D77066256EE}"/>
              </a:ext>
            </a:extLst>
          </p:cNvPr>
          <p:cNvSpPr/>
          <p:nvPr/>
        </p:nvSpPr>
        <p:spPr>
          <a:xfrm>
            <a:off x="3655372" y="4103472"/>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1807066"/>
              <a:satOff val="66667"/>
              <a:lumOff val="-9804"/>
              <a:alphaOff val="0"/>
            </a:schemeClr>
          </a:fillRef>
          <a:effectRef idx="0">
            <a:schemeClr val="accent3">
              <a:hueOff val="1807066"/>
              <a:satOff val="66667"/>
              <a:lumOff val="-9804"/>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Explore</a:t>
            </a:r>
          </a:p>
        </p:txBody>
      </p:sp>
      <p:sp>
        <p:nvSpPr>
          <p:cNvPr id="14" name="Free-form: Shape 13">
            <a:extLst>
              <a:ext uri="{FF2B5EF4-FFF2-40B4-BE49-F238E27FC236}">
                <a16:creationId xmlns:a16="http://schemas.microsoft.com/office/drawing/2014/main" id="{953D7561-276E-758F-3275-76B4BB6675C4}"/>
              </a:ext>
            </a:extLst>
          </p:cNvPr>
          <p:cNvSpPr/>
          <p:nvPr/>
        </p:nvSpPr>
        <p:spPr>
          <a:xfrm>
            <a:off x="5475283" y="4204153"/>
            <a:ext cx="6582501" cy="1055660"/>
          </a:xfrm>
          <a:custGeom>
            <a:avLst/>
            <a:gdLst>
              <a:gd name="csX0" fmla="*/ 0 w 1096889"/>
              <a:gd name="csY0" fmla="*/ 0 h 853231"/>
              <a:gd name="csX1" fmla="*/ 1096889 w 1096889"/>
              <a:gd name="csY1" fmla="*/ 0 h 853231"/>
              <a:gd name="csX2" fmla="*/ 1096889 w 1096889"/>
              <a:gd name="csY2" fmla="*/ 853231 h 853231"/>
              <a:gd name="csX3" fmla="*/ 0 w 1096889"/>
              <a:gd name="csY3" fmla="*/ 853231 h 853231"/>
              <a:gd name="csX4" fmla="*/ 0 w 1096889"/>
              <a:gd name="csY4" fmla="*/ 0 h 853231"/>
            </a:gdLst>
            <a:ahLst/>
            <a:cxnLst>
              <a:cxn ang="0">
                <a:pos x="csX0" y="csY0"/>
              </a:cxn>
              <a:cxn ang="0">
                <a:pos x="csX1" y="csY1"/>
              </a:cxn>
              <a:cxn ang="0">
                <a:pos x="csX2" y="csY2"/>
              </a:cxn>
              <a:cxn ang="0">
                <a:pos x="csX3" y="csY3"/>
              </a:cxn>
              <a:cxn ang="0">
                <a:pos x="csX4" y="csY4"/>
              </a:cxn>
            </a:cxnLst>
            <a:rect l="l" t="t" r="r" b="b"/>
            <a:pathLst>
              <a:path w="1096889" h="853231">
                <a:moveTo>
                  <a:pt x="0" y="0"/>
                </a:moveTo>
                <a:lnTo>
                  <a:pt x="1096889" y="0"/>
                </a:lnTo>
                <a:lnTo>
                  <a:pt x="1096889" y="853231"/>
                </a:lnTo>
                <a:lnTo>
                  <a:pt x="0" y="853231"/>
                </a:lnTo>
                <a:lnTo>
                  <a:pt x="0" y="0"/>
                </a:lnTo>
                <a:close/>
              </a:path>
            </a:pathLst>
          </a:custGeom>
          <a:ln w="28575">
            <a:solidFill>
              <a:schemeClr val="accent6">
                <a:lumMod val="75000"/>
              </a:schemeClr>
            </a:solidFill>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ctr" anchorCtr="0">
            <a:noAutofit/>
          </a:bodyPr>
          <a:lstStyle/>
          <a:p>
            <a:pPr marL="57150" lvl="1" indent="-57150" defTabSz="311150">
              <a:spcBef>
                <a:spcPct val="0"/>
              </a:spcBef>
              <a:spcAft>
                <a:spcPct val="15000"/>
              </a:spcAft>
            </a:pPr>
            <a:r>
              <a:rPr lang="en-GB" sz="2000" dirty="0">
                <a:latin typeface="Arial" panose="020B0604020202020204" pitchFamily="34" charset="0"/>
                <a:cs typeface="Arial" panose="020B0604020202020204" pitchFamily="34" charset="0"/>
              </a:rPr>
              <a:t>Which explanations fit the evidence? What evidence challenges them? Could several factors be involved? What alternative responses could we take?</a:t>
            </a:r>
          </a:p>
        </p:txBody>
      </p:sp>
      <p:sp>
        <p:nvSpPr>
          <p:cNvPr id="15" name="Free-form: Shape 14">
            <a:extLst>
              <a:ext uri="{FF2B5EF4-FFF2-40B4-BE49-F238E27FC236}">
                <a16:creationId xmlns:a16="http://schemas.microsoft.com/office/drawing/2014/main" id="{8E426516-4151-2A70-8087-0ED4A3064405}"/>
              </a:ext>
            </a:extLst>
          </p:cNvPr>
          <p:cNvSpPr/>
          <p:nvPr/>
        </p:nvSpPr>
        <p:spPr>
          <a:xfrm>
            <a:off x="4903836" y="5459509"/>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2710599"/>
              <a:satOff val="100000"/>
              <a:lumOff val="-14706"/>
              <a:alphaOff val="0"/>
            </a:schemeClr>
          </a:fillRef>
          <a:effectRef idx="0">
            <a:schemeClr val="accent3">
              <a:hueOff val="2710599"/>
              <a:satOff val="100000"/>
              <a:lumOff val="-14706"/>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a:t>Decide</a:t>
            </a:r>
            <a:endParaRPr lang="en-GB" sz="3000" kern="1200" dirty="0"/>
          </a:p>
        </p:txBody>
      </p:sp>
      <p:sp>
        <p:nvSpPr>
          <p:cNvPr id="16" name="Free-form: Shape 15">
            <a:extLst>
              <a:ext uri="{FF2B5EF4-FFF2-40B4-BE49-F238E27FC236}">
                <a16:creationId xmlns:a16="http://schemas.microsoft.com/office/drawing/2014/main" id="{834E623B-6AEE-915F-54D7-EAC8A3F5755A}"/>
              </a:ext>
            </a:extLst>
          </p:cNvPr>
          <p:cNvSpPr/>
          <p:nvPr/>
        </p:nvSpPr>
        <p:spPr>
          <a:xfrm>
            <a:off x="6669112" y="5390515"/>
            <a:ext cx="5388672" cy="1340073"/>
          </a:xfrm>
          <a:custGeom>
            <a:avLst/>
            <a:gdLst>
              <a:gd name="csX0" fmla="*/ 0 w 1096889"/>
              <a:gd name="csY0" fmla="*/ 0 h 853231"/>
              <a:gd name="csX1" fmla="*/ 1096889 w 1096889"/>
              <a:gd name="csY1" fmla="*/ 0 h 853231"/>
              <a:gd name="csX2" fmla="*/ 1096889 w 1096889"/>
              <a:gd name="csY2" fmla="*/ 853231 h 853231"/>
              <a:gd name="csX3" fmla="*/ 0 w 1096889"/>
              <a:gd name="csY3" fmla="*/ 853231 h 853231"/>
              <a:gd name="csX4" fmla="*/ 0 w 1096889"/>
              <a:gd name="csY4" fmla="*/ 0 h 853231"/>
            </a:gdLst>
            <a:ahLst/>
            <a:cxnLst>
              <a:cxn ang="0">
                <a:pos x="csX0" y="csY0"/>
              </a:cxn>
              <a:cxn ang="0">
                <a:pos x="csX1" y="csY1"/>
              </a:cxn>
              <a:cxn ang="0">
                <a:pos x="csX2" y="csY2"/>
              </a:cxn>
              <a:cxn ang="0">
                <a:pos x="csX3" y="csY3"/>
              </a:cxn>
              <a:cxn ang="0">
                <a:pos x="csX4" y="csY4"/>
              </a:cxn>
            </a:cxnLst>
            <a:rect l="l" t="t" r="r" b="b"/>
            <a:pathLst>
              <a:path w="1096889" h="853231">
                <a:moveTo>
                  <a:pt x="0" y="0"/>
                </a:moveTo>
                <a:lnTo>
                  <a:pt x="1096889" y="0"/>
                </a:lnTo>
                <a:lnTo>
                  <a:pt x="1096889" y="853231"/>
                </a:lnTo>
                <a:lnTo>
                  <a:pt x="0" y="853231"/>
                </a:lnTo>
                <a:lnTo>
                  <a:pt x="0" y="0"/>
                </a:lnTo>
                <a:close/>
              </a:path>
            </a:pathLst>
          </a:custGeom>
          <a:ln w="38100">
            <a:solidFill>
              <a:schemeClr val="accent5">
                <a:lumMod val="50000"/>
              </a:schemeClr>
            </a:solidFill>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ctr" anchorCtr="0">
            <a:noAutofit/>
          </a:bodyPr>
          <a:lstStyle/>
          <a:p>
            <a:r>
              <a:rPr lang="en-GB" sz="2000" dirty="0">
                <a:latin typeface="Arial" panose="020B0604020202020204" pitchFamily="34" charset="0"/>
                <a:cs typeface="Arial" panose="020B0604020202020204" pitchFamily="34" charset="0"/>
              </a:rPr>
              <a:t>Which response is most appropriate given the evidence we currently have?</a:t>
            </a:r>
          </a:p>
          <a:p>
            <a:r>
              <a:rPr lang="en-GB" sz="2000" dirty="0">
                <a:latin typeface="Arial" panose="020B0604020202020204" pitchFamily="34" charset="0"/>
                <a:cs typeface="Arial" panose="020B0604020202020204" pitchFamily="34" charset="0"/>
              </a:rPr>
              <a:t>What are the likely consequences? Who will be affected?</a:t>
            </a:r>
          </a:p>
        </p:txBody>
      </p:sp>
    </p:spTree>
    <p:extLst>
      <p:ext uri="{BB962C8B-B14F-4D97-AF65-F5344CB8AC3E}">
        <p14:creationId xmlns:p14="http://schemas.microsoft.com/office/powerpoint/2010/main" val="1284182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37476-9500-8730-0293-A8E79E22F86B}"/>
              </a:ext>
            </a:extLst>
          </p:cNvPr>
          <p:cNvSpPr>
            <a:spLocks noGrp="1"/>
          </p:cNvSpPr>
          <p:nvPr>
            <p:ph type="title"/>
          </p:nvPr>
        </p:nvSpPr>
        <p:spPr/>
        <p:txBody>
          <a:bodyPr/>
          <a:lstStyle/>
          <a:p>
            <a:r>
              <a:rPr lang="en-GB" dirty="0"/>
              <a:t>Activity: The Complaints Spike</a:t>
            </a:r>
          </a:p>
        </p:txBody>
      </p:sp>
      <p:sp>
        <p:nvSpPr>
          <p:cNvPr id="3" name="Content Placeholder 2">
            <a:extLst>
              <a:ext uri="{FF2B5EF4-FFF2-40B4-BE49-F238E27FC236}">
                <a16:creationId xmlns:a16="http://schemas.microsoft.com/office/drawing/2014/main" id="{F7C41779-CABC-24A2-B084-96D4B1EAA13A}"/>
              </a:ext>
            </a:extLst>
          </p:cNvPr>
          <p:cNvSpPr>
            <a:spLocks noGrp="1"/>
          </p:cNvSpPr>
          <p:nvPr>
            <p:ph idx="1"/>
          </p:nvPr>
        </p:nvSpPr>
        <p:spPr>
          <a:xfrm>
            <a:off x="1493520" y="1581410"/>
            <a:ext cx="10242850" cy="930214"/>
          </a:xfrm>
        </p:spPr>
        <p:txBody>
          <a:bodyPr>
            <a:normAutofit/>
          </a:bodyPr>
          <a:lstStyle/>
          <a:p>
            <a:pPr marL="0" indent="0">
              <a:buNone/>
            </a:pPr>
            <a:r>
              <a:rPr lang="en-GB" dirty="0"/>
              <a:t>Work </a:t>
            </a:r>
            <a:r>
              <a:rPr lang="en-GB" u="sng" dirty="0"/>
              <a:t>in pairs or small groups </a:t>
            </a:r>
            <a:r>
              <a:rPr lang="en-GB" dirty="0"/>
              <a:t>to think critically about this scenario. Consider what could be happening?</a:t>
            </a:r>
          </a:p>
        </p:txBody>
      </p:sp>
      <p:sp>
        <p:nvSpPr>
          <p:cNvPr id="4" name="Free-form: Shape 3">
            <a:extLst>
              <a:ext uri="{FF2B5EF4-FFF2-40B4-BE49-F238E27FC236}">
                <a16:creationId xmlns:a16="http://schemas.microsoft.com/office/drawing/2014/main" id="{4088053E-B85C-939D-F56A-0B79D3167AC1}"/>
              </a:ext>
            </a:extLst>
          </p:cNvPr>
          <p:cNvSpPr/>
          <p:nvPr/>
        </p:nvSpPr>
        <p:spPr>
          <a:xfrm>
            <a:off x="944654" y="5663681"/>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Stop</a:t>
            </a:r>
          </a:p>
        </p:txBody>
      </p:sp>
      <p:sp>
        <p:nvSpPr>
          <p:cNvPr id="5" name="Free-form: Shape 4">
            <a:extLst>
              <a:ext uri="{FF2B5EF4-FFF2-40B4-BE49-F238E27FC236}">
                <a16:creationId xmlns:a16="http://schemas.microsoft.com/office/drawing/2014/main" id="{CDB46FA3-13FA-1DEE-321F-A19C029DD662}"/>
              </a:ext>
            </a:extLst>
          </p:cNvPr>
          <p:cNvSpPr/>
          <p:nvPr/>
        </p:nvSpPr>
        <p:spPr>
          <a:xfrm>
            <a:off x="3592568" y="5726924"/>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903533"/>
              <a:satOff val="33333"/>
              <a:lumOff val="-4902"/>
              <a:alphaOff val="0"/>
            </a:schemeClr>
          </a:fillRef>
          <a:effectRef idx="0">
            <a:schemeClr val="accent3">
              <a:hueOff val="903533"/>
              <a:satOff val="33333"/>
              <a:lumOff val="-4902"/>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Check</a:t>
            </a:r>
          </a:p>
        </p:txBody>
      </p:sp>
      <p:sp>
        <p:nvSpPr>
          <p:cNvPr id="6" name="Free-form: Shape 5">
            <a:extLst>
              <a:ext uri="{FF2B5EF4-FFF2-40B4-BE49-F238E27FC236}">
                <a16:creationId xmlns:a16="http://schemas.microsoft.com/office/drawing/2014/main" id="{1E618F3B-B6EA-5BA5-29C4-E85B03940AC9}"/>
              </a:ext>
            </a:extLst>
          </p:cNvPr>
          <p:cNvSpPr/>
          <p:nvPr/>
        </p:nvSpPr>
        <p:spPr>
          <a:xfrm>
            <a:off x="6385560" y="5726924"/>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1807066"/>
              <a:satOff val="66667"/>
              <a:lumOff val="-9804"/>
              <a:alphaOff val="0"/>
            </a:schemeClr>
          </a:fillRef>
          <a:effectRef idx="0">
            <a:schemeClr val="accent3">
              <a:hueOff val="1807066"/>
              <a:satOff val="66667"/>
              <a:lumOff val="-9804"/>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Explore</a:t>
            </a:r>
          </a:p>
        </p:txBody>
      </p:sp>
      <p:sp>
        <p:nvSpPr>
          <p:cNvPr id="7" name="Free-form: Shape 6">
            <a:extLst>
              <a:ext uri="{FF2B5EF4-FFF2-40B4-BE49-F238E27FC236}">
                <a16:creationId xmlns:a16="http://schemas.microsoft.com/office/drawing/2014/main" id="{D99E7E58-5FAB-3A44-E30C-3CCF71A47132}"/>
              </a:ext>
            </a:extLst>
          </p:cNvPr>
          <p:cNvSpPr/>
          <p:nvPr/>
        </p:nvSpPr>
        <p:spPr>
          <a:xfrm>
            <a:off x="9178552" y="5726924"/>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2710599"/>
              <a:satOff val="100000"/>
              <a:lumOff val="-14706"/>
              <a:alphaOff val="0"/>
            </a:schemeClr>
          </a:fillRef>
          <a:effectRef idx="0">
            <a:schemeClr val="accent3">
              <a:hueOff val="2710599"/>
              <a:satOff val="100000"/>
              <a:lumOff val="-14706"/>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Decide</a:t>
            </a:r>
          </a:p>
        </p:txBody>
      </p:sp>
      <p:sp>
        <p:nvSpPr>
          <p:cNvPr id="9" name="TextBox 8">
            <a:extLst>
              <a:ext uri="{FF2B5EF4-FFF2-40B4-BE49-F238E27FC236}">
                <a16:creationId xmlns:a16="http://schemas.microsoft.com/office/drawing/2014/main" id="{7E5D3404-E2A5-155F-EDEB-1D8F0EBD580B}"/>
              </a:ext>
            </a:extLst>
          </p:cNvPr>
          <p:cNvSpPr txBox="1"/>
          <p:nvPr/>
        </p:nvSpPr>
        <p:spPr>
          <a:xfrm>
            <a:off x="1311425" y="2639853"/>
            <a:ext cx="10607040" cy="2553891"/>
          </a:xfrm>
          <a:prstGeom prst="round2DiagRect">
            <a:avLst/>
          </a:prstGeom>
          <a:noFill/>
          <a:ln w="57150">
            <a:solidFill>
              <a:srgbClr val="00B050"/>
            </a:solidFill>
          </a:ln>
        </p:spPr>
        <p:txBody>
          <a:bodyPr wrap="square">
            <a:spAutoFit/>
          </a:bodyPr>
          <a:lstStyle/>
          <a:p>
            <a:pPr>
              <a:buNone/>
            </a:pPr>
            <a:r>
              <a:rPr lang="en-GB" sz="2400" dirty="0">
                <a:latin typeface="Arial" panose="020B0604020202020204" pitchFamily="34" charset="0"/>
                <a:cs typeface="Arial" panose="020B0604020202020204" pitchFamily="34" charset="0"/>
              </a:rPr>
              <a:t>Your team provides a support service for clients. On Monday morning your manager tells you:  “</a:t>
            </a:r>
            <a:r>
              <a:rPr lang="en-GB" sz="2400" i="1" dirty="0">
                <a:latin typeface="Arial" panose="020B0604020202020204" pitchFamily="34" charset="0"/>
                <a:cs typeface="Arial" panose="020B0604020202020204" pitchFamily="34" charset="0"/>
              </a:rPr>
              <a:t>We had twice as many complaints last week as usual. They are waiting too long. Something is going wrong.”   </a:t>
            </a:r>
          </a:p>
          <a:p>
            <a:pPr>
              <a:buNone/>
            </a:pPr>
            <a:endParaRPr lang="en-GB" sz="2400" i="1" dirty="0">
              <a:latin typeface="Arial" panose="020B0604020202020204" pitchFamily="34" charset="0"/>
              <a:cs typeface="Arial" panose="020B0604020202020204" pitchFamily="34" charset="0"/>
            </a:endParaRPr>
          </a:p>
          <a:p>
            <a:pPr>
              <a:buNone/>
            </a:pPr>
            <a:r>
              <a:rPr lang="en-GB" sz="2400" dirty="0">
                <a:latin typeface="Arial" panose="020B0604020202020204" pitchFamily="34" charset="0"/>
                <a:cs typeface="Arial" panose="020B0604020202020204" pitchFamily="34" charset="0"/>
              </a:rPr>
              <a:t>A colleague immediately says: “</a:t>
            </a:r>
            <a:r>
              <a:rPr lang="en-GB" sz="2400" i="1" dirty="0">
                <a:latin typeface="Arial" panose="020B0604020202020204" pitchFamily="34" charset="0"/>
                <a:cs typeface="Arial" panose="020B0604020202020204" pitchFamily="34" charset="0"/>
              </a:rPr>
              <a:t>The new member of staff must be causing problems. They only started two weeks ago</a:t>
            </a:r>
            <a:r>
              <a:rPr lang="en-GB"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4857650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618F3-BE48-AC4B-627C-6013BF894456}"/>
              </a:ext>
            </a:extLst>
          </p:cNvPr>
          <p:cNvSpPr>
            <a:spLocks noGrp="1"/>
          </p:cNvSpPr>
          <p:nvPr>
            <p:ph type="title"/>
          </p:nvPr>
        </p:nvSpPr>
        <p:spPr/>
        <p:txBody>
          <a:bodyPr/>
          <a:lstStyle/>
          <a:p>
            <a:r>
              <a:rPr lang="en-GB" dirty="0"/>
              <a:t>Activity: The Complaints Spike</a:t>
            </a:r>
          </a:p>
        </p:txBody>
      </p:sp>
      <p:sp>
        <p:nvSpPr>
          <p:cNvPr id="3" name="Content Placeholder 2">
            <a:extLst>
              <a:ext uri="{FF2B5EF4-FFF2-40B4-BE49-F238E27FC236}">
                <a16:creationId xmlns:a16="http://schemas.microsoft.com/office/drawing/2014/main" id="{74688513-28A3-CEA8-4842-2CACFA4CC630}"/>
              </a:ext>
            </a:extLst>
          </p:cNvPr>
          <p:cNvSpPr>
            <a:spLocks noGrp="1"/>
          </p:cNvSpPr>
          <p:nvPr>
            <p:ph idx="1"/>
          </p:nvPr>
        </p:nvSpPr>
        <p:spPr>
          <a:xfrm>
            <a:off x="1723628" y="5576806"/>
            <a:ext cx="4372372" cy="1281194"/>
          </a:xfrm>
        </p:spPr>
        <p:txBody>
          <a:bodyPr>
            <a:normAutofit lnSpcReduction="10000"/>
          </a:bodyPr>
          <a:lstStyle/>
          <a:p>
            <a:pPr marL="0" indent="0">
              <a:buNone/>
            </a:pPr>
            <a:r>
              <a:rPr lang="en-GB" sz="2400" dirty="0">
                <a:latin typeface="Arial" panose="020B0604020202020204" pitchFamily="34" charset="0"/>
                <a:cs typeface="Arial" panose="020B0604020202020204" pitchFamily="34" charset="0"/>
              </a:rPr>
              <a:t>What did your group decide is the next reasonable step? We would first ______ because ______. </a:t>
            </a:r>
          </a:p>
        </p:txBody>
      </p:sp>
      <p:sp>
        <p:nvSpPr>
          <p:cNvPr id="4" name="Free-form: Shape 3">
            <a:extLst>
              <a:ext uri="{FF2B5EF4-FFF2-40B4-BE49-F238E27FC236}">
                <a16:creationId xmlns:a16="http://schemas.microsoft.com/office/drawing/2014/main" id="{F1B712F5-EDC4-1D13-AEE4-786BA3CFC0F1}"/>
              </a:ext>
            </a:extLst>
          </p:cNvPr>
          <p:cNvSpPr/>
          <p:nvPr/>
        </p:nvSpPr>
        <p:spPr>
          <a:xfrm>
            <a:off x="766072" y="4324060"/>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2710599"/>
              <a:satOff val="100000"/>
              <a:lumOff val="-14706"/>
              <a:alphaOff val="0"/>
            </a:schemeClr>
          </a:fillRef>
          <a:effectRef idx="0">
            <a:schemeClr val="accent3">
              <a:hueOff val="2710599"/>
              <a:satOff val="100000"/>
              <a:lumOff val="-14706"/>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Decide</a:t>
            </a:r>
          </a:p>
        </p:txBody>
      </p:sp>
      <p:sp>
        <p:nvSpPr>
          <p:cNvPr id="5" name="Free-form: Shape 4">
            <a:extLst>
              <a:ext uri="{FF2B5EF4-FFF2-40B4-BE49-F238E27FC236}">
                <a16:creationId xmlns:a16="http://schemas.microsoft.com/office/drawing/2014/main" id="{2CBF82C4-2F72-145B-3DF6-144E2CAF6E35}"/>
              </a:ext>
            </a:extLst>
          </p:cNvPr>
          <p:cNvSpPr/>
          <p:nvPr/>
        </p:nvSpPr>
        <p:spPr>
          <a:xfrm>
            <a:off x="766072" y="1690688"/>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1807066"/>
              <a:satOff val="66667"/>
              <a:lumOff val="-9804"/>
              <a:alphaOff val="0"/>
            </a:schemeClr>
          </a:fillRef>
          <a:effectRef idx="0">
            <a:schemeClr val="accent3">
              <a:hueOff val="1807066"/>
              <a:satOff val="66667"/>
              <a:lumOff val="-9804"/>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Explore</a:t>
            </a:r>
          </a:p>
        </p:txBody>
      </p:sp>
      <p:sp>
        <p:nvSpPr>
          <p:cNvPr id="7" name="Content Placeholder 2">
            <a:extLst>
              <a:ext uri="{FF2B5EF4-FFF2-40B4-BE49-F238E27FC236}">
                <a16:creationId xmlns:a16="http://schemas.microsoft.com/office/drawing/2014/main" id="{732FB2E8-77C0-FDDD-1DF4-A483D53B0A0E}"/>
              </a:ext>
            </a:extLst>
          </p:cNvPr>
          <p:cNvSpPr txBox="1">
            <a:spLocks/>
          </p:cNvSpPr>
          <p:nvPr/>
        </p:nvSpPr>
        <p:spPr>
          <a:xfrm>
            <a:off x="1814942" y="2901170"/>
            <a:ext cx="4372372" cy="105566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dirty="0">
                <a:latin typeface="Arial" panose="020B0604020202020204" pitchFamily="34" charset="0"/>
                <a:cs typeface="Arial" panose="020B0604020202020204" pitchFamily="34" charset="0"/>
              </a:rPr>
              <a:t>What did your group consider could be causing the complaints? </a:t>
            </a:r>
          </a:p>
        </p:txBody>
      </p:sp>
      <p:sp>
        <p:nvSpPr>
          <p:cNvPr id="9" name="TextBox 8">
            <a:extLst>
              <a:ext uri="{FF2B5EF4-FFF2-40B4-BE49-F238E27FC236}">
                <a16:creationId xmlns:a16="http://schemas.microsoft.com/office/drawing/2014/main" id="{5D7E996A-BDA1-033B-B13F-9C3710F3900A}"/>
              </a:ext>
            </a:extLst>
          </p:cNvPr>
          <p:cNvSpPr txBox="1"/>
          <p:nvPr/>
        </p:nvSpPr>
        <p:spPr>
          <a:xfrm>
            <a:off x="6657378" y="4453421"/>
            <a:ext cx="5078992" cy="2246769"/>
          </a:xfrm>
          <a:prstGeom prst="rect">
            <a:avLst/>
          </a:prstGeom>
          <a:noFill/>
        </p:spPr>
        <p:txBody>
          <a:bodyPr wrap="square">
            <a:spAutoFit/>
          </a:bodyPr>
          <a:lstStyle/>
          <a:p>
            <a:pPr lvl="0"/>
            <a:r>
              <a:rPr lang="en-GB" sz="2000" dirty="0">
                <a:latin typeface="Arial" panose="020B0604020202020204" pitchFamily="34" charset="0"/>
                <a:cs typeface="Arial" panose="020B0604020202020204" pitchFamily="34" charset="0"/>
              </a:rPr>
              <a:t>Did you select any of the following?: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analyse complaints;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investigate waiting times;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review the support system;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compare different times/days;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provide support to the new employee;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investigate staffing.</a:t>
            </a:r>
          </a:p>
        </p:txBody>
      </p:sp>
      <p:sp>
        <p:nvSpPr>
          <p:cNvPr id="11" name="TextBox 10">
            <a:extLst>
              <a:ext uri="{FF2B5EF4-FFF2-40B4-BE49-F238E27FC236}">
                <a16:creationId xmlns:a16="http://schemas.microsoft.com/office/drawing/2014/main" id="{8AAAA328-043C-5F0A-C3EA-83028144683C}"/>
              </a:ext>
            </a:extLst>
          </p:cNvPr>
          <p:cNvSpPr txBox="1"/>
          <p:nvPr/>
        </p:nvSpPr>
        <p:spPr>
          <a:xfrm>
            <a:off x="6718338" y="1947860"/>
            <a:ext cx="4957071" cy="1938992"/>
          </a:xfrm>
          <a:prstGeom prst="rect">
            <a:avLst/>
          </a:prstGeom>
          <a:noFill/>
        </p:spPr>
        <p:txBody>
          <a:bodyPr wrap="square">
            <a:spAutoFit/>
          </a:bodyPr>
          <a:lstStyle/>
          <a:p>
            <a:pPr lvl="0"/>
            <a:r>
              <a:rPr lang="en-GB" sz="2000" dirty="0">
                <a:latin typeface="Arial" panose="020B0604020202020204" pitchFamily="34" charset="0"/>
                <a:cs typeface="Arial" panose="020B0604020202020204" pitchFamily="34" charset="0"/>
              </a:rPr>
              <a:t>Did you consider any of the following?: </a:t>
            </a:r>
          </a:p>
          <a:p>
            <a:pPr marL="285750" lvl="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 higher demand;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staff absence;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Faulty system;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slower new employee; </a:t>
            </a:r>
          </a:p>
          <a:p>
            <a:pPr marL="342900" lvl="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combination of factors.</a:t>
            </a:r>
          </a:p>
        </p:txBody>
      </p:sp>
      <p:sp>
        <p:nvSpPr>
          <p:cNvPr id="12" name="Rectangle: Rounded Corners 11">
            <a:extLst>
              <a:ext uri="{FF2B5EF4-FFF2-40B4-BE49-F238E27FC236}">
                <a16:creationId xmlns:a16="http://schemas.microsoft.com/office/drawing/2014/main" id="{98E03552-A956-FAB1-D913-6E47129B8383}"/>
              </a:ext>
            </a:extLst>
          </p:cNvPr>
          <p:cNvSpPr/>
          <p:nvPr/>
        </p:nvSpPr>
        <p:spPr>
          <a:xfrm>
            <a:off x="6416040" y="1690688"/>
            <a:ext cx="5259369" cy="22467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Rounded Corners 12">
            <a:extLst>
              <a:ext uri="{FF2B5EF4-FFF2-40B4-BE49-F238E27FC236}">
                <a16:creationId xmlns:a16="http://schemas.microsoft.com/office/drawing/2014/main" id="{8A55985A-7A52-0446-05E6-889B47F8B7B6}"/>
              </a:ext>
            </a:extLst>
          </p:cNvPr>
          <p:cNvSpPr/>
          <p:nvPr/>
        </p:nvSpPr>
        <p:spPr>
          <a:xfrm>
            <a:off x="6416039" y="4453420"/>
            <a:ext cx="5259369" cy="22467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34332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12"/>
                                        </p:tgtEl>
                                      </p:cBhvr>
                                    </p:animEffect>
                                    <p:set>
                                      <p:cBhvr>
                                        <p:cTn id="15" dur="1" fill="hold">
                                          <p:stCondLst>
                                            <p:cond delay="499"/>
                                          </p:stCondLst>
                                        </p:cTn>
                                        <p:tgtEl>
                                          <p:spTgt spid="12"/>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0" nodeType="clickEffect">
                                  <p:stCondLst>
                                    <p:cond delay="0"/>
                                  </p:stCondLst>
                                  <p:childTnLst>
                                    <p:animEffect transition="out" filter="fade">
                                      <p:cBhvr>
                                        <p:cTn id="19" dur="500"/>
                                        <p:tgtEl>
                                          <p:spTgt spid="13"/>
                                        </p:tgtEl>
                                      </p:cBhvr>
                                    </p:animEffect>
                                    <p:set>
                                      <p:cBhvr>
                                        <p:cTn id="20"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2"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7BEE6-7193-761C-3319-EE1E360AD555}"/>
              </a:ext>
            </a:extLst>
          </p:cNvPr>
          <p:cNvSpPr>
            <a:spLocks noGrp="1"/>
          </p:cNvSpPr>
          <p:nvPr>
            <p:ph type="title"/>
          </p:nvPr>
        </p:nvSpPr>
        <p:spPr/>
        <p:txBody>
          <a:bodyPr/>
          <a:lstStyle/>
          <a:p>
            <a:r>
              <a:rPr lang="en-GB" dirty="0"/>
              <a:t>Don't Stop at the First Solution</a:t>
            </a:r>
          </a:p>
        </p:txBody>
      </p:sp>
      <p:sp>
        <p:nvSpPr>
          <p:cNvPr id="3" name="Content Placeholder 2">
            <a:extLst>
              <a:ext uri="{FF2B5EF4-FFF2-40B4-BE49-F238E27FC236}">
                <a16:creationId xmlns:a16="http://schemas.microsoft.com/office/drawing/2014/main" id="{7C8D8D58-9ECF-B3A7-4887-A8F3E95280A2}"/>
              </a:ext>
            </a:extLst>
          </p:cNvPr>
          <p:cNvSpPr>
            <a:spLocks noGrp="1"/>
          </p:cNvSpPr>
          <p:nvPr>
            <p:ph idx="1"/>
          </p:nvPr>
        </p:nvSpPr>
        <p:spPr>
          <a:xfrm>
            <a:off x="7371681" y="2894235"/>
            <a:ext cx="4667919" cy="4297680"/>
          </a:xfrm>
        </p:spPr>
        <p:txBody>
          <a:bodyPr>
            <a:normAutofit/>
          </a:bodyPr>
          <a:lstStyle/>
          <a:p>
            <a:pPr marL="0" indent="0" algn="ctr">
              <a:buNone/>
            </a:pPr>
            <a:r>
              <a:rPr lang="en-GB" sz="2000" dirty="0">
                <a:latin typeface="Arial" panose="020B0604020202020204" pitchFamily="34" charset="0"/>
                <a:cs typeface="Arial" panose="020B0604020202020204" pitchFamily="34" charset="0"/>
              </a:rPr>
              <a:t>What </a:t>
            </a:r>
            <a:r>
              <a:rPr lang="en-GB" sz="2000" u="sng" dirty="0">
                <a:latin typeface="Arial" panose="020B0604020202020204" pitchFamily="34" charset="0"/>
                <a:cs typeface="Arial" panose="020B0604020202020204" pitchFamily="34" charset="0"/>
              </a:rPr>
              <a:t>could</a:t>
            </a:r>
            <a:r>
              <a:rPr lang="en-GB" sz="2000" dirty="0">
                <a:latin typeface="Arial" panose="020B0604020202020204" pitchFamily="34" charset="0"/>
                <a:cs typeface="Arial" panose="020B0604020202020204" pitchFamily="34" charset="0"/>
              </a:rPr>
              <a:t> we do?   </a:t>
            </a:r>
          </a:p>
          <a:p>
            <a:pPr marL="0" indent="0" algn="ctr">
              <a:buNone/>
            </a:pPr>
            <a:r>
              <a:rPr lang="en-GB" sz="2000" dirty="0">
                <a:latin typeface="Arial" panose="020B0604020202020204" pitchFamily="34" charset="0"/>
                <a:cs typeface="Arial" panose="020B0604020202020204" pitchFamily="34" charset="0"/>
              </a:rPr>
              <a:t>What </a:t>
            </a:r>
            <a:r>
              <a:rPr lang="en-GB" sz="2000" u="sng" dirty="0">
                <a:latin typeface="Arial" panose="020B0604020202020204" pitchFamily="34" charset="0"/>
                <a:cs typeface="Arial" panose="020B0604020202020204" pitchFamily="34" charset="0"/>
              </a:rPr>
              <a:t>should</a:t>
            </a:r>
            <a:r>
              <a:rPr lang="en-GB" sz="2000" dirty="0">
                <a:latin typeface="Arial" panose="020B0604020202020204" pitchFamily="34" charset="0"/>
                <a:cs typeface="Arial" panose="020B0604020202020204" pitchFamily="34" charset="0"/>
              </a:rPr>
              <a:t> we do?</a:t>
            </a:r>
          </a:p>
          <a:p>
            <a:pPr marL="0" indent="0" algn="ctr">
              <a:buNone/>
            </a:pPr>
            <a:r>
              <a:rPr lang="en-GB" sz="2000" dirty="0">
                <a:latin typeface="Arial" panose="020B0604020202020204" pitchFamily="34" charset="0"/>
                <a:cs typeface="Arial" panose="020B0604020202020204" pitchFamily="34" charset="0"/>
              </a:rPr>
              <a:t>What </a:t>
            </a:r>
            <a:r>
              <a:rPr lang="en-GB" sz="2000" u="sng" dirty="0">
                <a:latin typeface="Arial" panose="020B0604020202020204" pitchFamily="34" charset="0"/>
                <a:cs typeface="Arial" panose="020B0604020202020204" pitchFamily="34" charset="0"/>
              </a:rPr>
              <a:t>might</a:t>
            </a:r>
            <a:r>
              <a:rPr lang="en-GB" sz="2000" dirty="0">
                <a:latin typeface="Arial" panose="020B0604020202020204" pitchFamily="34" charset="0"/>
                <a:cs typeface="Arial" panose="020B0604020202020204" pitchFamily="34" charset="0"/>
              </a:rPr>
              <a:t> happen if we do it?</a:t>
            </a:r>
          </a:p>
          <a:p>
            <a:pPr marL="0" indent="0" algn="ctr">
              <a:buNone/>
            </a:pP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Does the suggested solution… </a:t>
            </a:r>
          </a:p>
          <a:p>
            <a:pPr lvl="1"/>
            <a:r>
              <a:rPr lang="en-GB" sz="2000" dirty="0">
                <a:latin typeface="Arial" panose="020B0604020202020204" pitchFamily="34" charset="0"/>
                <a:cs typeface="Arial" panose="020B0604020202020204" pitchFamily="34" charset="0"/>
              </a:rPr>
              <a:t>Solve the actual problem?</a:t>
            </a:r>
          </a:p>
          <a:p>
            <a:pPr lvl="1"/>
            <a:r>
              <a:rPr lang="en-GB" sz="2000" dirty="0">
                <a:latin typeface="Arial" panose="020B0604020202020204" pitchFamily="34" charset="0"/>
                <a:cs typeface="Arial" panose="020B0604020202020204" pitchFamily="34" charset="0"/>
              </a:rPr>
              <a:t>Use the information we have?</a:t>
            </a:r>
          </a:p>
          <a:p>
            <a:pPr lvl="1"/>
            <a:r>
              <a:rPr lang="en-GB" sz="2000" u="sng" dirty="0">
                <a:latin typeface="Arial" panose="020B0604020202020204" pitchFamily="34" charset="0"/>
                <a:cs typeface="Arial" panose="020B0604020202020204" pitchFamily="34" charset="0"/>
              </a:rPr>
              <a:t>Create another problem</a:t>
            </a:r>
            <a:r>
              <a:rPr lang="en-GB" sz="2000" dirty="0">
                <a:latin typeface="Arial" panose="020B0604020202020204" pitchFamily="34" charset="0"/>
                <a:cs typeface="Arial" panose="020B0604020202020204" pitchFamily="34" charset="0"/>
              </a:rPr>
              <a:t>?</a:t>
            </a:r>
          </a:p>
          <a:p>
            <a:pPr lvl="1"/>
            <a:r>
              <a:rPr lang="en-GB" sz="2000" dirty="0">
                <a:latin typeface="Arial" panose="020B0604020202020204" pitchFamily="34" charset="0"/>
                <a:cs typeface="Arial" panose="020B0604020202020204" pitchFamily="34" charset="0"/>
              </a:rPr>
              <a:t>Affect somebody else?</a:t>
            </a:r>
          </a:p>
          <a:p>
            <a:pPr lvl="1"/>
            <a:r>
              <a:rPr lang="en-GB" sz="2000" dirty="0">
                <a:latin typeface="Arial" panose="020B0604020202020204" pitchFamily="34" charset="0"/>
                <a:cs typeface="Arial" panose="020B0604020202020204" pitchFamily="34" charset="0"/>
              </a:rPr>
              <a:t>Need more information first?</a:t>
            </a:r>
          </a:p>
        </p:txBody>
      </p:sp>
      <p:pic>
        <p:nvPicPr>
          <p:cNvPr id="5" name="Picture 4">
            <a:extLst>
              <a:ext uri="{FF2B5EF4-FFF2-40B4-BE49-F238E27FC236}">
                <a16:creationId xmlns:a16="http://schemas.microsoft.com/office/drawing/2014/main" id="{ECC89ED9-A293-4C1E-D6CE-CE7D1749AC11}"/>
              </a:ext>
            </a:extLst>
          </p:cNvPr>
          <p:cNvPicPr>
            <a:picLocks noChangeAspect="1"/>
          </p:cNvPicPr>
          <p:nvPr/>
        </p:nvPicPr>
        <p:blipFill>
          <a:blip r:embed="rId2"/>
          <a:stretch>
            <a:fillRect/>
          </a:stretch>
        </p:blipFill>
        <p:spPr>
          <a:xfrm>
            <a:off x="854068" y="1999540"/>
            <a:ext cx="6365213" cy="4185441"/>
          </a:xfrm>
          <a:prstGeom prst="rect">
            <a:avLst/>
          </a:prstGeom>
        </p:spPr>
      </p:pic>
      <p:sp>
        <p:nvSpPr>
          <p:cNvPr id="6" name="TextBox 5">
            <a:extLst>
              <a:ext uri="{FF2B5EF4-FFF2-40B4-BE49-F238E27FC236}">
                <a16:creationId xmlns:a16="http://schemas.microsoft.com/office/drawing/2014/main" id="{EAC6BC39-FBD7-8008-8760-D061AFCBBC8D}"/>
              </a:ext>
            </a:extLst>
          </p:cNvPr>
          <p:cNvSpPr txBox="1"/>
          <p:nvPr/>
        </p:nvSpPr>
        <p:spPr>
          <a:xfrm>
            <a:off x="7219281" y="1569720"/>
            <a:ext cx="4972719" cy="10156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It is important, as professionals, to consider the consequences of our chosen solutions. </a:t>
            </a:r>
          </a:p>
        </p:txBody>
      </p:sp>
    </p:spTree>
    <p:extLst>
      <p:ext uri="{BB962C8B-B14F-4D97-AF65-F5344CB8AC3E}">
        <p14:creationId xmlns:p14="http://schemas.microsoft.com/office/powerpoint/2010/main" val="32901625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F288D6-02CB-BC88-4276-63F5D6769454}"/>
              </a:ext>
            </a:extLst>
          </p:cNvPr>
          <p:cNvSpPr>
            <a:spLocks noGrp="1"/>
          </p:cNvSpPr>
          <p:nvPr>
            <p:ph idx="1"/>
          </p:nvPr>
        </p:nvSpPr>
        <p:spPr>
          <a:xfrm>
            <a:off x="838200" y="1825625"/>
            <a:ext cx="10739303" cy="1252855"/>
          </a:xfrm>
        </p:spPr>
        <p:txBody>
          <a:bodyPr>
            <a:normAutofit/>
          </a:bodyPr>
          <a:lstStyle/>
          <a:p>
            <a:pPr marL="0" indent="0">
              <a:lnSpc>
                <a:spcPct val="170000"/>
              </a:lnSpc>
              <a:buNone/>
            </a:pPr>
            <a:r>
              <a:rPr lang="en-GB" sz="2000" dirty="0">
                <a:latin typeface="Arial" panose="020B0604020202020204" pitchFamily="34" charset="0"/>
                <a:cs typeface="Arial" panose="020B0604020202020204" pitchFamily="34" charset="0"/>
              </a:rPr>
              <a:t>Individually choose a problem scenario to apply critical thinking to. Full text of each scenario is available on Moodle in Week 4. </a:t>
            </a:r>
          </a:p>
        </p:txBody>
      </p:sp>
      <p:sp>
        <p:nvSpPr>
          <p:cNvPr id="6" name="Free-form: Shape 5">
            <a:extLst>
              <a:ext uri="{FF2B5EF4-FFF2-40B4-BE49-F238E27FC236}">
                <a16:creationId xmlns:a16="http://schemas.microsoft.com/office/drawing/2014/main" id="{0C3A64C3-5C1D-A512-CD06-8A2647AE41A0}"/>
              </a:ext>
            </a:extLst>
          </p:cNvPr>
          <p:cNvSpPr/>
          <p:nvPr/>
        </p:nvSpPr>
        <p:spPr>
          <a:xfrm>
            <a:off x="3780148" y="365125"/>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Stop</a:t>
            </a:r>
          </a:p>
        </p:txBody>
      </p:sp>
      <p:sp>
        <p:nvSpPr>
          <p:cNvPr id="7" name="Free-form: Shape 6">
            <a:extLst>
              <a:ext uri="{FF2B5EF4-FFF2-40B4-BE49-F238E27FC236}">
                <a16:creationId xmlns:a16="http://schemas.microsoft.com/office/drawing/2014/main" id="{8ADBCF4B-7488-8E56-F325-FFD0ABDCA988}"/>
              </a:ext>
            </a:extLst>
          </p:cNvPr>
          <p:cNvSpPr/>
          <p:nvPr/>
        </p:nvSpPr>
        <p:spPr>
          <a:xfrm>
            <a:off x="5733004" y="365125"/>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903533"/>
              <a:satOff val="33333"/>
              <a:lumOff val="-4902"/>
              <a:alphaOff val="0"/>
            </a:schemeClr>
          </a:fillRef>
          <a:effectRef idx="0">
            <a:schemeClr val="accent3">
              <a:hueOff val="903533"/>
              <a:satOff val="33333"/>
              <a:lumOff val="-4902"/>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Check</a:t>
            </a:r>
          </a:p>
        </p:txBody>
      </p:sp>
      <p:sp>
        <p:nvSpPr>
          <p:cNvPr id="8" name="Free-form: Shape 7">
            <a:extLst>
              <a:ext uri="{FF2B5EF4-FFF2-40B4-BE49-F238E27FC236}">
                <a16:creationId xmlns:a16="http://schemas.microsoft.com/office/drawing/2014/main" id="{4316F2F7-D3E5-424E-E8AC-D2D128A089DB}"/>
              </a:ext>
            </a:extLst>
          </p:cNvPr>
          <p:cNvSpPr/>
          <p:nvPr/>
        </p:nvSpPr>
        <p:spPr>
          <a:xfrm>
            <a:off x="7685860" y="365125"/>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1807066"/>
              <a:satOff val="66667"/>
              <a:lumOff val="-9804"/>
              <a:alphaOff val="0"/>
            </a:schemeClr>
          </a:fillRef>
          <a:effectRef idx="0">
            <a:schemeClr val="accent3">
              <a:hueOff val="1807066"/>
              <a:satOff val="66667"/>
              <a:lumOff val="-9804"/>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Explore</a:t>
            </a:r>
          </a:p>
        </p:txBody>
      </p:sp>
      <p:sp>
        <p:nvSpPr>
          <p:cNvPr id="9" name="Free-form: Shape 8">
            <a:extLst>
              <a:ext uri="{FF2B5EF4-FFF2-40B4-BE49-F238E27FC236}">
                <a16:creationId xmlns:a16="http://schemas.microsoft.com/office/drawing/2014/main" id="{151CBAC1-0F17-1E8B-2FF8-9C2BCDF5619E}"/>
              </a:ext>
            </a:extLst>
          </p:cNvPr>
          <p:cNvSpPr/>
          <p:nvPr/>
        </p:nvSpPr>
        <p:spPr>
          <a:xfrm>
            <a:off x="9638716" y="365125"/>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2710599"/>
              <a:satOff val="100000"/>
              <a:lumOff val="-14706"/>
              <a:alphaOff val="0"/>
            </a:schemeClr>
          </a:fillRef>
          <a:effectRef idx="0">
            <a:schemeClr val="accent3">
              <a:hueOff val="2710599"/>
              <a:satOff val="100000"/>
              <a:lumOff val="-14706"/>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Decide</a:t>
            </a:r>
          </a:p>
        </p:txBody>
      </p:sp>
      <p:sp>
        <p:nvSpPr>
          <p:cNvPr id="10" name="Rectangle: Diagonal Corners Rounded 9">
            <a:extLst>
              <a:ext uri="{FF2B5EF4-FFF2-40B4-BE49-F238E27FC236}">
                <a16:creationId xmlns:a16="http://schemas.microsoft.com/office/drawing/2014/main" id="{420FCE53-D0FE-F9F1-6BA7-E99004827EDE}"/>
              </a:ext>
            </a:extLst>
          </p:cNvPr>
          <p:cNvSpPr/>
          <p:nvPr/>
        </p:nvSpPr>
        <p:spPr>
          <a:xfrm>
            <a:off x="1021080" y="3230880"/>
            <a:ext cx="10180320" cy="548641"/>
          </a:xfrm>
          <a:prstGeom prst="round2Diag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Problem 1 – Who Gets the Budget? </a:t>
            </a:r>
          </a:p>
        </p:txBody>
      </p:sp>
      <p:sp>
        <p:nvSpPr>
          <p:cNvPr id="12" name="Rectangle: Diagonal Corners Rounded 11">
            <a:extLst>
              <a:ext uri="{FF2B5EF4-FFF2-40B4-BE49-F238E27FC236}">
                <a16:creationId xmlns:a16="http://schemas.microsoft.com/office/drawing/2014/main" id="{E24A008B-F7EC-F15F-435C-CF8345BC3C3E}"/>
              </a:ext>
            </a:extLst>
          </p:cNvPr>
          <p:cNvSpPr/>
          <p:nvPr/>
        </p:nvSpPr>
        <p:spPr>
          <a:xfrm>
            <a:off x="1005840" y="4130040"/>
            <a:ext cx="10180320" cy="548641"/>
          </a:xfrm>
          <a:prstGeom prst="round2Diag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Problem 2 – The Inaccessible Work Event? </a:t>
            </a:r>
          </a:p>
        </p:txBody>
      </p:sp>
      <p:sp>
        <p:nvSpPr>
          <p:cNvPr id="14" name="Rectangle: Diagonal Corners Rounded 13">
            <a:extLst>
              <a:ext uri="{FF2B5EF4-FFF2-40B4-BE49-F238E27FC236}">
                <a16:creationId xmlns:a16="http://schemas.microsoft.com/office/drawing/2014/main" id="{4AAB5948-F727-F09B-EC86-2BE3F67325E9}"/>
              </a:ext>
            </a:extLst>
          </p:cNvPr>
          <p:cNvSpPr/>
          <p:nvPr/>
        </p:nvSpPr>
        <p:spPr>
          <a:xfrm>
            <a:off x="1058596" y="5029200"/>
            <a:ext cx="10180320" cy="548641"/>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Problem 3 – The Social Media Post? </a:t>
            </a:r>
          </a:p>
        </p:txBody>
      </p:sp>
    </p:spTree>
    <p:extLst>
      <p:ext uri="{BB962C8B-B14F-4D97-AF65-F5344CB8AC3E}">
        <p14:creationId xmlns:p14="http://schemas.microsoft.com/office/powerpoint/2010/main" val="3953879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1E457B-5807-0CF9-E923-2060826E2C5A}"/>
              </a:ext>
            </a:extLst>
          </p:cNvPr>
          <p:cNvSpPr>
            <a:spLocks noGrp="1"/>
          </p:cNvSpPr>
          <p:nvPr>
            <p:ph idx="1"/>
          </p:nvPr>
        </p:nvSpPr>
        <p:spPr>
          <a:xfrm>
            <a:off x="647700" y="1380487"/>
            <a:ext cx="11334750" cy="5477513"/>
          </a:xfrm>
        </p:spPr>
        <p:txBody>
          <a:bodyPr>
            <a:noAutofit/>
          </a:bodyPr>
          <a:lstStyle/>
          <a:p>
            <a:pPr marL="0" indent="0">
              <a:buNone/>
            </a:pPr>
            <a:r>
              <a:rPr lang="en-GB" sz="2000" dirty="0">
                <a:latin typeface="Arial" panose="020B0604020202020204" pitchFamily="34" charset="0"/>
                <a:cs typeface="Arial" panose="020B0604020202020204" pitchFamily="34" charset="0"/>
              </a:rPr>
              <a:t>Your department has been given an additional </a:t>
            </a:r>
            <a:r>
              <a:rPr lang="en-GB" sz="2000" b="1" dirty="0">
                <a:latin typeface="Arial" panose="020B0604020202020204" pitchFamily="34" charset="0"/>
                <a:cs typeface="Arial" panose="020B0604020202020204" pitchFamily="34" charset="0"/>
              </a:rPr>
              <a:t>£10,000 budget</a:t>
            </a:r>
            <a:r>
              <a:rPr lang="en-GB" sz="2000" dirty="0">
                <a:latin typeface="Arial" panose="020B0604020202020204" pitchFamily="34" charset="0"/>
                <a:cs typeface="Arial" panose="020B0604020202020204" pitchFamily="34" charset="0"/>
              </a:rPr>
              <a:t>, but two teams both say they urgently need it.</a:t>
            </a:r>
          </a:p>
          <a:p>
            <a:r>
              <a:rPr lang="en-GB" sz="2000" dirty="0">
                <a:latin typeface="Arial" panose="020B0604020202020204" pitchFamily="34" charset="0"/>
                <a:cs typeface="Arial" panose="020B0604020202020204" pitchFamily="34" charset="0"/>
              </a:rPr>
              <a:t>The </a:t>
            </a:r>
            <a:r>
              <a:rPr lang="en-GB" sz="2000" b="1" dirty="0">
                <a:latin typeface="Arial" panose="020B0604020202020204" pitchFamily="34" charset="0"/>
                <a:cs typeface="Arial" panose="020B0604020202020204" pitchFamily="34" charset="0"/>
              </a:rPr>
              <a:t>Customer Service team</a:t>
            </a:r>
            <a:r>
              <a:rPr lang="en-GB" sz="2000" dirty="0">
                <a:latin typeface="Arial" panose="020B0604020202020204" pitchFamily="34" charset="0"/>
                <a:cs typeface="Arial" panose="020B0604020202020204" pitchFamily="34" charset="0"/>
              </a:rPr>
              <a:t> wants the money to replace outdated equipment that staff say is slowing down their work.</a:t>
            </a:r>
          </a:p>
          <a:p>
            <a:r>
              <a:rPr lang="en-GB" sz="2000" dirty="0">
                <a:latin typeface="Arial" panose="020B0604020202020204" pitchFamily="34" charset="0"/>
                <a:cs typeface="Arial" panose="020B0604020202020204" pitchFamily="34" charset="0"/>
              </a:rPr>
              <a:t>The </a:t>
            </a:r>
            <a:r>
              <a:rPr lang="en-GB" sz="2000" b="1" dirty="0">
                <a:latin typeface="Arial" panose="020B0604020202020204" pitchFamily="34" charset="0"/>
                <a:cs typeface="Arial" panose="020B0604020202020204" pitchFamily="34" charset="0"/>
              </a:rPr>
              <a:t>Marketing team</a:t>
            </a:r>
            <a:r>
              <a:rPr lang="en-GB" sz="2000" dirty="0">
                <a:latin typeface="Arial" panose="020B0604020202020204" pitchFamily="34" charset="0"/>
                <a:cs typeface="Arial" panose="020B0604020202020204" pitchFamily="34" charset="0"/>
              </a:rPr>
              <a:t> wants the money for a campaign to attract new customers. They argue that the campaign could increase income for the organisation.</a:t>
            </a:r>
          </a:p>
          <a:p>
            <a:pPr>
              <a:lnSpc>
                <a:spcPct val="150000"/>
              </a:lnSpc>
            </a:pPr>
            <a:r>
              <a:rPr lang="en-GB" sz="2000" dirty="0">
                <a:latin typeface="Arial" panose="020B0604020202020204" pitchFamily="34" charset="0"/>
                <a:cs typeface="Arial" panose="020B0604020202020204" pitchFamily="34" charset="0"/>
              </a:rPr>
              <a:t>At the department meeting, the discussion becomes tense. A Customer Service employee says: </a:t>
            </a:r>
            <a:r>
              <a:rPr lang="en-GB" sz="2000" b="1" dirty="0">
                <a:latin typeface="Arial" panose="020B0604020202020204" pitchFamily="34" charset="0"/>
                <a:cs typeface="Arial" panose="020B0604020202020204" pitchFamily="34" charset="0"/>
              </a:rPr>
              <a:t>“Keeping existing customers happy is obviously more important than advertising.”</a:t>
            </a:r>
            <a:endParaRPr lang="en-GB" sz="2000" dirty="0">
              <a:latin typeface="Arial" panose="020B0604020202020204" pitchFamily="34" charset="0"/>
              <a:cs typeface="Arial" panose="020B0604020202020204" pitchFamily="34" charset="0"/>
            </a:endParaRPr>
          </a:p>
          <a:p>
            <a:pPr>
              <a:lnSpc>
                <a:spcPct val="150000"/>
              </a:lnSpc>
            </a:pPr>
            <a:r>
              <a:rPr lang="en-GB" sz="2000" dirty="0">
                <a:latin typeface="Arial" panose="020B0604020202020204" pitchFamily="34" charset="0"/>
                <a:cs typeface="Arial" panose="020B0604020202020204" pitchFamily="34" charset="0"/>
              </a:rPr>
              <a:t>A Marketing colleague responds: </a:t>
            </a:r>
            <a:r>
              <a:rPr lang="en-GB" sz="2000" b="1" dirty="0">
                <a:latin typeface="Arial" panose="020B0604020202020204" pitchFamily="34" charset="0"/>
                <a:cs typeface="Arial" panose="020B0604020202020204" pitchFamily="34" charset="0"/>
              </a:rPr>
              <a:t>“Without new customers, there won't be money for new equipment anyway.”</a:t>
            </a:r>
            <a:endParaRPr lang="en-GB" sz="2000" dirty="0">
              <a:latin typeface="Arial" panose="020B0604020202020204" pitchFamily="34" charset="0"/>
              <a:cs typeface="Arial" panose="020B0604020202020204" pitchFamily="34" charset="0"/>
            </a:endParaRPr>
          </a:p>
          <a:p>
            <a:pPr marL="0" indent="0" algn="ctr">
              <a:buNone/>
            </a:pPr>
            <a:r>
              <a:rPr lang="en-GB" sz="2000" u="sng" dirty="0">
                <a:latin typeface="Arial" panose="020B0604020202020204" pitchFamily="34" charset="0"/>
                <a:cs typeface="Arial" panose="020B0604020202020204" pitchFamily="34" charset="0"/>
              </a:rPr>
              <a:t>You as department manager you must decide What criteria should be used to compare the two cases?.</a:t>
            </a:r>
          </a:p>
        </p:txBody>
      </p:sp>
      <p:sp>
        <p:nvSpPr>
          <p:cNvPr id="5" name="Rectangle: Diagonal Corners Rounded 4">
            <a:extLst>
              <a:ext uri="{FF2B5EF4-FFF2-40B4-BE49-F238E27FC236}">
                <a16:creationId xmlns:a16="http://schemas.microsoft.com/office/drawing/2014/main" id="{5C778F6E-D502-B291-C066-F59585D42D66}"/>
              </a:ext>
            </a:extLst>
          </p:cNvPr>
          <p:cNvSpPr/>
          <p:nvPr/>
        </p:nvSpPr>
        <p:spPr>
          <a:xfrm>
            <a:off x="3154680" y="518160"/>
            <a:ext cx="8427720" cy="548641"/>
          </a:xfrm>
          <a:prstGeom prst="round2Diag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Problem 1 – Who Gets the Budget? </a:t>
            </a:r>
          </a:p>
        </p:txBody>
      </p:sp>
    </p:spTree>
    <p:extLst>
      <p:ext uri="{BB962C8B-B14F-4D97-AF65-F5344CB8AC3E}">
        <p14:creationId xmlns:p14="http://schemas.microsoft.com/office/powerpoint/2010/main" val="435771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EA7154-3374-E007-5054-D16C5AC4C7C4}"/>
              </a:ext>
            </a:extLst>
          </p:cNvPr>
          <p:cNvSpPr>
            <a:spLocks noGrp="1"/>
          </p:cNvSpPr>
          <p:nvPr>
            <p:ph idx="1"/>
          </p:nvPr>
        </p:nvSpPr>
        <p:spPr>
          <a:xfrm>
            <a:off x="1036948" y="1490345"/>
            <a:ext cx="10699422" cy="3481705"/>
          </a:xfrm>
        </p:spPr>
        <p:txBody>
          <a:bodyPr>
            <a:normAutofit/>
          </a:bodyPr>
          <a:lstStyle/>
          <a:p>
            <a:pPr marL="0" indent="0">
              <a:buNone/>
            </a:pPr>
            <a:r>
              <a:rPr lang="en-GB" sz="2000" dirty="0">
                <a:latin typeface="Arial" panose="020B0604020202020204" pitchFamily="34" charset="0"/>
                <a:cs typeface="Arial" panose="020B0604020202020204" pitchFamily="34" charset="0"/>
              </a:rPr>
              <a:t>Your organisation is holding an important staff development event. A venue has been booked for 60 employees and invitations have already been sent.</a:t>
            </a:r>
          </a:p>
          <a:p>
            <a:r>
              <a:rPr lang="en-GB" sz="2000" dirty="0">
                <a:latin typeface="Arial" panose="020B0604020202020204" pitchFamily="34" charset="0"/>
                <a:cs typeface="Arial" panose="020B0604020202020204" pitchFamily="34" charset="0"/>
              </a:rPr>
              <a:t>A colleague tells the organiser that they are concerned the venue is not be fully accessible for one employee who uses a wheelchair.</a:t>
            </a:r>
          </a:p>
          <a:p>
            <a:r>
              <a:rPr lang="en-GB" sz="2000" dirty="0">
                <a:latin typeface="Arial" panose="020B0604020202020204" pitchFamily="34" charset="0"/>
                <a:cs typeface="Arial" panose="020B0604020202020204" pitchFamily="34" charset="0"/>
              </a:rPr>
              <a:t>The organiser replies: </a:t>
            </a:r>
            <a:r>
              <a:rPr lang="en-GB" sz="2000" b="1" dirty="0">
                <a:latin typeface="Arial" panose="020B0604020202020204" pitchFamily="34" charset="0"/>
                <a:cs typeface="Arial" panose="020B0604020202020204" pitchFamily="34" charset="0"/>
              </a:rPr>
              <a:t>“The website says the venue is mostly accessible, so it should be fine.”</a:t>
            </a:r>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Another colleague suggests moving the whole event immediately.</a:t>
            </a:r>
          </a:p>
          <a:p>
            <a:r>
              <a:rPr lang="en-GB" sz="2000" dirty="0">
                <a:latin typeface="Arial" panose="020B0604020202020204" pitchFamily="34" charset="0"/>
                <a:cs typeface="Arial" panose="020B0604020202020204" pitchFamily="34" charset="0"/>
              </a:rPr>
              <a:t>Changing venue at short notice could cost the organisation money and may mean changing the date. </a:t>
            </a:r>
          </a:p>
          <a:p>
            <a:endParaRPr lang="en-GB" sz="2000" dirty="0">
              <a:latin typeface="Arial" panose="020B0604020202020204" pitchFamily="34" charset="0"/>
              <a:cs typeface="Arial" panose="020B0604020202020204" pitchFamily="34" charset="0"/>
            </a:endParaRPr>
          </a:p>
        </p:txBody>
      </p:sp>
      <p:sp>
        <p:nvSpPr>
          <p:cNvPr id="5" name="Rectangle: Diagonal Corners Rounded 4">
            <a:extLst>
              <a:ext uri="{FF2B5EF4-FFF2-40B4-BE49-F238E27FC236}">
                <a16:creationId xmlns:a16="http://schemas.microsoft.com/office/drawing/2014/main" id="{83241880-3E2F-20BD-2DBA-B7FF7CFB503B}"/>
              </a:ext>
            </a:extLst>
          </p:cNvPr>
          <p:cNvSpPr/>
          <p:nvPr/>
        </p:nvSpPr>
        <p:spPr>
          <a:xfrm>
            <a:off x="3033231" y="410845"/>
            <a:ext cx="8703139" cy="548641"/>
          </a:xfrm>
          <a:prstGeom prst="round2Diag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Problem 2 – The Inaccessible Work Event? </a:t>
            </a:r>
          </a:p>
        </p:txBody>
      </p:sp>
      <p:sp>
        <p:nvSpPr>
          <p:cNvPr id="7" name="TextBox 6">
            <a:extLst>
              <a:ext uri="{FF2B5EF4-FFF2-40B4-BE49-F238E27FC236}">
                <a16:creationId xmlns:a16="http://schemas.microsoft.com/office/drawing/2014/main" id="{4D20D7C9-74A2-06B7-72D9-73A0C07CE916}"/>
              </a:ext>
            </a:extLst>
          </p:cNvPr>
          <p:cNvSpPr txBox="1"/>
          <p:nvPr/>
        </p:nvSpPr>
        <p:spPr>
          <a:xfrm>
            <a:off x="1243473" y="5034806"/>
            <a:ext cx="10286372" cy="1200329"/>
          </a:xfrm>
          <a:prstGeom prst="rect">
            <a:avLst/>
          </a:prstGeom>
          <a:noFill/>
        </p:spPr>
        <p:txBody>
          <a:bodyPr wrap="square">
            <a:spAutoFit/>
          </a:bodyPr>
          <a:lstStyle/>
          <a:p>
            <a:pPr algn="ctr"/>
            <a:r>
              <a:rPr lang="en-GB" sz="2400" u="sng" dirty="0">
                <a:latin typeface="Arial" panose="020B0604020202020204" pitchFamily="34" charset="0"/>
                <a:cs typeface="Arial" panose="020B0604020202020204" pitchFamily="34" charset="0"/>
              </a:rPr>
              <a:t>As the event organiser you need to make a recommendation by the end of the week - </a:t>
            </a:r>
            <a:r>
              <a:rPr lang="en-GB" sz="2400" dirty="0">
                <a:latin typeface="Arial" panose="020B0604020202020204" pitchFamily="34" charset="0"/>
                <a:cs typeface="Arial" panose="020B0604020202020204" pitchFamily="34" charset="0"/>
              </a:rPr>
              <a:t>What evidence would actually help make the decision?</a:t>
            </a:r>
          </a:p>
          <a:p>
            <a:pPr marL="0" indent="0" algn="ctr">
              <a:buNone/>
            </a:pPr>
            <a:r>
              <a:rPr lang="en-GB" sz="24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0620531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BAA085-6079-3B70-405B-FB3588EA8F54}"/>
              </a:ext>
            </a:extLst>
          </p:cNvPr>
          <p:cNvSpPr>
            <a:spLocks noGrp="1"/>
          </p:cNvSpPr>
          <p:nvPr>
            <p:ph idx="1"/>
          </p:nvPr>
        </p:nvSpPr>
        <p:spPr>
          <a:xfrm>
            <a:off x="807720" y="1825625"/>
            <a:ext cx="10928650" cy="4667250"/>
          </a:xfrm>
        </p:spPr>
        <p:txBody>
          <a:bodyPr>
            <a:normAutofit lnSpcReduction="10000"/>
          </a:bodyPr>
          <a:lstStyle/>
          <a:p>
            <a:pPr marL="0" indent="0">
              <a:buNone/>
            </a:pPr>
            <a:r>
              <a:rPr lang="en-GB" sz="2000" dirty="0">
                <a:latin typeface="Arial" panose="020B0604020202020204" pitchFamily="34" charset="0"/>
                <a:cs typeface="Arial" panose="020B0604020202020204" pitchFamily="34" charset="0"/>
              </a:rPr>
              <a:t>An anonymous post appears on social media claiming that harassment is taking place within your organisation.</a:t>
            </a:r>
          </a:p>
          <a:p>
            <a:pPr marL="0" indent="0">
              <a:buNone/>
            </a:pPr>
            <a:r>
              <a:rPr lang="en-GB" sz="2000" dirty="0">
                <a:latin typeface="Arial" panose="020B0604020202020204" pitchFamily="34" charset="0"/>
                <a:cs typeface="Arial" panose="020B0604020202020204" pitchFamily="34" charset="0"/>
              </a:rPr>
              <a:t>The person posting says they are an employee but does not identify themselves. They claim that inappropriate comments and behaviour have been happening for several months and that some employees are afraid to speak to their manager.</a:t>
            </a:r>
          </a:p>
          <a:p>
            <a:r>
              <a:rPr lang="en-GB" sz="2000" dirty="0">
                <a:latin typeface="Arial" panose="020B0604020202020204" pitchFamily="34" charset="0"/>
                <a:cs typeface="Arial" panose="020B0604020202020204" pitchFamily="34" charset="0"/>
              </a:rPr>
              <a:t>The post begins to be shared by other people. Some comments criticise the organisation.</a:t>
            </a:r>
          </a:p>
          <a:p>
            <a:r>
              <a:rPr lang="en-GB" sz="2000" dirty="0">
                <a:latin typeface="Arial" panose="020B0604020202020204" pitchFamily="34" charset="0"/>
                <a:cs typeface="Arial" panose="020B0604020202020204" pitchFamily="34" charset="0"/>
              </a:rPr>
              <a:t>A colleague says, “</a:t>
            </a:r>
            <a:r>
              <a:rPr lang="en-GB" sz="2000" i="1" dirty="0">
                <a:latin typeface="Arial" panose="020B0604020202020204" pitchFamily="34" charset="0"/>
                <a:cs typeface="Arial" panose="020B0604020202020204" pitchFamily="34" charset="0"/>
              </a:rPr>
              <a:t>Anyone can write something anonymously online. We should ignore it unless they make an official complaint</a:t>
            </a:r>
            <a:r>
              <a:rPr lang="en-GB" sz="2000" dirty="0">
                <a:latin typeface="Arial" panose="020B0604020202020204" pitchFamily="34" charset="0"/>
                <a:cs typeface="Arial" panose="020B0604020202020204" pitchFamily="34" charset="0"/>
              </a:rPr>
              <a:t>.”</a:t>
            </a:r>
          </a:p>
          <a:p>
            <a:r>
              <a:rPr lang="en-GB" sz="2000" dirty="0">
                <a:latin typeface="Arial" panose="020B0604020202020204" pitchFamily="34" charset="0"/>
                <a:cs typeface="Arial" panose="020B0604020202020204" pitchFamily="34" charset="0"/>
              </a:rPr>
              <a:t>Another responds, “</a:t>
            </a:r>
            <a:r>
              <a:rPr lang="en-GB" sz="2000" i="1" dirty="0">
                <a:latin typeface="Arial" panose="020B0604020202020204" pitchFamily="34" charset="0"/>
                <a:cs typeface="Arial" panose="020B0604020202020204" pitchFamily="34" charset="0"/>
              </a:rPr>
              <a:t>If an employee is saying this publicly, something serious must be happening. Management needs to act against the people involved immediately</a:t>
            </a:r>
            <a:r>
              <a:rPr lang="en-GB" sz="2000" dirty="0">
                <a:latin typeface="Arial" panose="020B0604020202020204" pitchFamily="34" charset="0"/>
                <a:cs typeface="Arial" panose="020B0604020202020204" pitchFamily="34" charset="0"/>
              </a:rPr>
              <a:t>.”</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u="sng" dirty="0">
                <a:latin typeface="Arial" panose="020B0604020202020204" pitchFamily="34" charset="0"/>
                <a:cs typeface="Arial" panose="020B0604020202020204" pitchFamily="34" charset="0"/>
              </a:rPr>
              <a:t>Your team becomes aware of the post and as manager you need to decide what should happen next. What evidence is currently available? What does the organisation have enough information to do?</a:t>
            </a:r>
          </a:p>
          <a:p>
            <a:endParaRPr lang="en-GB" dirty="0"/>
          </a:p>
        </p:txBody>
      </p:sp>
      <p:sp>
        <p:nvSpPr>
          <p:cNvPr id="5" name="Rectangle: Diagonal Corners Rounded 4">
            <a:extLst>
              <a:ext uri="{FF2B5EF4-FFF2-40B4-BE49-F238E27FC236}">
                <a16:creationId xmlns:a16="http://schemas.microsoft.com/office/drawing/2014/main" id="{317E962C-C9C4-186A-D2CD-E0804A8888FE}"/>
              </a:ext>
            </a:extLst>
          </p:cNvPr>
          <p:cNvSpPr/>
          <p:nvPr/>
        </p:nvSpPr>
        <p:spPr>
          <a:xfrm>
            <a:off x="2902636" y="640080"/>
            <a:ext cx="8833734" cy="548641"/>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Problem 3 – The Social Media Post? </a:t>
            </a:r>
          </a:p>
        </p:txBody>
      </p:sp>
    </p:spTree>
    <p:extLst>
      <p:ext uri="{BB962C8B-B14F-4D97-AF65-F5344CB8AC3E}">
        <p14:creationId xmlns:p14="http://schemas.microsoft.com/office/powerpoint/2010/main" val="38056136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62A7B-FC98-4C6B-F8BB-63EF722F95A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3EFBCD-98D7-552B-F26E-CB86F996A061}"/>
              </a:ext>
            </a:extLst>
          </p:cNvPr>
          <p:cNvSpPr>
            <a:spLocks noGrp="1"/>
          </p:cNvSpPr>
          <p:nvPr>
            <p:ph idx="1"/>
          </p:nvPr>
        </p:nvSpPr>
        <p:spPr>
          <a:xfrm>
            <a:off x="1568487" y="1851191"/>
            <a:ext cx="5636352" cy="1252855"/>
          </a:xfrm>
        </p:spPr>
        <p:txBody>
          <a:bodyPr>
            <a:normAutofit/>
          </a:bodyPr>
          <a:lstStyle/>
          <a:p>
            <a:pPr marL="0" indent="0">
              <a:lnSpc>
                <a:spcPct val="170000"/>
              </a:lnSpc>
              <a:buNone/>
            </a:pPr>
            <a:r>
              <a:rPr lang="en-GB" sz="2400" dirty="0">
                <a:latin typeface="Arial" panose="020B0604020202020204" pitchFamily="34" charset="0"/>
                <a:cs typeface="Arial" panose="020B0604020202020204" pitchFamily="34" charset="0"/>
              </a:rPr>
              <a:t>What points and ideas did </a:t>
            </a:r>
            <a:r>
              <a:rPr lang="en-GB" sz="2400" u="sng" dirty="0">
                <a:latin typeface="Arial" panose="020B0604020202020204" pitchFamily="34" charset="0"/>
                <a:cs typeface="Arial" panose="020B0604020202020204" pitchFamily="34" charset="0"/>
              </a:rPr>
              <a:t>you</a:t>
            </a:r>
            <a:r>
              <a:rPr lang="en-GB" sz="2400" dirty="0">
                <a:latin typeface="Arial" panose="020B0604020202020204" pitchFamily="34" charset="0"/>
                <a:cs typeface="Arial" panose="020B0604020202020204" pitchFamily="34" charset="0"/>
              </a:rPr>
              <a:t> develop?</a:t>
            </a:r>
          </a:p>
        </p:txBody>
      </p:sp>
      <p:sp>
        <p:nvSpPr>
          <p:cNvPr id="6" name="Free-form: Shape 5">
            <a:extLst>
              <a:ext uri="{FF2B5EF4-FFF2-40B4-BE49-F238E27FC236}">
                <a16:creationId xmlns:a16="http://schemas.microsoft.com/office/drawing/2014/main" id="{317A2B44-F3D3-A80F-0833-887ADF8A50F9}"/>
              </a:ext>
            </a:extLst>
          </p:cNvPr>
          <p:cNvSpPr/>
          <p:nvPr/>
        </p:nvSpPr>
        <p:spPr>
          <a:xfrm>
            <a:off x="3780148" y="365125"/>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Stop</a:t>
            </a:r>
          </a:p>
        </p:txBody>
      </p:sp>
      <p:sp>
        <p:nvSpPr>
          <p:cNvPr id="7" name="Free-form: Shape 6">
            <a:extLst>
              <a:ext uri="{FF2B5EF4-FFF2-40B4-BE49-F238E27FC236}">
                <a16:creationId xmlns:a16="http://schemas.microsoft.com/office/drawing/2014/main" id="{DE64F348-300E-06EE-8D63-534F1BE3D96D}"/>
              </a:ext>
            </a:extLst>
          </p:cNvPr>
          <p:cNvSpPr/>
          <p:nvPr/>
        </p:nvSpPr>
        <p:spPr>
          <a:xfrm>
            <a:off x="5733004" y="365125"/>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903533"/>
              <a:satOff val="33333"/>
              <a:lumOff val="-4902"/>
              <a:alphaOff val="0"/>
            </a:schemeClr>
          </a:fillRef>
          <a:effectRef idx="0">
            <a:schemeClr val="accent3">
              <a:hueOff val="903533"/>
              <a:satOff val="33333"/>
              <a:lumOff val="-4902"/>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Check</a:t>
            </a:r>
          </a:p>
        </p:txBody>
      </p:sp>
      <p:sp>
        <p:nvSpPr>
          <p:cNvPr id="8" name="Free-form: Shape 7">
            <a:extLst>
              <a:ext uri="{FF2B5EF4-FFF2-40B4-BE49-F238E27FC236}">
                <a16:creationId xmlns:a16="http://schemas.microsoft.com/office/drawing/2014/main" id="{33F93F95-C2D6-C2B2-030F-098C7222983A}"/>
              </a:ext>
            </a:extLst>
          </p:cNvPr>
          <p:cNvSpPr/>
          <p:nvPr/>
        </p:nvSpPr>
        <p:spPr>
          <a:xfrm>
            <a:off x="7685860" y="365125"/>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1807066"/>
              <a:satOff val="66667"/>
              <a:lumOff val="-9804"/>
              <a:alphaOff val="0"/>
            </a:schemeClr>
          </a:fillRef>
          <a:effectRef idx="0">
            <a:schemeClr val="accent3">
              <a:hueOff val="1807066"/>
              <a:satOff val="66667"/>
              <a:lumOff val="-9804"/>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Explore</a:t>
            </a:r>
          </a:p>
        </p:txBody>
      </p:sp>
      <p:sp>
        <p:nvSpPr>
          <p:cNvPr id="9" name="Free-form: Shape 8">
            <a:extLst>
              <a:ext uri="{FF2B5EF4-FFF2-40B4-BE49-F238E27FC236}">
                <a16:creationId xmlns:a16="http://schemas.microsoft.com/office/drawing/2014/main" id="{B21C8F62-7451-79D7-D162-CDEB4CFB64BB}"/>
              </a:ext>
            </a:extLst>
          </p:cNvPr>
          <p:cNvSpPr/>
          <p:nvPr/>
        </p:nvSpPr>
        <p:spPr>
          <a:xfrm>
            <a:off x="9638716" y="365125"/>
            <a:ext cx="1765276" cy="1055660"/>
          </a:xfrm>
          <a:custGeom>
            <a:avLst/>
            <a:gdLst>
              <a:gd name="csX0" fmla="*/ 0 w 1508156"/>
              <a:gd name="csY0" fmla="*/ 175979 h 1055660"/>
              <a:gd name="csX1" fmla="*/ 175979 w 1508156"/>
              <a:gd name="csY1" fmla="*/ 0 h 1055660"/>
              <a:gd name="csX2" fmla="*/ 1332177 w 1508156"/>
              <a:gd name="csY2" fmla="*/ 0 h 1055660"/>
              <a:gd name="csX3" fmla="*/ 1508156 w 1508156"/>
              <a:gd name="csY3" fmla="*/ 175979 h 1055660"/>
              <a:gd name="csX4" fmla="*/ 1508156 w 1508156"/>
              <a:gd name="csY4" fmla="*/ 879681 h 1055660"/>
              <a:gd name="csX5" fmla="*/ 1332177 w 1508156"/>
              <a:gd name="csY5" fmla="*/ 1055660 h 1055660"/>
              <a:gd name="csX6" fmla="*/ 175979 w 1508156"/>
              <a:gd name="csY6" fmla="*/ 1055660 h 1055660"/>
              <a:gd name="csX7" fmla="*/ 0 w 1508156"/>
              <a:gd name="csY7" fmla="*/ 879681 h 1055660"/>
              <a:gd name="csX8" fmla="*/ 0 w 1508156"/>
              <a:gd name="csY8" fmla="*/ 175979 h 10556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08156" h="1055660">
                <a:moveTo>
                  <a:pt x="0" y="175979"/>
                </a:moveTo>
                <a:cubicBezTo>
                  <a:pt x="0" y="78788"/>
                  <a:pt x="78788" y="0"/>
                  <a:pt x="175979" y="0"/>
                </a:cubicBezTo>
                <a:lnTo>
                  <a:pt x="1332177" y="0"/>
                </a:lnTo>
                <a:cubicBezTo>
                  <a:pt x="1429368" y="0"/>
                  <a:pt x="1508156" y="78788"/>
                  <a:pt x="1508156" y="175979"/>
                </a:cubicBezTo>
                <a:lnTo>
                  <a:pt x="1508156" y="879681"/>
                </a:lnTo>
                <a:cubicBezTo>
                  <a:pt x="1508156" y="976872"/>
                  <a:pt x="1429368" y="1055660"/>
                  <a:pt x="1332177" y="1055660"/>
                </a:cubicBezTo>
                <a:lnTo>
                  <a:pt x="175979" y="1055660"/>
                </a:lnTo>
                <a:cubicBezTo>
                  <a:pt x="78788" y="1055660"/>
                  <a:pt x="0" y="976872"/>
                  <a:pt x="0" y="879681"/>
                </a:cubicBezTo>
                <a:lnTo>
                  <a:pt x="0" y="175979"/>
                </a:lnTo>
                <a:close/>
              </a:path>
            </a:pathLst>
          </a:custGeom>
        </p:spPr>
        <p:style>
          <a:lnRef idx="2">
            <a:schemeClr val="lt1">
              <a:hueOff val="0"/>
              <a:satOff val="0"/>
              <a:lumOff val="0"/>
              <a:alphaOff val="0"/>
            </a:schemeClr>
          </a:lnRef>
          <a:fillRef idx="1">
            <a:schemeClr val="accent3">
              <a:hueOff val="2710599"/>
              <a:satOff val="100000"/>
              <a:lumOff val="-14706"/>
              <a:alphaOff val="0"/>
            </a:schemeClr>
          </a:fillRef>
          <a:effectRef idx="0">
            <a:schemeClr val="accent3">
              <a:hueOff val="2710599"/>
              <a:satOff val="100000"/>
              <a:lumOff val="-14706"/>
              <a:alphaOff val="0"/>
            </a:schemeClr>
          </a:effectRef>
          <a:fontRef idx="minor">
            <a:schemeClr val="lt1"/>
          </a:fontRef>
        </p:style>
        <p:txBody>
          <a:bodyPr spcFirstLastPara="0" vert="horz" wrap="square" lIns="165842" tIns="165842" rIns="165842" bIns="165842" numCol="1" spcCol="1270" anchor="ctr" anchorCtr="0">
            <a:noAutofit/>
          </a:bodyPr>
          <a:lstStyle/>
          <a:p>
            <a:pPr marL="0" lvl="0" indent="0" algn="ctr" defTabSz="1333500">
              <a:lnSpc>
                <a:spcPct val="90000"/>
              </a:lnSpc>
              <a:spcBef>
                <a:spcPct val="0"/>
              </a:spcBef>
              <a:spcAft>
                <a:spcPct val="35000"/>
              </a:spcAft>
              <a:buNone/>
            </a:pPr>
            <a:r>
              <a:rPr lang="en-GB" sz="3000" kern="1200" dirty="0"/>
              <a:t>Decide</a:t>
            </a:r>
          </a:p>
        </p:txBody>
      </p:sp>
      <p:sp>
        <p:nvSpPr>
          <p:cNvPr id="10" name="Rectangle: Diagonal Corners Rounded 9">
            <a:extLst>
              <a:ext uri="{FF2B5EF4-FFF2-40B4-BE49-F238E27FC236}">
                <a16:creationId xmlns:a16="http://schemas.microsoft.com/office/drawing/2014/main" id="{A731FC34-4FC9-546A-8F98-97A0FE794D8D}"/>
              </a:ext>
            </a:extLst>
          </p:cNvPr>
          <p:cNvSpPr/>
          <p:nvPr/>
        </p:nvSpPr>
        <p:spPr>
          <a:xfrm>
            <a:off x="1021081" y="3230880"/>
            <a:ext cx="5871210" cy="548641"/>
          </a:xfrm>
          <a:prstGeom prst="round2Diag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Problem 1 – Who Gets the Budget? </a:t>
            </a:r>
          </a:p>
        </p:txBody>
      </p:sp>
      <p:sp>
        <p:nvSpPr>
          <p:cNvPr id="12" name="Rectangle: Diagonal Corners Rounded 11">
            <a:extLst>
              <a:ext uri="{FF2B5EF4-FFF2-40B4-BE49-F238E27FC236}">
                <a16:creationId xmlns:a16="http://schemas.microsoft.com/office/drawing/2014/main" id="{F394D89E-6570-D919-7988-0F70A58E222C}"/>
              </a:ext>
            </a:extLst>
          </p:cNvPr>
          <p:cNvSpPr/>
          <p:nvPr/>
        </p:nvSpPr>
        <p:spPr>
          <a:xfrm>
            <a:off x="1005840" y="4130040"/>
            <a:ext cx="5871210" cy="1047750"/>
          </a:xfrm>
          <a:prstGeom prst="round2Diag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Problem 2 – The Inaccessible Work Event? </a:t>
            </a:r>
          </a:p>
        </p:txBody>
      </p:sp>
      <p:sp>
        <p:nvSpPr>
          <p:cNvPr id="14" name="Rectangle: Diagonal Corners Rounded 13">
            <a:extLst>
              <a:ext uri="{FF2B5EF4-FFF2-40B4-BE49-F238E27FC236}">
                <a16:creationId xmlns:a16="http://schemas.microsoft.com/office/drawing/2014/main" id="{B09B0C83-E29F-E7D0-F689-82CAF5200705}"/>
              </a:ext>
            </a:extLst>
          </p:cNvPr>
          <p:cNvSpPr/>
          <p:nvPr/>
        </p:nvSpPr>
        <p:spPr>
          <a:xfrm>
            <a:off x="1021080" y="5608666"/>
            <a:ext cx="5818454" cy="1047750"/>
          </a:xfrm>
          <a:prstGeom prst="round2Diag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800" dirty="0">
                <a:latin typeface="Arial" panose="020B0604020202020204" pitchFamily="34" charset="0"/>
                <a:cs typeface="Arial" panose="020B0604020202020204" pitchFamily="34" charset="0"/>
              </a:rPr>
              <a:t>Problem 3 – The Social Media Post? </a:t>
            </a:r>
          </a:p>
        </p:txBody>
      </p:sp>
      <p:pic>
        <p:nvPicPr>
          <p:cNvPr id="4" name="Picture 3">
            <a:extLst>
              <a:ext uri="{FF2B5EF4-FFF2-40B4-BE49-F238E27FC236}">
                <a16:creationId xmlns:a16="http://schemas.microsoft.com/office/drawing/2014/main" id="{86AA9837-7F54-19E0-1D38-B29F26112DA4}"/>
              </a:ext>
            </a:extLst>
          </p:cNvPr>
          <p:cNvPicPr>
            <a:picLocks noChangeAspect="1"/>
          </p:cNvPicPr>
          <p:nvPr/>
        </p:nvPicPr>
        <p:blipFill>
          <a:blip r:embed="rId2"/>
          <a:stretch>
            <a:fillRect/>
          </a:stretch>
        </p:blipFill>
        <p:spPr>
          <a:xfrm>
            <a:off x="7204839" y="2927309"/>
            <a:ext cx="4492593" cy="2954101"/>
          </a:xfrm>
          <a:prstGeom prst="rect">
            <a:avLst/>
          </a:prstGeom>
        </p:spPr>
      </p:pic>
    </p:spTree>
    <p:extLst>
      <p:ext uri="{BB962C8B-B14F-4D97-AF65-F5344CB8AC3E}">
        <p14:creationId xmlns:p14="http://schemas.microsoft.com/office/powerpoint/2010/main" val="36238894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8F7D9-825A-ECD9-39E9-AEF10B0DC356}"/>
              </a:ext>
            </a:extLst>
          </p:cNvPr>
          <p:cNvSpPr>
            <a:spLocks noGrp="1"/>
          </p:cNvSpPr>
          <p:nvPr>
            <p:ph type="title"/>
          </p:nvPr>
        </p:nvSpPr>
        <p:spPr/>
        <p:txBody>
          <a:bodyPr/>
          <a:lstStyle/>
          <a:p>
            <a:r>
              <a:rPr lang="en-GB" dirty="0"/>
              <a:t>My Critical Thinking Toolkit</a:t>
            </a:r>
          </a:p>
        </p:txBody>
      </p:sp>
      <p:sp>
        <p:nvSpPr>
          <p:cNvPr id="3" name="Content Placeholder 2">
            <a:extLst>
              <a:ext uri="{FF2B5EF4-FFF2-40B4-BE49-F238E27FC236}">
                <a16:creationId xmlns:a16="http://schemas.microsoft.com/office/drawing/2014/main" id="{A0E0A722-C732-C684-8C29-5A735B807585}"/>
              </a:ext>
            </a:extLst>
          </p:cNvPr>
          <p:cNvSpPr>
            <a:spLocks noGrp="1"/>
          </p:cNvSpPr>
          <p:nvPr>
            <p:ph idx="1"/>
          </p:nvPr>
        </p:nvSpPr>
        <p:spPr>
          <a:xfrm>
            <a:off x="1009650" y="3128109"/>
            <a:ext cx="10077450" cy="3364766"/>
          </a:xfrm>
        </p:spPr>
        <p:txBody>
          <a:bodyPr>
            <a:normAutofit/>
          </a:bodyPr>
          <a:lstStyle/>
          <a:p>
            <a:pPr>
              <a:lnSpc>
                <a:spcPct val="150000"/>
              </a:lnSpc>
            </a:pPr>
            <a:r>
              <a:rPr lang="en-GB" sz="2000" b="1" dirty="0">
                <a:latin typeface="Arial" panose="020B0604020202020204" pitchFamily="34" charset="0"/>
                <a:cs typeface="Arial" panose="020B0604020202020204" pitchFamily="34" charset="0"/>
              </a:rPr>
              <a:t>Before reaching a conclusion, I will make sure I understand…</a:t>
            </a:r>
          </a:p>
          <a:p>
            <a:pPr>
              <a:lnSpc>
                <a:spcPct val="150000"/>
              </a:lnSpc>
            </a:pPr>
            <a:r>
              <a:rPr lang="en-GB" sz="2000" dirty="0">
                <a:latin typeface="Arial" panose="020B0604020202020204" pitchFamily="34" charset="0"/>
                <a:cs typeface="Arial" panose="020B0604020202020204" pitchFamily="34" charset="0"/>
              </a:rPr>
              <a:t>When information points in different directions, I will consider…</a:t>
            </a:r>
          </a:p>
          <a:p>
            <a:pPr>
              <a:lnSpc>
                <a:spcPct val="150000"/>
              </a:lnSpc>
            </a:pPr>
            <a:r>
              <a:rPr lang="en-GB" sz="2000" b="1" dirty="0">
                <a:latin typeface="Arial" panose="020B0604020202020204" pitchFamily="34" charset="0"/>
                <a:cs typeface="Arial" panose="020B0604020202020204" pitchFamily="34" charset="0"/>
              </a:rPr>
              <a:t>If I do not have enough information, I will…</a:t>
            </a:r>
          </a:p>
          <a:p>
            <a:pPr>
              <a:lnSpc>
                <a:spcPct val="150000"/>
              </a:lnSpc>
            </a:pPr>
            <a:r>
              <a:rPr lang="en-GB" sz="2000" dirty="0">
                <a:latin typeface="Arial" panose="020B0604020202020204" pitchFamily="34" charset="0"/>
                <a:cs typeface="Arial" panose="020B0604020202020204" pitchFamily="34" charset="0"/>
              </a:rPr>
              <a:t>Before choosing a solution, I will consider…</a:t>
            </a:r>
          </a:p>
          <a:p>
            <a:pPr>
              <a:lnSpc>
                <a:spcPct val="150000"/>
              </a:lnSpc>
            </a:pPr>
            <a:r>
              <a:rPr lang="en-GB" sz="2000" b="1" dirty="0">
                <a:latin typeface="Arial" panose="020B0604020202020204" pitchFamily="34" charset="0"/>
                <a:cs typeface="Arial" panose="020B0604020202020204" pitchFamily="34" charset="0"/>
              </a:rPr>
              <a:t>One way I could improve the quality of my professional judgement is…</a:t>
            </a:r>
          </a:p>
        </p:txBody>
      </p:sp>
      <p:sp>
        <p:nvSpPr>
          <p:cNvPr id="4" name="TextBox 3">
            <a:extLst>
              <a:ext uri="{FF2B5EF4-FFF2-40B4-BE49-F238E27FC236}">
                <a16:creationId xmlns:a16="http://schemas.microsoft.com/office/drawing/2014/main" id="{3B542EE0-4A0D-AD97-365F-726602EC7931}"/>
              </a:ext>
            </a:extLst>
          </p:cNvPr>
          <p:cNvSpPr txBox="1"/>
          <p:nvPr/>
        </p:nvSpPr>
        <p:spPr>
          <a:xfrm>
            <a:off x="1189840" y="1690687"/>
            <a:ext cx="10411610"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Reflect of what you learnt and discussed today, think about how you will take this forward by completing the following sentences. </a:t>
            </a:r>
          </a:p>
        </p:txBody>
      </p:sp>
      <p:pic>
        <p:nvPicPr>
          <p:cNvPr id="6" name="Picture 5">
            <a:extLst>
              <a:ext uri="{FF2B5EF4-FFF2-40B4-BE49-F238E27FC236}">
                <a16:creationId xmlns:a16="http://schemas.microsoft.com/office/drawing/2014/main" id="{2B10AAED-774E-30D1-C987-580476EAED70}"/>
              </a:ext>
            </a:extLst>
          </p:cNvPr>
          <p:cNvPicPr>
            <a:picLocks noChangeAspect="1"/>
          </p:cNvPicPr>
          <p:nvPr/>
        </p:nvPicPr>
        <p:blipFill>
          <a:blip r:embed="rId2"/>
          <a:srcRect l="20255"/>
          <a:stretch>
            <a:fillRect/>
          </a:stretch>
        </p:blipFill>
        <p:spPr>
          <a:xfrm>
            <a:off x="9550400" y="2647818"/>
            <a:ext cx="2407643" cy="2866291"/>
          </a:xfrm>
          <a:prstGeom prst="rect">
            <a:avLst/>
          </a:prstGeom>
        </p:spPr>
      </p:pic>
    </p:spTree>
    <p:extLst>
      <p:ext uri="{BB962C8B-B14F-4D97-AF65-F5344CB8AC3E}">
        <p14:creationId xmlns:p14="http://schemas.microsoft.com/office/powerpoint/2010/main" val="38462348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74C9AF9-4C9F-9AF9-1575-DC8F46CAFBBA}"/>
              </a:ext>
            </a:extLst>
          </p:cNvPr>
          <p:cNvPicPr>
            <a:picLocks noChangeAspect="1"/>
          </p:cNvPicPr>
          <p:nvPr/>
        </p:nvPicPr>
        <p:blipFill>
          <a:blip r:embed="rId2"/>
          <a:srcRect r="9752"/>
          <a:stretch>
            <a:fillRect/>
          </a:stretch>
        </p:blipFill>
        <p:spPr>
          <a:xfrm>
            <a:off x="6096001" y="0"/>
            <a:ext cx="6096000" cy="6858000"/>
          </a:xfrm>
          <a:prstGeom prst="rect">
            <a:avLst/>
          </a:prstGeom>
        </p:spPr>
      </p:pic>
      <p:sp>
        <p:nvSpPr>
          <p:cNvPr id="2" name="TextBox 1">
            <a:extLst>
              <a:ext uri="{FF2B5EF4-FFF2-40B4-BE49-F238E27FC236}">
                <a16:creationId xmlns:a16="http://schemas.microsoft.com/office/drawing/2014/main" id="{AFA04BF5-B9FD-3BB5-4A11-AFD65FA2E13A}"/>
              </a:ext>
            </a:extLst>
          </p:cNvPr>
          <p:cNvSpPr txBox="1"/>
          <p:nvPr/>
        </p:nvSpPr>
        <p:spPr>
          <a:xfrm>
            <a:off x="1390650" y="2476500"/>
            <a:ext cx="3352800" cy="1323439"/>
          </a:xfrm>
          <a:prstGeom prst="rect">
            <a:avLst/>
          </a:prstGeom>
          <a:noFill/>
        </p:spPr>
        <p:txBody>
          <a:bodyPr wrap="square" rtlCol="0">
            <a:spAutoFit/>
          </a:bodyPr>
          <a:lstStyle/>
          <a:p>
            <a:pPr algn="ctr"/>
            <a:r>
              <a:rPr lang="en-GB" sz="4000" dirty="0">
                <a:solidFill>
                  <a:schemeClr val="bg1"/>
                </a:solidFill>
                <a:latin typeface="Arial" panose="020B0604020202020204" pitchFamily="34" charset="0"/>
                <a:cs typeface="Arial" panose="020B0604020202020204" pitchFamily="34" charset="0"/>
              </a:rPr>
              <a:t>See you next week </a:t>
            </a:r>
          </a:p>
        </p:txBody>
      </p:sp>
    </p:spTree>
    <p:extLst>
      <p:ext uri="{BB962C8B-B14F-4D97-AF65-F5344CB8AC3E}">
        <p14:creationId xmlns:p14="http://schemas.microsoft.com/office/powerpoint/2010/main" val="7903754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5391B2-31F4-92F1-80AD-B7D9D582D99E}"/>
              </a:ext>
            </a:extLst>
          </p:cNvPr>
          <p:cNvSpPr>
            <a:spLocks noGrp="1"/>
          </p:cNvSpPr>
          <p:nvPr>
            <p:ph idx="1"/>
          </p:nvPr>
        </p:nvSpPr>
        <p:spPr/>
        <p:txBody>
          <a:bodyPr/>
          <a:lstStyle/>
          <a:p>
            <a:r>
              <a:rPr lang="en-GB" dirty="0">
                <a:solidFill>
                  <a:schemeClr val="bg1"/>
                </a:solidFill>
              </a:rPr>
              <a:t>References </a:t>
            </a:r>
          </a:p>
          <a:p>
            <a:endParaRPr lang="en-GB" dirty="0"/>
          </a:p>
        </p:txBody>
      </p:sp>
      <p:sp>
        <p:nvSpPr>
          <p:cNvPr id="4" name="TextBox 3">
            <a:extLst>
              <a:ext uri="{FF2B5EF4-FFF2-40B4-BE49-F238E27FC236}">
                <a16:creationId xmlns:a16="http://schemas.microsoft.com/office/drawing/2014/main" id="{AE2B7E2C-9F15-2E84-1B07-3B588B4CD345}"/>
              </a:ext>
            </a:extLst>
          </p:cNvPr>
          <p:cNvSpPr txBox="1"/>
          <p:nvPr/>
        </p:nvSpPr>
        <p:spPr>
          <a:xfrm>
            <a:off x="630810" y="1971099"/>
            <a:ext cx="11408790" cy="3416320"/>
          </a:xfrm>
          <a:prstGeom prst="rect">
            <a:avLst/>
          </a:prstGeom>
          <a:noFill/>
        </p:spPr>
        <p:txBody>
          <a:bodyPr wrap="square" rtlCol="0">
            <a:spAutoFit/>
          </a:bodyPr>
          <a:lstStyle/>
          <a:p>
            <a:r>
              <a:rPr lang="en-GB" b="1" dirty="0">
                <a:solidFill>
                  <a:schemeClr val="bg1"/>
                </a:solidFill>
                <a:latin typeface="Arial" panose="020B0604020202020204" pitchFamily="34" charset="0"/>
                <a:cs typeface="Arial" panose="020B0604020202020204" pitchFamily="34" charset="0"/>
              </a:rPr>
              <a:t>Abrami, P.C., Bernard, R.M., </a:t>
            </a:r>
            <a:r>
              <a:rPr lang="en-GB" b="1" dirty="0" err="1">
                <a:solidFill>
                  <a:schemeClr val="bg1"/>
                </a:solidFill>
                <a:latin typeface="Arial" panose="020B0604020202020204" pitchFamily="34" charset="0"/>
                <a:cs typeface="Arial" panose="020B0604020202020204" pitchFamily="34" charset="0"/>
              </a:rPr>
              <a:t>Borokhovski</a:t>
            </a:r>
            <a:r>
              <a:rPr lang="en-GB" b="1" dirty="0">
                <a:solidFill>
                  <a:schemeClr val="bg1"/>
                </a:solidFill>
                <a:latin typeface="Arial" panose="020B0604020202020204" pitchFamily="34" charset="0"/>
                <a:cs typeface="Arial" panose="020B0604020202020204" pitchFamily="34" charset="0"/>
              </a:rPr>
              <a:t>, E., Waddington, D.I., Wade, C.A. and Persson, T. (2015)</a:t>
            </a:r>
            <a:r>
              <a:rPr lang="en-GB" dirty="0">
                <a:solidFill>
                  <a:schemeClr val="bg1"/>
                </a:solidFill>
                <a:latin typeface="Arial" panose="020B0604020202020204" pitchFamily="34" charset="0"/>
                <a:cs typeface="Arial" panose="020B0604020202020204" pitchFamily="34" charset="0"/>
              </a:rPr>
              <a:t> ‘Strategies for teaching students to think critically: A meta-analysis’, </a:t>
            </a:r>
            <a:r>
              <a:rPr lang="en-GB" i="1" dirty="0">
                <a:solidFill>
                  <a:schemeClr val="bg1"/>
                </a:solidFill>
                <a:latin typeface="Arial" panose="020B0604020202020204" pitchFamily="34" charset="0"/>
                <a:cs typeface="Arial" panose="020B0604020202020204" pitchFamily="34" charset="0"/>
              </a:rPr>
              <a:t>Review of Educational Research</a:t>
            </a:r>
            <a:r>
              <a:rPr lang="en-GB" dirty="0">
                <a:solidFill>
                  <a:schemeClr val="bg1"/>
                </a:solidFill>
                <a:latin typeface="Arial" panose="020B0604020202020204" pitchFamily="34" charset="0"/>
                <a:cs typeface="Arial" panose="020B0604020202020204" pitchFamily="34" charset="0"/>
              </a:rPr>
              <a:t>, 85(2), pp. 275–314. </a:t>
            </a:r>
            <a:r>
              <a:rPr lang="en-GB" dirty="0">
                <a:solidFill>
                  <a:schemeClr val="bg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https://doi.org/10.3102/0034654314551063</a:t>
            </a:r>
            <a:r>
              <a:rPr lang="en-GB" dirty="0">
                <a:solidFill>
                  <a:schemeClr val="bg1"/>
                </a:solidFill>
                <a:latin typeface="Arial" panose="020B0604020202020204" pitchFamily="34" charset="0"/>
                <a:cs typeface="Arial" panose="020B0604020202020204" pitchFamily="34" charset="0"/>
              </a:rPr>
              <a:t>.. </a:t>
            </a:r>
          </a:p>
          <a:p>
            <a:endParaRPr lang="en-GB" dirty="0">
              <a:solidFill>
                <a:schemeClr val="bg1"/>
              </a:solidFill>
              <a:latin typeface="Arial" panose="020B0604020202020204" pitchFamily="34" charset="0"/>
              <a:cs typeface="Arial" panose="020B0604020202020204" pitchFamily="34" charset="0"/>
            </a:endParaRPr>
          </a:p>
          <a:p>
            <a:r>
              <a:rPr lang="en-GB" b="1" dirty="0" err="1">
                <a:solidFill>
                  <a:schemeClr val="bg1"/>
                </a:solidFill>
                <a:latin typeface="Arial" panose="020B0604020202020204" pitchFamily="34" charset="0"/>
                <a:cs typeface="Arial" panose="020B0604020202020204" pitchFamily="34" charset="0"/>
              </a:rPr>
              <a:t>Facione</a:t>
            </a:r>
            <a:r>
              <a:rPr lang="en-GB" b="1" dirty="0">
                <a:solidFill>
                  <a:schemeClr val="bg1"/>
                </a:solidFill>
                <a:latin typeface="Arial" panose="020B0604020202020204" pitchFamily="34" charset="0"/>
                <a:cs typeface="Arial" panose="020B0604020202020204" pitchFamily="34" charset="0"/>
              </a:rPr>
              <a:t>, P.A. (1990)</a:t>
            </a:r>
            <a:r>
              <a:rPr lang="en-GB" dirty="0">
                <a:solidFill>
                  <a:schemeClr val="bg1"/>
                </a:solidFill>
                <a:latin typeface="Arial" panose="020B0604020202020204" pitchFamily="34" charset="0"/>
                <a:cs typeface="Arial" panose="020B0604020202020204" pitchFamily="34" charset="0"/>
              </a:rPr>
              <a:t> </a:t>
            </a:r>
            <a:r>
              <a:rPr lang="en-GB" i="1" dirty="0">
                <a:solidFill>
                  <a:schemeClr val="bg1"/>
                </a:solidFill>
                <a:latin typeface="Arial" panose="020B0604020202020204" pitchFamily="34" charset="0"/>
                <a:cs typeface="Arial" panose="020B0604020202020204" pitchFamily="34" charset="0"/>
              </a:rPr>
              <a:t>Critical Thinking: A Statement of Expert Consensus for Purposes of Educational Assessment and Instruction</a:t>
            </a:r>
            <a:r>
              <a:rPr lang="en-GB" dirty="0">
                <a:solidFill>
                  <a:schemeClr val="bg1"/>
                </a:solidFill>
                <a:latin typeface="Arial" panose="020B0604020202020204" pitchFamily="34" charset="0"/>
                <a:cs typeface="Arial" panose="020B0604020202020204" pitchFamily="34" charset="0"/>
              </a:rPr>
              <a:t>. Millbrae, CA: California Academic Press. </a:t>
            </a:r>
          </a:p>
          <a:p>
            <a:endParaRPr lang="en-GB" dirty="0">
              <a:solidFill>
                <a:schemeClr val="bg1"/>
              </a:solidFill>
              <a:latin typeface="Arial" panose="020B0604020202020204" pitchFamily="34" charset="0"/>
              <a:cs typeface="Arial" panose="020B0604020202020204" pitchFamily="34" charset="0"/>
            </a:endParaRPr>
          </a:p>
          <a:p>
            <a:r>
              <a:rPr lang="en-GB" b="1" dirty="0">
                <a:solidFill>
                  <a:schemeClr val="bg1"/>
                </a:solidFill>
                <a:latin typeface="Arial" panose="020B0604020202020204" pitchFamily="34" charset="0"/>
                <a:cs typeface="Arial" panose="020B0604020202020204" pitchFamily="34" charset="0"/>
              </a:rPr>
              <a:t>Halpern, D.F. (1998)</a:t>
            </a:r>
            <a:r>
              <a:rPr lang="en-GB" dirty="0">
                <a:solidFill>
                  <a:schemeClr val="bg1"/>
                </a:solidFill>
                <a:latin typeface="Arial" panose="020B0604020202020204" pitchFamily="34" charset="0"/>
                <a:cs typeface="Arial" panose="020B0604020202020204" pitchFamily="34" charset="0"/>
              </a:rPr>
              <a:t> ‘Teaching critical thinking for transfer across domains: Dispositions, skills, structure training, and metacognitive monitoring’, </a:t>
            </a:r>
            <a:r>
              <a:rPr lang="en-GB" i="1" dirty="0">
                <a:solidFill>
                  <a:schemeClr val="bg1"/>
                </a:solidFill>
                <a:latin typeface="Arial" panose="020B0604020202020204" pitchFamily="34" charset="0"/>
                <a:cs typeface="Arial" panose="020B0604020202020204" pitchFamily="34" charset="0"/>
              </a:rPr>
              <a:t>American Psychologist</a:t>
            </a:r>
            <a:r>
              <a:rPr lang="en-GB" dirty="0">
                <a:solidFill>
                  <a:schemeClr val="bg1"/>
                </a:solidFill>
                <a:latin typeface="Arial" panose="020B0604020202020204" pitchFamily="34" charset="0"/>
                <a:cs typeface="Arial" panose="020B0604020202020204" pitchFamily="34" charset="0"/>
              </a:rPr>
              <a:t>, 53(4), pp. 449–455. </a:t>
            </a:r>
          </a:p>
          <a:p>
            <a:endParaRPr lang="en-GB" dirty="0">
              <a:solidFill>
                <a:schemeClr val="bg1"/>
              </a:solidFill>
              <a:latin typeface="Arial" panose="020B0604020202020204" pitchFamily="34" charset="0"/>
              <a:cs typeface="Arial" panose="020B0604020202020204" pitchFamily="34" charset="0"/>
            </a:endParaRPr>
          </a:p>
          <a:p>
            <a:r>
              <a:rPr lang="en-GB" b="1" dirty="0">
                <a:solidFill>
                  <a:schemeClr val="bg1"/>
                </a:solidFill>
                <a:latin typeface="Arial" panose="020B0604020202020204" pitchFamily="34" charset="0"/>
                <a:cs typeface="Arial" panose="020B0604020202020204" pitchFamily="34" charset="0"/>
              </a:rPr>
              <a:t>Jonassen, D.H. (2000)</a:t>
            </a:r>
            <a:r>
              <a:rPr lang="en-GB" dirty="0">
                <a:solidFill>
                  <a:schemeClr val="bg1"/>
                </a:solidFill>
                <a:latin typeface="Arial" panose="020B0604020202020204" pitchFamily="34" charset="0"/>
                <a:cs typeface="Arial" panose="020B0604020202020204" pitchFamily="34" charset="0"/>
              </a:rPr>
              <a:t> ‘Toward a design theory of problem solving’, </a:t>
            </a:r>
            <a:r>
              <a:rPr lang="en-GB" i="1" dirty="0">
                <a:solidFill>
                  <a:schemeClr val="bg1"/>
                </a:solidFill>
                <a:latin typeface="Arial" panose="020B0604020202020204" pitchFamily="34" charset="0"/>
                <a:cs typeface="Arial" panose="020B0604020202020204" pitchFamily="34" charset="0"/>
              </a:rPr>
              <a:t>Educational Technology Research and Development</a:t>
            </a:r>
            <a:r>
              <a:rPr lang="en-GB" dirty="0">
                <a:solidFill>
                  <a:schemeClr val="bg1"/>
                </a:solidFill>
                <a:latin typeface="Arial" panose="020B0604020202020204" pitchFamily="34" charset="0"/>
                <a:cs typeface="Arial" panose="020B0604020202020204" pitchFamily="34" charset="0"/>
              </a:rPr>
              <a:t>, 48(4), pp. 63–85.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74038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6091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9C2DCFA-149B-430D-8596-BC24F5C8AA48}">
  <ds:schemaRefs>
    <ds:schemaRef ds:uri="http://schemas.microsoft.com/sharepoint/v3/contenttype/forms"/>
  </ds:schemaRefs>
</ds:datastoreItem>
</file>

<file path=customXml/itemProps2.xml><?xml version="1.0" encoding="utf-8"?>
<ds:datastoreItem xmlns:ds="http://schemas.openxmlformats.org/officeDocument/2006/customXml" ds:itemID="{B423A366-52DD-4B0D-BE45-A2541ACCCA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1786</TotalTime>
  <Words>2408</Words>
  <Application>Microsoft Office PowerPoint</Application>
  <PresentationFormat>Widescreen</PresentationFormat>
  <Paragraphs>255</Paragraphs>
  <Slides>26</Slides>
  <Notes>8</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26</vt:i4>
      </vt:variant>
    </vt:vector>
  </HeadingPairs>
  <TitlesOfParts>
    <vt:vector size="35" baseType="lpstr">
      <vt:lpstr>Aptos</vt:lpstr>
      <vt:lpstr>Arial</vt:lpstr>
      <vt:lpstr>Calibri</vt:lpstr>
      <vt:lpstr>Calibri Light</vt:lpstr>
      <vt:lpstr>UWTSD Holding Page</vt:lpstr>
      <vt:lpstr>UWTSD Title Page 1</vt:lpstr>
      <vt:lpstr>UWTSD Text 1</vt:lpstr>
      <vt:lpstr>UWTSD Text 4</vt:lpstr>
      <vt:lpstr>UWTSD Logo Variations place image in Background</vt:lpstr>
      <vt:lpstr>PowerPoint Presentation</vt:lpstr>
      <vt:lpstr>What are we learning? </vt:lpstr>
      <vt:lpstr>What Happened to Jamie?</vt:lpstr>
      <vt:lpstr>Possible explanations</vt:lpstr>
      <vt:lpstr>Some more information</vt:lpstr>
      <vt:lpstr>Critical Thinking </vt:lpstr>
      <vt:lpstr>Useful critical questions</vt:lpstr>
      <vt:lpstr>Evidence, Assumption, Interpretation or Judgement ?</vt:lpstr>
      <vt:lpstr>Evidence, Assumption, Interpretation or Judgement?</vt:lpstr>
      <vt:lpstr>PowerPoint Presentation</vt:lpstr>
      <vt:lpstr>Did we agree?</vt:lpstr>
      <vt:lpstr>What Else Could Be Happening?</vt:lpstr>
      <vt:lpstr>Critical Thinking at work</vt:lpstr>
      <vt:lpstr>Activity: The Complaints Spike</vt:lpstr>
      <vt:lpstr>Activity: The Complaints Spike</vt:lpstr>
      <vt:lpstr>Don't Stop at the First Solution</vt:lpstr>
      <vt:lpstr>PowerPoint Presentation</vt:lpstr>
      <vt:lpstr>PowerPoint Presentation</vt:lpstr>
      <vt:lpstr>PowerPoint Presentation</vt:lpstr>
      <vt:lpstr>PowerPoint Presentation</vt:lpstr>
      <vt:lpstr>PowerPoint Presentation</vt:lpstr>
      <vt:lpstr>My Critical Thinking Toolkit</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Beau Academic</cp:lastModifiedBy>
  <cp:revision>19</cp:revision>
  <cp:lastPrinted>2026-09-24T21:34:17Z</cp:lastPrinted>
  <dcterms:created xsi:type="dcterms:W3CDTF">2021-03-09T15:35:42Z</dcterms:created>
  <dcterms:modified xsi:type="dcterms:W3CDTF">2026-09-24T21:45:47Z</dcterms:modified>
</cp:coreProperties>
</file>