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300" r:id="rId2"/>
    <p:sldId id="345" r:id="rId3"/>
    <p:sldId id="346" r:id="rId4"/>
    <p:sldId id="331" r:id="rId5"/>
    <p:sldId id="301" r:id="rId6"/>
    <p:sldId id="302" r:id="rId7"/>
    <p:sldId id="304" r:id="rId8"/>
    <p:sldId id="305" r:id="rId9"/>
    <p:sldId id="307" r:id="rId10"/>
    <p:sldId id="308" r:id="rId11"/>
    <p:sldId id="342" r:id="rId12"/>
    <p:sldId id="309" r:id="rId13"/>
    <p:sldId id="335" r:id="rId14"/>
    <p:sldId id="336" r:id="rId15"/>
    <p:sldId id="317" r:id="rId16"/>
    <p:sldId id="338" r:id="rId17"/>
    <p:sldId id="339" r:id="rId18"/>
    <p:sldId id="340" r:id="rId19"/>
    <p:sldId id="310" r:id="rId20"/>
    <p:sldId id="334" r:id="rId21"/>
    <p:sldId id="341" r:id="rId22"/>
    <p:sldId id="311" r:id="rId23"/>
    <p:sldId id="312" r:id="rId24"/>
    <p:sldId id="315" r:id="rId25"/>
    <p:sldId id="319" r:id="rId26"/>
    <p:sldId id="320" r:id="rId27"/>
    <p:sldId id="321" r:id="rId28"/>
    <p:sldId id="323" r:id="rId29"/>
    <p:sldId id="343" r:id="rId30"/>
    <p:sldId id="324" r:id="rId31"/>
    <p:sldId id="325" r:id="rId32"/>
    <p:sldId id="327" r:id="rId33"/>
    <p:sldId id="328" r:id="rId34"/>
    <p:sldId id="329" r:id="rId35"/>
    <p:sldId id="330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475A6-44D3-45BC-BB3D-C17FC618BEFE}" v="64" dt="2023-03-08T10:20:41.2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299475A6-44D3-45BC-BB3D-C17FC618BEFE}"/>
    <pc:docChg chg="undo custSel addSld delSld modSld">
      <pc:chgData name="Mohamed Asim" userId="463e8671-0eec-4074-8616-21d10d9d1eab" providerId="ADAL" clId="{299475A6-44D3-45BC-BB3D-C17FC618BEFE}" dt="2023-03-08T10:25:49.116" v="513" actId="2696"/>
      <pc:docMkLst>
        <pc:docMk/>
      </pc:docMkLst>
      <pc:sldChg chg="del">
        <pc:chgData name="Mohamed Asim" userId="463e8671-0eec-4074-8616-21d10d9d1eab" providerId="ADAL" clId="{299475A6-44D3-45BC-BB3D-C17FC618BEFE}" dt="2023-03-08T10:14:22.525" v="381" actId="2696"/>
        <pc:sldMkLst>
          <pc:docMk/>
          <pc:sldMk cId="3926927926" sldId="303"/>
        </pc:sldMkLst>
      </pc:sldChg>
      <pc:sldChg chg="del">
        <pc:chgData name="Mohamed Asim" userId="463e8671-0eec-4074-8616-21d10d9d1eab" providerId="ADAL" clId="{299475A6-44D3-45BC-BB3D-C17FC618BEFE}" dt="2023-03-08T10:15:26.912" v="382" actId="2696"/>
        <pc:sldMkLst>
          <pc:docMk/>
          <pc:sldMk cId="3259376058" sldId="306"/>
        </pc:sldMkLst>
      </pc:sldChg>
      <pc:sldChg chg="modSp mod">
        <pc:chgData name="Mohamed Asim" userId="463e8671-0eec-4074-8616-21d10d9d1eab" providerId="ADAL" clId="{299475A6-44D3-45BC-BB3D-C17FC618BEFE}" dt="2023-03-08T10:15:49.686" v="384" actId="6549"/>
        <pc:sldMkLst>
          <pc:docMk/>
          <pc:sldMk cId="1575179332" sldId="307"/>
        </pc:sldMkLst>
        <pc:spChg chg="mod">
          <ac:chgData name="Mohamed Asim" userId="463e8671-0eec-4074-8616-21d10d9d1eab" providerId="ADAL" clId="{299475A6-44D3-45BC-BB3D-C17FC618BEFE}" dt="2023-03-08T10:15:49.686" v="384" actId="6549"/>
          <ac:spMkLst>
            <pc:docMk/>
            <pc:sldMk cId="1575179332" sldId="307"/>
            <ac:spMk id="30723" creationId="{00000000-0000-0000-0000-000000000000}"/>
          </ac:spMkLst>
        </pc:spChg>
      </pc:sldChg>
      <pc:sldChg chg="modSp mod">
        <pc:chgData name="Mohamed Asim" userId="463e8671-0eec-4074-8616-21d10d9d1eab" providerId="ADAL" clId="{299475A6-44D3-45BC-BB3D-C17FC618BEFE}" dt="2023-03-08T10:22:52.769" v="508" actId="20577"/>
        <pc:sldMkLst>
          <pc:docMk/>
          <pc:sldMk cId="1470184070" sldId="310"/>
        </pc:sldMkLst>
        <pc:spChg chg="mod">
          <ac:chgData name="Mohamed Asim" userId="463e8671-0eec-4074-8616-21d10d9d1eab" providerId="ADAL" clId="{299475A6-44D3-45BC-BB3D-C17FC618BEFE}" dt="2023-03-08T10:22:52.769" v="508" actId="20577"/>
          <ac:spMkLst>
            <pc:docMk/>
            <pc:sldMk cId="1470184070" sldId="310"/>
            <ac:spMk id="36866" creationId="{00000000-0000-0000-0000-000000000000}"/>
          </ac:spMkLst>
        </pc:spChg>
      </pc:sldChg>
      <pc:sldChg chg="del">
        <pc:chgData name="Mohamed Asim" userId="463e8671-0eec-4074-8616-21d10d9d1eab" providerId="ADAL" clId="{299475A6-44D3-45BC-BB3D-C17FC618BEFE}" dt="2023-03-08T10:23:47.883" v="509" actId="2696"/>
        <pc:sldMkLst>
          <pc:docMk/>
          <pc:sldMk cId="3389372406" sldId="313"/>
        </pc:sldMkLst>
      </pc:sldChg>
      <pc:sldChg chg="del">
        <pc:chgData name="Mohamed Asim" userId="463e8671-0eec-4074-8616-21d10d9d1eab" providerId="ADAL" clId="{299475A6-44D3-45BC-BB3D-C17FC618BEFE}" dt="2023-03-08T10:23:53.633" v="510" actId="2696"/>
        <pc:sldMkLst>
          <pc:docMk/>
          <pc:sldMk cId="2906903604" sldId="314"/>
        </pc:sldMkLst>
      </pc:sldChg>
      <pc:sldChg chg="del">
        <pc:chgData name="Mohamed Asim" userId="463e8671-0eec-4074-8616-21d10d9d1eab" providerId="ADAL" clId="{299475A6-44D3-45BC-BB3D-C17FC618BEFE}" dt="2023-03-08T10:24:19.249" v="511" actId="2696"/>
        <pc:sldMkLst>
          <pc:docMk/>
          <pc:sldMk cId="238516494" sldId="316"/>
        </pc:sldMkLst>
      </pc:sldChg>
      <pc:sldChg chg="del">
        <pc:chgData name="Mohamed Asim" userId="463e8671-0eec-4074-8616-21d10d9d1eab" providerId="ADAL" clId="{299475A6-44D3-45BC-BB3D-C17FC618BEFE}" dt="2023-03-08T10:19:17.934" v="394" actId="2696"/>
        <pc:sldMkLst>
          <pc:docMk/>
          <pc:sldMk cId="3753483314" sldId="318"/>
        </pc:sldMkLst>
      </pc:sldChg>
      <pc:sldChg chg="del">
        <pc:chgData name="Mohamed Asim" userId="463e8671-0eec-4074-8616-21d10d9d1eab" providerId="ADAL" clId="{299475A6-44D3-45BC-BB3D-C17FC618BEFE}" dt="2023-03-08T10:25:12.543" v="512" actId="2696"/>
        <pc:sldMkLst>
          <pc:docMk/>
          <pc:sldMk cId="1834307538" sldId="326"/>
        </pc:sldMkLst>
      </pc:sldChg>
      <pc:sldChg chg="del">
        <pc:chgData name="Mohamed Asim" userId="463e8671-0eec-4074-8616-21d10d9d1eab" providerId="ADAL" clId="{299475A6-44D3-45BC-BB3D-C17FC618BEFE}" dt="2023-03-08T10:15:37.930" v="383" actId="2696"/>
        <pc:sldMkLst>
          <pc:docMk/>
          <pc:sldMk cId="3482374255" sldId="332"/>
        </pc:sldMkLst>
      </pc:sldChg>
      <pc:sldChg chg="del">
        <pc:chgData name="Mohamed Asim" userId="463e8671-0eec-4074-8616-21d10d9d1eab" providerId="ADAL" clId="{299475A6-44D3-45BC-BB3D-C17FC618BEFE}" dt="2023-03-08T10:16:14.369" v="385" actId="2696"/>
        <pc:sldMkLst>
          <pc:docMk/>
          <pc:sldMk cId="3965416381" sldId="333"/>
        </pc:sldMkLst>
      </pc:sldChg>
      <pc:sldChg chg="modSp mod modAnim">
        <pc:chgData name="Mohamed Asim" userId="463e8671-0eec-4074-8616-21d10d9d1eab" providerId="ADAL" clId="{299475A6-44D3-45BC-BB3D-C17FC618BEFE}" dt="2023-03-08T10:17:32.807" v="393" actId="6549"/>
        <pc:sldMkLst>
          <pc:docMk/>
          <pc:sldMk cId="2632968257" sldId="335"/>
        </pc:sldMkLst>
        <pc:spChg chg="mod">
          <ac:chgData name="Mohamed Asim" userId="463e8671-0eec-4074-8616-21d10d9d1eab" providerId="ADAL" clId="{299475A6-44D3-45BC-BB3D-C17FC618BEFE}" dt="2023-03-08T10:17:32.807" v="393" actId="6549"/>
          <ac:spMkLst>
            <pc:docMk/>
            <pc:sldMk cId="2632968257" sldId="335"/>
            <ac:spMk id="3" creationId="{00000000-0000-0000-0000-000000000000}"/>
          </ac:spMkLst>
        </pc:spChg>
      </pc:sldChg>
      <pc:sldChg chg="modSp mod">
        <pc:chgData name="Mohamed Asim" userId="463e8671-0eec-4074-8616-21d10d9d1eab" providerId="ADAL" clId="{299475A6-44D3-45BC-BB3D-C17FC618BEFE}" dt="2023-03-08T10:20:06.173" v="427" actId="20577"/>
        <pc:sldMkLst>
          <pc:docMk/>
          <pc:sldMk cId="4254660420" sldId="339"/>
        </pc:sldMkLst>
        <pc:spChg chg="mod">
          <ac:chgData name="Mohamed Asim" userId="463e8671-0eec-4074-8616-21d10d9d1eab" providerId="ADAL" clId="{299475A6-44D3-45BC-BB3D-C17FC618BEFE}" dt="2023-03-08T10:20:06.173" v="427" actId="20577"/>
          <ac:spMkLst>
            <pc:docMk/>
            <pc:sldMk cId="4254660420" sldId="339"/>
            <ac:spMk id="3" creationId="{00000000-0000-0000-0000-000000000000}"/>
          </ac:spMkLst>
        </pc:spChg>
      </pc:sldChg>
      <pc:sldChg chg="modSp mod modAnim">
        <pc:chgData name="Mohamed Asim" userId="463e8671-0eec-4074-8616-21d10d9d1eab" providerId="ADAL" clId="{299475A6-44D3-45BC-BB3D-C17FC618BEFE}" dt="2023-03-08T10:20:41.219" v="450" actId="20577"/>
        <pc:sldMkLst>
          <pc:docMk/>
          <pc:sldMk cId="3855807619" sldId="340"/>
        </pc:sldMkLst>
        <pc:spChg chg="mod">
          <ac:chgData name="Mohamed Asim" userId="463e8671-0eec-4074-8616-21d10d9d1eab" providerId="ADAL" clId="{299475A6-44D3-45BC-BB3D-C17FC618BEFE}" dt="2023-03-08T10:20:41.219" v="450" actId="20577"/>
          <ac:spMkLst>
            <pc:docMk/>
            <pc:sldMk cId="3855807619" sldId="340"/>
            <ac:spMk id="3" creationId="{00000000-0000-0000-0000-000000000000}"/>
          </ac:spMkLst>
        </pc:spChg>
      </pc:sldChg>
      <pc:sldChg chg="del">
        <pc:chgData name="Mohamed Asim" userId="463e8671-0eec-4074-8616-21d10d9d1eab" providerId="ADAL" clId="{299475A6-44D3-45BC-BB3D-C17FC618BEFE}" dt="2023-03-08T10:25:49.116" v="513" actId="2696"/>
        <pc:sldMkLst>
          <pc:docMk/>
          <pc:sldMk cId="3839288538" sldId="344"/>
        </pc:sldMkLst>
      </pc:sldChg>
      <pc:sldChg chg="modSp new mod">
        <pc:chgData name="Mohamed Asim" userId="463e8671-0eec-4074-8616-21d10d9d1eab" providerId="ADAL" clId="{299475A6-44D3-45BC-BB3D-C17FC618BEFE}" dt="2023-03-08T10:13:07.709" v="380" actId="20577"/>
        <pc:sldMkLst>
          <pc:docMk/>
          <pc:sldMk cId="3824924098" sldId="345"/>
        </pc:sldMkLst>
        <pc:spChg chg="mod">
          <ac:chgData name="Mohamed Asim" userId="463e8671-0eec-4074-8616-21d10d9d1eab" providerId="ADAL" clId="{299475A6-44D3-45BC-BB3D-C17FC618BEFE}" dt="2023-03-08T10:06:22.049" v="25" actId="20577"/>
          <ac:spMkLst>
            <pc:docMk/>
            <pc:sldMk cId="3824924098" sldId="345"/>
            <ac:spMk id="2" creationId="{8BE6AD19-37C3-5232-F8A9-5B50C9457AC1}"/>
          </ac:spMkLst>
        </pc:spChg>
        <pc:spChg chg="mod">
          <ac:chgData name="Mohamed Asim" userId="463e8671-0eec-4074-8616-21d10d9d1eab" providerId="ADAL" clId="{299475A6-44D3-45BC-BB3D-C17FC618BEFE}" dt="2023-03-08T10:13:07.709" v="380" actId="20577"/>
          <ac:spMkLst>
            <pc:docMk/>
            <pc:sldMk cId="3824924098" sldId="345"/>
            <ac:spMk id="3" creationId="{B8614BE2-1A10-9098-1FD9-610CF6A42089}"/>
          </ac:spMkLst>
        </pc:spChg>
      </pc:sldChg>
      <pc:sldChg chg="modSp new mod">
        <pc:chgData name="Mohamed Asim" userId="463e8671-0eec-4074-8616-21d10d9d1eab" providerId="ADAL" clId="{299475A6-44D3-45BC-BB3D-C17FC618BEFE}" dt="2023-03-08T10:12:52.802" v="377" actId="20577"/>
        <pc:sldMkLst>
          <pc:docMk/>
          <pc:sldMk cId="2965161864" sldId="346"/>
        </pc:sldMkLst>
        <pc:spChg chg="mod">
          <ac:chgData name="Mohamed Asim" userId="463e8671-0eec-4074-8616-21d10d9d1eab" providerId="ADAL" clId="{299475A6-44D3-45BC-BB3D-C17FC618BEFE}" dt="2023-03-08T10:12:52.802" v="377" actId="20577"/>
          <ac:spMkLst>
            <pc:docMk/>
            <pc:sldMk cId="2965161864" sldId="346"/>
            <ac:spMk id="3" creationId="{ACAE8467-EA40-6E08-AA7F-27153B91008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s.gov.uk/ons/rel/census/2011-census/key-statistics-for-local-authorities-in-england-and-wales/rpt-ethnicity.html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7066494-1506-447A-A395-C4085180EA29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19169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95F1C8D-6429-4431-A832-D939A141D47D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9521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E257C86-FDEC-413A-8F9F-CCAFB0D28D2C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0411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4F4541A0-80AF-4172-9FD7-C704DA63CB21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74944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3E95588A-5D65-4E20-A7F5-C543C7670BCF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3244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A3A75FA-441A-4145-8001-ED867B02B73A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8822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4953045-208C-48AF-A3C7-51B65FBBA218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21536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BE7A625-7A1E-4DB5-B9F3-981CA7CA2C0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4451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80539024-A0D2-48E4-B9A7-1FC308D3152C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97819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6A003F3-0BDF-4009-B931-85A443AE71D3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56351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07E599B-982C-4044-A881-3A90220832BC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0397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02C1FFB-5324-4128-912D-BB9543EB8844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2011 Census has shown that England and Wales has become more </a:t>
            </a:r>
            <a:r>
              <a:rPr lang="en-GB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RPT Ethnicity"/>
              </a:rPr>
              <a:t>ethnically diverse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with minority ethnic groups continuing to rise since 1991. The proportion identifying with a White ethnic group has decreased from 94% in 1991 to 86% in 2011.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2011, 87% of the population (48.6 million people) was born in the UK and 13% of the population (7.5 million people) was born outside of the UK.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51130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2E030EA-2DFF-4C7B-8D8B-DCED05FA1823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36919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5EDB7A-113F-48E0-9D41-1A050F46A363}" type="slidenum">
              <a:rPr lang="en-GB" altLang="en-US" sz="1200"/>
              <a:pPr/>
              <a:t>31</a:t>
            </a:fld>
            <a:endParaRPr lang="en-GB" altLang="en-US" sz="12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97645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B2353E-EC3A-4A56-8F47-AE7F37814B80}" type="slidenum">
              <a:rPr lang="en-GB" altLang="en-US" sz="1200"/>
              <a:pPr/>
              <a:t>32</a:t>
            </a:fld>
            <a:endParaRPr lang="en-GB" altLang="en-US" sz="12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33361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FD9206F3-01B2-4519-BACD-7B4C30425CF5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5608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8DF8945C-6F28-44F8-91A9-88395F27CD8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5867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6493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1pahb_VQdwQ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es.sagepub.com/content/26/4/574.full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179512" y="2132856"/>
            <a:ext cx="8856984" cy="2250831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b="1" dirty="0"/>
              <a:t>THE SOCIAL AND DEMOGRAPHIC ENVIRONMENT</a:t>
            </a:r>
          </a:p>
          <a:p>
            <a:pPr marL="0" indent="0" algn="ctr">
              <a:buNone/>
            </a:pPr>
            <a:endParaRPr lang="en-GB" altLang="en-US" b="1" dirty="0"/>
          </a:p>
          <a:p>
            <a:pPr marL="0" indent="0" algn="ctr">
              <a:buNone/>
            </a:pPr>
            <a:endParaRPr lang="en-GB" altLang="en-US" b="1" dirty="0"/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070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6AD19-37C3-5232-F8A9-5B50C9457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14BE2-1A10-9098-1FD9-610CF6A42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International </a:t>
            </a:r>
            <a:r>
              <a:rPr lang="en-GB" dirty="0" err="1"/>
              <a:t>Womens</a:t>
            </a:r>
            <a:r>
              <a:rPr lang="en-GB" dirty="0"/>
              <a:t> Day video</a:t>
            </a:r>
          </a:p>
          <a:p>
            <a:pPr marL="514350" indent="-514350">
              <a:buAutoNum type="arabicPeriod"/>
            </a:pPr>
            <a:r>
              <a:rPr lang="en-GB" dirty="0"/>
              <a:t>Review of last week’s case study reading and feedback</a:t>
            </a:r>
          </a:p>
          <a:p>
            <a:pPr marL="514350" indent="-514350">
              <a:buAutoNum type="arabicPeriod"/>
            </a:pPr>
            <a:r>
              <a:rPr lang="en-GB" dirty="0"/>
              <a:t>Lecture session on the social and demographic environment</a:t>
            </a:r>
          </a:p>
          <a:p>
            <a:pPr marL="514350" indent="-514350">
              <a:buAutoNum type="arabicPeriod"/>
            </a:pPr>
            <a:r>
              <a:rPr lang="en-GB" dirty="0"/>
              <a:t>Friday’s session – guest speaker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2BE4C-DFD8-6309-EAC5-512D012B0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C5F3ED-3062-E72A-03C7-3D1FC35E5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4924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F78B0-CAF2-0C1D-D6B6-4823047E1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E8467-EA40-6E08-AA7F-27153B910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hlinkClick r:id="rId2"/>
              </a:rPr>
              <a:t>https://youtu.be/1pahb_VQdwQ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1AA04-F939-3E08-96BB-A8AF89991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F8B681-8870-1221-CAAD-B1F366E5A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5161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>
          <a:xfrm>
            <a:off x="80875" y="1858232"/>
            <a:ext cx="8883614" cy="279490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Look around the group of people you are with, what values and attitudes do you share with them?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20 years ago what would have been different?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Will it be different in a country with a different cultural background?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Why does this matter to businesses?</a:t>
            </a:r>
          </a:p>
        </p:txBody>
      </p:sp>
      <p:sp>
        <p:nvSpPr>
          <p:cNvPr id="1843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3FF26FE-285C-4B63-B91D-97DD4A52F4CF}" type="slidenum">
              <a:rPr lang="en-US" altLang="en-US" sz="1200">
                <a:solidFill>
                  <a:srgbClr val="898989"/>
                </a:solidFill>
              </a:rPr>
              <a:pPr/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8435" name="AutoShape 4"/>
          <p:cNvSpPr>
            <a:spLocks noChangeArrowheads="1"/>
          </p:cNvSpPr>
          <p:nvPr/>
        </p:nvSpPr>
        <p:spPr bwMode="auto">
          <a:xfrm>
            <a:off x="62753" y="188913"/>
            <a:ext cx="2977310" cy="935831"/>
          </a:xfrm>
          <a:prstGeom prst="cloudCallout">
            <a:avLst>
              <a:gd name="adj1" fmla="val 72653"/>
              <a:gd name="adj2" fmla="val -19116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OPENING QUESTION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3779912" y="114566"/>
            <a:ext cx="510110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WHAT WOULD THIS CLASS BE LIKE 20 YEARS AGO? OR 20 YEARS IN THE FUTURE?</a:t>
            </a:r>
          </a:p>
        </p:txBody>
      </p:sp>
    </p:spTree>
    <p:extLst>
      <p:ext uri="{BB962C8B-B14F-4D97-AF65-F5344CB8AC3E}">
        <p14:creationId xmlns:p14="http://schemas.microsoft.com/office/powerpoint/2010/main" val="3114152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012" y="260351"/>
            <a:ext cx="8205601" cy="576361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>
          <a:xfrm>
            <a:off x="53752" y="843630"/>
            <a:ext cx="9036496" cy="481761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 This session will explore:</a:t>
            </a:r>
          </a:p>
          <a:p>
            <a:pPr eaLnBrk="1" hangingPunct="1"/>
            <a:r>
              <a:rPr lang="en-GB" altLang="en-US" sz="2800" dirty="0">
                <a:latin typeface="Arial" charset="0"/>
              </a:rPr>
              <a:t>The two-way relationship between society and business</a:t>
            </a:r>
            <a:endParaRPr lang="en-GB" altLang="en-US" sz="28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800" dirty="0">
                <a:latin typeface="Arial" charset="0"/>
              </a:rPr>
              <a:t>How changing attitudes and lifestyles affect business organisations.</a:t>
            </a:r>
          </a:p>
          <a:p>
            <a:pPr eaLnBrk="1" hangingPunct="1"/>
            <a:r>
              <a:rPr lang="en-GB" altLang="en-US" sz="2800" dirty="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8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800" dirty="0">
                <a:latin typeface="Arial" charset="0"/>
              </a:rPr>
              <a:t>Change in family composition and household structure.</a:t>
            </a:r>
            <a:endParaRPr lang="en-GB" altLang="en-US" sz="2800" dirty="0">
              <a:ea typeface="Arial Unicode MS" pitchFamily="34" charset="-128"/>
              <a:cs typeface="Arial Unicode MS" pitchFamily="34" charset="-128"/>
            </a:endParaRPr>
          </a:p>
          <a:p>
            <a:pPr eaLnBrk="1" hangingPunct="1"/>
            <a:r>
              <a:rPr lang="en-GB" altLang="en-US" sz="2800" dirty="0">
                <a:latin typeface="Arial" charset="0"/>
              </a:rPr>
              <a:t>The effects on business of greater ethnic diversity.</a:t>
            </a:r>
            <a:endParaRPr lang="en-GB" altLang="en-US" sz="2800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EB1A698-CEF1-4512-A178-81FBFAB5B80D}" type="slidenum">
              <a:rPr lang="en-US" altLang="en-US" sz="1200">
                <a:solidFill>
                  <a:srgbClr val="898989"/>
                </a:solidFill>
              </a:rPr>
              <a:pPr/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5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32535"/>
            <a:ext cx="8928992" cy="1047650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SOCIAL CHANGE AND ITS EFFECTS ON BUSINESS ORGANISATIONS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15516" y="1268761"/>
            <a:ext cx="8712968" cy="388843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Many goods and services are no longer considered socially and culturally relevant – e.g. formal clothing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New opportunities emerge for businesses – e.g. Halal butchers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Two way effect - businesses and new technology affect social and cultural environment (e.g. microwave oven)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5165755-BDB9-4FEE-AC57-DE40963F540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443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25231"/>
            <a:ext cx="7886700" cy="543594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THE CULTURAL ENVIRONMENT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43508" y="1378625"/>
            <a:ext cx="8856984" cy="302433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A culture's values are expressed in a complex set of beliefs, customs and symbols which help to identify individuals as members of one particular culture rather than another.</a:t>
            </a:r>
          </a:p>
          <a:p>
            <a:pPr eaLnBrk="1" hangingPunct="1"/>
            <a:r>
              <a:rPr lang="en-GB" altLang="en-US" sz="2800" dirty="0"/>
              <a:t>Distinguish between ‘core’ and ‘secondary’ cultural values.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2F0C2385-7427-4DB1-9045-7A02A8D0FF9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402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07663" y="133620"/>
            <a:ext cx="7886700" cy="615602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EFFECTS OF CULTURE ON BUSINESSES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66537" y="1052736"/>
            <a:ext cx="8568952" cy="4536504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Cultural sensitivity affects many aspects of business planning and operations, e.g.: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 dirty="0"/>
              <a:t>Understanding processes of buyer behaviour.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 dirty="0"/>
              <a:t>Distribution channel decisions are partly a reflection of cultural attitudes.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 dirty="0"/>
              <a:t>Advertising messages do not always translate easily between different cultures.</a:t>
            </a:r>
          </a:p>
          <a:p>
            <a:pPr lvl="1">
              <a:buFont typeface="Symbol" pitchFamily="18" charset="2"/>
              <a:buChar char="·"/>
            </a:pPr>
            <a:r>
              <a:rPr lang="en-GB" altLang="en-US" dirty="0"/>
              <a:t>Methods of procuring resources can vary between cultures.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FB7E2B78-E143-4F3A-8B5E-52A6F2B1CEE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832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6156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200" dirty="0"/>
              <a:t>CULTURAL CONVERGENCE?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515655"/>
            <a:ext cx="8784976" cy="25922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 sz="2800" dirty="0"/>
              <a:t>Are cultures converging in their values and attitudes?</a:t>
            </a:r>
          </a:p>
          <a:p>
            <a:r>
              <a:rPr lang="en-US" altLang="en-US" sz="2800" dirty="0"/>
              <a:t>Or do multi-cultural societies lead to a growing need for cultural identity?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C58A6D33-983F-4C89-B4B1-F779FD77E36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9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5179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08453"/>
            <a:ext cx="7886700" cy="47158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sz="3200" dirty="0"/>
              <a:t>MULTI-ETHNIC SOCIETIES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0598" y="1124744"/>
            <a:ext cx="8822804" cy="27363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 sz="2800" dirty="0"/>
              <a:t>	New challenges and opportunities for businesses</a:t>
            </a:r>
          </a:p>
          <a:p>
            <a:pPr lvl="1"/>
            <a:r>
              <a:rPr lang="en-US" altLang="en-US" dirty="0"/>
              <a:t>More diverse patterns of demand, e.g. ethnic foods</a:t>
            </a:r>
          </a:p>
          <a:p>
            <a:pPr lvl="1"/>
            <a:r>
              <a:rPr lang="en-US" altLang="en-US" dirty="0"/>
              <a:t>Increasingly multi-ethnic workforce</a:t>
            </a:r>
          </a:p>
          <a:p>
            <a:pPr lvl="1"/>
            <a:endParaRPr lang="en-US" altLang="en-US" dirty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AFEB7E61-4FCB-4BC1-AD2E-41A1E30C9D9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4369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61560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Multiculturalism?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536504"/>
          </a:xfrm>
        </p:spPr>
        <p:txBody>
          <a:bodyPr>
            <a:normAutofit/>
          </a:bodyPr>
          <a:lstStyle/>
          <a:p>
            <a:r>
              <a:rPr lang="en-GB" sz="2800" dirty="0"/>
              <a:t>Demands for the inclusion of cultures previously considered ‘outside’ the ‘national’ community – in civil life</a:t>
            </a:r>
          </a:p>
          <a:p>
            <a:r>
              <a:rPr lang="en-GB" sz="2800" dirty="0"/>
              <a:t>May call for accommodation of</a:t>
            </a:r>
          </a:p>
          <a:p>
            <a:pPr lvl="1"/>
            <a:r>
              <a:rPr lang="en-GB" dirty="0"/>
              <a:t>Cultural practices</a:t>
            </a:r>
          </a:p>
          <a:p>
            <a:pPr lvl="1"/>
            <a:r>
              <a:rPr lang="en-GB" dirty="0"/>
              <a:t>Language </a:t>
            </a:r>
          </a:p>
          <a:p>
            <a:r>
              <a:rPr lang="en-GB" sz="2800" dirty="0"/>
              <a:t>Demands right of equal recognition and representation in political &amp; commercial life, and popular culture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8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6524"/>
            <a:ext cx="7886700" cy="615602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SOCIAL CLASS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143508" y="1268760"/>
            <a:ext cx="8856984" cy="352839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In most societies, divisions exist between groups of people in terms of their access to privileges and status</a:t>
            </a:r>
          </a:p>
          <a:p>
            <a:pPr eaLnBrk="1" hangingPunct="1"/>
            <a:r>
              <a:rPr lang="en-GB" altLang="en-US" sz="2800" dirty="0"/>
              <a:t>As the size of each class changes, so market segments, which are made up of people who are similar in some important respects, also change</a:t>
            </a:r>
          </a:p>
          <a:p>
            <a:pPr eaLnBrk="1" hangingPunct="1"/>
            <a:r>
              <a:rPr lang="en-GB" altLang="en-US" sz="2800" dirty="0"/>
              <a:t>Is a ‘classless’ society a myth or reality?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83415E9-ED4F-425F-8C01-EBAF7E2A571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070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Class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000" dirty="0">
                <a:highlight>
                  <a:srgbClr val="FFFF00"/>
                </a:highlight>
              </a:rPr>
              <a:t>Conventionally:</a:t>
            </a:r>
          </a:p>
          <a:p>
            <a:pPr>
              <a:buFont typeface="Wingdings" pitchFamily="2" charset="2"/>
              <a:buChar char="Ø"/>
            </a:pPr>
            <a:r>
              <a:rPr lang="en-GB" sz="3000" dirty="0"/>
              <a:t>Working</a:t>
            </a:r>
          </a:p>
          <a:p>
            <a:pPr>
              <a:buFont typeface="Wingdings" pitchFamily="2" charset="2"/>
              <a:buChar char="Ø"/>
            </a:pPr>
            <a:r>
              <a:rPr lang="en-GB" sz="3000" dirty="0"/>
              <a:t>Middle</a:t>
            </a:r>
          </a:p>
          <a:p>
            <a:pPr>
              <a:buFont typeface="Wingdings" pitchFamily="2" charset="2"/>
              <a:buChar char="Ø"/>
            </a:pPr>
            <a:r>
              <a:rPr lang="en-GB" sz="3000" dirty="0"/>
              <a:t>‘Upper’</a:t>
            </a:r>
          </a:p>
          <a:p>
            <a:pPr>
              <a:buNone/>
            </a:pPr>
            <a:r>
              <a:rPr lang="en-GB" sz="3000" dirty="0"/>
              <a:t>What determines a person’s location in this social structure?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96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640960" cy="439248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/>
              <a:t>Education?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Property?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Income &amp; wealth?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Occupation?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Ethnicity?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Caste?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Is mobility between categories possible?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Dependent on cultural makeup of country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Class?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6003235"/>
            <a:ext cx="3629465" cy="85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86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799" y="100785"/>
            <a:ext cx="7772400" cy="57206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‘defines’ Social Class?</a:t>
            </a:r>
            <a:endParaRPr lang="en-GB" altLang="en-US" sz="2800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39151" y="984567"/>
            <a:ext cx="8147612" cy="956776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dirty="0"/>
              <a:t>IPA Classification system (IPA=I</a:t>
            </a:r>
            <a:r>
              <a:rPr lang="en-GB" dirty="0"/>
              <a:t>nternational Phonetic Alphabet </a:t>
            </a:r>
            <a:endParaRPr lang="en-GB" altLang="en-US" dirty="0"/>
          </a:p>
          <a:p>
            <a:pPr eaLnBrk="1" hangingPunct="1"/>
            <a:r>
              <a:rPr lang="en-GB" altLang="en-US" dirty="0"/>
              <a:t>UK Census</a:t>
            </a:r>
          </a:p>
          <a:p>
            <a:pPr eaLnBrk="1" hangingPunct="1">
              <a:buFont typeface="Arial" charset="0"/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49157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4D3A62E-14BB-4EE3-ACE7-00CE5CDBA127}" type="slidenum">
              <a:rPr lang="en-GB" smtClean="0"/>
              <a:pPr/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6515"/>
            <a:ext cx="9115280" cy="3887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697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432048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40" y="1196752"/>
            <a:ext cx="9062664" cy="43924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/>
              <a:t>A question of consumption, materialism, or not?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How do people dispose of their income?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Restaurants, or pubs?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Travel – Butlins or Barcelona?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Carnivore or vegetarian?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SUV or bicycle?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Theatre or cinema?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dirty="0"/>
              <a:t>War &amp; Peace or X-Men?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Are you an off-grid, bicycle-riding vegan – or an SUV-driving, meat-guzzling materialist? What do you think determines this?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17656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3"/>
            <a:ext cx="8928992" cy="4608511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en-GB" sz="2800" dirty="0"/>
              <a:t>Shift in the UK from essential products such as food, clothing, water, fuel to non-essential products such as travel, communications, recreation, events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Shift to organic products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Shift away from spending on alcohol towards spending on health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Reflected in the ‘basket of goods’ used to calculate RPI (inflation)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Linked to class: proportion of income which can be spent on non-essential items likely to rise with income.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7544" y="1"/>
            <a:ext cx="7886700" cy="548680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Lifestyles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660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4101" y="116632"/>
            <a:ext cx="7975798" cy="626775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might this mean for business?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08" y="1124744"/>
            <a:ext cx="8856984" cy="391703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 Some of these trends have a direct relationship to the fortunes of business 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bad time for tobacco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A good time for healthcare firms?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Coca-cola has seen profits fall as people seek a healthier alternative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Germans now drink less beer ??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More Tea drinkers?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/>
              <a:t>Bans on smoking in public &amp; tobacco advertising have hit the bottom line in this sector</a:t>
            </a:r>
          </a:p>
        </p:txBody>
      </p:sp>
    </p:spTree>
    <p:extLst>
      <p:ext uri="{BB962C8B-B14F-4D97-AF65-F5344CB8AC3E}">
        <p14:creationId xmlns:p14="http://schemas.microsoft.com/office/powerpoint/2010/main" val="3855807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592262"/>
            <a:ext cx="8928992" cy="367347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Governments have pursued strategies for promoting equality between different groups in society</a:t>
            </a:r>
          </a:p>
          <a:p>
            <a:pPr eaLnBrk="1" hangingPunct="1"/>
            <a:r>
              <a:rPr lang="en-GB" altLang="en-US" sz="2800" dirty="0"/>
              <a:t>UK government’s levelling up program</a:t>
            </a:r>
          </a:p>
          <a:p>
            <a:pPr eaLnBrk="1" hangingPunct="1"/>
            <a:r>
              <a:rPr lang="en-GB" altLang="en-US" sz="2800" dirty="0"/>
              <a:t>Have these strategies worked?</a:t>
            </a:r>
          </a:p>
          <a:p>
            <a:pPr eaLnBrk="1" hangingPunct="1"/>
            <a:r>
              <a:rPr lang="en-GB" altLang="en-US" sz="2800" dirty="0"/>
              <a:t>What are the direct and indirect effects of inequalities in society?</a:t>
            </a:r>
          </a:p>
          <a:p>
            <a:pPr eaLnBrk="1" hangingPunct="1"/>
            <a:r>
              <a:rPr lang="en-GB" altLang="en-US" sz="2800" dirty="0"/>
              <a:t>What are the implications for business?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EB1690D-439F-4173-923B-5DB812D56235}" type="slidenum">
              <a:rPr lang="en-US" altLang="en-US" sz="1200">
                <a:solidFill>
                  <a:srgbClr val="898989"/>
                </a:solidFill>
              </a:rPr>
              <a:pPr/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6867" name="AutoShape 4"/>
          <p:cNvSpPr>
            <a:spLocks noChangeArrowheads="1"/>
          </p:cNvSpPr>
          <p:nvPr/>
        </p:nvSpPr>
        <p:spPr bwMode="auto">
          <a:xfrm>
            <a:off x="11105" y="155546"/>
            <a:ext cx="2808288" cy="1387195"/>
          </a:xfrm>
          <a:prstGeom prst="cloudCallout">
            <a:avLst>
              <a:gd name="adj1" fmla="val 84317"/>
              <a:gd name="adj2" fmla="val -2230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3933825" y="387478"/>
            <a:ext cx="47529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EQUALITY FOR ALL?</a:t>
            </a:r>
          </a:p>
        </p:txBody>
      </p:sp>
    </p:spTree>
    <p:extLst>
      <p:ext uri="{BB962C8B-B14F-4D97-AF65-F5344CB8AC3E}">
        <p14:creationId xmlns:p14="http://schemas.microsoft.com/office/powerpoint/2010/main" val="1470184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80728"/>
            <a:ext cx="8712968" cy="4464496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r>
              <a:rPr lang="en-US" sz="3300" dirty="0"/>
              <a:t>Research repeatedly demonstrates significant ethnic labour market disparities in Britain. </a:t>
            </a:r>
          </a:p>
          <a:p>
            <a:r>
              <a:rPr lang="en-US" sz="3300" dirty="0"/>
              <a:t>While some groups do better than the white British majority, </a:t>
            </a:r>
            <a:r>
              <a:rPr lang="en-GB" sz="3300" dirty="0"/>
              <a:t>Pakistanis</a:t>
            </a:r>
            <a:r>
              <a:rPr lang="en-US" sz="3300" dirty="0"/>
              <a:t>, Bangladeshis and black Africans suffer higher rates of unemployment, lower occupational status and lower earnings </a:t>
            </a:r>
          </a:p>
          <a:p>
            <a:r>
              <a:rPr lang="en-US" sz="3300" dirty="0"/>
              <a:t>Evidenced by researchers such as Berthoud, 2000; Heath and Cheung, 2006; Heath and McMahon, 1997; Platt, 2005.</a:t>
            </a:r>
          </a:p>
          <a:p>
            <a:r>
              <a:rPr lang="en-US" sz="3300" dirty="0">
                <a:hlinkClick r:id="rId2"/>
              </a:rPr>
              <a:t>http://wes.sagepub.com/content/26/4/574.full.pdf</a:t>
            </a:r>
            <a:endParaRPr lang="en-US" sz="3300" dirty="0"/>
          </a:p>
          <a:p>
            <a:endParaRPr lang="en-US" dirty="0"/>
          </a:p>
          <a:p>
            <a:endParaRPr lang="en-US" altLang="en-US" dirty="0"/>
          </a:p>
        </p:txBody>
      </p:sp>
      <p:sp>
        <p:nvSpPr>
          <p:cNvPr id="3687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defRPr/>
            </a:pPr>
            <a:fld id="{BEB1690D-439F-4173-923B-5DB812D5623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defRPr/>
              </a:pPr>
              <a:t>20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36868" name="Text Box 5"/>
          <p:cNvSpPr txBox="1">
            <a:spLocks noChangeArrowheads="1"/>
          </p:cNvSpPr>
          <p:nvPr/>
        </p:nvSpPr>
        <p:spPr bwMode="auto">
          <a:xfrm>
            <a:off x="628650" y="125231"/>
            <a:ext cx="7886700" cy="5435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</a:pPr>
            <a:r>
              <a:rPr lang="en-US" altLang="en-US" b="1" dirty="0">
                <a:latin typeface="+mj-lt"/>
                <a:ea typeface="+mj-ea"/>
                <a:cs typeface="+mj-cs"/>
              </a:rPr>
              <a:t>What Research has evidenced?</a:t>
            </a:r>
          </a:p>
        </p:txBody>
      </p:sp>
    </p:spTree>
    <p:extLst>
      <p:ext uri="{BB962C8B-B14F-4D97-AF65-F5344CB8AC3E}">
        <p14:creationId xmlns:p14="http://schemas.microsoft.com/office/powerpoint/2010/main" val="2678085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55"/>
            <a:ext cx="8229600" cy="562074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Culture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516" y="836712"/>
            <a:ext cx="8712968" cy="482453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Beliefs, values, perceptions, traditions prevailing in a society.</a:t>
            </a:r>
          </a:p>
          <a:p>
            <a:pPr marL="0" indent="0">
              <a:buNone/>
            </a:pPr>
            <a:r>
              <a:rPr lang="en-US" sz="2800" b="1" dirty="0"/>
              <a:t>Ethnicity &amp; Culture:</a:t>
            </a:r>
            <a:endParaRPr lang="en-US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800" b="1" dirty="0"/>
              <a:t> </a:t>
            </a:r>
            <a:r>
              <a:rPr lang="en-US" sz="2800" dirty="0"/>
              <a:t>Minority groups may retain cultural identities</a:t>
            </a:r>
          </a:p>
          <a:p>
            <a:pPr marL="0" indent="0">
              <a:buNone/>
            </a:pPr>
            <a:r>
              <a:rPr lang="en-US" sz="2800" b="1" dirty="0"/>
              <a:t>Gender, Families, Culture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Roles assigned to gender identities have changed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Family size is smaller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Marriage (rate is falling) or cohabitation (rate is rising)?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Divorce rates are higher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14534" y="5908431"/>
            <a:ext cx="3629465" cy="94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7242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6524"/>
            <a:ext cx="7886700" cy="39957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/>
              <a:t>THE FAMILY</a:t>
            </a:r>
            <a:r>
              <a:rPr lang="en-GB" altLang="en-US" dirty="0"/>
              <a:t>	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052736"/>
            <a:ext cx="8784976" cy="4351338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A further layer in the socialisation process</a:t>
            </a:r>
          </a:p>
          <a:p>
            <a:pPr lvl="1" eaLnBrk="1" hangingPunct="1"/>
            <a:r>
              <a:rPr lang="en-GB" altLang="en-US" dirty="0"/>
              <a:t>Changing composition of families - smaller families</a:t>
            </a:r>
          </a:p>
          <a:p>
            <a:pPr lvl="1" eaLnBrk="1" hangingPunct="1"/>
            <a:r>
              <a:rPr lang="en-GB" altLang="en-US" dirty="0"/>
              <a:t>Changing roles of family members</a:t>
            </a:r>
          </a:p>
          <a:p>
            <a:pPr lvl="1" eaLnBrk="1" hangingPunct="1"/>
            <a:r>
              <a:rPr lang="en-GB" altLang="en-US" dirty="0"/>
              <a:t>Growth of ‘nuclear’ and ‘cellular’ families</a:t>
            </a:r>
          </a:p>
          <a:p>
            <a:pPr lvl="1" eaLnBrk="1" hangingPunct="1"/>
            <a:r>
              <a:rPr lang="en-GB" altLang="en-US" dirty="0"/>
              <a:t>Greater diversity of family units – e.g. single parent families; ‘blended’ families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What are the implications for businesses?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91A68F2-2CE4-41B9-B41F-00DC4566D87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912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8770"/>
            <a:ext cx="7886700" cy="471586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REFERENCE GROUPS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052736"/>
            <a:ext cx="8784976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Groups that influence individuals attitudes and behaviour</a:t>
            </a:r>
          </a:p>
          <a:p>
            <a:pPr eaLnBrk="1" hangingPunct="1"/>
            <a:r>
              <a:rPr lang="en-GB" altLang="en-US" sz="2800" dirty="0"/>
              <a:t>Primary reference groups</a:t>
            </a:r>
          </a:p>
          <a:p>
            <a:pPr lvl="1" eaLnBrk="1" hangingPunct="1"/>
            <a:r>
              <a:rPr lang="en-GB" altLang="en-US" dirty="0"/>
              <a:t>Based on personal contact, e.g. school friends</a:t>
            </a:r>
          </a:p>
          <a:p>
            <a:pPr eaLnBrk="1" hangingPunct="1"/>
            <a:r>
              <a:rPr lang="en-GB" altLang="en-US" sz="2800" dirty="0"/>
              <a:t>Secondary reference groups</a:t>
            </a:r>
          </a:p>
          <a:p>
            <a:pPr lvl="1" eaLnBrk="1" hangingPunct="1"/>
            <a:r>
              <a:rPr lang="en-GB" altLang="en-US" dirty="0"/>
              <a:t>No direct contact, but can influence behaviour (e.g. pop star idols)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F708F39-2EDB-4E22-9E11-862386CE3CF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3692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idx="1"/>
          </p:nvPr>
        </p:nvSpPr>
        <p:spPr>
          <a:xfrm>
            <a:off x="196949" y="2101454"/>
            <a:ext cx="8947050" cy="255151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Even supermarket sandwiches reflect differences in lifestyles</a:t>
            </a:r>
          </a:p>
          <a:p>
            <a:pPr eaLnBrk="1" hangingPunct="1"/>
            <a:r>
              <a:rPr lang="en-GB" altLang="en-US" sz="2800" dirty="0"/>
              <a:t>Compare buyers of Chunky BLT with buyers of Mediterranean Vegetable Panini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4608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4C718F96-50A5-4BB9-98BB-044C320333BA}" type="slidenum">
              <a:rPr lang="en-US" altLang="en-US" sz="1200">
                <a:solidFill>
                  <a:srgbClr val="898989"/>
                </a:solidFill>
              </a:rPr>
              <a:pPr/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6083" name="AutoShape 4"/>
          <p:cNvSpPr>
            <a:spLocks noChangeArrowheads="1"/>
          </p:cNvSpPr>
          <p:nvPr/>
        </p:nvSpPr>
        <p:spPr bwMode="auto">
          <a:xfrm>
            <a:off x="107504" y="237078"/>
            <a:ext cx="2884768" cy="1575454"/>
          </a:xfrm>
          <a:prstGeom prst="cloudCallout">
            <a:avLst>
              <a:gd name="adj1" fmla="val 83842"/>
              <a:gd name="adj2" fmla="val -18036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46084" name="Text Box 5"/>
          <p:cNvSpPr txBox="1">
            <a:spLocks noChangeArrowheads="1"/>
          </p:cNvSpPr>
          <p:nvPr/>
        </p:nvSpPr>
        <p:spPr bwMode="auto">
          <a:xfrm>
            <a:off x="4087346" y="548680"/>
            <a:ext cx="451690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>
                <a:solidFill>
                  <a:schemeClr val="accent6"/>
                </a:solidFill>
                <a:latin typeface="Tahoma" pitchFamily="34" charset="0"/>
              </a:rPr>
              <a:t>LIFESTYLE STATEMENT?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68" y="4941168"/>
            <a:ext cx="3975068" cy="19068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4756546"/>
            <a:ext cx="3773482" cy="2097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720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125231"/>
            <a:ext cx="7886700" cy="543594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DEMOGRAPHY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980728"/>
            <a:ext cx="8856984" cy="4351338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	Reasons why businesses should study changing demographic structures: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Helps to predict the size of the market that a product is likely to face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Demographic trends have supply side implications</a:t>
            </a:r>
          </a:p>
          <a:p>
            <a:pPr lvl="1" eaLnBrk="1" hangingPunct="1">
              <a:buFont typeface="Symbol" pitchFamily="18" charset="2"/>
              <a:buChar char="·"/>
            </a:pPr>
            <a:r>
              <a:rPr lang="en-GB" altLang="en-US" dirty="0"/>
              <a:t>Implications for public sector services.</a:t>
            </a:r>
          </a:p>
          <a:p>
            <a:pPr lvl="1" eaLnBrk="1" hangingPunct="1">
              <a:buFontTx/>
              <a:buNone/>
            </a:pPr>
            <a:r>
              <a:rPr lang="en-GB" altLang="en-US" dirty="0"/>
              <a:t>Demographic change can influence the</a:t>
            </a:r>
          </a:p>
          <a:p>
            <a:pPr lvl="1" eaLnBrk="1" hangingPunct="1">
              <a:buFontTx/>
              <a:buNone/>
            </a:pPr>
            <a:r>
              <a:rPr lang="en-GB" altLang="en-US" dirty="0"/>
              <a:t>nature of family life and communities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951FB5BF-DCBC-4C87-87FF-F9A0A22FC02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33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828113" y="2908"/>
            <a:ext cx="7772400" cy="66301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CHANGES IN UK POPULATION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708496"/>
            <a:ext cx="8712967" cy="176304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Population change can be attributed to three main factors:</a:t>
            </a:r>
          </a:p>
          <a:p>
            <a:pPr eaLnBrk="1" hangingPunct="1"/>
            <a:r>
              <a:rPr lang="en-GB" altLang="en-US" sz="2400" dirty="0"/>
              <a:t> the birth rate</a:t>
            </a:r>
          </a:p>
          <a:p>
            <a:pPr eaLnBrk="1" hangingPunct="1"/>
            <a:r>
              <a:rPr lang="en-GB" altLang="en-US" sz="2400" dirty="0"/>
              <a:t> the death rate</a:t>
            </a:r>
          </a:p>
          <a:p>
            <a:pPr eaLnBrk="1" hangingPunct="1"/>
            <a:r>
              <a:rPr lang="en-GB" altLang="en-US" sz="2400" dirty="0"/>
              <a:t> the difference between inward and outward migration</a:t>
            </a: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9902A43-DF4E-4AF7-A54B-92A0D0E74E45}" type="slidenum">
              <a:rPr lang="en-US" altLang="en-US" sz="1200">
                <a:solidFill>
                  <a:srgbClr val="898989"/>
                </a:solidFill>
              </a:rPr>
              <a:pPr/>
              <a:t>26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530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1846"/>
            <a:ext cx="9143999" cy="43961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0841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58270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AGE STRUCTURE OF THE POPULATION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717177"/>
            <a:ext cx="8747125" cy="154577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2400" dirty="0"/>
              <a:t>Key trends</a:t>
            </a:r>
          </a:p>
          <a:p>
            <a:pPr lvl="1" eaLnBrk="1" hangingPunct="1"/>
            <a:r>
              <a:rPr lang="en-GB" altLang="en-US" sz="2400" dirty="0"/>
              <a:t>Growing number of elderly people</a:t>
            </a:r>
          </a:p>
          <a:p>
            <a:pPr lvl="1" eaLnBrk="1" hangingPunct="1"/>
            <a:r>
              <a:rPr lang="en-GB" altLang="en-US" sz="2400" dirty="0"/>
              <a:t>Significant growth in ‘very old’</a:t>
            </a:r>
          </a:p>
          <a:p>
            <a:pPr lvl="1" eaLnBrk="1" hangingPunct="1"/>
            <a:r>
              <a:rPr lang="en-GB" altLang="en-US" sz="2400" dirty="0"/>
              <a:t>Currently rising number of young people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01CC750B-FDFA-4453-A2F2-BDFEA9DBEA14}" type="slidenum">
              <a:rPr lang="en-US" altLang="en-US" sz="1200">
                <a:solidFill>
                  <a:srgbClr val="898989"/>
                </a:solidFill>
              </a:rPr>
              <a:pPr/>
              <a:t>27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4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7441"/>
            <a:ext cx="9144000" cy="3840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26492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772816"/>
            <a:ext cx="8856984" cy="35510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dirty="0"/>
              <a:t>Fewer people of working age able to generate wealth and provide employment to cater for a growing dependent elderly population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	Solutions?</a:t>
            </a:r>
          </a:p>
          <a:p>
            <a:pPr lvl="1" eaLnBrk="1" hangingPunct="1"/>
            <a:r>
              <a:rPr lang="en-GB" altLang="en-US" sz="2400" dirty="0"/>
              <a:t>Later retirement?</a:t>
            </a:r>
          </a:p>
          <a:p>
            <a:pPr lvl="1" eaLnBrk="1" hangingPunct="1"/>
            <a:r>
              <a:rPr lang="en-GB" altLang="en-US" sz="2400" dirty="0"/>
              <a:t>Use immigrant labour?</a:t>
            </a:r>
          </a:p>
          <a:p>
            <a:pPr lvl="1" eaLnBrk="1" hangingPunct="1"/>
            <a:r>
              <a:rPr lang="en-GB" altLang="en-US" sz="2400" dirty="0"/>
              <a:t>Encourage new mothers to return to work?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144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1B798BB1-D5C6-4215-AFF2-14173D67856F}" type="slidenum">
              <a:rPr lang="en-US" altLang="en-US" sz="1200">
                <a:solidFill>
                  <a:srgbClr val="898989"/>
                </a:solidFill>
              </a:rPr>
              <a:pPr/>
              <a:t>28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3" name="AutoShape 4"/>
          <p:cNvSpPr>
            <a:spLocks noChangeArrowheads="1"/>
          </p:cNvSpPr>
          <p:nvPr/>
        </p:nvSpPr>
        <p:spPr bwMode="auto">
          <a:xfrm>
            <a:off x="611560" y="188640"/>
            <a:ext cx="2669615" cy="1296235"/>
          </a:xfrm>
          <a:prstGeom prst="cloudCallout">
            <a:avLst>
              <a:gd name="adj1" fmla="val 74250"/>
              <a:gd name="adj2" fmla="val -20921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2000" dirty="0">
                <a:latin typeface="Tahoma" pitchFamily="34" charset="0"/>
              </a:rPr>
              <a:t>THINKING AROUND THE SUBJECT</a:t>
            </a:r>
          </a:p>
        </p:txBody>
      </p:sp>
      <p:sp>
        <p:nvSpPr>
          <p:cNvPr id="61444" name="Text Box 5"/>
          <p:cNvSpPr txBox="1">
            <a:spLocks noChangeArrowheads="1"/>
          </p:cNvSpPr>
          <p:nvPr/>
        </p:nvSpPr>
        <p:spPr bwMode="auto">
          <a:xfrm>
            <a:off x="4067944" y="332656"/>
            <a:ext cx="475252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A DEMOGRAPHIC TIME BOMB?</a:t>
            </a:r>
          </a:p>
        </p:txBody>
      </p:sp>
    </p:spTree>
    <p:extLst>
      <p:ext uri="{BB962C8B-B14F-4D97-AF65-F5344CB8AC3E}">
        <p14:creationId xmlns:p14="http://schemas.microsoft.com/office/powerpoint/2010/main" val="36220433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bg1"/>
          </a:solidFill>
        </p:spPr>
        <p:txBody>
          <a:bodyPr/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Impact of population trends</a:t>
            </a:r>
            <a:endPara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61" y="1124744"/>
            <a:ext cx="8579296" cy="432048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sz="3000" dirty="0"/>
              <a:t>EU countries with generally aging populations face a ‘demographic time-bomb’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Market size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Workforce availability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Public expenditure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Economic growth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International trade</a:t>
            </a:r>
          </a:p>
          <a:p>
            <a:pPr lvl="1">
              <a:buFont typeface="Wingdings" pitchFamily="2" charset="2"/>
              <a:buChar char="Ø"/>
            </a:pPr>
            <a:r>
              <a:rPr lang="en-GB" sz="3000" dirty="0"/>
              <a:t>Increasing demand for public goods</a:t>
            </a:r>
          </a:p>
          <a:p>
            <a:pPr lvl="2">
              <a:buFont typeface="Wingdings" pitchFamily="2" charset="2"/>
              <a:buChar char="Ø"/>
            </a:pPr>
            <a:r>
              <a:rPr lang="en-GB" sz="3000" dirty="0"/>
              <a:t>Healthcare, pensions, social services, social security ‘national insurance’ payments</a:t>
            </a:r>
          </a:p>
          <a:p>
            <a:pPr lvl="1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79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/>
          <p:cNvSpPr>
            <a:spLocks noGrp="1" noChangeArrowheads="1"/>
          </p:cNvSpPr>
          <p:nvPr>
            <p:ph idx="1"/>
          </p:nvPr>
        </p:nvSpPr>
        <p:spPr>
          <a:xfrm>
            <a:off x="0" y="1873910"/>
            <a:ext cx="4572000" cy="355870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Not always easy to predict future scenarios</a:t>
            </a:r>
          </a:p>
          <a:p>
            <a:pPr eaLnBrk="1" hangingPunct="1"/>
            <a:r>
              <a:rPr lang="en-GB" altLang="en-US" sz="2800" dirty="0"/>
              <a:t>What could explain this apparent paradox?</a:t>
            </a:r>
          </a:p>
          <a:p>
            <a:pPr eaLnBrk="1" hangingPunct="1"/>
            <a:r>
              <a:rPr lang="en-GB" altLang="en-US" sz="2800" dirty="0"/>
              <a:t>How would you respond if you owned a retirement home?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62471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F9FB44E-24EB-46CB-BB09-8F77B01733B4}" type="slidenum">
              <a:rPr lang="en-US" altLang="en-US" sz="1200">
                <a:solidFill>
                  <a:srgbClr val="898989"/>
                </a:solidFill>
              </a:rPr>
              <a:pPr/>
              <a:t>30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2467" name="AutoShape 4"/>
          <p:cNvSpPr>
            <a:spLocks noChangeArrowheads="1"/>
          </p:cNvSpPr>
          <p:nvPr/>
        </p:nvSpPr>
        <p:spPr bwMode="auto">
          <a:xfrm>
            <a:off x="539750" y="298456"/>
            <a:ext cx="2382744" cy="1126932"/>
          </a:xfrm>
          <a:prstGeom prst="cloudCallout">
            <a:avLst>
              <a:gd name="adj1" fmla="val 126246"/>
              <a:gd name="adj2" fmla="val 67211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dirty="0">
                <a:latin typeface="Tahoma" pitchFamily="34" charset="0"/>
              </a:rPr>
              <a:t>THINKING AROUND SUBJECT</a:t>
            </a:r>
          </a:p>
        </p:txBody>
      </p:sp>
      <p:sp>
        <p:nvSpPr>
          <p:cNvPr id="62470" name="Text Box 8"/>
          <p:cNvSpPr txBox="1">
            <a:spLocks noChangeArrowheads="1"/>
          </p:cNvSpPr>
          <p:nvPr/>
        </p:nvSpPr>
        <p:spPr bwMode="auto">
          <a:xfrm>
            <a:off x="3924300" y="620713"/>
            <a:ext cx="4751388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  <a:latin typeface="Tahoma" pitchFamily="34" charset="0"/>
              </a:rPr>
              <a:t>LOTS MORE ELDERLY PEOPLE, SO WHY ARE HOMES FOR THE ELDERLY CLOSING DOWN?</a:t>
            </a:r>
          </a:p>
        </p:txBody>
      </p:sp>
      <p:pic>
        <p:nvPicPr>
          <p:cNvPr id="4098" name="Picture 2" descr="http://www.arthuronline.co.uk/wp-content/uploads/2015/11/RetVill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948" y="-1"/>
            <a:ext cx="4375052" cy="590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7193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18141" y="108453"/>
            <a:ext cx="7886700" cy="471586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HOUSEHOLD STRUCTURE</a:t>
            </a:r>
          </a:p>
        </p:txBody>
      </p:sp>
      <p:sp>
        <p:nvSpPr>
          <p:cNvPr id="63491" name="Rectangle 1027"/>
          <p:cNvSpPr>
            <a:spLocks noGrp="1" noChangeArrowheads="1"/>
          </p:cNvSpPr>
          <p:nvPr>
            <p:ph idx="1"/>
          </p:nvPr>
        </p:nvSpPr>
        <p:spPr>
          <a:xfrm>
            <a:off x="179512" y="980728"/>
            <a:ext cx="8856984" cy="309634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Household size and structure affects – among other things - purchase decisions</a:t>
            </a:r>
          </a:p>
          <a:p>
            <a:pPr eaLnBrk="1" hangingPunct="1"/>
            <a:r>
              <a:rPr lang="en-GB" altLang="en-US" sz="2800" dirty="0"/>
              <a:t>More single person households</a:t>
            </a:r>
          </a:p>
          <a:p>
            <a:pPr eaLnBrk="1" hangingPunct="1"/>
            <a:r>
              <a:rPr lang="en-GB" altLang="en-US" sz="2800" dirty="0"/>
              <a:t>High house prices have brought about new forms of house sharing</a:t>
            </a:r>
          </a:p>
          <a:p>
            <a:pPr eaLnBrk="1" hangingPunct="1"/>
            <a:r>
              <a:rPr lang="en-GB" altLang="en-US" sz="2800" dirty="0"/>
              <a:t>Rise in the number of people with a second home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549AEB9A-E46C-47C7-B8BF-FBE9EEB647B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124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55294"/>
            <a:ext cx="7886700" cy="399578"/>
          </a:xfrm>
        </p:spPr>
        <p:txBody>
          <a:bodyPr>
            <a:normAutofit fontScale="90000"/>
          </a:bodyPr>
          <a:lstStyle/>
          <a:p>
            <a:r>
              <a:rPr lang="en-GB" altLang="en-US" sz="3200" dirty="0"/>
              <a:t>GEOGRAPHICAL DISTRIBUTION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052736"/>
            <a:ext cx="8928992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In UK, drift from north to south-east</a:t>
            </a:r>
          </a:p>
          <a:p>
            <a:pPr eaLnBrk="1" hangingPunct="1"/>
            <a:r>
              <a:rPr lang="en-GB" altLang="en-US" sz="2800" dirty="0"/>
              <a:t>Drift from towns to rural areas</a:t>
            </a:r>
          </a:p>
          <a:p>
            <a:pPr eaLnBrk="1" hangingPunct="1"/>
            <a:r>
              <a:rPr lang="en-GB" altLang="en-US" sz="2800" dirty="0"/>
              <a:t>More recently, many people have moved 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  <a:p>
            <a:pPr eaLnBrk="1" hangingPunct="1"/>
            <a:r>
              <a:rPr lang="en-GB" altLang="en-US" sz="2800" dirty="0"/>
              <a:t>What are the implications for:</a:t>
            </a:r>
          </a:p>
          <a:p>
            <a:pPr lvl="1" eaLnBrk="1" hangingPunct="1"/>
            <a:r>
              <a:rPr lang="en-GB" altLang="en-US" dirty="0"/>
              <a:t>patterns of demand?</a:t>
            </a:r>
          </a:p>
          <a:p>
            <a:pPr lvl="1" eaLnBrk="1" hangingPunct="1"/>
            <a:r>
              <a:rPr lang="en-GB" altLang="en-US" dirty="0"/>
              <a:t>availability of workforce?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B30B45E5-EB07-4ECF-8346-DEE96298EDC9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4004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7443"/>
            <a:ext cx="7886700" cy="543594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SUMMARY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052736"/>
            <a:ext cx="8784976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600" dirty="0"/>
              <a:t> You should now understand:</a:t>
            </a:r>
          </a:p>
          <a:p>
            <a:pPr>
              <a:buNone/>
            </a:pPr>
            <a:endParaRPr lang="en-GB" altLang="en-US" sz="2600" dirty="0"/>
          </a:p>
          <a:p>
            <a:r>
              <a:rPr lang="en-GB" altLang="en-US" sz="2600" dirty="0">
                <a:latin typeface="Arial" charset="0"/>
              </a:rPr>
              <a:t>The two-way relationship between society and business</a:t>
            </a:r>
            <a:endParaRPr lang="en-GB" altLang="en-US" sz="2600" dirty="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 dirty="0">
                <a:latin typeface="Arial" charset="0"/>
              </a:rPr>
              <a:t>Attitudes and lifestyles and how these affect business organisations</a:t>
            </a:r>
          </a:p>
          <a:p>
            <a:r>
              <a:rPr lang="en-GB" altLang="en-US" sz="2600" dirty="0">
                <a:latin typeface="Arial" charset="0"/>
              </a:rPr>
              <a:t>The changing demographic composition of society and its effects on business organisations.  </a:t>
            </a:r>
            <a:endParaRPr lang="en-GB" altLang="en-US" sz="2600" dirty="0">
              <a:ea typeface="Arial Unicode MS" pitchFamily="34" charset="-128"/>
              <a:cs typeface="Arial Unicode MS" pitchFamily="34" charset="-128"/>
            </a:endParaRPr>
          </a:p>
          <a:p>
            <a:r>
              <a:rPr lang="en-GB" altLang="en-US" sz="2600" dirty="0">
                <a:latin typeface="Arial" charset="0"/>
              </a:rPr>
              <a:t>The effects on business of greater ethnic diversity</a:t>
            </a: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D6C1C5F2-99F6-4ECC-A16F-3422C48C8DF3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2219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Grp="1" noChangeArrowheads="1"/>
          </p:cNvSpPr>
          <p:nvPr>
            <p:ph idx="1"/>
          </p:nvPr>
        </p:nvSpPr>
        <p:spPr>
          <a:xfrm>
            <a:off x="98476" y="2060574"/>
            <a:ext cx="3932188" cy="36006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Liverpool has a long history of cultural diversity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From dock workers working class solidarity to smart professional waterfront apartments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 has business responded to this diversity?</a:t>
            </a:r>
          </a:p>
        </p:txBody>
      </p:sp>
      <p:sp>
        <p:nvSpPr>
          <p:cNvPr id="70663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37FFB71A-83B0-43F1-8AF9-2A2AF8BB2914}" type="slidenum">
              <a:rPr lang="en-US" altLang="en-US" sz="1200">
                <a:solidFill>
                  <a:srgbClr val="898989"/>
                </a:solidFill>
              </a:rPr>
              <a:pPr/>
              <a:t>34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70659" name="AutoShape 4"/>
          <p:cNvSpPr>
            <a:spLocks noChangeArrowheads="1"/>
          </p:cNvSpPr>
          <p:nvPr/>
        </p:nvSpPr>
        <p:spPr bwMode="auto">
          <a:xfrm>
            <a:off x="98476" y="125562"/>
            <a:ext cx="2444190" cy="1727854"/>
          </a:xfrm>
          <a:prstGeom prst="cloudCallout">
            <a:avLst>
              <a:gd name="adj1" fmla="val 107924"/>
              <a:gd name="adj2" fmla="val -3274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algn="ctr"/>
            <a:r>
              <a:rPr lang="en-GB" altLang="en-US" sz="3200" dirty="0">
                <a:latin typeface="Tahoma" pitchFamily="34" charset="0"/>
              </a:rPr>
              <a:t>CASE STUDY</a:t>
            </a:r>
          </a:p>
        </p:txBody>
      </p:sp>
      <p:sp>
        <p:nvSpPr>
          <p:cNvPr id="70660" name="Text Box 5"/>
          <p:cNvSpPr txBox="1">
            <a:spLocks noChangeArrowheads="1"/>
          </p:cNvSpPr>
          <p:nvPr/>
        </p:nvSpPr>
        <p:spPr bwMode="auto">
          <a:xfrm>
            <a:off x="4111417" y="130361"/>
            <a:ext cx="511333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 dirty="0">
                <a:solidFill>
                  <a:schemeClr val="accent6"/>
                </a:solidFill>
                <a:latin typeface="Tahoma" pitchFamily="34" charset="0"/>
              </a:rPr>
              <a:t>London a city of varying cultures?</a:t>
            </a:r>
          </a:p>
        </p:txBody>
      </p:sp>
      <p:pic>
        <p:nvPicPr>
          <p:cNvPr id="11266" name="Picture 2" descr="http://www.rapattack.co.uk/images/rapattack_crowd_squashed_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172" y="1297913"/>
            <a:ext cx="4951826" cy="426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5620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/>
              <a:t>NEXT SESSION…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267478" y="1340768"/>
            <a:ext cx="8876521" cy="108012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dirty="0"/>
              <a:t>The technology and information environment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fld id="{E712ECEE-CD46-4C23-8D5B-D292312F7F51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/>
              <a:t>35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3407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1620</Words>
  <Application>Microsoft Office PowerPoint</Application>
  <PresentationFormat>On-screen Show (4:3)</PresentationFormat>
  <Paragraphs>242</Paragraphs>
  <Slides>35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Myriad Pro</vt:lpstr>
      <vt:lpstr>Arial</vt:lpstr>
      <vt:lpstr>Calibri</vt:lpstr>
      <vt:lpstr>Symbol</vt:lpstr>
      <vt:lpstr>Tahoma</vt:lpstr>
      <vt:lpstr>Times New Roman</vt:lpstr>
      <vt:lpstr>Verdana</vt:lpstr>
      <vt:lpstr>Wingdings</vt:lpstr>
      <vt:lpstr>20140311PresentationUWTSDTemplate</vt:lpstr>
      <vt:lpstr>PowerPoint Presentation</vt:lpstr>
      <vt:lpstr>Todays Session</vt:lpstr>
      <vt:lpstr>PowerPoint Presentation</vt:lpstr>
      <vt:lpstr>PowerPoint Presentation</vt:lpstr>
      <vt:lpstr>Learning Objectives</vt:lpstr>
      <vt:lpstr>SOCIAL CHANGE AND ITS EFFECTS ON BUSINESS ORGANISATIONS</vt:lpstr>
      <vt:lpstr>THE CULTURAL ENVIRONMENT</vt:lpstr>
      <vt:lpstr>EFFECTS OF CULTURE ON BUSINESSES</vt:lpstr>
      <vt:lpstr>CULTURAL CONVERGENCE?</vt:lpstr>
      <vt:lpstr>MULTI-ETHNIC SOCIETIES</vt:lpstr>
      <vt:lpstr>What is Multiculturalism?</vt:lpstr>
      <vt:lpstr>SOCIAL CLASS</vt:lpstr>
      <vt:lpstr>Social Class</vt:lpstr>
      <vt:lpstr>What ‘defines’ Social Class?</vt:lpstr>
      <vt:lpstr>What ‘defines’ Social Class?</vt:lpstr>
      <vt:lpstr>Lifestyles</vt:lpstr>
      <vt:lpstr>Lifestyles</vt:lpstr>
      <vt:lpstr>What might this mean for business?</vt:lpstr>
      <vt:lpstr>PowerPoint Presentation</vt:lpstr>
      <vt:lpstr>PowerPoint Presentation</vt:lpstr>
      <vt:lpstr> Culture</vt:lpstr>
      <vt:lpstr>THE FAMILY </vt:lpstr>
      <vt:lpstr>REFERENCE GROUPS</vt:lpstr>
      <vt:lpstr>PowerPoint Presentation</vt:lpstr>
      <vt:lpstr>DEMOGRAPHY</vt:lpstr>
      <vt:lpstr>CHANGES IN UK POPULATION</vt:lpstr>
      <vt:lpstr>AGE STRUCTURE OF THE POPULATION</vt:lpstr>
      <vt:lpstr>PowerPoint Presentation</vt:lpstr>
      <vt:lpstr>Impact of population trends</vt:lpstr>
      <vt:lpstr>PowerPoint Presentation</vt:lpstr>
      <vt:lpstr>HOUSEHOLD STRUCTURE</vt:lpstr>
      <vt:lpstr>GEOGRAPHICAL DISTRIBUTION</vt:lpstr>
      <vt:lpstr>SUMMARY</vt:lpstr>
      <vt:lpstr>PowerPoint Presentation</vt:lpstr>
      <vt:lpstr>NEXT SESSION…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Mohamed Asim</cp:lastModifiedBy>
  <cp:revision>83</cp:revision>
  <cp:lastPrinted>2018-07-09T15:27:01Z</cp:lastPrinted>
  <dcterms:created xsi:type="dcterms:W3CDTF">2002-10-07T19:43:58Z</dcterms:created>
  <dcterms:modified xsi:type="dcterms:W3CDTF">2023-03-08T10:25:58Z</dcterms:modified>
</cp:coreProperties>
</file>