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56" r:id="rId2"/>
    <p:sldId id="357" r:id="rId3"/>
    <p:sldId id="358" r:id="rId4"/>
    <p:sldId id="367" r:id="rId5"/>
    <p:sldId id="341" r:id="rId6"/>
    <p:sldId id="328" r:id="rId7"/>
    <p:sldId id="333" r:id="rId8"/>
    <p:sldId id="338" r:id="rId9"/>
    <p:sldId id="277" r:id="rId10"/>
    <p:sldId id="369" r:id="rId11"/>
    <p:sldId id="332" r:id="rId12"/>
    <p:sldId id="360" r:id="rId13"/>
    <p:sldId id="372" r:id="rId14"/>
    <p:sldId id="371" r:id="rId15"/>
    <p:sldId id="300" r:id="rId16"/>
    <p:sldId id="368" r:id="rId17"/>
    <p:sldId id="272" r:id="rId18"/>
    <p:sldId id="36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6F1E73-3E99-4F69-8454-C9CF95E06AD8}"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E126F6D1-112A-4D19-AFC0-B884C5A0C309}">
      <dgm:prSet phldrT="[Text]"/>
      <dgm:spPr/>
      <dgm:t>
        <a:bodyPr/>
        <a:lstStyle/>
        <a:p>
          <a:r>
            <a:rPr lang="en-GB" dirty="0"/>
            <a:t>Planning</a:t>
          </a:r>
        </a:p>
      </dgm:t>
    </dgm:pt>
    <dgm:pt modelId="{3586BA92-616B-405A-9447-5B39B096313F}" type="parTrans" cxnId="{C34EC249-4255-459D-BC3D-54894532490F}">
      <dgm:prSet/>
      <dgm:spPr/>
      <dgm:t>
        <a:bodyPr/>
        <a:lstStyle/>
        <a:p>
          <a:endParaRPr lang="en-GB"/>
        </a:p>
      </dgm:t>
    </dgm:pt>
    <dgm:pt modelId="{486A4EED-BF91-4BCC-B1FB-65AF7CAEA13A}" type="sibTrans" cxnId="{C34EC249-4255-459D-BC3D-54894532490F}">
      <dgm:prSet/>
      <dgm:spPr/>
      <dgm:t>
        <a:bodyPr/>
        <a:lstStyle/>
        <a:p>
          <a:endParaRPr lang="en-GB"/>
        </a:p>
      </dgm:t>
    </dgm:pt>
    <dgm:pt modelId="{4A87B9CA-BD65-412B-9222-2F2BE4B59C3E}">
      <dgm:prSet phldrT="[Text]"/>
      <dgm:spPr/>
      <dgm:t>
        <a:bodyPr/>
        <a:lstStyle/>
        <a:p>
          <a:r>
            <a:rPr lang="en-GB" dirty="0"/>
            <a:t>Organising</a:t>
          </a:r>
        </a:p>
      </dgm:t>
    </dgm:pt>
    <dgm:pt modelId="{62D51528-29E1-4C90-82D4-A8906A9EFB58}" type="parTrans" cxnId="{F81F002D-9E3F-4AA1-B809-BB201FF3D443}">
      <dgm:prSet/>
      <dgm:spPr/>
      <dgm:t>
        <a:bodyPr/>
        <a:lstStyle/>
        <a:p>
          <a:endParaRPr lang="en-GB"/>
        </a:p>
      </dgm:t>
    </dgm:pt>
    <dgm:pt modelId="{27CE4281-B043-4A26-A30B-4A9400171CF5}" type="sibTrans" cxnId="{F81F002D-9E3F-4AA1-B809-BB201FF3D443}">
      <dgm:prSet/>
      <dgm:spPr/>
      <dgm:t>
        <a:bodyPr/>
        <a:lstStyle/>
        <a:p>
          <a:endParaRPr lang="en-GB"/>
        </a:p>
      </dgm:t>
    </dgm:pt>
    <dgm:pt modelId="{8CE765D4-69A1-4C26-823B-5752C1455550}">
      <dgm:prSet phldrT="[Text]"/>
      <dgm:spPr/>
      <dgm:t>
        <a:bodyPr/>
        <a:lstStyle/>
        <a:p>
          <a:r>
            <a:rPr lang="en-GB" dirty="0"/>
            <a:t>Delegating </a:t>
          </a:r>
        </a:p>
      </dgm:t>
    </dgm:pt>
    <dgm:pt modelId="{A13FCCFC-11FA-48AB-8002-BC7C077411B4}" type="parTrans" cxnId="{2EE8FD1E-6CEC-42C8-982E-5EC90F6D0F7A}">
      <dgm:prSet/>
      <dgm:spPr/>
      <dgm:t>
        <a:bodyPr/>
        <a:lstStyle/>
        <a:p>
          <a:endParaRPr lang="en-GB"/>
        </a:p>
      </dgm:t>
    </dgm:pt>
    <dgm:pt modelId="{6705C217-E92E-40A2-8FF1-859ED8681153}" type="sibTrans" cxnId="{2EE8FD1E-6CEC-42C8-982E-5EC90F6D0F7A}">
      <dgm:prSet/>
      <dgm:spPr/>
      <dgm:t>
        <a:bodyPr/>
        <a:lstStyle/>
        <a:p>
          <a:endParaRPr lang="en-GB"/>
        </a:p>
      </dgm:t>
    </dgm:pt>
    <dgm:pt modelId="{76F0EC9D-376F-4B0F-AA2A-06A9619224E1}">
      <dgm:prSet phldrT="[Text]"/>
      <dgm:spPr/>
      <dgm:t>
        <a:bodyPr/>
        <a:lstStyle/>
        <a:p>
          <a:r>
            <a:rPr lang="en-GB" dirty="0"/>
            <a:t>Managing Interruptions </a:t>
          </a:r>
        </a:p>
      </dgm:t>
    </dgm:pt>
    <dgm:pt modelId="{968ECE5D-A001-4892-B656-0D46A1D50F0F}" type="parTrans" cxnId="{C1AB7D2B-097E-422E-B9FE-34B841B680D9}">
      <dgm:prSet/>
      <dgm:spPr/>
      <dgm:t>
        <a:bodyPr/>
        <a:lstStyle/>
        <a:p>
          <a:endParaRPr lang="en-GB"/>
        </a:p>
      </dgm:t>
    </dgm:pt>
    <dgm:pt modelId="{EE9CBDD4-42C1-45FE-A48B-08EDD477B5CA}" type="sibTrans" cxnId="{C1AB7D2B-097E-422E-B9FE-34B841B680D9}">
      <dgm:prSet/>
      <dgm:spPr/>
      <dgm:t>
        <a:bodyPr/>
        <a:lstStyle/>
        <a:p>
          <a:endParaRPr lang="en-GB"/>
        </a:p>
      </dgm:t>
    </dgm:pt>
    <dgm:pt modelId="{87610252-2E9A-4034-BA77-C3463B832795}">
      <dgm:prSet phldrT="[Text]"/>
      <dgm:spPr/>
      <dgm:t>
        <a:bodyPr/>
        <a:lstStyle/>
        <a:p>
          <a:r>
            <a:rPr lang="en-GB" dirty="0"/>
            <a:t>Scheduling </a:t>
          </a:r>
        </a:p>
      </dgm:t>
    </dgm:pt>
    <dgm:pt modelId="{5020D541-080F-450A-902D-FA7E11520F4D}" type="parTrans" cxnId="{7A13AEEE-D769-46ED-8640-00097FB4C1C0}">
      <dgm:prSet/>
      <dgm:spPr/>
      <dgm:t>
        <a:bodyPr/>
        <a:lstStyle/>
        <a:p>
          <a:endParaRPr lang="en-GB"/>
        </a:p>
      </dgm:t>
    </dgm:pt>
    <dgm:pt modelId="{ABDE4B98-6C13-4F25-9D40-71C9FF8A424A}" type="sibTrans" cxnId="{7A13AEEE-D769-46ED-8640-00097FB4C1C0}">
      <dgm:prSet/>
      <dgm:spPr/>
      <dgm:t>
        <a:bodyPr/>
        <a:lstStyle/>
        <a:p>
          <a:endParaRPr lang="en-GB"/>
        </a:p>
      </dgm:t>
    </dgm:pt>
    <dgm:pt modelId="{344E5E52-3904-4503-A3B4-F0F114930604}">
      <dgm:prSet phldrT="[Text]"/>
      <dgm:spPr/>
      <dgm:t>
        <a:bodyPr/>
        <a:lstStyle/>
        <a:p>
          <a:r>
            <a:rPr lang="en-GB" dirty="0"/>
            <a:t>Prioritising</a:t>
          </a:r>
        </a:p>
      </dgm:t>
    </dgm:pt>
    <dgm:pt modelId="{9CF02AEE-B3E6-488F-BB27-C44F8F36E16A}" type="parTrans" cxnId="{5B4FC813-E0FD-4FA9-AE51-4222F6FB07A7}">
      <dgm:prSet/>
      <dgm:spPr/>
      <dgm:t>
        <a:bodyPr/>
        <a:lstStyle/>
        <a:p>
          <a:endParaRPr lang="en-GB"/>
        </a:p>
      </dgm:t>
    </dgm:pt>
    <dgm:pt modelId="{3DC1B551-06E3-4103-87BE-CEFD961FD769}" type="sibTrans" cxnId="{5B4FC813-E0FD-4FA9-AE51-4222F6FB07A7}">
      <dgm:prSet/>
      <dgm:spPr/>
      <dgm:t>
        <a:bodyPr/>
        <a:lstStyle/>
        <a:p>
          <a:endParaRPr lang="en-GB"/>
        </a:p>
      </dgm:t>
    </dgm:pt>
    <dgm:pt modelId="{3F6656B4-287A-4410-B8D9-D8888EE17560}" type="pres">
      <dgm:prSet presAssocID="{FA6F1E73-3E99-4F69-8454-C9CF95E06AD8}" presName="diagram" presStyleCnt="0">
        <dgm:presLayoutVars>
          <dgm:dir/>
          <dgm:resizeHandles val="exact"/>
        </dgm:presLayoutVars>
      </dgm:prSet>
      <dgm:spPr/>
    </dgm:pt>
    <dgm:pt modelId="{398A21A5-C8D5-4B0A-B945-D9F344DD6BB2}" type="pres">
      <dgm:prSet presAssocID="{E126F6D1-112A-4D19-AFC0-B884C5A0C309}" presName="node" presStyleLbl="node1" presStyleIdx="0" presStyleCnt="6">
        <dgm:presLayoutVars>
          <dgm:bulletEnabled val="1"/>
        </dgm:presLayoutVars>
      </dgm:prSet>
      <dgm:spPr/>
    </dgm:pt>
    <dgm:pt modelId="{2AF0D5E1-19D5-4D91-AE12-83D5C290E3E9}" type="pres">
      <dgm:prSet presAssocID="{486A4EED-BF91-4BCC-B1FB-65AF7CAEA13A}" presName="sibTrans" presStyleCnt="0"/>
      <dgm:spPr/>
    </dgm:pt>
    <dgm:pt modelId="{9B2EF5EF-F9CD-407B-95A5-0A1C71FF1DBC}" type="pres">
      <dgm:prSet presAssocID="{4A87B9CA-BD65-412B-9222-2F2BE4B59C3E}" presName="node" presStyleLbl="node1" presStyleIdx="1" presStyleCnt="6">
        <dgm:presLayoutVars>
          <dgm:bulletEnabled val="1"/>
        </dgm:presLayoutVars>
      </dgm:prSet>
      <dgm:spPr/>
    </dgm:pt>
    <dgm:pt modelId="{5CE497F0-2C8F-4A6C-A448-96F38CF93E72}" type="pres">
      <dgm:prSet presAssocID="{27CE4281-B043-4A26-A30B-4A9400171CF5}" presName="sibTrans" presStyleCnt="0"/>
      <dgm:spPr/>
    </dgm:pt>
    <dgm:pt modelId="{FE191E7C-617C-4DF5-B3D4-2D99CAE53EB0}" type="pres">
      <dgm:prSet presAssocID="{8CE765D4-69A1-4C26-823B-5752C1455550}" presName="node" presStyleLbl="node1" presStyleIdx="2" presStyleCnt="6">
        <dgm:presLayoutVars>
          <dgm:bulletEnabled val="1"/>
        </dgm:presLayoutVars>
      </dgm:prSet>
      <dgm:spPr/>
    </dgm:pt>
    <dgm:pt modelId="{E3B63D74-093D-4C1D-925E-C6DD293DCC8D}" type="pres">
      <dgm:prSet presAssocID="{6705C217-E92E-40A2-8FF1-859ED8681153}" presName="sibTrans" presStyleCnt="0"/>
      <dgm:spPr/>
    </dgm:pt>
    <dgm:pt modelId="{9A2629AC-FD53-4391-A451-935991B9F491}" type="pres">
      <dgm:prSet presAssocID="{76F0EC9D-376F-4B0F-AA2A-06A9619224E1}" presName="node" presStyleLbl="node1" presStyleIdx="3" presStyleCnt="6">
        <dgm:presLayoutVars>
          <dgm:bulletEnabled val="1"/>
        </dgm:presLayoutVars>
      </dgm:prSet>
      <dgm:spPr/>
    </dgm:pt>
    <dgm:pt modelId="{9AE016FA-850C-4970-81BA-E6A0426090A1}" type="pres">
      <dgm:prSet presAssocID="{EE9CBDD4-42C1-45FE-A48B-08EDD477B5CA}" presName="sibTrans" presStyleCnt="0"/>
      <dgm:spPr/>
    </dgm:pt>
    <dgm:pt modelId="{DE684BE1-3E77-44A2-97CC-B8296A0B535E}" type="pres">
      <dgm:prSet presAssocID="{87610252-2E9A-4034-BA77-C3463B832795}" presName="node" presStyleLbl="node1" presStyleIdx="4" presStyleCnt="6">
        <dgm:presLayoutVars>
          <dgm:bulletEnabled val="1"/>
        </dgm:presLayoutVars>
      </dgm:prSet>
      <dgm:spPr/>
    </dgm:pt>
    <dgm:pt modelId="{172F73DB-0CD2-422F-A0B1-AEC2EB186E46}" type="pres">
      <dgm:prSet presAssocID="{ABDE4B98-6C13-4F25-9D40-71C9FF8A424A}" presName="sibTrans" presStyleCnt="0"/>
      <dgm:spPr/>
    </dgm:pt>
    <dgm:pt modelId="{9CF14D78-7C96-403C-BFD8-D3E635BC57AF}" type="pres">
      <dgm:prSet presAssocID="{344E5E52-3904-4503-A3B4-F0F114930604}" presName="node" presStyleLbl="node1" presStyleIdx="5" presStyleCnt="6">
        <dgm:presLayoutVars>
          <dgm:bulletEnabled val="1"/>
        </dgm:presLayoutVars>
      </dgm:prSet>
      <dgm:spPr/>
    </dgm:pt>
  </dgm:ptLst>
  <dgm:cxnLst>
    <dgm:cxn modelId="{4228C604-B745-4966-A412-D6D86ECECD3D}" type="presOf" srcId="{76F0EC9D-376F-4B0F-AA2A-06A9619224E1}" destId="{9A2629AC-FD53-4391-A451-935991B9F491}" srcOrd="0" destOrd="0" presId="urn:microsoft.com/office/officeart/2005/8/layout/default"/>
    <dgm:cxn modelId="{49AE650E-23EE-4C15-B8D1-C6790FB9A0FC}" type="presOf" srcId="{8CE765D4-69A1-4C26-823B-5752C1455550}" destId="{FE191E7C-617C-4DF5-B3D4-2D99CAE53EB0}" srcOrd="0" destOrd="0" presId="urn:microsoft.com/office/officeart/2005/8/layout/default"/>
    <dgm:cxn modelId="{5B4FC813-E0FD-4FA9-AE51-4222F6FB07A7}" srcId="{FA6F1E73-3E99-4F69-8454-C9CF95E06AD8}" destId="{344E5E52-3904-4503-A3B4-F0F114930604}" srcOrd="5" destOrd="0" parTransId="{9CF02AEE-B3E6-488F-BB27-C44F8F36E16A}" sibTransId="{3DC1B551-06E3-4103-87BE-CEFD961FD769}"/>
    <dgm:cxn modelId="{2EE8FD1E-6CEC-42C8-982E-5EC90F6D0F7A}" srcId="{FA6F1E73-3E99-4F69-8454-C9CF95E06AD8}" destId="{8CE765D4-69A1-4C26-823B-5752C1455550}" srcOrd="2" destOrd="0" parTransId="{A13FCCFC-11FA-48AB-8002-BC7C077411B4}" sibTransId="{6705C217-E92E-40A2-8FF1-859ED8681153}"/>
    <dgm:cxn modelId="{C1AB7D2B-097E-422E-B9FE-34B841B680D9}" srcId="{FA6F1E73-3E99-4F69-8454-C9CF95E06AD8}" destId="{76F0EC9D-376F-4B0F-AA2A-06A9619224E1}" srcOrd="3" destOrd="0" parTransId="{968ECE5D-A001-4892-B656-0D46A1D50F0F}" sibTransId="{EE9CBDD4-42C1-45FE-A48B-08EDD477B5CA}"/>
    <dgm:cxn modelId="{F81F002D-9E3F-4AA1-B809-BB201FF3D443}" srcId="{FA6F1E73-3E99-4F69-8454-C9CF95E06AD8}" destId="{4A87B9CA-BD65-412B-9222-2F2BE4B59C3E}" srcOrd="1" destOrd="0" parTransId="{62D51528-29E1-4C90-82D4-A8906A9EFB58}" sibTransId="{27CE4281-B043-4A26-A30B-4A9400171CF5}"/>
    <dgm:cxn modelId="{A2F44462-71F7-48CF-83E7-BF4B2C863635}" type="presOf" srcId="{FA6F1E73-3E99-4F69-8454-C9CF95E06AD8}" destId="{3F6656B4-287A-4410-B8D9-D8888EE17560}" srcOrd="0" destOrd="0" presId="urn:microsoft.com/office/officeart/2005/8/layout/default"/>
    <dgm:cxn modelId="{C34EC249-4255-459D-BC3D-54894532490F}" srcId="{FA6F1E73-3E99-4F69-8454-C9CF95E06AD8}" destId="{E126F6D1-112A-4D19-AFC0-B884C5A0C309}" srcOrd="0" destOrd="0" parTransId="{3586BA92-616B-405A-9447-5B39B096313F}" sibTransId="{486A4EED-BF91-4BCC-B1FB-65AF7CAEA13A}"/>
    <dgm:cxn modelId="{5AF36075-D369-470A-8397-8DFF5F450D50}" type="presOf" srcId="{344E5E52-3904-4503-A3B4-F0F114930604}" destId="{9CF14D78-7C96-403C-BFD8-D3E635BC57AF}" srcOrd="0" destOrd="0" presId="urn:microsoft.com/office/officeart/2005/8/layout/default"/>
    <dgm:cxn modelId="{DF4D457C-E7FF-4FCD-B896-9E3C836A8A4D}" type="presOf" srcId="{87610252-2E9A-4034-BA77-C3463B832795}" destId="{DE684BE1-3E77-44A2-97CC-B8296A0B535E}" srcOrd="0" destOrd="0" presId="urn:microsoft.com/office/officeart/2005/8/layout/default"/>
    <dgm:cxn modelId="{ED856484-7AF1-4F2D-828C-AA3223872740}" type="presOf" srcId="{4A87B9CA-BD65-412B-9222-2F2BE4B59C3E}" destId="{9B2EF5EF-F9CD-407B-95A5-0A1C71FF1DBC}" srcOrd="0" destOrd="0" presId="urn:microsoft.com/office/officeart/2005/8/layout/default"/>
    <dgm:cxn modelId="{A3692C8B-4EB8-4BD5-905C-F4E30EEC55F9}" type="presOf" srcId="{E126F6D1-112A-4D19-AFC0-B884C5A0C309}" destId="{398A21A5-C8D5-4B0A-B945-D9F344DD6BB2}" srcOrd="0" destOrd="0" presId="urn:microsoft.com/office/officeart/2005/8/layout/default"/>
    <dgm:cxn modelId="{7A13AEEE-D769-46ED-8640-00097FB4C1C0}" srcId="{FA6F1E73-3E99-4F69-8454-C9CF95E06AD8}" destId="{87610252-2E9A-4034-BA77-C3463B832795}" srcOrd="4" destOrd="0" parTransId="{5020D541-080F-450A-902D-FA7E11520F4D}" sibTransId="{ABDE4B98-6C13-4F25-9D40-71C9FF8A424A}"/>
    <dgm:cxn modelId="{CC27F604-FF6A-4B84-AAA4-F9B87B8F32A0}" type="presParOf" srcId="{3F6656B4-287A-4410-B8D9-D8888EE17560}" destId="{398A21A5-C8D5-4B0A-B945-D9F344DD6BB2}" srcOrd="0" destOrd="0" presId="urn:microsoft.com/office/officeart/2005/8/layout/default"/>
    <dgm:cxn modelId="{872A23CA-7E36-4C03-A3B1-D76B218494A8}" type="presParOf" srcId="{3F6656B4-287A-4410-B8D9-D8888EE17560}" destId="{2AF0D5E1-19D5-4D91-AE12-83D5C290E3E9}" srcOrd="1" destOrd="0" presId="urn:microsoft.com/office/officeart/2005/8/layout/default"/>
    <dgm:cxn modelId="{78FDC167-2A4B-41AD-BC89-379C1AE1D492}" type="presParOf" srcId="{3F6656B4-287A-4410-B8D9-D8888EE17560}" destId="{9B2EF5EF-F9CD-407B-95A5-0A1C71FF1DBC}" srcOrd="2" destOrd="0" presId="urn:microsoft.com/office/officeart/2005/8/layout/default"/>
    <dgm:cxn modelId="{25BB9B49-9F93-4338-8EFD-1526A479A98C}" type="presParOf" srcId="{3F6656B4-287A-4410-B8D9-D8888EE17560}" destId="{5CE497F0-2C8F-4A6C-A448-96F38CF93E72}" srcOrd="3" destOrd="0" presId="urn:microsoft.com/office/officeart/2005/8/layout/default"/>
    <dgm:cxn modelId="{A68DCEFC-51BF-4A24-9379-1F547B1D9094}" type="presParOf" srcId="{3F6656B4-287A-4410-B8D9-D8888EE17560}" destId="{FE191E7C-617C-4DF5-B3D4-2D99CAE53EB0}" srcOrd="4" destOrd="0" presId="urn:microsoft.com/office/officeart/2005/8/layout/default"/>
    <dgm:cxn modelId="{7E11E730-649B-482F-9823-88929F73D313}" type="presParOf" srcId="{3F6656B4-287A-4410-B8D9-D8888EE17560}" destId="{E3B63D74-093D-4C1D-925E-C6DD293DCC8D}" srcOrd="5" destOrd="0" presId="urn:microsoft.com/office/officeart/2005/8/layout/default"/>
    <dgm:cxn modelId="{322A705D-5D3E-432F-A5F3-C57001F76A58}" type="presParOf" srcId="{3F6656B4-287A-4410-B8D9-D8888EE17560}" destId="{9A2629AC-FD53-4391-A451-935991B9F491}" srcOrd="6" destOrd="0" presId="urn:microsoft.com/office/officeart/2005/8/layout/default"/>
    <dgm:cxn modelId="{2E80DF9A-2914-49DB-BCCB-039FEFF48D02}" type="presParOf" srcId="{3F6656B4-287A-4410-B8D9-D8888EE17560}" destId="{9AE016FA-850C-4970-81BA-E6A0426090A1}" srcOrd="7" destOrd="0" presId="urn:microsoft.com/office/officeart/2005/8/layout/default"/>
    <dgm:cxn modelId="{B739050E-7B8B-45E8-ABB5-7D418CFCC673}" type="presParOf" srcId="{3F6656B4-287A-4410-B8D9-D8888EE17560}" destId="{DE684BE1-3E77-44A2-97CC-B8296A0B535E}" srcOrd="8" destOrd="0" presId="urn:microsoft.com/office/officeart/2005/8/layout/default"/>
    <dgm:cxn modelId="{6C10E089-B82A-46D8-B9A3-74AC978E134A}" type="presParOf" srcId="{3F6656B4-287A-4410-B8D9-D8888EE17560}" destId="{172F73DB-0CD2-422F-A0B1-AEC2EB186E46}" srcOrd="9" destOrd="0" presId="urn:microsoft.com/office/officeart/2005/8/layout/default"/>
    <dgm:cxn modelId="{8478C6C2-57A7-47D5-B987-210873B08130}" type="presParOf" srcId="{3F6656B4-287A-4410-B8D9-D8888EE17560}" destId="{9CF14D78-7C96-403C-BFD8-D3E635BC57AF}"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A21A5-C8D5-4B0A-B945-D9F344DD6BB2}">
      <dsp:nvSpPr>
        <dsp:cNvPr id="0" name=""/>
        <dsp:cNvSpPr/>
      </dsp:nvSpPr>
      <dsp:spPr>
        <a:xfrm>
          <a:off x="0" y="286543"/>
          <a:ext cx="2571749" cy="154305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Planning</a:t>
          </a:r>
        </a:p>
      </dsp:txBody>
      <dsp:txXfrm>
        <a:off x="0" y="286543"/>
        <a:ext cx="2571749" cy="1543050"/>
      </dsp:txXfrm>
    </dsp:sp>
    <dsp:sp modelId="{9B2EF5EF-F9CD-407B-95A5-0A1C71FF1DBC}">
      <dsp:nvSpPr>
        <dsp:cNvPr id="0" name=""/>
        <dsp:cNvSpPr/>
      </dsp:nvSpPr>
      <dsp:spPr>
        <a:xfrm>
          <a:off x="2828925" y="286543"/>
          <a:ext cx="2571749" cy="1543050"/>
        </a:xfrm>
        <a:prstGeom prst="rect">
          <a:avLst/>
        </a:prstGeom>
        <a:solidFill>
          <a:schemeClr val="accent3">
            <a:hueOff val="2250053"/>
            <a:satOff val="-3376"/>
            <a:lumOff val="-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Organising</a:t>
          </a:r>
        </a:p>
      </dsp:txBody>
      <dsp:txXfrm>
        <a:off x="2828925" y="286543"/>
        <a:ext cx="2571749" cy="1543050"/>
      </dsp:txXfrm>
    </dsp:sp>
    <dsp:sp modelId="{FE191E7C-617C-4DF5-B3D4-2D99CAE53EB0}">
      <dsp:nvSpPr>
        <dsp:cNvPr id="0" name=""/>
        <dsp:cNvSpPr/>
      </dsp:nvSpPr>
      <dsp:spPr>
        <a:xfrm>
          <a:off x="5657849" y="286543"/>
          <a:ext cx="2571749" cy="1543050"/>
        </a:xfrm>
        <a:prstGeom prst="rect">
          <a:avLst/>
        </a:prstGeom>
        <a:solidFill>
          <a:schemeClr val="accent3">
            <a:hueOff val="4500106"/>
            <a:satOff val="-6752"/>
            <a:lumOff val="-1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Delegating </a:t>
          </a:r>
        </a:p>
      </dsp:txBody>
      <dsp:txXfrm>
        <a:off x="5657849" y="286543"/>
        <a:ext cx="2571749" cy="1543050"/>
      </dsp:txXfrm>
    </dsp:sp>
    <dsp:sp modelId="{9A2629AC-FD53-4391-A451-935991B9F491}">
      <dsp:nvSpPr>
        <dsp:cNvPr id="0" name=""/>
        <dsp:cNvSpPr/>
      </dsp:nvSpPr>
      <dsp:spPr>
        <a:xfrm>
          <a:off x="0" y="2086769"/>
          <a:ext cx="2571749" cy="1543050"/>
        </a:xfrm>
        <a:prstGeom prst="rect">
          <a:avLst/>
        </a:prstGeom>
        <a:solidFill>
          <a:schemeClr val="accent3">
            <a:hueOff val="6750158"/>
            <a:satOff val="-10128"/>
            <a:lumOff val="-164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Managing Interruptions </a:t>
          </a:r>
        </a:p>
      </dsp:txBody>
      <dsp:txXfrm>
        <a:off x="0" y="2086769"/>
        <a:ext cx="2571749" cy="1543050"/>
      </dsp:txXfrm>
    </dsp:sp>
    <dsp:sp modelId="{DE684BE1-3E77-44A2-97CC-B8296A0B535E}">
      <dsp:nvSpPr>
        <dsp:cNvPr id="0" name=""/>
        <dsp:cNvSpPr/>
      </dsp:nvSpPr>
      <dsp:spPr>
        <a:xfrm>
          <a:off x="2828925" y="2086769"/>
          <a:ext cx="2571749" cy="1543050"/>
        </a:xfrm>
        <a:prstGeom prst="rect">
          <a:avLst/>
        </a:prstGeom>
        <a:solidFill>
          <a:schemeClr val="accent3">
            <a:hueOff val="9000211"/>
            <a:satOff val="-13504"/>
            <a:lumOff val="-219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Scheduling </a:t>
          </a:r>
        </a:p>
      </dsp:txBody>
      <dsp:txXfrm>
        <a:off x="2828925" y="2086769"/>
        <a:ext cx="2571749" cy="1543050"/>
      </dsp:txXfrm>
    </dsp:sp>
    <dsp:sp modelId="{9CF14D78-7C96-403C-BFD8-D3E635BC57AF}">
      <dsp:nvSpPr>
        <dsp:cNvPr id="0" name=""/>
        <dsp:cNvSpPr/>
      </dsp:nvSpPr>
      <dsp:spPr>
        <a:xfrm>
          <a:off x="5657849" y="2086769"/>
          <a:ext cx="2571749" cy="1543050"/>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Prioritising</a:t>
          </a:r>
        </a:p>
      </dsp:txBody>
      <dsp:txXfrm>
        <a:off x="5657849" y="2086769"/>
        <a:ext cx="2571749" cy="154305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15/02/2021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881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9762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2252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49165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1982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148101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0045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25626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18912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15201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19602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15/02/2021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7384943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2" Type="http://schemas.openxmlformats.org/officeDocument/2006/relationships/hyperlink" Target="https://online.clickview.co.uk/share?sharecode=7a02a46b"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D0665-A18F-4066-96F8-86B780F6C716}"/>
              </a:ext>
            </a:extLst>
          </p:cNvPr>
          <p:cNvSpPr>
            <a:spLocks noGrp="1"/>
          </p:cNvSpPr>
          <p:nvPr>
            <p:ph type="ctrTitle"/>
          </p:nvPr>
        </p:nvSpPr>
        <p:spPr>
          <a:xfrm>
            <a:off x="2209800" y="2276873"/>
            <a:ext cx="7772400" cy="1470025"/>
          </a:xfrm>
        </p:spPr>
        <p:txBody>
          <a:bodyPr anchor="ctr">
            <a:normAutofit/>
          </a:bodyPr>
          <a:lstStyle/>
          <a:p>
            <a:r>
              <a:rPr lang="en-GB" b="1" dirty="0">
                <a:solidFill>
                  <a:schemeClr val="accent2">
                    <a:lumMod val="40000"/>
                    <a:lumOff val="60000"/>
                  </a:schemeClr>
                </a:solidFill>
              </a:rPr>
              <a:t>WEEK 5</a:t>
            </a:r>
            <a:br>
              <a:rPr lang="en-GB" b="1" dirty="0">
                <a:solidFill>
                  <a:schemeClr val="accent2">
                    <a:lumMod val="40000"/>
                    <a:lumOff val="60000"/>
                  </a:schemeClr>
                </a:solidFill>
              </a:rPr>
            </a:br>
            <a:r>
              <a:rPr lang="en-GB" b="1" dirty="0">
                <a:solidFill>
                  <a:schemeClr val="accent2">
                    <a:lumMod val="40000"/>
                    <a:lumOff val="60000"/>
                  </a:schemeClr>
                </a:solidFill>
              </a:rPr>
              <a:t>Mid-term Revision </a:t>
            </a:r>
          </a:p>
        </p:txBody>
      </p:sp>
    </p:spTree>
    <p:extLst>
      <p:ext uri="{BB962C8B-B14F-4D97-AF65-F5344CB8AC3E}">
        <p14:creationId xmlns:p14="http://schemas.microsoft.com/office/powerpoint/2010/main" val="16572076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7E07A-C646-4803-A772-1ECE212DBCDA}"/>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Today’s Session</a:t>
            </a:r>
          </a:p>
        </p:txBody>
      </p:sp>
      <p:sp>
        <p:nvSpPr>
          <p:cNvPr id="3" name="Content Placeholder 2">
            <a:extLst>
              <a:ext uri="{FF2B5EF4-FFF2-40B4-BE49-F238E27FC236}">
                <a16:creationId xmlns:a16="http://schemas.microsoft.com/office/drawing/2014/main" id="{9DFF9D4B-9C50-4BED-95BB-7CDA5F0BF33A}"/>
              </a:ext>
            </a:extLst>
          </p:cNvPr>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To review the major learning areas from Week 1-4</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Provide hands on and  practical skills to complete your assignment</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To understand how to submit our work in Turnitin</a:t>
            </a:r>
          </a:p>
        </p:txBody>
      </p:sp>
    </p:spTree>
    <p:extLst>
      <p:ext uri="{BB962C8B-B14F-4D97-AF65-F5344CB8AC3E}">
        <p14:creationId xmlns:p14="http://schemas.microsoft.com/office/powerpoint/2010/main" val="21391221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3A0DD-8E9A-4811-83C2-F049100D08E7}"/>
              </a:ext>
            </a:extLst>
          </p:cNvPr>
          <p:cNvSpPr>
            <a:spLocks noGrp="1"/>
          </p:cNvSpPr>
          <p:nvPr>
            <p:ph type="title"/>
          </p:nvPr>
        </p:nvSpPr>
        <p:spPr>
          <a:xfrm>
            <a:off x="609600" y="110838"/>
            <a:ext cx="10972800" cy="1143000"/>
          </a:xfrm>
        </p:spPr>
        <p:txBody>
          <a:bodyPr/>
          <a:lstStyle/>
          <a:p>
            <a:r>
              <a:rPr lang="en-GB" dirty="0"/>
              <a:t>Learning Check 1</a:t>
            </a:r>
          </a:p>
        </p:txBody>
      </p:sp>
      <p:sp>
        <p:nvSpPr>
          <p:cNvPr id="3" name="Content Placeholder 2">
            <a:extLst>
              <a:ext uri="{FF2B5EF4-FFF2-40B4-BE49-F238E27FC236}">
                <a16:creationId xmlns:a16="http://schemas.microsoft.com/office/drawing/2014/main" id="{35EE0AE7-116D-441D-BFDE-8BA3CCFE0C47}"/>
              </a:ext>
            </a:extLst>
          </p:cNvPr>
          <p:cNvSpPr>
            <a:spLocks noGrp="1"/>
          </p:cNvSpPr>
          <p:nvPr>
            <p:ph idx="1"/>
          </p:nvPr>
        </p:nvSpPr>
        <p:spPr>
          <a:xfrm>
            <a:off x="512618" y="1253838"/>
            <a:ext cx="10972800" cy="4219310"/>
          </a:xfrm>
        </p:spPr>
        <p:txBody>
          <a:bodyPr>
            <a:normAutofit fontScale="40000" lnSpcReduction="20000"/>
          </a:bodyPr>
          <a:lstStyle/>
          <a:p>
            <a:pPr marL="514350" indent="-514350">
              <a:buFont typeface="+mj-lt"/>
              <a:buAutoNum type="arabicPeriod"/>
            </a:pPr>
            <a:r>
              <a:rPr lang="en-GB" sz="3800" dirty="0">
                <a:latin typeface="Arial" panose="020B0604020202020204" pitchFamily="34" charset="0"/>
                <a:cs typeface="Arial" panose="020B0604020202020204" pitchFamily="34" charset="0"/>
              </a:rPr>
              <a:t>Do you think your academic skills have/are improving?</a:t>
            </a:r>
          </a:p>
          <a:p>
            <a:pPr marL="514350" indent="-514350">
              <a:buFont typeface="+mj-lt"/>
              <a:buAutoNum type="arabicPeriod"/>
            </a:pPr>
            <a:r>
              <a:rPr lang="en-GB" sz="3800" dirty="0">
                <a:latin typeface="Arial" panose="020B0604020202020204" pitchFamily="34" charset="0"/>
                <a:cs typeface="Arial" panose="020B0604020202020204" pitchFamily="34" charset="0"/>
              </a:rPr>
              <a:t>Do you know how to complete a time management plan?</a:t>
            </a:r>
          </a:p>
          <a:p>
            <a:pPr marL="514350" indent="-514350">
              <a:buFont typeface="+mj-lt"/>
              <a:buAutoNum type="arabicPeriod"/>
            </a:pPr>
            <a:r>
              <a:rPr lang="en-GB" sz="3800" dirty="0">
                <a:latin typeface="Arial" panose="020B0604020202020204" pitchFamily="34" charset="0"/>
                <a:cs typeface="Arial" panose="020B0604020202020204" pitchFamily="34" charset="0"/>
              </a:rPr>
              <a:t>Do you know how to find relevant reading material using google scholar, the university library or any other academic database/source?</a:t>
            </a:r>
          </a:p>
          <a:p>
            <a:pPr marL="514350" indent="-514350">
              <a:buFont typeface="+mj-lt"/>
              <a:buAutoNum type="arabicPeriod"/>
            </a:pPr>
            <a:r>
              <a:rPr lang="en-GB" sz="3800" dirty="0">
                <a:latin typeface="Arial" panose="020B0604020202020204" pitchFamily="34" charset="0"/>
                <a:cs typeface="Arial" panose="020B0604020202020204" pitchFamily="34" charset="0"/>
              </a:rPr>
              <a:t>Do you know the sort of language (vocabulary) to use or not to use for academic writing?</a:t>
            </a:r>
          </a:p>
          <a:p>
            <a:pPr marL="514350" indent="-514350">
              <a:buFont typeface="+mj-lt"/>
              <a:buAutoNum type="arabicPeriod"/>
            </a:pPr>
            <a:r>
              <a:rPr lang="en-GB" sz="3800" dirty="0">
                <a:latin typeface="Arial" panose="020B0604020202020204" pitchFamily="34" charset="0"/>
                <a:cs typeface="Arial" panose="020B0604020202020204" pitchFamily="34" charset="0"/>
              </a:rPr>
              <a:t>Do you know how to use paragraphs (topic, supporting and concluding sentences) in writing?</a:t>
            </a:r>
          </a:p>
          <a:p>
            <a:pPr marL="514350" indent="-514350">
              <a:buFont typeface="+mj-lt"/>
              <a:buAutoNum type="arabicPeriod"/>
            </a:pPr>
            <a:r>
              <a:rPr lang="en-GB" sz="3800" dirty="0">
                <a:latin typeface="Arial" panose="020B0604020202020204" pitchFamily="34" charset="0"/>
                <a:cs typeface="Arial" panose="020B0604020202020204" pitchFamily="34" charset="0"/>
              </a:rPr>
              <a:t>Do you know how to structure academic assignments (essay and report)?</a:t>
            </a:r>
          </a:p>
          <a:p>
            <a:pPr marL="514350" indent="-514350">
              <a:buFont typeface="+mj-lt"/>
              <a:buAutoNum type="arabicPeriod"/>
            </a:pPr>
            <a:r>
              <a:rPr lang="en-GB" sz="3800" dirty="0">
                <a:latin typeface="Arial" panose="020B0604020202020204" pitchFamily="34" charset="0"/>
                <a:cs typeface="Arial" panose="020B0604020202020204" pitchFamily="34" charset="0"/>
              </a:rPr>
              <a:t>Do you know what plagiarism is and how to avoid it?</a:t>
            </a:r>
          </a:p>
          <a:p>
            <a:pPr marL="514350" indent="-514350">
              <a:buFont typeface="+mj-lt"/>
              <a:buAutoNum type="arabicPeriod"/>
            </a:pPr>
            <a:r>
              <a:rPr lang="en-GB" sz="3800" dirty="0">
                <a:latin typeface="Arial" panose="020B0604020202020204" pitchFamily="34" charset="0"/>
                <a:cs typeface="Arial" panose="020B0604020202020204" pitchFamily="34" charset="0"/>
              </a:rPr>
              <a:t>Do you know how to use citations properly in your work?</a:t>
            </a:r>
          </a:p>
          <a:p>
            <a:pPr marL="0" indent="0">
              <a:buNone/>
            </a:pPr>
            <a:endParaRPr lang="en-GB" sz="3800" dirty="0">
              <a:latin typeface="Arial" panose="020B0604020202020204" pitchFamily="34" charset="0"/>
              <a:cs typeface="Arial" panose="020B0604020202020204" pitchFamily="34" charset="0"/>
            </a:endParaRPr>
          </a:p>
          <a:p>
            <a:pPr marL="514350" indent="-514350">
              <a:buFont typeface="+mj-lt"/>
              <a:buAutoNum type="arabicPeriod"/>
            </a:pPr>
            <a:r>
              <a:rPr lang="en-GB" sz="3800" dirty="0">
                <a:latin typeface="Arial" panose="020B0604020202020204" pitchFamily="34" charset="0"/>
                <a:cs typeface="Arial" panose="020B0604020202020204" pitchFamily="34" charset="0"/>
              </a:rPr>
              <a:t>Did you apply your understanding of time management  when writing your report?</a:t>
            </a:r>
          </a:p>
          <a:p>
            <a:pPr marL="514350" indent="-514350">
              <a:buFont typeface="+mj-lt"/>
              <a:buAutoNum type="arabicPeriod"/>
            </a:pPr>
            <a:r>
              <a:rPr lang="en-GB" sz="3800" dirty="0">
                <a:latin typeface="Arial" panose="020B0604020202020204" pitchFamily="34" charset="0"/>
                <a:cs typeface="Arial" panose="020B0604020202020204" pitchFamily="34" charset="0"/>
              </a:rPr>
              <a:t>Did you apply your understanding of  sourcing relevant material in writing your report?</a:t>
            </a:r>
          </a:p>
          <a:p>
            <a:pPr marL="514350" indent="-514350">
              <a:buFont typeface="+mj-lt"/>
              <a:buAutoNum type="arabicPeriod"/>
            </a:pPr>
            <a:r>
              <a:rPr lang="en-GB" sz="3800" dirty="0">
                <a:latin typeface="Arial" panose="020B0604020202020204" pitchFamily="34" charset="0"/>
                <a:cs typeface="Arial" panose="020B0604020202020204" pitchFamily="34" charset="0"/>
              </a:rPr>
              <a:t>Did you apply your understanding of academic vocabulary in writing your report?</a:t>
            </a:r>
          </a:p>
          <a:p>
            <a:pPr marL="514350" indent="-514350">
              <a:buFont typeface="+mj-lt"/>
              <a:buAutoNum type="arabicPeriod"/>
            </a:pPr>
            <a:r>
              <a:rPr lang="en-GB" sz="3800" dirty="0">
                <a:latin typeface="Arial" panose="020B0604020202020204" pitchFamily="34" charset="0"/>
                <a:cs typeface="Arial" panose="020B0604020202020204" pitchFamily="34" charset="0"/>
              </a:rPr>
              <a:t>Did you apply your understanding of  using paragraphs in your report?</a:t>
            </a:r>
          </a:p>
          <a:p>
            <a:pPr marL="514350" indent="-514350">
              <a:buFont typeface="+mj-lt"/>
              <a:buAutoNum type="arabicPeriod"/>
            </a:pPr>
            <a:r>
              <a:rPr lang="en-GB" sz="3800" dirty="0">
                <a:latin typeface="Arial" panose="020B0604020202020204" pitchFamily="34" charset="0"/>
                <a:cs typeface="Arial" panose="020B0604020202020204" pitchFamily="34" charset="0"/>
              </a:rPr>
              <a:t>Did you apply the correct report structure  for your report?</a:t>
            </a:r>
          </a:p>
          <a:p>
            <a:pPr marL="514350" indent="-514350">
              <a:buFont typeface="+mj-lt"/>
              <a:buAutoNum type="arabicPeriod"/>
            </a:pPr>
            <a:r>
              <a:rPr lang="en-GB" sz="3800" dirty="0">
                <a:latin typeface="Arial" panose="020B0604020202020204" pitchFamily="34" charset="0"/>
                <a:cs typeface="Arial" panose="020B0604020202020204" pitchFamily="34" charset="0"/>
              </a:rPr>
              <a:t>Did you apply your understanding of plagiarism and need to avoid it for your report?</a:t>
            </a:r>
          </a:p>
          <a:p>
            <a:pPr marL="514350" indent="-514350">
              <a:buFont typeface="+mj-lt"/>
              <a:buAutoNum type="arabicPeriod"/>
            </a:pPr>
            <a:r>
              <a:rPr lang="en-GB" sz="3800" dirty="0">
                <a:latin typeface="Arial" panose="020B0604020202020204" pitchFamily="34" charset="0"/>
                <a:cs typeface="Arial" panose="020B0604020202020204" pitchFamily="34" charset="0"/>
              </a:rPr>
              <a:t>Did you apply your understanding of how to cite correctly  in your report?</a:t>
            </a:r>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p:txBody>
      </p:sp>
    </p:spTree>
    <p:extLst>
      <p:ext uri="{BB962C8B-B14F-4D97-AF65-F5344CB8AC3E}">
        <p14:creationId xmlns:p14="http://schemas.microsoft.com/office/powerpoint/2010/main" val="2958534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21FB4-F609-4B4E-A064-1D2A7B498410}"/>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Academic Skills</a:t>
            </a:r>
          </a:p>
        </p:txBody>
      </p:sp>
      <p:sp>
        <p:nvSpPr>
          <p:cNvPr id="3" name="Content Placeholder 2">
            <a:extLst>
              <a:ext uri="{FF2B5EF4-FFF2-40B4-BE49-F238E27FC236}">
                <a16:creationId xmlns:a16="http://schemas.microsoft.com/office/drawing/2014/main" id="{807A5628-1CD8-40C6-84FA-1B3F133B16A5}"/>
              </a:ext>
            </a:extLst>
          </p:cNvPr>
          <p:cNvSpPr>
            <a:spLocks noGrp="1"/>
          </p:cNvSpPr>
          <p:nvPr>
            <p:ph idx="1"/>
          </p:nvPr>
        </p:nvSpPr>
        <p:spPr>
          <a:xfrm>
            <a:off x="1981200" y="1470484"/>
            <a:ext cx="8229600" cy="3917032"/>
          </a:xfrm>
        </p:spPr>
        <p:txBody>
          <a:bodyPr>
            <a:normAutofit/>
          </a:bodyPr>
          <a:lstStyle/>
          <a:p>
            <a:r>
              <a:rPr lang="en-GB" sz="2800" dirty="0">
                <a:latin typeface="Arial" panose="020B0604020202020204" pitchFamily="34" charset="0"/>
                <a:cs typeface="Arial" panose="020B0604020202020204" pitchFamily="34" charset="0"/>
              </a:rPr>
              <a:t>What do you think are the importance of academic skills in your learning?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List as many as possible. </a:t>
            </a:r>
          </a:p>
          <a:p>
            <a:pPr lvl="2"/>
            <a:r>
              <a:rPr lang="en-GB" sz="2800" dirty="0">
                <a:latin typeface="Arial" panose="020B0604020202020204" pitchFamily="34" charset="0"/>
                <a:cs typeface="Arial" panose="020B0604020202020204" pitchFamily="34" charset="0"/>
              </a:rPr>
              <a:t>…..</a:t>
            </a:r>
          </a:p>
          <a:p>
            <a:pPr lvl="2"/>
            <a:r>
              <a:rPr lang="en-GB" sz="2800" dirty="0">
                <a:latin typeface="Arial" panose="020B0604020202020204" pitchFamily="34" charset="0"/>
                <a:cs typeface="Arial" panose="020B0604020202020204" pitchFamily="34" charset="0"/>
              </a:rPr>
              <a:t>…..</a:t>
            </a:r>
          </a:p>
          <a:p>
            <a:pPr lvl="2"/>
            <a:r>
              <a:rPr lang="en-GB" sz="28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857983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E6C52-6E7D-44D8-8F9A-44E710E00D2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Key Things to Consider When Writing</a:t>
            </a:r>
          </a:p>
        </p:txBody>
      </p:sp>
      <p:sp>
        <p:nvSpPr>
          <p:cNvPr id="3" name="Content Placeholder 2">
            <a:extLst>
              <a:ext uri="{FF2B5EF4-FFF2-40B4-BE49-F238E27FC236}">
                <a16:creationId xmlns:a16="http://schemas.microsoft.com/office/drawing/2014/main" id="{047CF115-A0CA-4197-AE8D-00105F2932C2}"/>
              </a:ext>
            </a:extLst>
          </p:cNvPr>
          <p:cNvSpPr>
            <a:spLocks noGrp="1"/>
          </p:cNvSpPr>
          <p:nvPr>
            <p:ph idx="1"/>
          </p:nvPr>
        </p:nvSpPr>
        <p:spPr/>
        <p:txBody>
          <a:bodyPr>
            <a:normAutofit fontScale="92500" lnSpcReduction="10000"/>
          </a:bodyPr>
          <a:lstStyle/>
          <a:p>
            <a:pPr marL="0" indent="0">
              <a:buNone/>
            </a:pPr>
            <a:r>
              <a:rPr lang="en-GB" sz="3000" dirty="0"/>
              <a:t>1. Vocabulary, including words not to use</a:t>
            </a:r>
          </a:p>
          <a:p>
            <a:pPr marL="0" indent="0">
              <a:buNone/>
            </a:pPr>
            <a:r>
              <a:rPr lang="en-GB" sz="3000" dirty="0"/>
              <a:t>2. Use paragraphs properly</a:t>
            </a:r>
          </a:p>
          <a:p>
            <a:pPr marL="0" indent="0">
              <a:buNone/>
            </a:pPr>
            <a:r>
              <a:rPr lang="en-GB" sz="3000" dirty="0"/>
              <a:t>    - Topic Sentence</a:t>
            </a:r>
          </a:p>
          <a:p>
            <a:pPr marL="0" indent="0">
              <a:buNone/>
            </a:pPr>
            <a:r>
              <a:rPr lang="en-GB" sz="3000" dirty="0"/>
              <a:t>    - Supporting sentence</a:t>
            </a:r>
          </a:p>
          <a:p>
            <a:pPr marL="0" indent="0">
              <a:buNone/>
            </a:pPr>
            <a:r>
              <a:rPr lang="en-GB" sz="3000" dirty="0"/>
              <a:t>    - Concluding sentence</a:t>
            </a:r>
          </a:p>
          <a:p>
            <a:pPr marL="0" indent="0">
              <a:buNone/>
            </a:pPr>
            <a:r>
              <a:rPr lang="en-GB" sz="3000" dirty="0"/>
              <a:t>3. How to structure your report/essay</a:t>
            </a:r>
          </a:p>
          <a:p>
            <a:pPr marL="0" indent="0">
              <a:buNone/>
            </a:pPr>
            <a:endParaRPr lang="en-GB" sz="3000" dirty="0"/>
          </a:p>
          <a:p>
            <a:pPr marL="0" indent="0">
              <a:buNone/>
            </a:pPr>
            <a:r>
              <a:rPr lang="en-GB" sz="3000" dirty="0"/>
              <a:t>We will now look at each of these three key things in detail</a:t>
            </a:r>
          </a:p>
          <a:p>
            <a:endParaRPr lang="en-GB" dirty="0"/>
          </a:p>
        </p:txBody>
      </p:sp>
    </p:spTree>
    <p:extLst>
      <p:ext uri="{BB962C8B-B14F-4D97-AF65-F5344CB8AC3E}">
        <p14:creationId xmlns:p14="http://schemas.microsoft.com/office/powerpoint/2010/main" val="3921288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9BD9B-821D-4EDB-90F8-AE4DC34AA1B8}"/>
              </a:ext>
            </a:extLst>
          </p:cNvPr>
          <p:cNvSpPr>
            <a:spLocks noGrp="1"/>
          </p:cNvSpPr>
          <p:nvPr>
            <p:ph type="title"/>
          </p:nvPr>
        </p:nvSpPr>
        <p:spPr>
          <a:xfrm>
            <a:off x="1997511" y="44878"/>
            <a:ext cx="8229600" cy="1143000"/>
          </a:xfrm>
        </p:spPr>
        <p:txBody>
          <a:bodyPr>
            <a:normAutofit/>
          </a:bodyPr>
          <a:lstStyle/>
          <a:p>
            <a:r>
              <a:rPr lang="en-GB" sz="4000" b="1" dirty="0"/>
              <a:t>OUTLINE / ESSAY MAP</a:t>
            </a:r>
          </a:p>
        </p:txBody>
      </p:sp>
      <p:sp>
        <p:nvSpPr>
          <p:cNvPr id="6" name="TextBox 5">
            <a:extLst>
              <a:ext uri="{FF2B5EF4-FFF2-40B4-BE49-F238E27FC236}">
                <a16:creationId xmlns:a16="http://schemas.microsoft.com/office/drawing/2014/main" id="{2ED137C6-83DB-421F-9F1C-71C7807EFCD7}"/>
              </a:ext>
            </a:extLst>
          </p:cNvPr>
          <p:cNvSpPr txBox="1"/>
          <p:nvPr/>
        </p:nvSpPr>
        <p:spPr>
          <a:xfrm>
            <a:off x="1991545" y="3022501"/>
            <a:ext cx="1643895" cy="923330"/>
          </a:xfrm>
          <a:prstGeom prst="rect">
            <a:avLst/>
          </a:prstGeom>
          <a:solidFill>
            <a:schemeClr val="tx2">
              <a:lumMod val="50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Introduction </a:t>
            </a:r>
          </a:p>
          <a:p>
            <a:pPr algn="ctr"/>
            <a:endParaRPr lang="en-GB" dirty="0">
              <a:solidFill>
                <a:prstClr val="white"/>
              </a:solidFill>
              <a:latin typeface="Myriad Pro"/>
            </a:endParaRPr>
          </a:p>
        </p:txBody>
      </p:sp>
      <p:sp>
        <p:nvSpPr>
          <p:cNvPr id="8" name="TextBox 7">
            <a:extLst>
              <a:ext uri="{FF2B5EF4-FFF2-40B4-BE49-F238E27FC236}">
                <a16:creationId xmlns:a16="http://schemas.microsoft.com/office/drawing/2014/main" id="{5586B3FF-CDB8-448D-A0E9-C5673DFE26F1}"/>
              </a:ext>
            </a:extLst>
          </p:cNvPr>
          <p:cNvSpPr txBox="1"/>
          <p:nvPr/>
        </p:nvSpPr>
        <p:spPr>
          <a:xfrm>
            <a:off x="3838818" y="1844824"/>
            <a:ext cx="1944216" cy="923330"/>
          </a:xfrm>
          <a:prstGeom prst="rect">
            <a:avLst/>
          </a:prstGeom>
          <a:solidFill>
            <a:schemeClr val="accent1">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Main idea 1 </a:t>
            </a:r>
          </a:p>
          <a:p>
            <a:pPr algn="ctr"/>
            <a:endParaRPr lang="en-GB" dirty="0">
              <a:solidFill>
                <a:prstClr val="white"/>
              </a:solidFill>
              <a:latin typeface="Myriad Pro"/>
            </a:endParaRPr>
          </a:p>
        </p:txBody>
      </p:sp>
      <p:sp>
        <p:nvSpPr>
          <p:cNvPr id="10" name="TextBox 9">
            <a:extLst>
              <a:ext uri="{FF2B5EF4-FFF2-40B4-BE49-F238E27FC236}">
                <a16:creationId xmlns:a16="http://schemas.microsoft.com/office/drawing/2014/main" id="{1520F85E-6C39-4187-B37D-3A514B6BF229}"/>
              </a:ext>
            </a:extLst>
          </p:cNvPr>
          <p:cNvSpPr txBox="1"/>
          <p:nvPr/>
        </p:nvSpPr>
        <p:spPr>
          <a:xfrm>
            <a:off x="3871251" y="3022501"/>
            <a:ext cx="1944216" cy="923330"/>
          </a:xfrm>
          <a:prstGeom prst="rect">
            <a:avLst/>
          </a:prstGeom>
          <a:solidFill>
            <a:schemeClr val="accent1">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Main idea 2 </a:t>
            </a:r>
          </a:p>
          <a:p>
            <a:pPr algn="ctr"/>
            <a:endParaRPr lang="en-GB" dirty="0">
              <a:solidFill>
                <a:prstClr val="white"/>
              </a:solidFill>
              <a:latin typeface="Myriad Pro"/>
            </a:endParaRPr>
          </a:p>
        </p:txBody>
      </p:sp>
      <p:sp>
        <p:nvSpPr>
          <p:cNvPr id="12" name="TextBox 11">
            <a:extLst>
              <a:ext uri="{FF2B5EF4-FFF2-40B4-BE49-F238E27FC236}">
                <a16:creationId xmlns:a16="http://schemas.microsoft.com/office/drawing/2014/main" id="{98C6545D-CC10-4354-B73A-2BED70E48930}"/>
              </a:ext>
            </a:extLst>
          </p:cNvPr>
          <p:cNvSpPr txBox="1"/>
          <p:nvPr/>
        </p:nvSpPr>
        <p:spPr>
          <a:xfrm>
            <a:off x="3871251" y="4289897"/>
            <a:ext cx="1944216" cy="923330"/>
          </a:xfrm>
          <a:prstGeom prst="rect">
            <a:avLst/>
          </a:prstGeom>
          <a:solidFill>
            <a:schemeClr val="accent1">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Main idea 3 </a:t>
            </a:r>
          </a:p>
          <a:p>
            <a:pPr algn="ctr"/>
            <a:endParaRPr lang="en-GB" dirty="0">
              <a:solidFill>
                <a:prstClr val="white"/>
              </a:solidFill>
              <a:latin typeface="Myriad Pro"/>
            </a:endParaRPr>
          </a:p>
        </p:txBody>
      </p:sp>
      <p:sp>
        <p:nvSpPr>
          <p:cNvPr id="14" name="TextBox 13">
            <a:extLst>
              <a:ext uri="{FF2B5EF4-FFF2-40B4-BE49-F238E27FC236}">
                <a16:creationId xmlns:a16="http://schemas.microsoft.com/office/drawing/2014/main" id="{E87942AF-920D-4B58-B5F7-13FA45CD0A68}"/>
              </a:ext>
            </a:extLst>
          </p:cNvPr>
          <p:cNvSpPr txBox="1"/>
          <p:nvPr/>
        </p:nvSpPr>
        <p:spPr>
          <a:xfrm>
            <a:off x="6254657" y="1844824"/>
            <a:ext cx="1944216" cy="923330"/>
          </a:xfrm>
          <a:prstGeom prst="rect">
            <a:avLst/>
          </a:prstGeom>
          <a:solidFill>
            <a:schemeClr val="accent5">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Supporting Details 1 </a:t>
            </a:r>
          </a:p>
        </p:txBody>
      </p:sp>
      <p:sp>
        <p:nvSpPr>
          <p:cNvPr id="16" name="TextBox 15">
            <a:extLst>
              <a:ext uri="{FF2B5EF4-FFF2-40B4-BE49-F238E27FC236}">
                <a16:creationId xmlns:a16="http://schemas.microsoft.com/office/drawing/2014/main" id="{3ADAF905-9448-4D53-B834-77A24AA755D6}"/>
              </a:ext>
            </a:extLst>
          </p:cNvPr>
          <p:cNvSpPr txBox="1"/>
          <p:nvPr/>
        </p:nvSpPr>
        <p:spPr>
          <a:xfrm>
            <a:off x="6287090" y="3022501"/>
            <a:ext cx="1944216" cy="923330"/>
          </a:xfrm>
          <a:prstGeom prst="rect">
            <a:avLst/>
          </a:prstGeom>
          <a:solidFill>
            <a:schemeClr val="accent5">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Supporting Details 2</a:t>
            </a:r>
          </a:p>
        </p:txBody>
      </p:sp>
      <p:sp>
        <p:nvSpPr>
          <p:cNvPr id="18" name="TextBox 17">
            <a:extLst>
              <a:ext uri="{FF2B5EF4-FFF2-40B4-BE49-F238E27FC236}">
                <a16:creationId xmlns:a16="http://schemas.microsoft.com/office/drawing/2014/main" id="{E857E968-14C1-48CC-BBCA-5F8500113761}"/>
              </a:ext>
            </a:extLst>
          </p:cNvPr>
          <p:cNvSpPr txBox="1"/>
          <p:nvPr/>
        </p:nvSpPr>
        <p:spPr>
          <a:xfrm>
            <a:off x="6287090" y="4289897"/>
            <a:ext cx="1944216" cy="923330"/>
          </a:xfrm>
          <a:prstGeom prst="rect">
            <a:avLst/>
          </a:prstGeom>
          <a:solidFill>
            <a:schemeClr val="accent5">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Supporting Details 3</a:t>
            </a:r>
          </a:p>
        </p:txBody>
      </p:sp>
      <p:sp>
        <p:nvSpPr>
          <p:cNvPr id="26" name="TextBox 25">
            <a:extLst>
              <a:ext uri="{FF2B5EF4-FFF2-40B4-BE49-F238E27FC236}">
                <a16:creationId xmlns:a16="http://schemas.microsoft.com/office/drawing/2014/main" id="{2FEE9875-96E9-4D66-BF98-59EDC2E5C149}"/>
              </a:ext>
            </a:extLst>
          </p:cNvPr>
          <p:cNvSpPr txBox="1"/>
          <p:nvPr/>
        </p:nvSpPr>
        <p:spPr>
          <a:xfrm>
            <a:off x="8551772" y="2999908"/>
            <a:ext cx="1643895" cy="923330"/>
          </a:xfrm>
          <a:prstGeom prst="rect">
            <a:avLst/>
          </a:prstGeom>
          <a:solidFill>
            <a:schemeClr val="accent6">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Conclusion </a:t>
            </a:r>
          </a:p>
          <a:p>
            <a:pPr algn="ctr"/>
            <a:endParaRPr lang="en-GB" dirty="0">
              <a:solidFill>
                <a:prstClr val="white"/>
              </a:solidFill>
              <a:latin typeface="Myriad Pro"/>
            </a:endParaRPr>
          </a:p>
        </p:txBody>
      </p:sp>
    </p:spTree>
    <p:extLst>
      <p:ext uri="{BB962C8B-B14F-4D97-AF65-F5344CB8AC3E}">
        <p14:creationId xmlns:p14="http://schemas.microsoft.com/office/powerpoint/2010/main" val="2809442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P spid="12" grpId="0" animBg="1"/>
      <p:bldP spid="14" grpId="0" animBg="1"/>
      <p:bldP spid="16" grpId="0" animBg="1"/>
      <p:bldP spid="18" grpId="0" animBg="1"/>
      <p:bldP spid="2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F4D07-110B-4927-97C5-4CB008315EAE}"/>
              </a:ext>
            </a:extLst>
          </p:cNvPr>
          <p:cNvSpPr>
            <a:spLocks noGrp="1"/>
          </p:cNvSpPr>
          <p:nvPr>
            <p:ph type="title"/>
          </p:nvPr>
        </p:nvSpPr>
        <p:spPr>
          <a:xfrm>
            <a:off x="1981200" y="274638"/>
            <a:ext cx="8229600" cy="850106"/>
          </a:xfrm>
        </p:spPr>
        <p:txBody>
          <a:bodyPr/>
          <a:lstStyle/>
          <a:p>
            <a:r>
              <a:rPr lang="en-GB" b="1" dirty="0">
                <a:latin typeface="Arial" panose="020B0604020202020204" pitchFamily="34" charset="0"/>
                <a:cs typeface="Arial" panose="020B0604020202020204" pitchFamily="34" charset="0"/>
              </a:rPr>
              <a:t>Plagiarism - Meaning</a:t>
            </a:r>
          </a:p>
        </p:txBody>
      </p:sp>
      <p:sp>
        <p:nvSpPr>
          <p:cNvPr id="3" name="Content Placeholder 2">
            <a:extLst>
              <a:ext uri="{FF2B5EF4-FFF2-40B4-BE49-F238E27FC236}">
                <a16:creationId xmlns:a16="http://schemas.microsoft.com/office/drawing/2014/main" id="{276CEE50-161F-4962-B48E-6A9DD6F79082}"/>
              </a:ext>
            </a:extLst>
          </p:cNvPr>
          <p:cNvSpPr>
            <a:spLocks noGrp="1"/>
          </p:cNvSpPr>
          <p:nvPr>
            <p:ph idx="1"/>
          </p:nvPr>
        </p:nvSpPr>
        <p:spPr>
          <a:xfrm>
            <a:off x="714375" y="1124744"/>
            <a:ext cx="10420350" cy="4536504"/>
          </a:xfrm>
        </p:spPr>
        <p:txBody>
          <a:bodyPr>
            <a:noAutofit/>
          </a:bodyPr>
          <a:lstStyle/>
          <a:p>
            <a:pPr algn="just"/>
            <a:r>
              <a:rPr lang="en-US" sz="2800" i="1" dirty="0"/>
              <a:t>Plagiarism is presenting someone else’s work or ideas as your own, with or without their consent, by incorporating it into your work without full acknowledgement. All published and unpublished material, whether in manuscript, printed or electronic form, is covered under this definition. </a:t>
            </a:r>
          </a:p>
          <a:p>
            <a:pPr algn="just"/>
            <a:endParaRPr lang="en-US" sz="2800" dirty="0"/>
          </a:p>
          <a:p>
            <a:pPr algn="just"/>
            <a:r>
              <a:rPr lang="en-US" sz="2800" dirty="0"/>
              <a:t>Plagiarism may be </a:t>
            </a:r>
            <a:r>
              <a:rPr lang="en-US" sz="2800" b="1" dirty="0"/>
              <a:t>intentional or reckless, or unintentional</a:t>
            </a:r>
            <a:r>
              <a:rPr lang="en-US" sz="2800" dirty="0"/>
              <a:t>. Under the regulations for examinations, intentional or reckless plagiarism is a disciplinary offence.</a:t>
            </a:r>
          </a:p>
          <a:p>
            <a:pPr marL="0" indent="0" algn="just">
              <a:buNone/>
            </a:pPr>
            <a:r>
              <a:rPr lang="en-US" sz="2800" dirty="0"/>
              <a:t>Source: University of Oxford</a:t>
            </a:r>
            <a:endParaRPr lang="en-GB" sz="2800" dirty="0"/>
          </a:p>
        </p:txBody>
      </p:sp>
    </p:spTree>
    <p:extLst>
      <p:ext uri="{BB962C8B-B14F-4D97-AF65-F5344CB8AC3E}">
        <p14:creationId xmlns:p14="http://schemas.microsoft.com/office/powerpoint/2010/main" val="2768871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2A9891-8555-4792-A83F-AC72D57AC4A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Plagiarism – meaning contd.</a:t>
            </a:r>
          </a:p>
        </p:txBody>
      </p:sp>
      <p:sp>
        <p:nvSpPr>
          <p:cNvPr id="3" name="Content Placeholder 2">
            <a:extLst>
              <a:ext uri="{FF2B5EF4-FFF2-40B4-BE49-F238E27FC236}">
                <a16:creationId xmlns:a16="http://schemas.microsoft.com/office/drawing/2014/main" id="{44843D30-6470-4180-A2E3-B3F218C9BFD3}"/>
              </a:ext>
            </a:extLst>
          </p:cNvPr>
          <p:cNvSpPr>
            <a:spLocks noGrp="1"/>
          </p:cNvSpPr>
          <p:nvPr>
            <p:ph idx="1"/>
          </p:nvPr>
        </p:nvSpPr>
        <p:spPr/>
        <p:txBody>
          <a:bodyPr>
            <a:normAutofit/>
          </a:bodyPr>
          <a:lstStyle/>
          <a:p>
            <a:pPr marL="0" indent="0" algn="just">
              <a:buNone/>
            </a:pPr>
            <a:r>
              <a:rPr lang="en-US" sz="2800" b="1" dirty="0"/>
              <a:t>Submitting a paper you didn’t write yourself </a:t>
            </a:r>
          </a:p>
          <a:p>
            <a:pPr marL="0" indent="0" algn="just">
              <a:buNone/>
            </a:pPr>
            <a:endParaRPr lang="en-US" sz="2800" b="1" dirty="0"/>
          </a:p>
          <a:p>
            <a:pPr lvl="1" algn="just"/>
            <a:r>
              <a:rPr lang="en-US" i="1" dirty="0"/>
              <a:t>It is cheating</a:t>
            </a:r>
          </a:p>
          <a:p>
            <a:pPr lvl="1" algn="just"/>
            <a:r>
              <a:rPr lang="en-US" i="1" dirty="0"/>
              <a:t>It is dishonesty</a:t>
            </a:r>
          </a:p>
          <a:p>
            <a:pPr lvl="1" algn="just"/>
            <a:r>
              <a:rPr lang="en-US" i="1" dirty="0"/>
              <a:t>It is unfair practice</a:t>
            </a:r>
            <a:endParaRPr lang="en-GB" dirty="0"/>
          </a:p>
        </p:txBody>
      </p:sp>
    </p:spTree>
    <p:extLst>
      <p:ext uri="{BB962C8B-B14F-4D97-AF65-F5344CB8AC3E}">
        <p14:creationId xmlns:p14="http://schemas.microsoft.com/office/powerpoint/2010/main" val="13235735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FE290B6E-D966-4E79-9CE6-C50299930882}"/>
              </a:ext>
            </a:extLst>
          </p:cNvPr>
          <p:cNvSpPr>
            <a:spLocks noGrp="1" noChangeArrowheads="1"/>
          </p:cNvSpPr>
          <p:nvPr>
            <p:ph type="title"/>
          </p:nvPr>
        </p:nvSpPr>
        <p:spPr/>
        <p:txBody>
          <a:bodyPr/>
          <a:lstStyle/>
          <a:p>
            <a:r>
              <a:rPr lang="en-GB" altLang="en-US" dirty="0">
                <a:latin typeface="Arial" panose="020B0604020202020204" pitchFamily="34" charset="0"/>
                <a:cs typeface="Arial" panose="020B0604020202020204" pitchFamily="34" charset="0"/>
              </a:rPr>
              <a:t>When to cite?</a:t>
            </a:r>
          </a:p>
        </p:txBody>
      </p:sp>
      <p:sp>
        <p:nvSpPr>
          <p:cNvPr id="6147" name="Rectangle 3">
            <a:extLst>
              <a:ext uri="{FF2B5EF4-FFF2-40B4-BE49-F238E27FC236}">
                <a16:creationId xmlns:a16="http://schemas.microsoft.com/office/drawing/2014/main" id="{854F4616-FA11-4A43-A3F2-A52076128960}"/>
              </a:ext>
            </a:extLst>
          </p:cNvPr>
          <p:cNvSpPr>
            <a:spLocks noGrp="1" noChangeArrowheads="1"/>
          </p:cNvSpPr>
          <p:nvPr>
            <p:ph idx="1"/>
          </p:nvPr>
        </p:nvSpPr>
        <p:spPr>
          <a:xfrm>
            <a:off x="2024063" y="1785938"/>
            <a:ext cx="8229600" cy="4032250"/>
          </a:xfrm>
        </p:spPr>
        <p:txBody>
          <a:bodyPr/>
          <a:lstStyle/>
          <a:p>
            <a:pPr lvl="1">
              <a:lnSpc>
                <a:spcPct val="90000"/>
              </a:lnSpc>
              <a:buSzPct val="75000"/>
              <a:buFont typeface="Monotype Sorts" pitchFamily="2" charset="2"/>
              <a:buChar char="u"/>
            </a:pPr>
            <a:r>
              <a:rPr lang="en-US" altLang="en-US" dirty="0"/>
              <a:t>Direct quotes</a:t>
            </a:r>
          </a:p>
          <a:p>
            <a:pPr lvl="1">
              <a:lnSpc>
                <a:spcPct val="90000"/>
              </a:lnSpc>
              <a:buSzPct val="75000"/>
              <a:buFont typeface="Monotype Sorts" pitchFamily="2" charset="2"/>
              <a:buChar char="u"/>
            </a:pPr>
            <a:r>
              <a:rPr lang="en-US" altLang="en-US" dirty="0"/>
              <a:t>Statistics/Studies</a:t>
            </a:r>
          </a:p>
          <a:p>
            <a:pPr lvl="1">
              <a:lnSpc>
                <a:spcPct val="90000"/>
              </a:lnSpc>
              <a:buSzPct val="75000"/>
              <a:buFont typeface="Monotype Sorts" pitchFamily="2" charset="2"/>
              <a:buChar char="u"/>
            </a:pPr>
            <a:r>
              <a:rPr lang="en-US" altLang="en-US" dirty="0"/>
              <a:t>Theories</a:t>
            </a:r>
          </a:p>
          <a:p>
            <a:pPr lvl="1">
              <a:lnSpc>
                <a:spcPct val="90000"/>
              </a:lnSpc>
              <a:buSzPct val="75000"/>
              <a:buFont typeface="Monotype Sorts" pitchFamily="2" charset="2"/>
              <a:buChar char="u"/>
            </a:pPr>
            <a:r>
              <a:rPr lang="en-US" altLang="en-US" dirty="0"/>
              <a:t>Facts	</a:t>
            </a:r>
          </a:p>
          <a:p>
            <a:pPr lvl="1">
              <a:lnSpc>
                <a:spcPct val="90000"/>
              </a:lnSpc>
              <a:buSzPct val="75000"/>
              <a:buFont typeface="Monotype Sorts" pitchFamily="2" charset="2"/>
              <a:buChar char="u"/>
            </a:pPr>
            <a:r>
              <a:rPr lang="en-US" altLang="en-US" dirty="0"/>
              <a:t>Figures, pictures, tables</a:t>
            </a:r>
          </a:p>
          <a:p>
            <a:pPr lvl="1">
              <a:lnSpc>
                <a:spcPct val="90000"/>
              </a:lnSpc>
              <a:buSzPct val="75000"/>
              <a:buFont typeface="Monotype Sorts" pitchFamily="2" charset="2"/>
              <a:buChar char="u"/>
            </a:pPr>
            <a:r>
              <a:rPr lang="en-US" altLang="en-US" dirty="0"/>
              <a:t>Interpretations</a:t>
            </a:r>
          </a:p>
          <a:p>
            <a:pPr lvl="1">
              <a:lnSpc>
                <a:spcPct val="90000"/>
              </a:lnSpc>
              <a:buSzPct val="75000"/>
              <a:buFont typeface="Monotype Sorts" pitchFamily="2" charset="2"/>
              <a:buChar char="u"/>
            </a:pPr>
            <a:r>
              <a:rPr lang="en-US" altLang="en-US" dirty="0"/>
              <a:t>Paraphrases</a:t>
            </a:r>
          </a:p>
          <a:p>
            <a:pPr lvl="1">
              <a:lnSpc>
                <a:spcPct val="90000"/>
              </a:lnSpc>
              <a:buSzPct val="75000"/>
              <a:buFont typeface="Monotype Sorts" pitchFamily="2" charset="2"/>
              <a:buChar char="u"/>
            </a:pPr>
            <a:endParaRPr lang="en-GB" altLang="en-US" sz="3200" dirty="0"/>
          </a:p>
        </p:txBody>
      </p:sp>
      <p:pic>
        <p:nvPicPr>
          <p:cNvPr id="6148" name="Picture 4" descr="BS00554_">
            <a:extLst>
              <a:ext uri="{FF2B5EF4-FFF2-40B4-BE49-F238E27FC236}">
                <a16:creationId xmlns:a16="http://schemas.microsoft.com/office/drawing/2014/main" id="{35C0D132-D718-4B88-8171-DDC7E1F5D1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48525" y="3068638"/>
            <a:ext cx="2160588" cy="145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4D35ADC-2466-4797-92DD-20C16AA786D7}"/>
              </a:ext>
            </a:extLst>
          </p:cNvPr>
          <p:cNvSpPr/>
          <p:nvPr/>
        </p:nvSpPr>
        <p:spPr>
          <a:xfrm>
            <a:off x="4439816" y="908720"/>
            <a:ext cx="2952328" cy="1440160"/>
          </a:xfrm>
          <a:prstGeom prst="rect">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GB" sz="3600" dirty="0">
                <a:solidFill>
                  <a:prstClr val="white"/>
                </a:solidFill>
                <a:latin typeface="Myriad Pro"/>
              </a:rPr>
              <a:t>Referencing in your work</a:t>
            </a:r>
          </a:p>
        </p:txBody>
      </p:sp>
      <p:cxnSp>
        <p:nvCxnSpPr>
          <p:cNvPr id="6" name="Connector: Elbow 5">
            <a:extLst>
              <a:ext uri="{FF2B5EF4-FFF2-40B4-BE49-F238E27FC236}">
                <a16:creationId xmlns:a16="http://schemas.microsoft.com/office/drawing/2014/main" id="{B46011FA-39B6-43B6-80AB-55721C063E3B}"/>
              </a:ext>
            </a:extLst>
          </p:cNvPr>
          <p:cNvCxnSpPr>
            <a:cxnSpLocks/>
          </p:cNvCxnSpPr>
          <p:nvPr/>
        </p:nvCxnSpPr>
        <p:spPr>
          <a:xfrm rot="5400000">
            <a:off x="3719736" y="2527155"/>
            <a:ext cx="1440160" cy="1440160"/>
          </a:xfrm>
          <a:prstGeom prst="bentConnector3">
            <a:avLst>
              <a:gd name="adj1" fmla="val 50000"/>
            </a:avLst>
          </a:prstGeom>
          <a:ln>
            <a:tailEnd type="triangle"/>
          </a:ln>
        </p:spPr>
        <p:style>
          <a:lnRef idx="3">
            <a:schemeClr val="accent4"/>
          </a:lnRef>
          <a:fillRef idx="0">
            <a:schemeClr val="accent4"/>
          </a:fillRef>
          <a:effectRef idx="2">
            <a:schemeClr val="accent4"/>
          </a:effectRef>
          <a:fontRef idx="minor">
            <a:schemeClr val="tx1"/>
          </a:fontRef>
        </p:style>
      </p:cxnSp>
      <p:cxnSp>
        <p:nvCxnSpPr>
          <p:cNvPr id="9" name="Connector: Elbow 8">
            <a:extLst>
              <a:ext uri="{FF2B5EF4-FFF2-40B4-BE49-F238E27FC236}">
                <a16:creationId xmlns:a16="http://schemas.microsoft.com/office/drawing/2014/main" id="{3ECEAC7D-0FC1-46E8-ACA2-39852EE0CEA8}"/>
              </a:ext>
            </a:extLst>
          </p:cNvPr>
          <p:cNvCxnSpPr>
            <a:cxnSpLocks/>
          </p:cNvCxnSpPr>
          <p:nvPr/>
        </p:nvCxnSpPr>
        <p:spPr>
          <a:xfrm rot="16200000" flipH="1">
            <a:off x="6672065" y="2527156"/>
            <a:ext cx="1440159" cy="1440159"/>
          </a:xfrm>
          <a:prstGeom prst="bentConnector3">
            <a:avLst>
              <a:gd name="adj1" fmla="val 50000"/>
            </a:avLst>
          </a:prstGeom>
          <a:ln>
            <a:tailEnd type="triangle"/>
          </a:ln>
        </p:spPr>
        <p:style>
          <a:lnRef idx="3">
            <a:schemeClr val="accent4"/>
          </a:lnRef>
          <a:fillRef idx="0">
            <a:schemeClr val="accent4"/>
          </a:fillRef>
          <a:effectRef idx="2">
            <a:schemeClr val="accent4"/>
          </a:effectRef>
          <a:fontRef idx="minor">
            <a:schemeClr val="tx1"/>
          </a:fontRef>
        </p:style>
      </p:cxnSp>
      <p:sp>
        <p:nvSpPr>
          <p:cNvPr id="13" name="Rectangle: Rounded Corners 12">
            <a:extLst>
              <a:ext uri="{FF2B5EF4-FFF2-40B4-BE49-F238E27FC236}">
                <a16:creationId xmlns:a16="http://schemas.microsoft.com/office/drawing/2014/main" id="{8D3AA3C6-6798-4AE4-86BE-0FF50FC36054}"/>
              </a:ext>
            </a:extLst>
          </p:cNvPr>
          <p:cNvSpPr/>
          <p:nvPr/>
        </p:nvSpPr>
        <p:spPr>
          <a:xfrm>
            <a:off x="2351584" y="3967314"/>
            <a:ext cx="2952328" cy="1440160"/>
          </a:xfrm>
          <a:prstGeom prst="roundRect">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GB" sz="4000" dirty="0">
                <a:solidFill>
                  <a:prstClr val="black"/>
                </a:solidFill>
                <a:latin typeface="Myriad Pro"/>
              </a:rPr>
              <a:t>In-text citations</a:t>
            </a:r>
          </a:p>
        </p:txBody>
      </p:sp>
      <p:sp>
        <p:nvSpPr>
          <p:cNvPr id="14" name="Rectangle: Rounded Corners 13">
            <a:extLst>
              <a:ext uri="{FF2B5EF4-FFF2-40B4-BE49-F238E27FC236}">
                <a16:creationId xmlns:a16="http://schemas.microsoft.com/office/drawing/2014/main" id="{4C9D1259-6598-43EF-A2D5-7B3B1588E3B0}"/>
              </a:ext>
            </a:extLst>
          </p:cNvPr>
          <p:cNvSpPr/>
          <p:nvPr/>
        </p:nvSpPr>
        <p:spPr>
          <a:xfrm>
            <a:off x="6672064" y="3967314"/>
            <a:ext cx="2952328" cy="1440160"/>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sz="3200" dirty="0">
                <a:solidFill>
                  <a:prstClr val="black"/>
                </a:solidFill>
                <a:latin typeface="Myriad Pro"/>
              </a:rPr>
              <a:t>Reference list / Bibliography</a:t>
            </a:r>
          </a:p>
        </p:txBody>
      </p:sp>
    </p:spTree>
    <p:extLst>
      <p:ext uri="{BB962C8B-B14F-4D97-AF65-F5344CB8AC3E}">
        <p14:creationId xmlns:p14="http://schemas.microsoft.com/office/powerpoint/2010/main" val="342760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up)">
                                      <p:cBhvr>
                                        <p:cTn id="7" dur="500"/>
                                        <p:tgtEl>
                                          <p:spTgt spid="6"/>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up)">
                                      <p:cBhvr>
                                        <p:cTn id="11" dur="5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wipe(up)">
                                      <p:cBhvr>
                                        <p:cTn id="16" dur="500"/>
                                        <p:tgtEl>
                                          <p:spTgt spid="9"/>
                                        </p:tgtEl>
                                      </p:cBhvr>
                                    </p:animEffect>
                                  </p:childTnLst>
                                </p:cTn>
                              </p:par>
                            </p:childTnLst>
                          </p:cTn>
                        </p:par>
                        <p:par>
                          <p:cTn id="17" fill="hold">
                            <p:stCondLst>
                              <p:cond delay="500"/>
                            </p:stCondLst>
                            <p:childTnLst>
                              <p:par>
                                <p:cTn id="18" presetID="22" presetClass="entr" presetSubtype="1" fill="hold" grpId="0" nodeType="after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wipe(up)">
                                      <p:cBhvr>
                                        <p:cTn id="2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86FBA-4053-41AE-BCA2-C18DB26D39E2}"/>
              </a:ext>
            </a:extLst>
          </p:cNvPr>
          <p:cNvSpPr>
            <a:spLocks noGrp="1"/>
          </p:cNvSpPr>
          <p:nvPr>
            <p:ph type="title"/>
          </p:nvPr>
        </p:nvSpPr>
        <p:spPr/>
        <p:txBody>
          <a:bodyPr/>
          <a:lstStyle/>
          <a:p>
            <a:r>
              <a:rPr lang="en-GB" dirty="0"/>
              <a:t>Example of in-text citations</a:t>
            </a:r>
          </a:p>
        </p:txBody>
      </p:sp>
      <p:pic>
        <p:nvPicPr>
          <p:cNvPr id="5" name="Picture 4">
            <a:extLst>
              <a:ext uri="{FF2B5EF4-FFF2-40B4-BE49-F238E27FC236}">
                <a16:creationId xmlns:a16="http://schemas.microsoft.com/office/drawing/2014/main" id="{149526DD-F258-4997-885F-AB56CBBB9A5C}"/>
              </a:ext>
            </a:extLst>
          </p:cNvPr>
          <p:cNvPicPr>
            <a:picLocks noChangeAspect="1"/>
          </p:cNvPicPr>
          <p:nvPr/>
        </p:nvPicPr>
        <p:blipFill>
          <a:blip r:embed="rId2" cstate="print"/>
          <a:stretch>
            <a:fillRect/>
          </a:stretch>
        </p:blipFill>
        <p:spPr>
          <a:xfrm>
            <a:off x="2423592" y="1299146"/>
            <a:ext cx="6696744" cy="2575585"/>
          </a:xfrm>
          <a:prstGeom prst="rect">
            <a:avLst/>
          </a:prstGeom>
        </p:spPr>
      </p:pic>
      <p:grpSp>
        <p:nvGrpSpPr>
          <p:cNvPr id="7" name="Group 6">
            <a:extLst>
              <a:ext uri="{FF2B5EF4-FFF2-40B4-BE49-F238E27FC236}">
                <a16:creationId xmlns:a16="http://schemas.microsoft.com/office/drawing/2014/main" id="{448BA03C-31A8-4A11-8E57-0F025578D7E0}"/>
              </a:ext>
            </a:extLst>
          </p:cNvPr>
          <p:cNvGrpSpPr/>
          <p:nvPr/>
        </p:nvGrpSpPr>
        <p:grpSpPr>
          <a:xfrm>
            <a:off x="1524000" y="3874730"/>
            <a:ext cx="9144000" cy="2983270"/>
            <a:chOff x="0" y="3874730"/>
            <a:chExt cx="9144000" cy="2983270"/>
          </a:xfrm>
        </p:grpSpPr>
        <p:pic>
          <p:nvPicPr>
            <p:cNvPr id="4" name="Picture 3">
              <a:extLst>
                <a:ext uri="{FF2B5EF4-FFF2-40B4-BE49-F238E27FC236}">
                  <a16:creationId xmlns:a16="http://schemas.microsoft.com/office/drawing/2014/main" id="{0D27877A-4B6F-4BFD-B4AC-0C69ECC1B9F2}"/>
                </a:ext>
              </a:extLst>
            </p:cNvPr>
            <p:cNvPicPr>
              <a:picLocks noChangeAspect="1"/>
            </p:cNvPicPr>
            <p:nvPr/>
          </p:nvPicPr>
          <p:blipFill>
            <a:blip r:embed="rId3" cstate="print"/>
            <a:stretch>
              <a:fillRect/>
            </a:stretch>
          </p:blipFill>
          <p:spPr>
            <a:xfrm>
              <a:off x="0" y="4149080"/>
              <a:ext cx="9144000" cy="2708920"/>
            </a:xfrm>
            <a:prstGeom prst="rect">
              <a:avLst/>
            </a:prstGeom>
          </p:spPr>
        </p:pic>
        <p:sp>
          <p:nvSpPr>
            <p:cNvPr id="6" name="TextBox 5">
              <a:extLst>
                <a:ext uri="{FF2B5EF4-FFF2-40B4-BE49-F238E27FC236}">
                  <a16:creationId xmlns:a16="http://schemas.microsoft.com/office/drawing/2014/main" id="{9767EF89-FE84-4E11-82C8-E80BD5746098}"/>
                </a:ext>
              </a:extLst>
            </p:cNvPr>
            <p:cNvSpPr txBox="1"/>
            <p:nvPr/>
          </p:nvSpPr>
          <p:spPr>
            <a:xfrm>
              <a:off x="1475656" y="3874730"/>
              <a:ext cx="5184576" cy="369332"/>
            </a:xfrm>
            <a:prstGeom prst="rect">
              <a:avLst/>
            </a:prstGeom>
            <a:noFill/>
          </p:spPr>
          <p:txBody>
            <a:bodyPr wrap="square" rtlCol="0">
              <a:spAutoFit/>
            </a:bodyPr>
            <a:lstStyle/>
            <a:p>
              <a:pPr algn="ctr"/>
              <a:r>
                <a:rPr lang="en-GB" b="1" u="sng" dirty="0">
                  <a:solidFill>
                    <a:prstClr val="black"/>
                  </a:solidFill>
                  <a:latin typeface="Myriad Pro"/>
                </a:rPr>
                <a:t>In text citation for a quote</a:t>
              </a:r>
            </a:p>
          </p:txBody>
        </p:sp>
      </p:grpSp>
    </p:spTree>
    <p:extLst>
      <p:ext uri="{BB962C8B-B14F-4D97-AF65-F5344CB8AC3E}">
        <p14:creationId xmlns:p14="http://schemas.microsoft.com/office/powerpoint/2010/main" val="48687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05D4C-CD57-4343-B635-C10CDD26E6D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Activity- Preparing your reference list</a:t>
            </a:r>
          </a:p>
        </p:txBody>
      </p:sp>
      <p:sp>
        <p:nvSpPr>
          <p:cNvPr id="3" name="Content Placeholder 2">
            <a:extLst>
              <a:ext uri="{FF2B5EF4-FFF2-40B4-BE49-F238E27FC236}">
                <a16:creationId xmlns:a16="http://schemas.microsoft.com/office/drawing/2014/main" id="{BA3F3725-BC4E-4362-BB61-E4BBFB3EE0BA}"/>
              </a:ext>
            </a:extLst>
          </p:cNvPr>
          <p:cNvSpPr>
            <a:spLocks noGrp="1"/>
          </p:cNvSpPr>
          <p:nvPr>
            <p:ph idx="1"/>
          </p:nvPr>
        </p:nvSpPr>
        <p:spPr/>
        <p:txBody>
          <a:bodyPr>
            <a:normAutofit/>
          </a:bodyPr>
          <a:lstStyle/>
          <a:p>
            <a:pPr>
              <a:buFont typeface="Wingdings" panose="05000000000000000000" pitchFamily="2" charset="2"/>
              <a:buChar char="q"/>
            </a:pPr>
            <a:r>
              <a:rPr lang="en-GB" sz="2800" dirty="0">
                <a:latin typeface="Arial" panose="020B0604020202020204" pitchFamily="34" charset="0"/>
                <a:cs typeface="Arial" panose="020B0604020202020204" pitchFamily="34" charset="0"/>
              </a:rPr>
              <a:t>In 2017 two academics (Zuofa, T.  and Ochieng E.G.) wrote an article called working separately but together: appraising virtual project team challenges. They published this article in Team Performance Management. Their article can be found in v</a:t>
            </a:r>
            <a:r>
              <a:rPr lang="en-GB" sz="2800" b="0" i="0" dirty="0">
                <a:effectLst/>
                <a:latin typeface="Arial" panose="020B0604020202020204" pitchFamily="34" charset="0"/>
                <a:cs typeface="Arial" panose="020B0604020202020204" pitchFamily="34" charset="0"/>
              </a:rPr>
              <a:t>ol. 23 No. 5/6, pp. 227-242.</a:t>
            </a:r>
          </a:p>
          <a:p>
            <a:pPr marL="0" indent="0" algn="ctr">
              <a:buNone/>
            </a:pPr>
            <a:r>
              <a:rPr lang="en-GB" sz="2800" b="1" dirty="0">
                <a:latin typeface="Arial" panose="020B0604020202020204" pitchFamily="34" charset="0"/>
                <a:cs typeface="Arial" panose="020B0604020202020204" pitchFamily="34" charset="0"/>
              </a:rPr>
              <a:t>Using the meeting chat, write how this information above will appear on a Harvard Reference list. </a:t>
            </a:r>
          </a:p>
          <a:p>
            <a:pPr marL="0" indent="0">
              <a:buNone/>
            </a:pPr>
            <a:endParaRPr lang="en-GB" dirty="0"/>
          </a:p>
        </p:txBody>
      </p:sp>
    </p:spTree>
    <p:extLst>
      <p:ext uri="{BB962C8B-B14F-4D97-AF65-F5344CB8AC3E}">
        <p14:creationId xmlns:p14="http://schemas.microsoft.com/office/powerpoint/2010/main" val="13351847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E9A2F-7F5E-4FE6-A44E-FAF1B134987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Activity- Preparing your reference list</a:t>
            </a:r>
          </a:p>
        </p:txBody>
      </p:sp>
      <p:sp>
        <p:nvSpPr>
          <p:cNvPr id="3" name="Content Placeholder 2">
            <a:extLst>
              <a:ext uri="{FF2B5EF4-FFF2-40B4-BE49-F238E27FC236}">
                <a16:creationId xmlns:a16="http://schemas.microsoft.com/office/drawing/2014/main" id="{89457DAA-CC95-4095-8B3A-2439ECF079CE}"/>
              </a:ext>
            </a:extLst>
          </p:cNvPr>
          <p:cNvSpPr>
            <a:spLocks noGrp="1"/>
          </p:cNvSpPr>
          <p:nvPr>
            <p:ph idx="1"/>
          </p:nvPr>
        </p:nvSpPr>
        <p:spPr/>
        <p:txBody>
          <a:bodyPr>
            <a:normAutofit fontScale="92500" lnSpcReduction="10000"/>
          </a:bodyPr>
          <a:lstStyle/>
          <a:p>
            <a:pPr>
              <a:buFont typeface="Wingdings" panose="05000000000000000000" pitchFamily="2" charset="2"/>
              <a:buChar char="q"/>
            </a:pPr>
            <a:r>
              <a:rPr lang="en-GB" sz="3000" dirty="0">
                <a:latin typeface="Arial" panose="020B0604020202020204" pitchFamily="34" charset="0"/>
                <a:cs typeface="Arial" panose="020B0604020202020204" pitchFamily="34" charset="0"/>
              </a:rPr>
              <a:t>D.P. Baron published a textbook called business and the organisation in 2008. The book was published by Pearson in Chester. </a:t>
            </a:r>
          </a:p>
          <a:p>
            <a:pPr algn="just">
              <a:buFont typeface="Wingdings" panose="05000000000000000000" pitchFamily="2" charset="2"/>
              <a:buChar char="q"/>
            </a:pPr>
            <a:r>
              <a:rPr lang="en-GB" sz="3000" i="0" dirty="0">
                <a:effectLst/>
                <a:latin typeface="Arial" panose="020B0604020202020204" pitchFamily="34" charset="0"/>
                <a:cs typeface="Arial" panose="020B0604020202020204" pitchFamily="34" charset="0"/>
              </a:rPr>
              <a:t>In 2018, Carter, B., James, K.L., Wood, G. and Williamson, D.H. published the fourth edition of a  textbook titled </a:t>
            </a:r>
            <a:r>
              <a:rPr lang="en-GB" sz="3000" i="1" dirty="0">
                <a:effectLst/>
                <a:latin typeface="Arial" panose="020B0604020202020204" pitchFamily="34" charset="0"/>
                <a:cs typeface="Arial" panose="020B0604020202020204" pitchFamily="34" charset="0"/>
              </a:rPr>
              <a:t>Research methods</a:t>
            </a:r>
            <a:r>
              <a:rPr lang="en-GB" sz="3000" i="0" dirty="0">
                <a:effectLst/>
                <a:latin typeface="Arial" panose="020B0604020202020204" pitchFamily="34" charset="0"/>
                <a:cs typeface="Arial" panose="020B0604020202020204" pitchFamily="34" charset="0"/>
              </a:rPr>
              <a:t>. Their book was published by the Cambridge University Press in a town called Cambridge</a:t>
            </a:r>
            <a:r>
              <a:rPr lang="en-GB" sz="3000" b="1" i="0" dirty="0">
                <a:effectLst/>
                <a:latin typeface="Arial" panose="020B0604020202020204" pitchFamily="34" charset="0"/>
                <a:cs typeface="Arial" panose="020B0604020202020204" pitchFamily="34" charset="0"/>
              </a:rPr>
              <a:t>. </a:t>
            </a:r>
          </a:p>
          <a:p>
            <a:pPr marL="0" indent="0" algn="ctr">
              <a:buNone/>
            </a:pPr>
            <a:r>
              <a:rPr lang="en-GB" sz="3000" b="1" dirty="0">
                <a:latin typeface="Arial" panose="020B0604020202020204" pitchFamily="34" charset="0"/>
                <a:cs typeface="Arial" panose="020B0604020202020204" pitchFamily="34" charset="0"/>
              </a:rPr>
              <a:t>Using the meeting chat, write how this information above will appear on a Harvard Reference list. </a:t>
            </a:r>
          </a:p>
          <a:p>
            <a:endParaRPr lang="en-GB" dirty="0"/>
          </a:p>
        </p:txBody>
      </p:sp>
    </p:spTree>
    <p:extLst>
      <p:ext uri="{BB962C8B-B14F-4D97-AF65-F5344CB8AC3E}">
        <p14:creationId xmlns:p14="http://schemas.microsoft.com/office/powerpoint/2010/main" val="31604339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A73A7-EA66-4C25-AAFB-E741AC35E699}"/>
              </a:ext>
            </a:extLst>
          </p:cNvPr>
          <p:cNvSpPr>
            <a:spLocks noGrp="1"/>
          </p:cNvSpPr>
          <p:nvPr>
            <p:ph type="title"/>
          </p:nvPr>
        </p:nvSpPr>
        <p:spPr/>
        <p:txBody>
          <a:bodyPr/>
          <a:lstStyle/>
          <a:p>
            <a:r>
              <a:rPr lang="en-GB" dirty="0"/>
              <a:t>Activity- Preparing your reference list</a:t>
            </a:r>
          </a:p>
        </p:txBody>
      </p:sp>
      <p:sp>
        <p:nvSpPr>
          <p:cNvPr id="3" name="Content Placeholder 2">
            <a:extLst>
              <a:ext uri="{FF2B5EF4-FFF2-40B4-BE49-F238E27FC236}">
                <a16:creationId xmlns:a16="http://schemas.microsoft.com/office/drawing/2014/main" id="{802ACD90-8AAF-4607-9200-941B697C7E7C}"/>
              </a:ext>
            </a:extLst>
          </p:cNvPr>
          <p:cNvSpPr>
            <a:spLocks noGrp="1"/>
          </p:cNvSpPr>
          <p:nvPr>
            <p:ph idx="1"/>
          </p:nvPr>
        </p:nvSpPr>
        <p:spPr/>
        <p:txBody>
          <a:bodyPr>
            <a:normAutofit fontScale="92500" lnSpcReduction="10000"/>
          </a:bodyPr>
          <a:lstStyle/>
          <a:p>
            <a:pPr marL="514350" indent="-514350">
              <a:buFont typeface="+mj-lt"/>
              <a:buAutoNum type="arabicPeriod"/>
            </a:pPr>
            <a:r>
              <a:rPr lang="en-GB" i="0" dirty="0">
                <a:effectLst/>
                <a:latin typeface="Arial" panose="020B0604020202020204" pitchFamily="34" charset="0"/>
                <a:cs typeface="Arial" panose="020B0604020202020204" pitchFamily="34" charset="0"/>
              </a:rPr>
              <a:t>Zuofa, T. and Ochieng E.G.  (2017). Working separately but together: appraising virtual project team challenges, </a:t>
            </a:r>
            <a:r>
              <a:rPr lang="en-GB" i="1" dirty="0">
                <a:effectLst/>
                <a:latin typeface="Arial" panose="020B0604020202020204" pitchFamily="34" charset="0"/>
                <a:cs typeface="Arial" panose="020B0604020202020204" pitchFamily="34" charset="0"/>
              </a:rPr>
              <a:t>Team Performance Management.</a:t>
            </a:r>
            <a:r>
              <a:rPr lang="en-GB" i="0" dirty="0">
                <a:effectLst/>
                <a:latin typeface="Arial" panose="020B0604020202020204" pitchFamily="34" charset="0"/>
                <a:cs typeface="Arial" panose="020B0604020202020204" pitchFamily="34" charset="0"/>
              </a:rPr>
              <a:t> Vol. 23 No. 5/6, pp. 227-242. </a:t>
            </a:r>
          </a:p>
          <a:p>
            <a:pPr marL="514350" indent="-514350">
              <a:buFont typeface="+mj-lt"/>
              <a:buAutoNum type="arabicPeriod"/>
            </a:pPr>
            <a:r>
              <a:rPr lang="en-GB" dirty="0">
                <a:latin typeface="Arial" panose="020B0604020202020204" pitchFamily="34" charset="0"/>
                <a:cs typeface="Arial" panose="020B0604020202020204" pitchFamily="34" charset="0"/>
              </a:rPr>
              <a:t>Baron, D. P. (2008). </a:t>
            </a:r>
            <a:r>
              <a:rPr lang="en-GB" i="1" dirty="0">
                <a:latin typeface="Arial" panose="020B0604020202020204" pitchFamily="34" charset="0"/>
                <a:cs typeface="Arial" panose="020B0604020202020204" pitchFamily="34" charset="0"/>
              </a:rPr>
              <a:t>Business and the organisation. </a:t>
            </a:r>
            <a:r>
              <a:rPr lang="en-GB" dirty="0">
                <a:latin typeface="Arial" panose="020B0604020202020204" pitchFamily="34" charset="0"/>
                <a:cs typeface="Arial" panose="020B0604020202020204" pitchFamily="34" charset="0"/>
              </a:rPr>
              <a:t>Chester: Pearson.</a:t>
            </a:r>
          </a:p>
          <a:p>
            <a:pPr marL="514350" indent="-514350">
              <a:buFont typeface="+mj-lt"/>
              <a:buAutoNum type="arabicPeriod"/>
            </a:pPr>
            <a:r>
              <a:rPr lang="en-GB" i="0" dirty="0">
                <a:effectLst/>
                <a:latin typeface="Arial" panose="020B0604020202020204" pitchFamily="34" charset="0"/>
                <a:cs typeface="Arial" panose="020B0604020202020204" pitchFamily="34" charset="0"/>
              </a:rPr>
              <a:t>Carter, B., James, K.L., Wood, G. and Williamson, D.H. (2018). </a:t>
            </a:r>
            <a:r>
              <a:rPr lang="en-GB" i="1" dirty="0">
                <a:effectLst/>
                <a:latin typeface="Arial" panose="020B0604020202020204" pitchFamily="34" charset="0"/>
                <a:cs typeface="Arial" panose="020B0604020202020204" pitchFamily="34" charset="0"/>
              </a:rPr>
              <a:t>Research methods</a:t>
            </a:r>
            <a:r>
              <a:rPr lang="en-GB" i="0" dirty="0">
                <a:effectLst/>
                <a:latin typeface="Arial" panose="020B0604020202020204" pitchFamily="34" charset="0"/>
                <a:cs typeface="Arial" panose="020B0604020202020204" pitchFamily="34" charset="0"/>
              </a:rPr>
              <a:t>. 4</a:t>
            </a:r>
            <a:r>
              <a:rPr lang="en-GB" i="0" baseline="30000" dirty="0">
                <a:effectLst/>
                <a:latin typeface="Arial" panose="020B0604020202020204" pitchFamily="34" charset="0"/>
                <a:cs typeface="Arial" panose="020B0604020202020204" pitchFamily="34" charset="0"/>
              </a:rPr>
              <a:t>th</a:t>
            </a:r>
            <a:r>
              <a:rPr lang="en-GB" i="0" dirty="0">
                <a:effectLst/>
                <a:latin typeface="Arial" panose="020B0604020202020204" pitchFamily="34" charset="0"/>
                <a:cs typeface="Arial" panose="020B0604020202020204" pitchFamily="34" charset="0"/>
              </a:rPr>
              <a:t> ed Cambridge: Cambridge University Press.</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725256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B023E-8979-4774-9F90-10FC73EA9E26}"/>
              </a:ext>
            </a:extLst>
          </p:cNvPr>
          <p:cNvSpPr>
            <a:spLocks noGrp="1"/>
          </p:cNvSpPr>
          <p:nvPr>
            <p:ph type="title"/>
          </p:nvPr>
        </p:nvSpPr>
        <p:spPr/>
        <p:txBody>
          <a:bodyPr>
            <a:normAutofit/>
          </a:bodyPr>
          <a:lstStyle/>
          <a:p>
            <a:r>
              <a:rPr lang="en-GB" sz="4000" b="1" dirty="0"/>
              <a:t>Components of Time Management</a:t>
            </a:r>
          </a:p>
        </p:txBody>
      </p:sp>
      <p:graphicFrame>
        <p:nvGraphicFramePr>
          <p:cNvPr id="4" name="Content Placeholder 3">
            <a:extLst>
              <a:ext uri="{FF2B5EF4-FFF2-40B4-BE49-F238E27FC236}">
                <a16:creationId xmlns:a16="http://schemas.microsoft.com/office/drawing/2014/main" id="{DF2F4163-A2B7-407F-8D16-69B71FEAEEE8}"/>
              </a:ext>
            </a:extLst>
          </p:cNvPr>
          <p:cNvGraphicFramePr>
            <a:graphicFrameLocks noGrp="1"/>
          </p:cNvGraphicFramePr>
          <p:nvPr>
            <p:ph idx="1"/>
          </p:nvPr>
        </p:nvGraphicFramePr>
        <p:xfrm>
          <a:off x="1981200" y="1600201"/>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42190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CFC37-875F-4526-A8DF-870B8109E9CE}"/>
              </a:ext>
            </a:extLst>
          </p:cNvPr>
          <p:cNvSpPr>
            <a:spLocks noGrp="1"/>
          </p:cNvSpPr>
          <p:nvPr>
            <p:ph type="title"/>
          </p:nvPr>
        </p:nvSpPr>
        <p:spPr>
          <a:xfrm>
            <a:off x="609600" y="0"/>
            <a:ext cx="10972800" cy="1143000"/>
          </a:xfrm>
        </p:spPr>
        <p:txBody>
          <a:bodyPr/>
          <a:lstStyle/>
          <a:p>
            <a:r>
              <a:rPr lang="en-GB" dirty="0"/>
              <a:t>Submitting your assignment</a:t>
            </a:r>
          </a:p>
        </p:txBody>
      </p:sp>
      <p:sp>
        <p:nvSpPr>
          <p:cNvPr id="3" name="Content Placeholder 2">
            <a:extLst>
              <a:ext uri="{FF2B5EF4-FFF2-40B4-BE49-F238E27FC236}">
                <a16:creationId xmlns:a16="http://schemas.microsoft.com/office/drawing/2014/main" id="{D41D4A00-41D8-463C-A65C-36976F489319}"/>
              </a:ext>
            </a:extLst>
          </p:cNvPr>
          <p:cNvSpPr>
            <a:spLocks noGrp="1"/>
          </p:cNvSpPr>
          <p:nvPr>
            <p:ph idx="1"/>
          </p:nvPr>
        </p:nvSpPr>
        <p:spPr>
          <a:xfrm>
            <a:off x="795130" y="897836"/>
            <a:ext cx="10972800" cy="4707834"/>
          </a:xfrm>
        </p:spPr>
        <p:txBody>
          <a:bodyPr>
            <a:normAutofit fontScale="25000" lnSpcReduction="20000"/>
          </a:bodyPr>
          <a:lstStyle/>
          <a:p>
            <a:pPr marL="0" indent="0" fontAlgn="base">
              <a:buNone/>
            </a:pPr>
            <a:endParaRPr lang="en-GB" sz="9600" dirty="0">
              <a:latin typeface="Arial" panose="020B0604020202020204" pitchFamily="34" charset="0"/>
              <a:cs typeface="Arial" panose="020B0604020202020204" pitchFamily="34" charset="0"/>
            </a:endParaRPr>
          </a:p>
          <a:p>
            <a:pPr marL="514350" indent="-514350" fontAlgn="base">
              <a:buAutoNum type="arabicPeriod"/>
            </a:pPr>
            <a:r>
              <a:rPr lang="en-GB" sz="9600" dirty="0">
                <a:latin typeface="Arial" panose="020B0604020202020204" pitchFamily="34" charset="0"/>
                <a:cs typeface="Arial" panose="020B0604020202020204" pitchFamily="34" charset="0"/>
              </a:rPr>
              <a:t>Complete your work and save it in a secure location (remember where it is saved)</a:t>
            </a:r>
          </a:p>
          <a:p>
            <a:pPr marL="514350" indent="-514350" fontAlgn="base">
              <a:buAutoNum type="arabicPeriod"/>
            </a:pPr>
            <a:r>
              <a:rPr lang="en-GB" sz="9600" dirty="0">
                <a:latin typeface="Arial" panose="020B0604020202020204" pitchFamily="34" charset="0"/>
                <a:cs typeface="Arial" panose="020B0604020202020204" pitchFamily="34" charset="0"/>
              </a:rPr>
              <a:t>Go to the correct Moodle dashboard</a:t>
            </a:r>
          </a:p>
          <a:p>
            <a:pPr marL="514350" indent="-514350" fontAlgn="base">
              <a:buAutoNum type="arabicPeriod"/>
            </a:pPr>
            <a:r>
              <a:rPr lang="en-GB" sz="9600" dirty="0">
                <a:latin typeface="Arial" panose="020B0604020202020204" pitchFamily="34" charset="0"/>
                <a:cs typeface="Arial" panose="020B0604020202020204" pitchFamily="34" charset="0"/>
              </a:rPr>
              <a:t>Locate the Turnitin link</a:t>
            </a:r>
          </a:p>
          <a:p>
            <a:pPr marL="514350" indent="-514350" fontAlgn="base">
              <a:buAutoNum type="arabicPeriod"/>
            </a:pPr>
            <a:r>
              <a:rPr lang="en-GB" sz="9600" dirty="0">
                <a:latin typeface="Arial" panose="020B0604020202020204" pitchFamily="34" charset="0"/>
                <a:cs typeface="Arial" panose="020B0604020202020204" pitchFamily="34" charset="0"/>
              </a:rPr>
              <a:t>Complete relevant information, upload file from your computer and submit</a:t>
            </a:r>
          </a:p>
          <a:p>
            <a:pPr marL="514350" indent="-514350" fontAlgn="base">
              <a:buAutoNum type="arabicPeriod"/>
            </a:pPr>
            <a:r>
              <a:rPr lang="en-GB" sz="9600" dirty="0">
                <a:latin typeface="Arial" panose="020B0604020202020204" pitchFamily="34" charset="0"/>
                <a:cs typeface="Arial" panose="020B0604020202020204" pitchFamily="34" charset="0"/>
              </a:rPr>
              <a:t>Take note of your Turnitin receipt number (take a picture!)</a:t>
            </a:r>
          </a:p>
          <a:p>
            <a:pPr marL="0" indent="0" fontAlgn="base">
              <a:buNone/>
            </a:pPr>
            <a:endParaRPr lang="en-GB" sz="9600" dirty="0">
              <a:latin typeface="Arial" panose="020B0604020202020204" pitchFamily="34" charset="0"/>
              <a:cs typeface="Arial" panose="020B0604020202020204" pitchFamily="34" charset="0"/>
            </a:endParaRPr>
          </a:p>
          <a:p>
            <a:pPr marL="514350" indent="-514350" fontAlgn="base">
              <a:buAutoNum type="arabicPeriod"/>
            </a:pPr>
            <a:r>
              <a:rPr lang="en-GB" sz="9600" dirty="0">
                <a:latin typeface="Arial" panose="020B0604020202020204" pitchFamily="34" charset="0"/>
                <a:cs typeface="Arial" panose="020B0604020202020204" pitchFamily="34" charset="0"/>
              </a:rPr>
              <a:t>A video that explains the process is available using the link below</a:t>
            </a:r>
          </a:p>
          <a:p>
            <a:pPr marL="0" indent="0" fontAlgn="base">
              <a:buNone/>
            </a:pPr>
            <a:endParaRPr lang="en-GB" sz="9600" dirty="0">
              <a:latin typeface="Arial" panose="020B0604020202020204" pitchFamily="34" charset="0"/>
              <a:cs typeface="Arial" panose="020B0604020202020204" pitchFamily="34" charset="0"/>
              <a:hlinkClick r:id="rId2"/>
            </a:endParaRPr>
          </a:p>
          <a:p>
            <a:pPr marL="0" indent="0" fontAlgn="base">
              <a:buNone/>
            </a:pPr>
            <a:r>
              <a:rPr lang="en-GB" sz="9600" dirty="0">
                <a:latin typeface="Arial" panose="020B0604020202020204" pitchFamily="34" charset="0"/>
                <a:cs typeface="Arial" panose="020B0604020202020204" pitchFamily="34" charset="0"/>
                <a:hlinkClick r:id="rId2"/>
              </a:rPr>
              <a:t>https://online.clickview.co.uk/share?sharecode=7a02a46b</a:t>
            </a:r>
            <a:r>
              <a:rPr lang="en-GB" sz="96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6957351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5815C383-EDB4-427A-AAE4-FCC0ADF5BC04}"/>
              </a:ext>
            </a:extLst>
          </p:cNvPr>
          <p:cNvSpPr>
            <a:spLocks noGrp="1" noChangeArrowheads="1"/>
          </p:cNvSpPr>
          <p:nvPr>
            <p:ph type="title"/>
          </p:nvPr>
        </p:nvSpPr>
        <p:spPr/>
        <p:txBody>
          <a:bodyPr/>
          <a:lstStyle/>
          <a:p>
            <a:r>
              <a:rPr lang="en-IE" altLang="en-US" dirty="0">
                <a:latin typeface="Arial" panose="020B0604020202020204" pitchFamily="34" charset="0"/>
                <a:cs typeface="Arial" panose="020B0604020202020204" pitchFamily="34" charset="0"/>
              </a:rPr>
              <a:t>Final Words….Avoiding plagiarism</a:t>
            </a:r>
            <a:endParaRPr lang="en-GB" altLang="en-US" dirty="0">
              <a:latin typeface="Arial" panose="020B0604020202020204" pitchFamily="34" charset="0"/>
              <a:cs typeface="Arial" panose="020B0604020202020204" pitchFamily="34" charset="0"/>
            </a:endParaRPr>
          </a:p>
        </p:txBody>
      </p:sp>
      <p:sp>
        <p:nvSpPr>
          <p:cNvPr id="16387" name="Rectangle 3">
            <a:extLst>
              <a:ext uri="{FF2B5EF4-FFF2-40B4-BE49-F238E27FC236}">
                <a16:creationId xmlns:a16="http://schemas.microsoft.com/office/drawing/2014/main" id="{44AD5798-6C21-4761-AAB5-B5C514393279}"/>
              </a:ext>
            </a:extLst>
          </p:cNvPr>
          <p:cNvSpPr>
            <a:spLocks noGrp="1" noChangeArrowheads="1"/>
          </p:cNvSpPr>
          <p:nvPr>
            <p:ph idx="1"/>
          </p:nvPr>
        </p:nvSpPr>
        <p:spPr/>
        <p:txBody>
          <a:bodyPr>
            <a:normAutofit/>
          </a:bodyPr>
          <a:lstStyle/>
          <a:p>
            <a:pPr>
              <a:lnSpc>
                <a:spcPct val="90000"/>
              </a:lnSpc>
            </a:pPr>
            <a:r>
              <a:rPr lang="en-IE" altLang="en-US" sz="2800" dirty="0"/>
              <a:t>Make sure you record all the details of the material you make notes on at the time so that you know who’s it is later</a:t>
            </a:r>
          </a:p>
          <a:p>
            <a:pPr marL="0" indent="0">
              <a:lnSpc>
                <a:spcPct val="90000"/>
              </a:lnSpc>
              <a:buNone/>
            </a:pPr>
            <a:endParaRPr lang="en-IE" altLang="en-US" sz="2800" dirty="0"/>
          </a:p>
          <a:p>
            <a:pPr>
              <a:lnSpc>
                <a:spcPct val="90000"/>
              </a:lnSpc>
            </a:pPr>
            <a:r>
              <a:rPr lang="en-IE" altLang="en-US" sz="2800" dirty="0"/>
              <a:t>By all means use quotes and paraphrased material but cite it properly</a:t>
            </a:r>
          </a:p>
          <a:p>
            <a:pPr>
              <a:lnSpc>
                <a:spcPct val="90000"/>
              </a:lnSpc>
            </a:pPr>
            <a:endParaRPr lang="en-IE" altLang="en-US" sz="2800" dirty="0"/>
          </a:p>
          <a:p>
            <a:pPr>
              <a:lnSpc>
                <a:spcPct val="90000"/>
              </a:lnSpc>
            </a:pPr>
            <a:r>
              <a:rPr lang="en-IE" altLang="en-US" sz="2800" dirty="0"/>
              <a:t>Spend sufficient time </a:t>
            </a:r>
            <a:endParaRPr lang="en-GB" altLang="en-US" sz="2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770EA-921D-4121-A243-BA923AD530B9}"/>
              </a:ext>
            </a:extLst>
          </p:cNvPr>
          <p:cNvSpPr>
            <a:spLocks noGrp="1"/>
          </p:cNvSpPr>
          <p:nvPr>
            <p:ph type="title"/>
          </p:nvPr>
        </p:nvSpPr>
        <p:spPr>
          <a:xfrm>
            <a:off x="609600" y="476250"/>
            <a:ext cx="10972800" cy="941388"/>
          </a:xfrm>
        </p:spPr>
        <p:txBody>
          <a:bodyPr>
            <a:normAutofit fontScale="90000"/>
          </a:bodyPr>
          <a:lstStyle/>
          <a:p>
            <a:r>
              <a:rPr lang="en-GB" dirty="0">
                <a:latin typeface="Arial" panose="020B0604020202020204" pitchFamily="34" charset="0"/>
                <a:cs typeface="Arial" panose="020B0604020202020204" pitchFamily="34" charset="0"/>
              </a:rPr>
              <a:t>Tutor Surgery Session</a:t>
            </a:r>
            <a:br>
              <a:rPr lang="en-GB" dirty="0"/>
            </a:br>
            <a:endParaRPr lang="en-GB" dirty="0"/>
          </a:p>
        </p:txBody>
      </p:sp>
      <p:sp>
        <p:nvSpPr>
          <p:cNvPr id="3" name="Content Placeholder 2">
            <a:extLst>
              <a:ext uri="{FF2B5EF4-FFF2-40B4-BE49-F238E27FC236}">
                <a16:creationId xmlns:a16="http://schemas.microsoft.com/office/drawing/2014/main" id="{F3FCB4C1-2378-4F74-B4E8-F9998D93B9EA}"/>
              </a:ext>
            </a:extLst>
          </p:cNvPr>
          <p:cNvSpPr>
            <a:spLocks noGrp="1"/>
          </p:cNvSpPr>
          <p:nvPr>
            <p:ph idx="1"/>
          </p:nvPr>
        </p:nvSpPr>
        <p:spPr>
          <a:xfrm>
            <a:off x="419100" y="1638301"/>
            <a:ext cx="10972800" cy="3917032"/>
          </a:xfrm>
        </p:spPr>
        <p:txBody>
          <a:bodyPr>
            <a:normAutofit/>
          </a:bodyPr>
          <a:lstStyle/>
          <a:p>
            <a:r>
              <a:rPr lang="en-GB" sz="2800" dirty="0"/>
              <a:t>I am available to answer any questions</a:t>
            </a:r>
          </a:p>
          <a:p>
            <a:pPr marL="0" indent="0">
              <a:buNone/>
            </a:pPr>
            <a:endParaRPr lang="en-GB" sz="2800" dirty="0"/>
          </a:p>
          <a:p>
            <a:r>
              <a:rPr lang="en-GB" sz="2800" dirty="0"/>
              <a:t>Note the deadline to submit!</a:t>
            </a:r>
          </a:p>
          <a:p>
            <a:endParaRPr lang="en-GB" sz="2800" dirty="0"/>
          </a:p>
          <a:p>
            <a:r>
              <a:rPr lang="en-GB" sz="2800" dirty="0"/>
              <a:t>All the best with your work </a:t>
            </a:r>
          </a:p>
        </p:txBody>
      </p:sp>
    </p:spTree>
    <p:extLst>
      <p:ext uri="{BB962C8B-B14F-4D97-AF65-F5344CB8AC3E}">
        <p14:creationId xmlns:p14="http://schemas.microsoft.com/office/powerpoint/2010/main" val="31396618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5765</TotalTime>
  <Words>937</Words>
  <Application>Microsoft Office PowerPoint</Application>
  <PresentationFormat>Widescreen</PresentationFormat>
  <Paragraphs>123</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Monotype Sorts</vt:lpstr>
      <vt:lpstr>Myriad Pro</vt:lpstr>
      <vt:lpstr>Wingdings</vt:lpstr>
      <vt:lpstr>20140311PresentationUWTSDTemplate</vt:lpstr>
      <vt:lpstr>WEEK 5 Mid-term Revision </vt:lpstr>
      <vt:lpstr>Today’s Session</vt:lpstr>
      <vt:lpstr>Learning Check 1</vt:lpstr>
      <vt:lpstr>Academic Skills</vt:lpstr>
      <vt:lpstr>Key Things to Consider When Writing</vt:lpstr>
      <vt:lpstr>OUTLINE / ESSAY MAP</vt:lpstr>
      <vt:lpstr>Plagiarism - Meaning</vt:lpstr>
      <vt:lpstr>Plagiarism – meaning contd.</vt:lpstr>
      <vt:lpstr>When to cite?</vt:lpstr>
      <vt:lpstr>PowerPoint Presentation</vt:lpstr>
      <vt:lpstr>Example of in-text citations</vt:lpstr>
      <vt:lpstr>Activity- Preparing your reference list</vt:lpstr>
      <vt:lpstr>Activity- Preparing your reference list</vt:lpstr>
      <vt:lpstr>Activity- Preparing your reference list</vt:lpstr>
      <vt:lpstr>Components of Time Management</vt:lpstr>
      <vt:lpstr>Submitting your assignment</vt:lpstr>
      <vt:lpstr>Final Words….Avoiding plagiarism</vt:lpstr>
      <vt:lpstr>Tutor Surgery Session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5 WORKSHOP</dc:title>
  <dc:creator>Chijioke Uba</dc:creator>
  <cp:lastModifiedBy>Tarila Zuofa</cp:lastModifiedBy>
  <cp:revision>5</cp:revision>
  <dcterms:created xsi:type="dcterms:W3CDTF">2020-06-08T19:32:26Z</dcterms:created>
  <dcterms:modified xsi:type="dcterms:W3CDTF">2021-02-15T12:28:46Z</dcterms:modified>
</cp:coreProperties>
</file>