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175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2/20/2018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2/20/2018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2/20/2018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2/20/2018</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13" Type="http://schemas.openxmlformats.org/officeDocument/2006/relationships/image" Target="../media/image9.JPG"/><Relationship Id="rId3" Type="http://schemas.openxmlformats.org/officeDocument/2006/relationships/image" Target="../media/image2.png"/><Relationship Id="rId7" Type="http://schemas.openxmlformats.org/officeDocument/2006/relationships/image" Target="../media/image3.jpg"/><Relationship Id="rId12" Type="http://schemas.openxmlformats.org/officeDocument/2006/relationships/image" Target="../media/image8.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sigg.com/media/wysiwyg/ueber_uns/faq/bottle_sizes.png" TargetMode="External"/><Relationship Id="rId11" Type="http://schemas.openxmlformats.org/officeDocument/2006/relationships/image" Target="../media/image7.jpg"/><Relationship Id="rId5" Type="http://schemas.openxmlformats.org/officeDocument/2006/relationships/hyperlink" Target="http://www.dupont.com/products-and-services/plastics-polymers-resins/polymer-advisor-thermoplastics.html" TargetMode="External"/><Relationship Id="rId10" Type="http://schemas.openxmlformats.org/officeDocument/2006/relationships/image" Target="../media/image6.png"/><Relationship Id="rId4" Type="http://schemas.openxmlformats.org/officeDocument/2006/relationships/hyperlink" Target="http://www.open.edu/openlearn/science-mathstechnology/science/chemistry/introduction-polymers/content-section-4.6.1" TargetMode="External"/><Relationship Id="rId9" Type="http://schemas.openxmlformats.org/officeDocument/2006/relationships/image" Target="../media/image5.jpg"/><Relationship Id="rId14" Type="http://schemas.openxmlformats.org/officeDocument/2006/relationships/image" Target="../media/image10.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94602"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Design For Manufacture M7X01382</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Ian Morgan P151983</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Richard Morgan &amp; Graham Howe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 Manufacturing &amp; Logistics</a:t>
            </a:r>
          </a:p>
          <a:p>
            <a:pPr eaLnBrk="1" hangingPunct="1">
              <a:lnSpc>
                <a:spcPct val="110000"/>
              </a:lnSpc>
              <a:spcBef>
                <a:spcPct val="0"/>
              </a:spcBef>
              <a:buFontTx/>
              <a:buNone/>
            </a:pPr>
            <a:r>
              <a:rPr lang="en-GB" altLang="zh-CN" sz="3600" dirty="0" smtClean="0">
                <a:solidFill>
                  <a:srgbClr val="002060"/>
                </a:solidFill>
                <a:latin typeface="Calibri" charset="0"/>
                <a:ea typeface="Calibri" charset="0"/>
                <a:cs typeface="Calibri" charset="0"/>
              </a:rPr>
              <a:t>MSc Lean and Agile Manufacturing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pPr>
              <a:spcBef>
                <a:spcPct val="50000"/>
              </a:spcBef>
            </a:pPr>
            <a:r>
              <a:rPr lang="en-GB" sz="2800" dirty="0">
                <a:latin typeface="Arial" panose="020B0604020202020204" pitchFamily="34" charset="0"/>
              </a:rPr>
              <a:t>The aim of this investigation was to explore the design and manufacture of a bicycle water bottle carrier from a polymer material rather than traditional aluminium alloy. Manufacturing </a:t>
            </a:r>
            <a:r>
              <a:rPr lang="en-GB" sz="2800" dirty="0" smtClean="0">
                <a:latin typeface="Arial" panose="020B0604020202020204" pitchFamily="34" charset="0"/>
              </a:rPr>
              <a:t>methods </a:t>
            </a:r>
            <a:r>
              <a:rPr lang="en-GB" sz="2800" dirty="0">
                <a:latin typeface="Arial" panose="020B0604020202020204" pitchFamily="34" charset="0"/>
              </a:rPr>
              <a:t>were analysed </a:t>
            </a:r>
            <a:r>
              <a:rPr lang="en-GB" sz="2800" dirty="0" smtClean="0">
                <a:latin typeface="Arial" panose="020B0604020202020204" pitchFamily="34" charset="0"/>
              </a:rPr>
              <a:t>based on a production run of 350 units per week to </a:t>
            </a:r>
            <a:r>
              <a:rPr lang="en-GB" sz="2800" dirty="0">
                <a:latin typeface="Arial" panose="020B0604020202020204" pitchFamily="34" charset="0"/>
              </a:rPr>
              <a:t>suggest the most suitable polymeric material and justified </a:t>
            </a:r>
            <a:r>
              <a:rPr lang="en-GB" sz="2800" dirty="0" smtClean="0">
                <a:latin typeface="Arial" panose="020B0604020202020204" pitchFamily="34" charset="0"/>
              </a:rPr>
              <a:t>reasons. </a:t>
            </a: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80000" y="11636287"/>
            <a:ext cx="6533862" cy="16680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Key Design Specifications</a:t>
            </a:r>
            <a:endParaRPr lang="en-AU" altLang="en-US" sz="3600" b="1" dirty="0"/>
          </a:p>
          <a:p>
            <a:pPr>
              <a:lnSpc>
                <a:spcPct val="107000"/>
              </a:lnSpc>
              <a:spcAft>
                <a:spcPts val="800"/>
              </a:spcAft>
            </a:pPr>
            <a:r>
              <a:rPr lang="en-AU" sz="3600" dirty="0">
                <a:latin typeface="Calibri" panose="020F0502020204030204" pitchFamily="34" charset="0"/>
                <a:ea typeface="Calibri" panose="020F0502020204030204" pitchFamily="34" charset="0"/>
                <a:cs typeface="Times New Roman" panose="02020603050405020304" pitchFamily="18" charset="0"/>
              </a:rPr>
              <a:t>A bicycle water bottle carrier although appears quite basic has a number of key design specifications that need to be included. Accurate measurements are critical to the design, so the research was completed </a:t>
            </a:r>
            <a:r>
              <a:rPr lang="en-AU" sz="3600" dirty="0" smtClean="0">
                <a:latin typeface="Calibri" panose="020F0502020204030204" pitchFamily="34" charset="0"/>
                <a:ea typeface="Calibri" panose="020F0502020204030204" pitchFamily="34" charset="0"/>
                <a:cs typeface="Times New Roman" panose="02020603050405020304" pitchFamily="18" charset="0"/>
              </a:rPr>
              <a:t>firstly </a:t>
            </a:r>
            <a:r>
              <a:rPr lang="en-AU" sz="3600" dirty="0">
                <a:latin typeface="Calibri" panose="020F0502020204030204" pitchFamily="34" charset="0"/>
                <a:ea typeface="Calibri" panose="020F0502020204030204" pitchFamily="34" charset="0"/>
                <a:cs typeface="Times New Roman" panose="02020603050405020304" pitchFamily="18" charset="0"/>
              </a:rPr>
              <a:t>by measuring the specifications of a number of sports water bottles and bicycles that I have at home, these details were then cross referenced with details found online.</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AU" sz="3600" dirty="0">
                <a:latin typeface="Calibri" panose="020F0502020204030204" pitchFamily="34" charset="0"/>
                <a:ea typeface="Calibri" panose="020F0502020204030204" pitchFamily="34" charset="0"/>
                <a:cs typeface="Times New Roman" panose="02020603050405020304" pitchFamily="18" charset="0"/>
              </a:rPr>
              <a:t>Some of the key points are:</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3600" dirty="0">
                <a:latin typeface="Calibri" panose="020F0502020204030204" pitchFamily="34" charset="0"/>
                <a:ea typeface="Calibri" panose="020F0502020204030204" pitchFamily="34" charset="0"/>
                <a:cs typeface="Times New Roman" panose="02020603050405020304" pitchFamily="18" charset="0"/>
              </a:rPr>
              <a:t>Water bottle diameter and lengths</a:t>
            </a:r>
          </a:p>
          <a:p>
            <a:pPr marL="342900" lvl="0" indent="-342900">
              <a:lnSpc>
                <a:spcPct val="107000"/>
              </a:lnSpc>
              <a:spcAft>
                <a:spcPts val="0"/>
              </a:spcAft>
              <a:buFont typeface="Symbol" panose="05050102010706020507" pitchFamily="18" charset="2"/>
              <a:buChar char=""/>
            </a:pPr>
            <a:r>
              <a:rPr lang="en-GB" sz="3600" dirty="0">
                <a:latin typeface="Calibri" panose="020F0502020204030204" pitchFamily="34" charset="0"/>
                <a:ea typeface="Calibri" panose="020F0502020204030204" pitchFamily="34" charset="0"/>
                <a:cs typeface="Times New Roman" panose="02020603050405020304" pitchFamily="18" charset="0"/>
              </a:rPr>
              <a:t>Position of the indent into the length of the bottles</a:t>
            </a:r>
          </a:p>
          <a:p>
            <a:pPr marL="342900" lvl="0" indent="-342900">
              <a:lnSpc>
                <a:spcPct val="107000"/>
              </a:lnSpc>
              <a:spcAft>
                <a:spcPts val="0"/>
              </a:spcAft>
              <a:buFont typeface="Symbol" panose="05050102010706020507" pitchFamily="18" charset="2"/>
              <a:buChar char=""/>
            </a:pPr>
            <a:r>
              <a:rPr lang="en-GB" sz="3600" dirty="0">
                <a:latin typeface="Calibri" panose="020F0502020204030204" pitchFamily="34" charset="0"/>
                <a:ea typeface="Calibri" panose="020F0502020204030204" pitchFamily="34" charset="0"/>
                <a:cs typeface="Times New Roman" panose="02020603050405020304" pitchFamily="18" charset="0"/>
              </a:rPr>
              <a:t>Size of Allen bolts used and bolt head sizes</a:t>
            </a:r>
          </a:p>
          <a:p>
            <a:pPr marL="342900" lvl="0" indent="-342900">
              <a:lnSpc>
                <a:spcPct val="107000"/>
              </a:lnSpc>
              <a:spcAft>
                <a:spcPts val="0"/>
              </a:spcAft>
              <a:buFont typeface="Symbol" panose="05050102010706020507" pitchFamily="18" charset="2"/>
              <a:buChar char=""/>
            </a:pPr>
            <a:r>
              <a:rPr lang="en-GB" sz="3600" dirty="0">
                <a:latin typeface="Calibri" panose="020F0502020204030204" pitchFamily="34" charset="0"/>
                <a:ea typeface="Calibri" panose="020F0502020204030204" pitchFamily="34" charset="0"/>
                <a:cs typeface="Times New Roman" panose="02020603050405020304" pitchFamily="18" charset="0"/>
              </a:rPr>
              <a:t>Dimension of Allen screw positions in the frame</a:t>
            </a:r>
          </a:p>
          <a:p>
            <a:pPr marL="342900" lvl="0" indent="-342900">
              <a:lnSpc>
                <a:spcPct val="107000"/>
              </a:lnSpc>
              <a:spcAft>
                <a:spcPts val="800"/>
              </a:spcAft>
              <a:buFont typeface="Symbol" panose="05050102010706020507" pitchFamily="18" charset="2"/>
              <a:buChar char=""/>
            </a:pPr>
            <a:r>
              <a:rPr lang="en-GB" sz="3600" dirty="0">
                <a:latin typeface="Calibri" panose="020F0502020204030204" pitchFamily="34" charset="0"/>
                <a:ea typeface="Calibri" panose="020F0502020204030204" pitchFamily="34" charset="0"/>
                <a:cs typeface="Times New Roman" panose="02020603050405020304" pitchFamily="18" charset="0"/>
              </a:rPr>
              <a:t>Maximum width of the bottle carrier in relation to frame tube </a:t>
            </a:r>
            <a:r>
              <a:rPr lang="en-GB" sz="3600" dirty="0" smtClean="0">
                <a:latin typeface="Calibri" panose="020F0502020204030204" pitchFamily="34" charset="0"/>
                <a:ea typeface="Calibri" panose="020F0502020204030204" pitchFamily="34" charset="0"/>
                <a:cs typeface="Times New Roman" panose="02020603050405020304" pitchFamily="18" charset="0"/>
              </a:rPr>
              <a:t>diameter</a:t>
            </a:r>
            <a:endParaRPr lang="en-GB" sz="3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 Box 19"/>
          <p:cNvSpPr txBox="1">
            <a:spLocks noChangeArrowheads="1"/>
          </p:cNvSpPr>
          <p:nvPr/>
        </p:nvSpPr>
        <p:spPr bwMode="auto">
          <a:xfrm>
            <a:off x="6572228" y="17729115"/>
            <a:ext cx="8052870" cy="669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Design concept: Single injection moulded part with thin wall mid section. The part is </a:t>
            </a:r>
            <a:r>
              <a:rPr lang="en-AU" altLang="en-US" sz="2000" i="1" dirty="0" smtClean="0">
                <a:latin typeface="Times New Roman" charset="0"/>
              </a:rPr>
              <a:t>designed to wrap in a cylindrical shape and meet together so that the Allen bolt holes mate. </a:t>
            </a:r>
            <a:r>
              <a:rPr lang="en-AU" altLang="en-US" sz="2000" i="1" dirty="0" smtClean="0">
                <a:latin typeface="Times New Roman" charset="0"/>
              </a:rPr>
              <a:t>This is a basic draught drawing and there are some design features that are needed to be included in the finished product.</a:t>
            </a:r>
          </a:p>
          <a:p>
            <a:pPr>
              <a:spcBef>
                <a:spcPct val="50000"/>
              </a:spcBef>
            </a:pPr>
            <a:r>
              <a:rPr lang="en-GB" altLang="en-US" sz="2000" i="1" dirty="0">
                <a:latin typeface="Times New Roman" charset="0"/>
              </a:rPr>
              <a:t>These features include:</a:t>
            </a:r>
          </a:p>
          <a:p>
            <a:pPr>
              <a:spcBef>
                <a:spcPct val="50000"/>
              </a:spcBef>
            </a:pPr>
            <a:r>
              <a:rPr lang="en-GB" altLang="en-US" sz="2000" i="1" dirty="0">
                <a:latin typeface="Times New Roman" charset="0"/>
              </a:rPr>
              <a:t>•	Texture for </a:t>
            </a:r>
            <a:r>
              <a:rPr lang="en-GB" altLang="en-US" sz="2000" i="1" dirty="0" smtClean="0">
                <a:latin typeface="Times New Roman" charset="0"/>
              </a:rPr>
              <a:t>aesthetics on the main body</a:t>
            </a:r>
            <a:endParaRPr lang="en-GB" altLang="en-US" sz="2000" i="1" dirty="0">
              <a:latin typeface="Times New Roman" charset="0"/>
            </a:endParaRPr>
          </a:p>
          <a:p>
            <a:pPr>
              <a:spcBef>
                <a:spcPct val="50000"/>
              </a:spcBef>
            </a:pPr>
            <a:r>
              <a:rPr lang="en-GB" altLang="en-US" sz="2000" i="1" dirty="0">
                <a:latin typeface="Times New Roman" charset="0"/>
              </a:rPr>
              <a:t>•	Ergonomic considerations in the main </a:t>
            </a:r>
            <a:r>
              <a:rPr lang="en-GB" altLang="en-US" sz="2000" i="1" dirty="0" smtClean="0">
                <a:latin typeface="Times New Roman" charset="0"/>
              </a:rPr>
              <a:t>body to allow easy fitting 	and removal of the water bottle</a:t>
            </a:r>
            <a:endParaRPr lang="en-GB" altLang="en-US" sz="2000" i="1" dirty="0">
              <a:latin typeface="Times New Roman" charset="0"/>
            </a:endParaRPr>
          </a:p>
          <a:p>
            <a:pPr>
              <a:spcBef>
                <a:spcPct val="50000"/>
              </a:spcBef>
            </a:pPr>
            <a:r>
              <a:rPr lang="en-GB" altLang="en-US" sz="2000" i="1" dirty="0">
                <a:latin typeface="Times New Roman" charset="0"/>
              </a:rPr>
              <a:t>•	Hinges to assist with wrapping in the correct </a:t>
            </a:r>
            <a:r>
              <a:rPr lang="en-GB" altLang="en-US" sz="2000" i="1" dirty="0" smtClean="0">
                <a:latin typeface="Times New Roman" charset="0"/>
              </a:rPr>
              <a:t>	direction </a:t>
            </a:r>
            <a:r>
              <a:rPr lang="en-GB" altLang="en-US" sz="2000" i="1" dirty="0">
                <a:latin typeface="Times New Roman" charset="0"/>
              </a:rPr>
              <a:t>and ease </a:t>
            </a:r>
            <a:r>
              <a:rPr lang="en-GB" altLang="en-US" sz="2000" i="1" dirty="0" smtClean="0">
                <a:latin typeface="Times New Roman" charset="0"/>
              </a:rPr>
              <a:t>	of </a:t>
            </a:r>
            <a:r>
              <a:rPr lang="en-GB" altLang="en-US" sz="2000" i="1" dirty="0">
                <a:latin typeface="Times New Roman" charset="0"/>
              </a:rPr>
              <a:t>fitting</a:t>
            </a:r>
          </a:p>
          <a:p>
            <a:pPr>
              <a:spcBef>
                <a:spcPct val="50000"/>
              </a:spcBef>
            </a:pPr>
            <a:r>
              <a:rPr lang="en-GB" altLang="en-US" sz="2000" i="1" dirty="0">
                <a:latin typeface="Times New Roman" charset="0"/>
              </a:rPr>
              <a:t>•	Allen bolt holes to be 20mm slots</a:t>
            </a:r>
          </a:p>
          <a:p>
            <a:pPr>
              <a:spcBef>
                <a:spcPct val="50000"/>
              </a:spcBef>
            </a:pPr>
            <a:r>
              <a:rPr lang="en-GB" altLang="en-US" sz="2000" i="1" dirty="0">
                <a:latin typeface="Times New Roman" charset="0"/>
              </a:rPr>
              <a:t>•	Locating </a:t>
            </a:r>
            <a:r>
              <a:rPr lang="en-GB" altLang="en-US" sz="2000" i="1" dirty="0" smtClean="0">
                <a:latin typeface="Times New Roman" charset="0"/>
              </a:rPr>
              <a:t>points or snap joints </a:t>
            </a:r>
            <a:r>
              <a:rPr lang="en-GB" altLang="en-US" sz="2000" i="1" dirty="0">
                <a:latin typeface="Times New Roman" charset="0"/>
              </a:rPr>
              <a:t>on both sides for ease of assembly</a:t>
            </a:r>
          </a:p>
          <a:p>
            <a:pPr>
              <a:spcBef>
                <a:spcPct val="50000"/>
              </a:spcBef>
            </a:pPr>
            <a:r>
              <a:rPr lang="en-GB" altLang="en-US" sz="2000" i="1" dirty="0">
                <a:latin typeface="Times New Roman" charset="0"/>
              </a:rPr>
              <a:t>•	Injection mould f</a:t>
            </a:r>
            <a:r>
              <a:rPr lang="en-GB" altLang="en-US" sz="2000" i="1" dirty="0" smtClean="0">
                <a:latin typeface="Times New Roman" charset="0"/>
              </a:rPr>
              <a:t>low modelling to ascertain optimum position of 	runners and eject points</a:t>
            </a:r>
            <a:endParaRPr lang="en-GB" altLang="en-US" sz="2000" i="1" dirty="0">
              <a:latin typeface="Times New Roman" charset="0"/>
            </a:endParaRPr>
          </a:p>
          <a:p>
            <a:pPr>
              <a:spcBef>
                <a:spcPct val="50000"/>
              </a:spcBef>
            </a:pPr>
            <a:endParaRPr lang="en-AU" altLang="en-US" sz="2000" i="1" dirty="0">
              <a:latin typeface="Times New Roman" charset="0"/>
            </a:endParaRPr>
          </a:p>
        </p:txBody>
      </p:sp>
      <p:sp>
        <p:nvSpPr>
          <p:cNvPr id="17" name="Text Box 21"/>
          <p:cNvSpPr txBox="1">
            <a:spLocks noChangeArrowheads="1"/>
          </p:cNvSpPr>
          <p:nvPr/>
        </p:nvSpPr>
        <p:spPr bwMode="auto">
          <a:xfrm>
            <a:off x="10551549" y="5726620"/>
            <a:ext cx="4026270" cy="3960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2000" i="1" dirty="0">
                <a:latin typeface="Times New Roman" charset="0"/>
              </a:rPr>
              <a:t>Alloy Water Bottle carrier</a:t>
            </a:r>
          </a:p>
          <a:p>
            <a:r>
              <a:rPr lang="en-GB" altLang="en-US" sz="2000" i="1" dirty="0">
                <a:latin typeface="Times New Roman" charset="0"/>
              </a:rPr>
              <a:t>This image is a basic aluminium alloy water bottle carrier. Constructed from two parts – a solid 6mm alloy bar that is bent to the required shape and flattened on one edge for aesthetic reasons this is held in place by an alloy plate that has been milled for weight reduction and drilled for the Allen bolt positions then crimped over the alloy bar.</a:t>
            </a:r>
          </a:p>
        </p:txBody>
      </p:sp>
      <p:sp>
        <p:nvSpPr>
          <p:cNvPr id="18" name="Text Box 27"/>
          <p:cNvSpPr txBox="1">
            <a:spLocks noChangeArrowheads="1"/>
          </p:cNvSpPr>
          <p:nvPr/>
        </p:nvSpPr>
        <p:spPr bwMode="auto">
          <a:xfrm>
            <a:off x="11082237" y="10359347"/>
            <a:ext cx="3208943"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smtClean="0">
                <a:latin typeface="Times New Roman" charset="0"/>
              </a:rPr>
              <a:t>Measurements were taken from four bicycles at home to ensure the dimensions were correct. Sports water bottles were also measured to gather accurate data.</a:t>
            </a:r>
            <a:endParaRPr lang="en-AU" altLang="en-US" sz="2000" i="1" dirty="0">
              <a:latin typeface="Times New Roman" charset="0"/>
            </a:endParaRPr>
          </a:p>
        </p:txBody>
      </p:sp>
      <p:sp>
        <p:nvSpPr>
          <p:cNvPr id="22" name="Text Box 10"/>
          <p:cNvSpPr txBox="1">
            <a:spLocks noChangeArrowheads="1"/>
          </p:cNvSpPr>
          <p:nvPr/>
        </p:nvSpPr>
        <p:spPr bwMode="auto">
          <a:xfrm>
            <a:off x="14647957" y="21596719"/>
            <a:ext cx="6415088" cy="3827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b="1" dirty="0"/>
              <a:t>Acknowledgements</a:t>
            </a:r>
          </a:p>
          <a:p>
            <a:pPr>
              <a:spcBef>
                <a:spcPct val="50000"/>
              </a:spcBef>
            </a:pPr>
            <a:r>
              <a:rPr lang="en-US" altLang="en-US" sz="2000" dirty="0" smtClean="0">
                <a:hlinkClick r:id="rId4"/>
              </a:rPr>
              <a:t>http</a:t>
            </a:r>
            <a:r>
              <a:rPr lang="en-US" altLang="en-US" sz="2000" dirty="0">
                <a:hlinkClick r:id="rId4"/>
              </a:rPr>
              <a:t>://</a:t>
            </a:r>
            <a:r>
              <a:rPr lang="en-US" altLang="en-US" sz="2000" dirty="0" smtClean="0">
                <a:hlinkClick r:id="rId4"/>
              </a:rPr>
              <a:t>www.open.edu/openlearn/science-mathstechnology/science/chemistry/introduction-polymers/content-section-4.6.1</a:t>
            </a:r>
            <a:endParaRPr lang="en-US" altLang="en-US" sz="2000" dirty="0" smtClean="0"/>
          </a:p>
          <a:p>
            <a:pPr>
              <a:spcBef>
                <a:spcPct val="50000"/>
              </a:spcBef>
            </a:pPr>
            <a:r>
              <a:rPr lang="en-US" altLang="en-US" sz="2000" dirty="0" smtClean="0">
                <a:hlinkClick r:id="rId5"/>
              </a:rPr>
              <a:t>http</a:t>
            </a:r>
            <a:r>
              <a:rPr lang="en-US" altLang="en-US" sz="2000" dirty="0">
                <a:hlinkClick r:id="rId5"/>
              </a:rPr>
              <a:t>://</a:t>
            </a:r>
            <a:r>
              <a:rPr lang="en-US" altLang="en-US" sz="2000" dirty="0" smtClean="0">
                <a:hlinkClick r:id="rId5"/>
              </a:rPr>
              <a:t>www.dupont.com/products-and-services/plastics-polymers-resins/polymer-advisor-thermoplastics.html</a:t>
            </a:r>
            <a:endParaRPr lang="en-US" altLang="en-US" sz="2000" dirty="0" smtClean="0"/>
          </a:p>
          <a:p>
            <a:pPr>
              <a:spcBef>
                <a:spcPct val="50000"/>
              </a:spcBef>
            </a:pPr>
            <a:r>
              <a:rPr lang="en-US" altLang="en-US" sz="2000" dirty="0">
                <a:hlinkClick r:id="rId6"/>
              </a:rPr>
              <a:t>https://</a:t>
            </a:r>
            <a:r>
              <a:rPr lang="en-US" altLang="en-US" sz="2000" dirty="0" smtClean="0">
                <a:hlinkClick r:id="rId6"/>
              </a:rPr>
              <a:t>sigg.com/media/wysiwyg/ueber_uns/faq/bottle_sizes.png</a:t>
            </a:r>
            <a:endParaRPr lang="en-US" altLang="en-US" sz="2000" dirty="0" smtClean="0"/>
          </a:p>
        </p:txBody>
      </p:sp>
      <p:sp>
        <p:nvSpPr>
          <p:cNvPr id="23" name="Text Box 11"/>
          <p:cNvSpPr txBox="1">
            <a:spLocks noChangeArrowheads="1"/>
          </p:cNvSpPr>
          <p:nvPr/>
        </p:nvSpPr>
        <p:spPr bwMode="auto">
          <a:xfrm>
            <a:off x="14577819" y="25343144"/>
            <a:ext cx="6415087" cy="3535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b="1" dirty="0" smtClean="0">
                <a:ea typeface="Arial" charset="0"/>
                <a:cs typeface="Arial" charset="0"/>
              </a:rPr>
              <a:t>References</a:t>
            </a:r>
          </a:p>
          <a:p>
            <a:pPr marL="0" indent="0">
              <a:spcBef>
                <a:spcPct val="50000"/>
              </a:spcBef>
            </a:pPr>
            <a:r>
              <a:rPr lang="en-GB" altLang="en-US" sz="1800" dirty="0">
                <a:ea typeface="Arial" charset="0"/>
                <a:cs typeface="Arial" charset="0"/>
              </a:rPr>
              <a:t>Materials selection in mechanical </a:t>
            </a:r>
            <a:r>
              <a:rPr lang="en-GB" altLang="en-US" sz="1800" dirty="0" smtClean="0">
                <a:ea typeface="Arial" charset="0"/>
                <a:cs typeface="Arial" charset="0"/>
              </a:rPr>
              <a:t>design. M</a:t>
            </a:r>
            <a:r>
              <a:rPr lang="en-GB" altLang="en-US" sz="1800" dirty="0">
                <a:ea typeface="Arial" charset="0"/>
                <a:cs typeface="Arial" charset="0"/>
              </a:rPr>
              <a:t>. F. Ashby </a:t>
            </a:r>
            <a:r>
              <a:rPr lang="en-GB" altLang="en-US" sz="1800" dirty="0" smtClean="0">
                <a:ea typeface="Arial" charset="0"/>
                <a:cs typeface="Arial" charset="0"/>
              </a:rPr>
              <a:t>author. Fifth </a:t>
            </a:r>
            <a:r>
              <a:rPr lang="en-GB" altLang="en-US" sz="1800" dirty="0">
                <a:ea typeface="Arial" charset="0"/>
                <a:cs typeface="Arial" charset="0"/>
              </a:rPr>
              <a:t>edition. Oxford : Butterworth-Heinemann </a:t>
            </a:r>
            <a:r>
              <a:rPr lang="en-GB" altLang="en-US" sz="1800" dirty="0" smtClean="0">
                <a:ea typeface="Arial" charset="0"/>
                <a:cs typeface="Arial" charset="0"/>
              </a:rPr>
              <a:t>2017. Pages 178 – 179</a:t>
            </a:r>
          </a:p>
          <a:p>
            <a:pPr marL="0" indent="0">
              <a:spcBef>
                <a:spcPct val="50000"/>
              </a:spcBef>
            </a:pPr>
            <a:r>
              <a:rPr lang="en-GB" altLang="en-US" sz="1800" dirty="0">
                <a:ea typeface="Arial" charset="0"/>
                <a:cs typeface="Arial" charset="0"/>
              </a:rPr>
              <a:t>Plastic part design for injection </a:t>
            </a:r>
            <a:r>
              <a:rPr lang="en-GB" altLang="en-US" sz="1800" dirty="0" err="1">
                <a:ea typeface="Arial" charset="0"/>
                <a:cs typeface="Arial" charset="0"/>
              </a:rPr>
              <a:t>molding</a:t>
            </a:r>
            <a:r>
              <a:rPr lang="en-GB" altLang="en-US" sz="1800" dirty="0">
                <a:ea typeface="Arial" charset="0"/>
                <a:cs typeface="Arial" charset="0"/>
              </a:rPr>
              <a:t> : an </a:t>
            </a:r>
            <a:r>
              <a:rPr lang="en-GB" altLang="en-US" sz="1800" dirty="0" smtClean="0">
                <a:ea typeface="Arial" charset="0"/>
                <a:cs typeface="Arial" charset="0"/>
              </a:rPr>
              <a:t>introduction. Robert </a:t>
            </a:r>
            <a:r>
              <a:rPr lang="en-GB" altLang="en-US" sz="1800" dirty="0">
                <a:ea typeface="Arial" charset="0"/>
                <a:cs typeface="Arial" charset="0"/>
              </a:rPr>
              <a:t>A. </a:t>
            </a:r>
            <a:r>
              <a:rPr lang="en-GB" altLang="en-US" sz="1800" dirty="0" smtClean="0">
                <a:ea typeface="Arial" charset="0"/>
                <a:cs typeface="Arial" charset="0"/>
              </a:rPr>
              <a:t>Malloy. 2nd </a:t>
            </a:r>
            <a:r>
              <a:rPr lang="en-GB" altLang="en-US" sz="1800" dirty="0">
                <a:ea typeface="Arial" charset="0"/>
                <a:cs typeface="Arial" charset="0"/>
              </a:rPr>
              <a:t>ed. Munich : </a:t>
            </a:r>
            <a:r>
              <a:rPr lang="en-GB" altLang="en-US" sz="1800" dirty="0" err="1">
                <a:ea typeface="Arial" charset="0"/>
                <a:cs typeface="Arial" charset="0"/>
              </a:rPr>
              <a:t>Hanser</a:t>
            </a:r>
            <a:r>
              <a:rPr lang="en-GB" altLang="en-US" sz="1800" dirty="0">
                <a:ea typeface="Arial" charset="0"/>
                <a:cs typeface="Arial" charset="0"/>
              </a:rPr>
              <a:t> </a:t>
            </a:r>
            <a:r>
              <a:rPr lang="en-GB" altLang="en-US" sz="1800" dirty="0" smtClean="0">
                <a:ea typeface="Arial" charset="0"/>
                <a:cs typeface="Arial" charset="0"/>
              </a:rPr>
              <a:t>2011. Pages 10 – 11.</a:t>
            </a:r>
          </a:p>
          <a:p>
            <a:pPr marL="0" indent="0">
              <a:spcBef>
                <a:spcPct val="50000"/>
              </a:spcBef>
            </a:pPr>
            <a:r>
              <a:rPr lang="en-GB" altLang="en-US" sz="1800" dirty="0" smtClean="0">
                <a:ea typeface="Arial" charset="0"/>
                <a:cs typeface="Arial" charset="0"/>
              </a:rPr>
              <a:t>FMEA. Law</a:t>
            </a:r>
            <a:r>
              <a:rPr lang="en-GB" altLang="en-US" sz="1800" dirty="0">
                <a:ea typeface="Arial" charset="0"/>
                <a:cs typeface="Arial" charset="0"/>
              </a:rPr>
              <a:t>, </a:t>
            </a:r>
            <a:r>
              <a:rPr lang="en-GB" altLang="en-US" sz="1800" dirty="0" smtClean="0">
                <a:ea typeface="Arial" charset="0"/>
                <a:cs typeface="Arial" charset="0"/>
              </a:rPr>
              <a:t>J. A </a:t>
            </a:r>
            <a:r>
              <a:rPr lang="en-GB" altLang="en-US" sz="1800" dirty="0">
                <a:ea typeface="Arial" charset="0"/>
                <a:cs typeface="Arial" charset="0"/>
              </a:rPr>
              <a:t>Dictionary of Business and Management </a:t>
            </a:r>
            <a:r>
              <a:rPr lang="en-GB" altLang="en-US" sz="1800" dirty="0" smtClean="0">
                <a:ea typeface="Arial" charset="0"/>
                <a:cs typeface="Arial" charset="0"/>
              </a:rPr>
              <a:t>Oxford </a:t>
            </a:r>
            <a:r>
              <a:rPr lang="en-GB" altLang="en-US" sz="1800" dirty="0">
                <a:ea typeface="Arial" charset="0"/>
                <a:cs typeface="Arial" charset="0"/>
              </a:rPr>
              <a:t>University Press 2009</a:t>
            </a:r>
            <a:endParaRPr lang="en-AU" altLang="en-US" sz="1800" dirty="0" smtClean="0">
              <a:ea typeface="Arial" charset="0"/>
              <a:cs typeface="Arial" charset="0"/>
            </a:endParaRPr>
          </a:p>
        </p:txBody>
      </p:sp>
      <p:sp>
        <p:nvSpPr>
          <p:cNvPr id="24" name="Text Box 22"/>
          <p:cNvSpPr txBox="1">
            <a:spLocks noChangeArrowheads="1"/>
          </p:cNvSpPr>
          <p:nvPr/>
        </p:nvSpPr>
        <p:spPr bwMode="auto">
          <a:xfrm>
            <a:off x="14597687" y="10406914"/>
            <a:ext cx="6608528" cy="5906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nSpc>
                <a:spcPct val="107000"/>
              </a:lnSpc>
              <a:spcAft>
                <a:spcPts val="800"/>
              </a:spcAft>
            </a:pPr>
            <a:r>
              <a:rPr lang="en-GB" sz="2000" b="1" dirty="0" smtClean="0">
                <a:latin typeface="Calibri" panose="020F0502020204030204" pitchFamily="34" charset="0"/>
                <a:ea typeface="Calibri" panose="020F0502020204030204" pitchFamily="34" charset="0"/>
                <a:cs typeface="Times New Roman" panose="02020603050405020304" pitchFamily="18" charset="0"/>
              </a:rPr>
              <a:t>DFM: Guidelines </a:t>
            </a:r>
            <a:r>
              <a:rPr lang="en-GB" sz="2000" b="1" dirty="0">
                <a:latin typeface="Calibri" panose="020F0502020204030204" pitchFamily="34" charset="0"/>
                <a:ea typeface="Calibri" panose="020F0502020204030204" pitchFamily="34" charset="0"/>
                <a:cs typeface="Times New Roman" panose="02020603050405020304" pitchFamily="18" charset="0"/>
              </a:rPr>
              <a:t>used in the design for </a:t>
            </a:r>
            <a:r>
              <a:rPr lang="en-GB" sz="2000" b="1" dirty="0" smtClean="0">
                <a:latin typeface="Calibri" panose="020F0502020204030204" pitchFamily="34" charset="0"/>
                <a:ea typeface="Calibri" panose="020F0502020204030204" pitchFamily="34" charset="0"/>
                <a:cs typeface="Times New Roman" panose="02020603050405020304" pitchFamily="18" charset="0"/>
              </a:rPr>
              <a:t>manufacture</a:t>
            </a: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Simplify the design and reduce the number of parts - reduced from 4 four parts to </a:t>
            </a:r>
            <a:r>
              <a:rPr lang="en-GB" sz="2000" dirty="0" smtClean="0">
                <a:latin typeface="Calibri" panose="020F0502020204030204" pitchFamily="34" charset="0"/>
                <a:ea typeface="Calibri" panose="020F0502020204030204" pitchFamily="34" charset="0"/>
                <a:cs typeface="Times New Roman" panose="02020603050405020304" pitchFamily="18" charset="0"/>
              </a:rPr>
              <a:t>three (Table 1)</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Use of standard components – Common USA thread bicycle Allen bolts used / single hand tool required</a:t>
            </a:r>
          </a:p>
          <a:p>
            <a:pPr marL="342900" lvl="0" indent="-342900">
              <a:lnSpc>
                <a:spcPct val="107000"/>
              </a:lnSpc>
              <a:spcAft>
                <a:spcPts val="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Design for ease of fabrication – single piece made from an injection moulded polymer</a:t>
            </a:r>
          </a:p>
          <a:p>
            <a:pPr marL="342900" lvl="0" indent="-342900">
              <a:lnSpc>
                <a:spcPct val="107000"/>
              </a:lnSpc>
              <a:spcAft>
                <a:spcPts val="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Provide tolerance – textures to be included in finished design</a:t>
            </a:r>
          </a:p>
          <a:p>
            <a:pPr marL="342900" lvl="0" indent="-342900">
              <a:lnSpc>
                <a:spcPct val="107000"/>
              </a:lnSpc>
              <a:spcAft>
                <a:spcPts val="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Design for environment – single piece polymer that is easily recyclable. Although plastics are currently considered harmful to marine environment due to the lack of recycling worldwide.</a:t>
            </a:r>
          </a:p>
          <a:p>
            <a:pPr marL="342900" lvl="0" indent="-342900">
              <a:lnSpc>
                <a:spcPct val="107000"/>
              </a:lnSpc>
              <a:spcAft>
                <a:spcPts val="80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Life cycle costing – Initial cost / environmental / end of life (dispose / recycle) / design / manufacturing (3d printed part prototype?) / reuse</a:t>
            </a:r>
            <a:r>
              <a:rPr lang="en-GB" sz="2000" dirty="0" smtClean="0">
                <a:latin typeface="Calibri" panose="020F0502020204030204" pitchFamily="34" charset="0"/>
                <a:ea typeface="Calibri" panose="020F0502020204030204" pitchFamily="34" charset="0"/>
                <a:cs typeface="Times New Roman" panose="02020603050405020304" pitchFamily="18" charset="0"/>
              </a:rPr>
              <a:t>?</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27" name="Group 139"/>
          <p:cNvGraphicFramePr>
            <a:graphicFrameLocks noGrp="1"/>
          </p:cNvGraphicFramePr>
          <p:nvPr>
            <p:extLst>
              <p:ext uri="{D42A27DB-BD31-4B8C-83A1-F6EECF244321}">
                <p14:modId xmlns:p14="http://schemas.microsoft.com/office/powerpoint/2010/main" val="1712478189"/>
              </p:ext>
            </p:extLst>
          </p:nvPr>
        </p:nvGraphicFramePr>
        <p:xfrm>
          <a:off x="14816082" y="7915878"/>
          <a:ext cx="5992900" cy="2502797"/>
        </p:xfrm>
        <a:graphic>
          <a:graphicData uri="http://schemas.openxmlformats.org/drawingml/2006/table">
            <a:tbl>
              <a:tblPr/>
              <a:tblGrid>
                <a:gridCol w="1983839">
                  <a:extLst>
                    <a:ext uri="{9D8B030D-6E8A-4147-A177-3AD203B41FA5}">
                      <a16:colId xmlns:a16="http://schemas.microsoft.com/office/drawing/2014/main" val="20000"/>
                    </a:ext>
                  </a:extLst>
                </a:gridCol>
                <a:gridCol w="973547">
                  <a:extLst>
                    <a:ext uri="{9D8B030D-6E8A-4147-A177-3AD203B41FA5}">
                      <a16:colId xmlns:a16="http://schemas.microsoft.com/office/drawing/2014/main" val="20001"/>
                    </a:ext>
                  </a:extLst>
                </a:gridCol>
                <a:gridCol w="1409700">
                  <a:extLst>
                    <a:ext uri="{9D8B030D-6E8A-4147-A177-3AD203B41FA5}">
                      <a16:colId xmlns:a16="http://schemas.microsoft.com/office/drawing/2014/main" val="20002"/>
                    </a:ext>
                  </a:extLst>
                </a:gridCol>
                <a:gridCol w="1625814">
                  <a:extLst>
                    <a:ext uri="{9D8B030D-6E8A-4147-A177-3AD203B41FA5}">
                      <a16:colId xmlns:a16="http://schemas.microsoft.com/office/drawing/2014/main" val="3287534613"/>
                    </a:ext>
                  </a:extLst>
                </a:gridCol>
              </a:tblGrid>
              <a:tr h="297263">
                <a:tc gridSpan="4">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charset="0"/>
                          <a:ea typeface="ＭＳ Ｐゴシック" charset="-128"/>
                        </a:rPr>
                        <a:t>TABLE </a:t>
                      </a:r>
                      <a:r>
                        <a:rPr kumimoji="0" lang="en-US" altLang="en-US" sz="1800" b="1" i="0" u="none" strike="noStrike" cap="none" normalizeH="0" baseline="0" dirty="0" smtClean="0">
                          <a:ln>
                            <a:noFill/>
                          </a:ln>
                          <a:solidFill>
                            <a:schemeClr val="tx1"/>
                          </a:solidFill>
                          <a:effectLst/>
                          <a:latin typeface="Arial" charset="0"/>
                          <a:ea typeface="ＭＳ Ｐゴシック" charset="-128"/>
                        </a:rPr>
                        <a:t>1: Measuring Improvement</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B0F0"/>
                    </a:solidFill>
                  </a:tcPr>
                </a:tc>
                <a:tc hMerge="1">
                  <a:txBody>
                    <a:bodyPr/>
                    <a:lstStyle/>
                    <a:p>
                      <a:endParaRPr lang="en-US"/>
                    </a:p>
                  </a:txBody>
                  <a:tcPr/>
                </a:tc>
                <a:tc hMerge="1">
                  <a:txBody>
                    <a:bodyPr/>
                    <a:lstStyle/>
                    <a:p>
                      <a:endParaRPr lang="en-US"/>
                    </a:p>
                  </a:txBody>
                  <a:tcPr/>
                </a:tc>
                <a:tc hMerge="1">
                  <a:txBody>
                    <a:bodyPr/>
                    <a:lstStyle/>
                    <a:p>
                      <a:endParaRPr lang="en-GB"/>
                    </a:p>
                  </a:txBody>
                  <a:tcPr/>
                </a:tc>
                <a:extLst>
                  <a:ext uri="{0D108BD9-81ED-4DB2-BD59-A6C34878D82A}">
                    <a16:rowId xmlns:a16="http://schemas.microsoft.com/office/drawing/2014/main" val="10000"/>
                  </a:ext>
                </a:extLst>
              </a:tr>
              <a:tr h="84071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Type</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Alloy</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Polymeric</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 Improvement</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1"/>
                  </a:ext>
                </a:extLst>
              </a:tr>
              <a:tr h="381922">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Number </a:t>
                      </a:r>
                      <a:r>
                        <a:rPr kumimoji="0" lang="en-US" altLang="en-US" sz="1800" b="0" i="0" u="none" strike="noStrike" cap="none" normalizeH="0" baseline="0" dirty="0" smtClean="0">
                          <a:ln>
                            <a:noFill/>
                          </a:ln>
                          <a:solidFill>
                            <a:schemeClr val="tx1"/>
                          </a:solidFill>
                          <a:effectLst/>
                          <a:latin typeface="Arial" charset="0"/>
                          <a:ea typeface="ＭＳ Ｐゴシック" charset="-128"/>
                        </a:rPr>
                        <a:t>of parts</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4</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3</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25%</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84071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Number of </a:t>
                      </a:r>
                      <a:r>
                        <a:rPr kumimoji="0" lang="en-US" altLang="en-US" sz="1800" b="0" i="0" u="none" strike="noStrike" cap="none" normalizeH="0" baseline="0" dirty="0" smtClean="0">
                          <a:ln>
                            <a:noFill/>
                          </a:ln>
                          <a:solidFill>
                            <a:schemeClr val="tx1"/>
                          </a:solidFill>
                          <a:effectLst/>
                          <a:latin typeface="Arial" charset="0"/>
                          <a:ea typeface="ＭＳ Ｐゴシック" charset="-128"/>
                        </a:rPr>
                        <a:t>operations in manufacture</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7</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1</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charset="0"/>
                          <a:ea typeface="ＭＳ Ｐゴシック" charset="-128"/>
                        </a:rPr>
                        <a:t>85.7%</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1077218"/>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 Manufacturing &amp; Logistics</a:t>
            </a:r>
          </a:p>
          <a:p>
            <a:pPr algn="r"/>
            <a:endParaRPr lang="en-GB" sz="3200" dirty="0"/>
          </a:p>
        </p:txBody>
      </p:sp>
      <p:sp>
        <p:nvSpPr>
          <p:cNvPr id="45" name="Text Box 19"/>
          <p:cNvSpPr txBox="1">
            <a:spLocks noChangeArrowheads="1"/>
          </p:cNvSpPr>
          <p:nvPr/>
        </p:nvSpPr>
        <p:spPr bwMode="auto">
          <a:xfrm>
            <a:off x="14508120" y="2043633"/>
            <a:ext cx="6655136" cy="6008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Points considered in Polymer selection</a:t>
            </a:r>
            <a:r>
              <a:rPr lang="en-GB" sz="2000" dirty="0">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 Tensile </a:t>
            </a:r>
            <a:r>
              <a:rPr lang="en-US" sz="2000" dirty="0" smtClean="0">
                <a:latin typeface="Calibri" panose="020F0502020204030204" pitchFamily="34" charset="0"/>
                <a:ea typeface="Calibri" panose="020F0502020204030204" pitchFamily="34" charset="0"/>
                <a:cs typeface="Times New Roman" panose="02020603050405020304" pitchFamily="18" charset="0"/>
              </a:rPr>
              <a:t>strength – reasonable strength required </a:t>
            </a:r>
            <a:r>
              <a:rPr lang="en-US" sz="2000" dirty="0">
                <a:latin typeface="Calibri" panose="020F0502020204030204" pitchFamily="34" charset="0"/>
                <a:ea typeface="Calibri" panose="020F0502020204030204" pitchFamily="34" charset="0"/>
                <a:cs typeface="Times New Roman" panose="02020603050405020304" pitchFamily="18" charset="0"/>
              </a:rPr>
              <a:t/>
            </a:r>
            <a:br>
              <a:rPr lang="en-US" sz="2000" dirty="0">
                <a:latin typeface="Calibri" panose="020F0502020204030204" pitchFamily="34" charset="0"/>
                <a:ea typeface="Calibri" panose="020F0502020204030204" pitchFamily="34" charset="0"/>
                <a:cs typeface="Times New Roman" panose="02020603050405020304" pitchFamily="18" charset="0"/>
              </a:rPr>
            </a:br>
            <a:r>
              <a:rPr lang="en-US" sz="2000" dirty="0">
                <a:latin typeface="Calibri" panose="020F0502020204030204" pitchFamily="34" charset="0"/>
                <a:ea typeface="Calibri" panose="020F0502020204030204" pitchFamily="34" charset="0"/>
                <a:cs typeface="Times New Roman" panose="02020603050405020304" pitchFamily="18" charset="0"/>
              </a:rPr>
              <a:t>• Flexural </a:t>
            </a:r>
            <a:r>
              <a:rPr lang="en-US" sz="2000" dirty="0" smtClean="0">
                <a:latin typeface="Calibri" panose="020F0502020204030204" pitchFamily="34" charset="0"/>
                <a:ea typeface="Calibri" panose="020F0502020204030204" pitchFamily="34" charset="0"/>
                <a:cs typeface="Times New Roman" panose="02020603050405020304" pitchFamily="18" charset="0"/>
              </a:rPr>
              <a:t>strength – flexible polymer required to achieve wrap effect.</a:t>
            </a:r>
            <a:r>
              <a:rPr lang="en-US" sz="2000" dirty="0">
                <a:latin typeface="Calibri" panose="020F0502020204030204" pitchFamily="34" charset="0"/>
                <a:ea typeface="Calibri" panose="020F0502020204030204" pitchFamily="34" charset="0"/>
                <a:cs typeface="Times New Roman" panose="02020603050405020304" pitchFamily="18" charset="0"/>
              </a:rPr>
              <a:t/>
            </a:r>
            <a:br>
              <a:rPr lang="en-US" sz="2000" dirty="0">
                <a:latin typeface="Calibri" panose="020F0502020204030204" pitchFamily="34" charset="0"/>
                <a:ea typeface="Calibri" panose="020F0502020204030204" pitchFamily="34" charset="0"/>
                <a:cs typeface="Times New Roman" panose="02020603050405020304" pitchFamily="18" charset="0"/>
              </a:rPr>
            </a:br>
            <a:r>
              <a:rPr lang="en-US" sz="2000" dirty="0">
                <a:latin typeface="Calibri" panose="020F0502020204030204" pitchFamily="34" charset="0"/>
                <a:ea typeface="Calibri" panose="020F0502020204030204" pitchFamily="34" charset="0"/>
                <a:cs typeface="Times New Roman" panose="02020603050405020304" pitchFamily="18" charset="0"/>
              </a:rPr>
              <a:t>• Impact </a:t>
            </a:r>
            <a:r>
              <a:rPr lang="en-US" sz="2000" dirty="0" smtClean="0">
                <a:latin typeface="Calibri" panose="020F0502020204030204" pitchFamily="34" charset="0"/>
                <a:ea typeface="Calibri" panose="020F0502020204030204" pitchFamily="34" charset="0"/>
                <a:cs typeface="Times New Roman" panose="02020603050405020304" pitchFamily="18" charset="0"/>
              </a:rPr>
              <a:t>strength – flexible design</a:t>
            </a:r>
            <a:r>
              <a:rPr lang="en-US" sz="2000" dirty="0">
                <a:latin typeface="Calibri" panose="020F0502020204030204" pitchFamily="34" charset="0"/>
                <a:ea typeface="Calibri" panose="020F0502020204030204" pitchFamily="34" charset="0"/>
                <a:cs typeface="Times New Roman" panose="02020603050405020304" pitchFamily="18" charset="0"/>
              </a:rPr>
              <a:t/>
            </a:r>
            <a:br>
              <a:rPr lang="en-US" sz="2000" dirty="0">
                <a:latin typeface="Calibri" panose="020F0502020204030204" pitchFamily="34" charset="0"/>
                <a:ea typeface="Calibri" panose="020F0502020204030204" pitchFamily="34" charset="0"/>
                <a:cs typeface="Times New Roman" panose="02020603050405020304" pitchFamily="18" charset="0"/>
              </a:rPr>
            </a:br>
            <a:r>
              <a:rPr lang="en-US" sz="2000" dirty="0">
                <a:latin typeface="Calibri" panose="020F0502020204030204" pitchFamily="34" charset="0"/>
                <a:ea typeface="Calibri" panose="020F0502020204030204" pitchFamily="34" charset="0"/>
                <a:cs typeface="Times New Roman" panose="02020603050405020304" pitchFamily="18" charset="0"/>
              </a:rPr>
              <a:t>• Compressive </a:t>
            </a:r>
            <a:r>
              <a:rPr lang="en-US" sz="2000" dirty="0" smtClean="0">
                <a:latin typeface="Calibri" panose="020F0502020204030204" pitchFamily="34" charset="0"/>
                <a:ea typeface="Calibri" panose="020F0502020204030204" pitchFamily="34" charset="0"/>
                <a:cs typeface="Times New Roman" panose="02020603050405020304" pitchFamily="18" charset="0"/>
              </a:rPr>
              <a:t>strength – some needed around Allen bolt fixing positions</a:t>
            </a:r>
            <a:r>
              <a:rPr lang="en-US" sz="2000" dirty="0">
                <a:latin typeface="Calibri" panose="020F0502020204030204" pitchFamily="34" charset="0"/>
                <a:ea typeface="Calibri" panose="020F0502020204030204" pitchFamily="34" charset="0"/>
                <a:cs typeface="Times New Roman" panose="02020603050405020304" pitchFamily="18" charset="0"/>
              </a:rPr>
              <a:t/>
            </a:r>
            <a:br>
              <a:rPr lang="en-US" sz="2000" dirty="0">
                <a:latin typeface="Calibri" panose="020F0502020204030204" pitchFamily="34" charset="0"/>
                <a:ea typeface="Calibri" panose="020F0502020204030204" pitchFamily="34" charset="0"/>
                <a:cs typeface="Times New Roman" panose="02020603050405020304" pitchFamily="18" charset="0"/>
              </a:rPr>
            </a:br>
            <a:r>
              <a:rPr lang="en-US" sz="2000" dirty="0" smtClean="0">
                <a:latin typeface="Calibri" panose="020F0502020204030204" pitchFamily="34" charset="0"/>
                <a:ea typeface="Calibri" panose="020F0502020204030204" pitchFamily="34" charset="0"/>
                <a:cs typeface="Times New Roman" panose="02020603050405020304" pitchFamily="18" charset="0"/>
              </a:rPr>
              <a:t>• Temperature – expected operating temperatures of -10ºC to 40ºC with a tolerance of +/- 10ºC.</a:t>
            </a:r>
            <a:r>
              <a:rPr lang="en-US" sz="2000" dirty="0">
                <a:latin typeface="Calibri" panose="020F0502020204030204" pitchFamily="34" charset="0"/>
                <a:ea typeface="Calibri" panose="020F0502020204030204" pitchFamily="34" charset="0"/>
                <a:cs typeface="Times New Roman" panose="02020603050405020304" pitchFamily="18" charset="0"/>
              </a:rPr>
              <a:t/>
            </a:r>
            <a:br>
              <a:rPr lang="en-US" sz="2000" dirty="0">
                <a:latin typeface="Calibri" panose="020F0502020204030204" pitchFamily="34" charset="0"/>
                <a:ea typeface="Calibri" panose="020F0502020204030204" pitchFamily="34" charset="0"/>
                <a:cs typeface="Times New Roman" panose="02020603050405020304" pitchFamily="18" charset="0"/>
              </a:rPr>
            </a:br>
            <a:r>
              <a:rPr lang="en-US" sz="2000" dirty="0">
                <a:latin typeface="Calibri" panose="020F0502020204030204" pitchFamily="34" charset="0"/>
                <a:ea typeface="Calibri" panose="020F0502020204030204" pitchFamily="34" charset="0"/>
                <a:cs typeface="Times New Roman" panose="02020603050405020304" pitchFamily="18" charset="0"/>
              </a:rPr>
              <a:t>• </a:t>
            </a:r>
            <a:r>
              <a:rPr lang="en-US" sz="2000" dirty="0" smtClean="0">
                <a:latin typeface="Calibri" panose="020F0502020204030204" pitchFamily="34" charset="0"/>
                <a:ea typeface="Calibri" panose="020F0502020204030204" pitchFamily="34" charset="0"/>
                <a:cs typeface="Times New Roman" panose="02020603050405020304" pitchFamily="18" charset="0"/>
              </a:rPr>
              <a:t>Creep – may become a factor over time with the thin gauge areas</a:t>
            </a:r>
            <a:r>
              <a:rPr lang="en-US" sz="2000" dirty="0">
                <a:latin typeface="Calibri" panose="020F0502020204030204" pitchFamily="34" charset="0"/>
                <a:ea typeface="Calibri" panose="020F0502020204030204" pitchFamily="34" charset="0"/>
                <a:cs typeface="Times New Roman" panose="02020603050405020304" pitchFamily="18" charset="0"/>
              </a:rPr>
              <a:t/>
            </a:r>
            <a:br>
              <a:rPr lang="en-US" sz="2000" dirty="0">
                <a:latin typeface="Calibri" panose="020F0502020204030204" pitchFamily="34" charset="0"/>
                <a:ea typeface="Calibri" panose="020F0502020204030204" pitchFamily="34" charset="0"/>
                <a:cs typeface="Times New Roman" panose="02020603050405020304" pitchFamily="18" charset="0"/>
              </a:rPr>
            </a:br>
            <a:r>
              <a:rPr lang="en-US" sz="2000" dirty="0">
                <a:latin typeface="Calibri" panose="020F0502020204030204" pitchFamily="34" charset="0"/>
                <a:ea typeface="Calibri" panose="020F0502020204030204" pitchFamily="34" charset="0"/>
                <a:cs typeface="Times New Roman" panose="02020603050405020304" pitchFamily="18" charset="0"/>
              </a:rPr>
              <a:t>• </a:t>
            </a:r>
            <a:r>
              <a:rPr lang="en-US" sz="2000" dirty="0" smtClean="0">
                <a:latin typeface="Calibri" panose="020F0502020204030204" pitchFamily="34" charset="0"/>
                <a:ea typeface="Calibri" panose="020F0502020204030204" pitchFamily="34" charset="0"/>
                <a:cs typeface="Times New Roman" panose="02020603050405020304" pitchFamily="18" charset="0"/>
              </a:rPr>
              <a:t>Chemical resistance – needed to withstand degreasing and cleaning agents used.</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smtClean="0">
                <a:latin typeface="Calibri" panose="020F0502020204030204" pitchFamily="34" charset="0"/>
                <a:ea typeface="Calibri" panose="020F0502020204030204" pitchFamily="34" charset="0"/>
                <a:cs typeface="Times New Roman" panose="02020603050405020304" pitchFamily="18" charset="0"/>
              </a:rPr>
              <a:t>Based on the criteria above the type of polymer to be used would </a:t>
            </a:r>
            <a:r>
              <a:rPr lang="en-US" sz="2000" dirty="0">
                <a:latin typeface="Calibri" panose="020F0502020204030204" pitchFamily="34" charset="0"/>
                <a:ea typeface="Calibri" panose="020F0502020204030204" pitchFamily="34" charset="0"/>
                <a:cs typeface="Times New Roman" panose="02020603050405020304" pitchFamily="18" charset="0"/>
              </a:rPr>
              <a:t>be thermoplastic elastomer resin </a:t>
            </a:r>
            <a:r>
              <a:rPr lang="en-US" sz="2000" dirty="0" smtClean="0">
                <a:latin typeface="Calibri" panose="020F0502020204030204" pitchFamily="34" charset="0"/>
                <a:ea typeface="Calibri" panose="020F0502020204030204" pitchFamily="34" charset="0"/>
                <a:cs typeface="Times New Roman" panose="02020603050405020304" pitchFamily="18" charset="0"/>
              </a:rPr>
              <a:t>or Nylon based resin however the latter is significantly more expensive.</a:t>
            </a:r>
          </a:p>
        </p:txBody>
      </p:sp>
      <p:pic>
        <p:nvPicPr>
          <p:cNvPr id="28" name="Picture 2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2831" y="2216703"/>
            <a:ext cx="2577068" cy="3436091"/>
          </a:xfrm>
          <a:prstGeom prst="rect">
            <a:avLst/>
          </a:prstGeom>
        </p:spPr>
      </p:pic>
      <p:pic>
        <p:nvPicPr>
          <p:cNvPr id="29" name="Picture 2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71163" y="6064652"/>
            <a:ext cx="3231774" cy="3311490"/>
          </a:xfrm>
          <a:prstGeom prst="rect">
            <a:avLst/>
          </a:prstGeom>
        </p:spPr>
      </p:pic>
      <p:pic>
        <p:nvPicPr>
          <p:cNvPr id="33" name="Picture 3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40717" y="29064631"/>
            <a:ext cx="2569182" cy="1086663"/>
          </a:xfrm>
          <a:prstGeom prst="rect">
            <a:avLst/>
          </a:prstGeom>
        </p:spPr>
      </p:pic>
      <p:pic>
        <p:nvPicPr>
          <p:cNvPr id="34" name="Picture 33"/>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172442" y="29023578"/>
            <a:ext cx="2476499" cy="1127716"/>
          </a:xfrm>
          <a:prstGeom prst="rect">
            <a:avLst/>
          </a:prstGeom>
        </p:spPr>
      </p:pic>
      <p:pic>
        <p:nvPicPr>
          <p:cNvPr id="35" name="Picture 34"/>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243380" y="10025652"/>
            <a:ext cx="3672314" cy="3339565"/>
          </a:xfrm>
          <a:prstGeom prst="rect">
            <a:avLst/>
          </a:prstGeom>
        </p:spPr>
      </p:pic>
      <p:pic>
        <p:nvPicPr>
          <p:cNvPr id="5" name="Picture 4"/>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648120" y="14051166"/>
            <a:ext cx="7999837" cy="3707648"/>
          </a:xfrm>
          <a:prstGeom prst="rect">
            <a:avLst/>
          </a:prstGeom>
        </p:spPr>
      </p:pic>
      <p:pic>
        <p:nvPicPr>
          <p:cNvPr id="11" name="Picture 10"/>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904572" y="24213511"/>
            <a:ext cx="7754005" cy="4264773"/>
          </a:xfrm>
          <a:prstGeom prst="rect">
            <a:avLst/>
          </a:prstGeom>
        </p:spPr>
      </p:pic>
      <p:pic>
        <p:nvPicPr>
          <p:cNvPr id="19" name="Picture 18"/>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451040" y="28980527"/>
            <a:ext cx="1197080" cy="1254870"/>
          </a:xfrm>
          <a:prstGeom prst="rect">
            <a:avLst/>
          </a:prstGeom>
        </p:spPr>
      </p:pic>
      <p:sp>
        <p:nvSpPr>
          <p:cNvPr id="20" name="TextBox 19"/>
          <p:cNvSpPr txBox="1"/>
          <p:nvPr/>
        </p:nvSpPr>
        <p:spPr>
          <a:xfrm>
            <a:off x="14840857" y="16097354"/>
            <a:ext cx="6322399" cy="5693866"/>
          </a:xfrm>
          <a:prstGeom prst="rect">
            <a:avLst/>
          </a:prstGeom>
          <a:noFill/>
        </p:spPr>
        <p:txBody>
          <a:bodyPr wrap="square" rtlCol="0">
            <a:spAutoFit/>
          </a:bodyPr>
          <a:lstStyle/>
          <a:p>
            <a:r>
              <a:rPr lang="en-GB" sz="2200" b="1" dirty="0" smtClean="0"/>
              <a:t>FMEA</a:t>
            </a:r>
          </a:p>
          <a:p>
            <a:endParaRPr lang="en-GB" sz="2000" dirty="0" smtClean="0"/>
          </a:p>
          <a:p>
            <a:r>
              <a:rPr lang="en-GB" sz="2000" dirty="0" smtClean="0"/>
              <a:t>During all of the </a:t>
            </a:r>
            <a:r>
              <a:rPr lang="en-GB" sz="2000" dirty="0"/>
              <a:t>stages </a:t>
            </a:r>
            <a:r>
              <a:rPr lang="en-GB" sz="2000" dirty="0" smtClean="0"/>
              <a:t>during </a:t>
            </a:r>
            <a:r>
              <a:rPr lang="en-GB" sz="2000" dirty="0"/>
              <a:t>design and manufacture it would be necessary to undertake good failure mode effect analysis of the component. </a:t>
            </a:r>
          </a:p>
          <a:p>
            <a:endParaRPr lang="en-GB" sz="2000" dirty="0"/>
          </a:p>
          <a:p>
            <a:r>
              <a:rPr lang="en-GB" sz="2000" dirty="0" smtClean="0"/>
              <a:t>• Failure </a:t>
            </a:r>
            <a:r>
              <a:rPr lang="en-GB" sz="2000" dirty="0"/>
              <a:t>modes (What could go wrong?) </a:t>
            </a:r>
          </a:p>
          <a:p>
            <a:r>
              <a:rPr lang="en-GB" sz="2000" dirty="0" smtClean="0"/>
              <a:t>• Failure </a:t>
            </a:r>
            <a:r>
              <a:rPr lang="en-GB" sz="2000" dirty="0"/>
              <a:t>causes (Why would the failure happen?) </a:t>
            </a:r>
          </a:p>
          <a:p>
            <a:r>
              <a:rPr lang="en-GB" sz="2000" dirty="0" smtClean="0"/>
              <a:t>• Failure </a:t>
            </a:r>
            <a:r>
              <a:rPr lang="en-GB" sz="2000" dirty="0"/>
              <a:t>effects (What would be the consequences of each failure?)</a:t>
            </a:r>
          </a:p>
          <a:p>
            <a:endParaRPr lang="en-GB" sz="2000" dirty="0"/>
          </a:p>
          <a:p>
            <a:r>
              <a:rPr lang="en-GB" sz="2000" dirty="0"/>
              <a:t>It could be argued that the most critical stage of this is during the polymer selection stage. The FMEA process would measure all the issues in severity and risk to assist in identifying the correct polymer to be used. Without this measure it would be difficult to ascertain what are the most important aspects of the design, manufacture and material selection</a:t>
            </a:r>
          </a:p>
        </p:txBody>
      </p:sp>
      <p:sp>
        <p:nvSpPr>
          <p:cNvPr id="37" name="TextBox 36"/>
          <p:cNvSpPr txBox="1"/>
          <p:nvPr/>
        </p:nvSpPr>
        <p:spPr>
          <a:xfrm>
            <a:off x="-4972050" y="12056481"/>
            <a:ext cx="3829050" cy="707886"/>
          </a:xfrm>
          <a:prstGeom prst="rect">
            <a:avLst/>
          </a:prstGeom>
          <a:noFill/>
        </p:spPr>
        <p:txBody>
          <a:bodyPr wrap="square" rtlCol="0">
            <a:spAutoFit/>
          </a:bodyPr>
          <a:lstStyle/>
          <a:p>
            <a:endParaRPr lang="en-GB" sz="2000" dirty="0"/>
          </a:p>
          <a:p>
            <a:endParaRPr lang="en-GB" sz="2000" dirty="0"/>
          </a:p>
        </p:txBody>
      </p:sp>
    </p:spTree>
    <p:extLst>
      <p:ext uri="{BB962C8B-B14F-4D97-AF65-F5344CB8AC3E}">
        <p14:creationId xmlns:p14="http://schemas.microsoft.com/office/powerpoint/2010/main" val="103272724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443</TotalTime>
  <Words>733</Words>
  <Application>Microsoft Office PowerPoint</Application>
  <PresentationFormat>Custom</PresentationFormat>
  <Paragraphs>70</Paragraphs>
  <Slides>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ＭＳ Ｐゴシック</vt:lpstr>
      <vt:lpstr>ＭＳ Ｐゴシック</vt:lpstr>
      <vt:lpstr>Arial</vt:lpstr>
      <vt:lpstr>Calibri</vt:lpstr>
      <vt:lpstr>Calibri Light</vt:lpstr>
      <vt:lpstr>Georgia</vt:lpstr>
      <vt:lpstr>Symbol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Ian Morgan (P151983)</cp:lastModifiedBy>
  <cp:revision>43</cp:revision>
  <dcterms:created xsi:type="dcterms:W3CDTF">2016-02-25T08:27:32Z</dcterms:created>
  <dcterms:modified xsi:type="dcterms:W3CDTF">2018-02-20T16:19:41Z</dcterms:modified>
</cp:coreProperties>
</file>