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1"/>
  </p:notesMasterIdLst>
  <p:sldIdLst>
    <p:sldId id="257" r:id="rId2"/>
    <p:sldId id="256" r:id="rId3"/>
    <p:sldId id="276" r:id="rId4"/>
    <p:sldId id="275" r:id="rId5"/>
    <p:sldId id="274" r:id="rId6"/>
    <p:sldId id="258" r:id="rId7"/>
    <p:sldId id="286" r:id="rId8"/>
    <p:sldId id="259" r:id="rId9"/>
    <p:sldId id="262" r:id="rId10"/>
    <p:sldId id="261" r:id="rId11"/>
    <p:sldId id="263" r:id="rId12"/>
    <p:sldId id="264" r:id="rId13"/>
    <p:sldId id="290" r:id="rId14"/>
    <p:sldId id="291" r:id="rId15"/>
    <p:sldId id="266" r:id="rId16"/>
    <p:sldId id="289" r:id="rId17"/>
    <p:sldId id="265" r:id="rId18"/>
    <p:sldId id="277" r:id="rId19"/>
    <p:sldId id="267" r:id="rId20"/>
    <p:sldId id="278" r:id="rId21"/>
    <p:sldId id="279" r:id="rId22"/>
    <p:sldId id="280" r:id="rId23"/>
    <p:sldId id="268" r:id="rId24"/>
    <p:sldId id="269" r:id="rId25"/>
    <p:sldId id="270" r:id="rId26"/>
    <p:sldId id="271" r:id="rId27"/>
    <p:sldId id="284" r:id="rId28"/>
    <p:sldId id="285" r:id="rId29"/>
    <p:sldId id="281" r:id="rId30"/>
    <p:sldId id="282" r:id="rId31"/>
    <p:sldId id="283" r:id="rId32"/>
    <p:sldId id="272" r:id="rId33"/>
    <p:sldId id="273" r:id="rId34"/>
    <p:sldId id="287" r:id="rId35"/>
    <p:sldId id="292" r:id="rId36"/>
    <p:sldId id="293" r:id="rId37"/>
    <p:sldId id="294" r:id="rId38"/>
    <p:sldId id="260" r:id="rId39"/>
    <p:sldId id="288"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910" autoAdjust="0"/>
  </p:normalViewPr>
  <p:slideViewPr>
    <p:cSldViewPr>
      <p:cViewPr varScale="1">
        <p:scale>
          <a:sx n="95" d="100"/>
          <a:sy n="95" d="100"/>
        </p:scale>
        <p:origin x="2080"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2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C787B75-6CD9-445E-9ECF-06FC1CB83537}" type="datetimeFigureOut">
              <a:rPr lang="en-US" smtClean="0"/>
              <a:pPr/>
              <a:t>2/14/2019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C5662E4-26B3-4579-85B7-A002DF43AC42}" type="slidenum">
              <a:rPr lang="en-GB" smtClean="0"/>
              <a:pPr/>
              <a:t>‹#›</a:t>
            </a:fld>
            <a:endParaRPr lang="en-GB"/>
          </a:p>
        </p:txBody>
      </p:sp>
    </p:spTree>
    <p:extLst>
      <p:ext uri="{BB962C8B-B14F-4D97-AF65-F5344CB8AC3E}">
        <p14:creationId xmlns:p14="http://schemas.microsoft.com/office/powerpoint/2010/main" val="7203387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r>
              <a:rPr lang="en-GB" dirty="0" smtClean="0"/>
              <a:t>From Tim Jackson Local Environment Vol. 13 no. 8 703-723 December</a:t>
            </a:r>
            <a:r>
              <a:rPr lang="en-GB" baseline="0" dirty="0" smtClean="0"/>
              <a:t> 2008</a:t>
            </a:r>
            <a:endParaRPr lang="en-GB" dirty="0"/>
          </a:p>
        </p:txBody>
      </p:sp>
      <p:sp>
        <p:nvSpPr>
          <p:cNvPr id="4" name="Slide Number Placeholder 3"/>
          <p:cNvSpPr>
            <a:spLocks noGrp="1"/>
          </p:cNvSpPr>
          <p:nvPr>
            <p:ph type="sldNum" sz="quarter" idx="10"/>
          </p:nvPr>
        </p:nvSpPr>
        <p:spPr/>
        <p:txBody>
          <a:bodyPr/>
          <a:lstStyle/>
          <a:p>
            <a:fld id="{6C5662E4-26B3-4579-85B7-A002DF43AC42}"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http://jaymans.wordpress.com/2013/03/12/a-tale-of-three-maps/</a:t>
            </a:r>
            <a:endParaRPr lang="en-GB" dirty="0"/>
          </a:p>
        </p:txBody>
      </p:sp>
      <p:sp>
        <p:nvSpPr>
          <p:cNvPr id="4" name="Slide Number Placeholder 3"/>
          <p:cNvSpPr>
            <a:spLocks noGrp="1"/>
          </p:cNvSpPr>
          <p:nvPr>
            <p:ph type="sldNum" sz="quarter" idx="10"/>
          </p:nvPr>
        </p:nvSpPr>
        <p:spPr/>
        <p:txBody>
          <a:bodyPr/>
          <a:lstStyle/>
          <a:p>
            <a:fld id="{6C5662E4-26B3-4579-85B7-A002DF43AC42}" type="slidenum">
              <a:rPr lang="en-GB" smtClean="0"/>
              <a:pPr/>
              <a:t>7</a:t>
            </a:fld>
            <a:endParaRPr lang="en-GB"/>
          </a:p>
        </p:txBody>
      </p:sp>
    </p:spTree>
    <p:extLst>
      <p:ext uri="{BB962C8B-B14F-4D97-AF65-F5344CB8AC3E}">
        <p14:creationId xmlns:p14="http://schemas.microsoft.com/office/powerpoint/2010/main" val="3773647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C5662E4-26B3-4579-85B7-A002DF43AC42}" type="slidenum">
              <a:rPr lang="en-GB" smtClean="0"/>
              <a:pPr/>
              <a:t>26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bwMode="black">
          <a:xfrm>
            <a:off x="762000" y="4038600"/>
            <a:ext cx="7772400" cy="990600"/>
          </a:xfrm>
          <a:effectLst>
            <a:outerShdw dist="53882" dir="2700000" algn="ctr" rotWithShape="0">
              <a:srgbClr val="000000"/>
            </a:outerShdw>
          </a:effectLst>
        </p:spPr>
        <p:txBody>
          <a:bodyPr/>
          <a:lstStyle>
            <a:lvl1pPr>
              <a:defRPr sz="4400">
                <a:solidFill>
                  <a:schemeClr val="tx1"/>
                </a:solidFill>
              </a:defRPr>
            </a:lvl1pPr>
          </a:lstStyle>
          <a:p>
            <a:r>
              <a:rPr lang="en-US" smtClean="0"/>
              <a:t>Click to edit Master title style</a:t>
            </a:r>
            <a:endParaRPr lang="en-GB"/>
          </a:p>
        </p:txBody>
      </p:sp>
      <p:sp>
        <p:nvSpPr>
          <p:cNvPr id="3075" name="Rectangle 3"/>
          <p:cNvSpPr>
            <a:spLocks noGrp="1" noChangeArrowheads="1"/>
          </p:cNvSpPr>
          <p:nvPr>
            <p:ph type="subTitle" idx="1"/>
          </p:nvPr>
        </p:nvSpPr>
        <p:spPr bwMode="black">
          <a:xfrm>
            <a:off x="1371600" y="5105400"/>
            <a:ext cx="6400800" cy="685800"/>
          </a:xfrm>
        </p:spPr>
        <p:txBody>
          <a:bodyPr/>
          <a:lstStyle>
            <a:lvl1pPr marL="0" indent="0" algn="ctr">
              <a:buFontTx/>
              <a:buNone/>
              <a:defRPr sz="2800">
                <a:solidFill>
                  <a:schemeClr val="tx2"/>
                </a:solidFill>
              </a:defRPr>
            </a:lvl1pPr>
          </a:lstStyle>
          <a:p>
            <a:r>
              <a:rPr lang="en-US" smtClean="0"/>
              <a:t>Click to edit Master subtitle style</a:t>
            </a:r>
            <a:endParaRPr lang="en-GB"/>
          </a:p>
        </p:txBody>
      </p:sp>
      <p:sp>
        <p:nvSpPr>
          <p:cNvPr id="3076" name="Rectangle 4"/>
          <p:cNvSpPr>
            <a:spLocks noGrp="1" noChangeArrowheads="1"/>
          </p:cNvSpPr>
          <p:nvPr>
            <p:ph type="dt" sz="half" idx="2"/>
          </p:nvPr>
        </p:nvSpPr>
        <p:spPr bwMode="black">
          <a:xfrm>
            <a:off x="457200" y="6245225"/>
            <a:ext cx="2133600" cy="476250"/>
          </a:xfrm>
        </p:spPr>
        <p:txBody>
          <a:bodyPr/>
          <a:lstStyle>
            <a:lvl1pPr>
              <a:defRPr/>
            </a:lvl1pPr>
          </a:lstStyle>
          <a:p>
            <a:fld id="{D4201A42-8D0B-4F5A-B798-353BE170AEC0}" type="datetimeFigureOut">
              <a:rPr lang="en-US" smtClean="0"/>
              <a:pPr/>
              <a:t>2/14/2019</a:t>
            </a:fld>
            <a:endParaRPr lang="en-GB"/>
          </a:p>
        </p:txBody>
      </p:sp>
      <p:sp>
        <p:nvSpPr>
          <p:cNvPr id="3077" name="Rectangle 5"/>
          <p:cNvSpPr>
            <a:spLocks noGrp="1" noChangeArrowheads="1"/>
          </p:cNvSpPr>
          <p:nvPr>
            <p:ph type="ftr" sz="quarter" idx="3"/>
          </p:nvPr>
        </p:nvSpPr>
        <p:spPr bwMode="black">
          <a:xfrm>
            <a:off x="3124200" y="6245225"/>
            <a:ext cx="2895600" cy="476250"/>
          </a:xfrm>
        </p:spPr>
        <p:txBody>
          <a:bodyPr/>
          <a:lstStyle>
            <a:lvl1pPr>
              <a:defRPr/>
            </a:lvl1pPr>
          </a:lstStyle>
          <a:p>
            <a:endParaRPr lang="en-GB"/>
          </a:p>
        </p:txBody>
      </p:sp>
      <p:sp>
        <p:nvSpPr>
          <p:cNvPr id="3078" name="Rectangle 6"/>
          <p:cNvSpPr>
            <a:spLocks noGrp="1" noChangeArrowheads="1"/>
          </p:cNvSpPr>
          <p:nvPr>
            <p:ph type="sldNum" sz="quarter" idx="4"/>
          </p:nvPr>
        </p:nvSpPr>
        <p:spPr bwMode="black">
          <a:xfrm>
            <a:off x="6553200" y="6245225"/>
            <a:ext cx="2133600" cy="476250"/>
          </a:xfrm>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D4201A42-8D0B-4F5A-B798-353BE170AEC0}" type="datetimeFigureOut">
              <a:rPr lang="en-US" smtClean="0"/>
              <a:pPr/>
              <a:t>2/14/2019</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D4201A42-8D0B-4F5A-B798-353BE170AEC0}" type="datetimeFigureOut">
              <a:rPr lang="en-US" smtClean="0"/>
              <a:pPr/>
              <a:t>2/14/2019</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295401"/>
            <a:ext cx="4038600" cy="48307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295401"/>
            <a:ext cx="4038600" cy="48307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D4201A42-8D0B-4F5A-B798-353BE170AEC0}" type="datetimeFigureOut">
              <a:rPr lang="en-US" smtClean="0"/>
              <a:pPr/>
              <a:t>2/14/2019</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1"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1"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D4201A42-8D0B-4F5A-B798-353BE170AEC0}" type="datetimeFigureOut">
              <a:rPr lang="en-US" smtClean="0"/>
              <a:pPr/>
              <a:t>2/14/2019</a:t>
            </a:fld>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D4201A42-8D0B-4F5A-B798-353BE170AEC0}" type="datetimeFigureOut">
              <a:rPr lang="en-US" smtClean="0"/>
              <a:pPr/>
              <a:t>2/14/2019</a:t>
            </a:fld>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D4201A42-8D0B-4F5A-B798-353BE170AEC0}" type="datetimeFigureOut">
              <a:rPr lang="en-US" smtClean="0"/>
              <a:pPr/>
              <a:t>2/14/2019</a:t>
            </a:fld>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1"/>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1"/>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D4201A42-8D0B-4F5A-B798-353BE170AEC0}" type="datetimeFigureOut">
              <a:rPr lang="en-US" smtClean="0"/>
              <a:pPr/>
              <a:t>2/14/2019</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D4201A42-8D0B-4F5A-B798-353BE170AEC0}" type="datetimeFigureOut">
              <a:rPr lang="en-US" smtClean="0"/>
              <a:pPr/>
              <a:t>2/14/2019</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D4201A42-8D0B-4F5A-B798-353BE170AEC0}" type="datetimeFigureOut">
              <a:rPr lang="en-US" smtClean="0"/>
              <a:pPr/>
              <a:t>2/14/2019</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D4201A42-8D0B-4F5A-B798-353BE170AEC0}" type="datetimeFigureOut">
              <a:rPr lang="en-US" smtClean="0"/>
              <a:pPr/>
              <a:t>2/14/2019</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295401"/>
            <a:ext cx="8229600" cy="4830763"/>
          </a:xfrm>
        </p:spPr>
        <p:txBody>
          <a:bodyPr/>
          <a:lstStyle/>
          <a:p>
            <a:r>
              <a:rPr lang="en-US" smtClean="0"/>
              <a:t>Click icon to add table</a:t>
            </a:r>
            <a:endParaRPr lang="en-GB"/>
          </a:p>
        </p:txBody>
      </p:sp>
      <p:sp>
        <p:nvSpPr>
          <p:cNvPr id="4" name="Date Placeholder 3"/>
          <p:cNvSpPr>
            <a:spLocks noGrp="1"/>
          </p:cNvSpPr>
          <p:nvPr>
            <p:ph type="dt" sz="half" idx="10"/>
          </p:nvPr>
        </p:nvSpPr>
        <p:spPr>
          <a:xfrm>
            <a:off x="457200" y="6477001"/>
            <a:ext cx="2133600" cy="244475"/>
          </a:xfrm>
        </p:spPr>
        <p:txBody>
          <a:bodyPr/>
          <a:lstStyle>
            <a:lvl1pPr>
              <a:defRPr/>
            </a:lvl1pPr>
          </a:lstStyle>
          <a:p>
            <a:fld id="{D4201A42-8D0B-4F5A-B798-353BE170AEC0}" type="datetimeFigureOut">
              <a:rPr lang="en-US" smtClean="0"/>
              <a:pPr/>
              <a:t>2/14/2019</a:t>
            </a:fld>
            <a:endParaRPr lang="en-GB"/>
          </a:p>
        </p:txBody>
      </p:sp>
      <p:sp>
        <p:nvSpPr>
          <p:cNvPr id="5" name="Footer Placeholder 4"/>
          <p:cNvSpPr>
            <a:spLocks noGrp="1"/>
          </p:cNvSpPr>
          <p:nvPr>
            <p:ph type="ftr" sz="quarter" idx="11"/>
          </p:nvPr>
        </p:nvSpPr>
        <p:spPr>
          <a:xfrm>
            <a:off x="3124200" y="6477001"/>
            <a:ext cx="2895600" cy="244475"/>
          </a:xfrm>
        </p:spPr>
        <p:txBody>
          <a:bodyPr/>
          <a:lstStyle>
            <a:lvl1pPr>
              <a:defRPr/>
            </a:lvl1pPr>
          </a:lstStyle>
          <a:p>
            <a:endParaRPr lang="en-GB"/>
          </a:p>
        </p:txBody>
      </p:sp>
      <p:sp>
        <p:nvSpPr>
          <p:cNvPr id="6" name="Slide Number Placeholder 5"/>
          <p:cNvSpPr>
            <a:spLocks noGrp="1"/>
          </p:cNvSpPr>
          <p:nvPr>
            <p:ph type="sldNum" sz="quarter" idx="12"/>
          </p:nvPr>
        </p:nvSpPr>
        <p:spPr>
          <a:xfrm>
            <a:off x="6553200" y="6477001"/>
            <a:ext cx="2133600" cy="244475"/>
          </a:xfrm>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868362"/>
          </a:xfrm>
          <a:prstGeom prst="rect">
            <a:avLst/>
          </a:prstGeom>
          <a:noFill/>
          <a:ln w="9525">
            <a:noFill/>
            <a:miter lim="800000"/>
            <a:headEnd/>
            <a:tailEnd/>
          </a:ln>
          <a:effectLst>
            <a:outerShdw dist="71842" dir="2700000" algn="ctr" rotWithShape="0">
              <a:srgbClr val="000000">
                <a:alpha val="50000"/>
              </a:srgbClr>
            </a:outerShdw>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57200" y="1295401"/>
            <a:ext cx="8229600" cy="48307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1028" name="Rectangle 4"/>
          <p:cNvSpPr>
            <a:spLocks noGrp="1" noChangeArrowheads="1"/>
          </p:cNvSpPr>
          <p:nvPr>
            <p:ph type="dt" sz="half" idx="2"/>
          </p:nvPr>
        </p:nvSpPr>
        <p:spPr bwMode="auto">
          <a:xfrm>
            <a:off x="457200" y="6477001"/>
            <a:ext cx="2133600" cy="2444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fld id="{D4201A42-8D0B-4F5A-B798-353BE170AEC0}" type="datetimeFigureOut">
              <a:rPr lang="en-US" smtClean="0"/>
              <a:pPr/>
              <a:t>2/14/2019</a:t>
            </a:fld>
            <a:endParaRPr lang="en-GB"/>
          </a:p>
        </p:txBody>
      </p:sp>
      <p:sp>
        <p:nvSpPr>
          <p:cNvPr id="1029" name="Rectangle 5"/>
          <p:cNvSpPr>
            <a:spLocks noGrp="1" noChangeArrowheads="1"/>
          </p:cNvSpPr>
          <p:nvPr>
            <p:ph type="ftr" sz="quarter" idx="3"/>
          </p:nvPr>
        </p:nvSpPr>
        <p:spPr bwMode="auto">
          <a:xfrm>
            <a:off x="3124200" y="6477001"/>
            <a:ext cx="2895600" cy="2444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477001"/>
            <a:ext cx="2133600" cy="2444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DE2ADC65-757A-4FDE-A26A-4F35AA585867}" type="slidenum">
              <a:rPr lang="en-GB" smtClean="0"/>
              <a:pPr/>
              <a:t>‹#›</a:t>
            </a:fld>
            <a:endParaRPr lang="en-GB"/>
          </a:p>
        </p:txBody>
      </p:sp>
    </p:spTree>
  </p:cSld>
  <p:clrMap bg1="dk2" tx1="lt1" bg2="dk1"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ctr" rtl="0" eaLnBrk="1" fontAlgn="base" hangingPunct="1">
        <a:spcBef>
          <a:spcPct val="0"/>
        </a:spcBef>
        <a:spcAft>
          <a:spcPct val="0"/>
        </a:spcAft>
        <a:defRPr sz="4000" b="1">
          <a:solidFill>
            <a:schemeClr val="tx2"/>
          </a:solidFill>
          <a:latin typeface="+mj-lt"/>
          <a:ea typeface="+mj-ea"/>
          <a:cs typeface="+mj-cs"/>
        </a:defRPr>
      </a:lvl1pPr>
      <a:lvl2pPr algn="ctr" rtl="0" eaLnBrk="1" fontAlgn="base" hangingPunct="1">
        <a:spcBef>
          <a:spcPct val="0"/>
        </a:spcBef>
        <a:spcAft>
          <a:spcPct val="0"/>
        </a:spcAft>
        <a:defRPr sz="4000" b="1">
          <a:solidFill>
            <a:schemeClr val="tx2"/>
          </a:solidFill>
          <a:latin typeface="Times New Roman" pitchFamily="18" charset="0"/>
        </a:defRPr>
      </a:lvl2pPr>
      <a:lvl3pPr algn="ctr" rtl="0" eaLnBrk="1" fontAlgn="base" hangingPunct="1">
        <a:spcBef>
          <a:spcPct val="0"/>
        </a:spcBef>
        <a:spcAft>
          <a:spcPct val="0"/>
        </a:spcAft>
        <a:defRPr sz="4000" b="1">
          <a:solidFill>
            <a:schemeClr val="tx2"/>
          </a:solidFill>
          <a:latin typeface="Times New Roman" pitchFamily="18" charset="0"/>
        </a:defRPr>
      </a:lvl3pPr>
      <a:lvl4pPr algn="ctr" rtl="0" eaLnBrk="1" fontAlgn="base" hangingPunct="1">
        <a:spcBef>
          <a:spcPct val="0"/>
        </a:spcBef>
        <a:spcAft>
          <a:spcPct val="0"/>
        </a:spcAft>
        <a:defRPr sz="4000" b="1">
          <a:solidFill>
            <a:schemeClr val="tx2"/>
          </a:solidFill>
          <a:latin typeface="Times New Roman" pitchFamily="18" charset="0"/>
        </a:defRPr>
      </a:lvl4pPr>
      <a:lvl5pPr algn="ctr" rtl="0" eaLnBrk="1" fontAlgn="base" hangingPunct="1">
        <a:spcBef>
          <a:spcPct val="0"/>
        </a:spcBef>
        <a:spcAft>
          <a:spcPct val="0"/>
        </a:spcAft>
        <a:defRPr sz="4000" b="1">
          <a:solidFill>
            <a:schemeClr val="tx2"/>
          </a:solidFill>
          <a:latin typeface="Times New Roman" pitchFamily="18" charset="0"/>
        </a:defRPr>
      </a:lvl5pPr>
      <a:lvl6pPr marL="457200" algn="ctr" rtl="0" eaLnBrk="1" fontAlgn="base" hangingPunct="1">
        <a:spcBef>
          <a:spcPct val="0"/>
        </a:spcBef>
        <a:spcAft>
          <a:spcPct val="0"/>
        </a:spcAft>
        <a:defRPr sz="4000" b="1">
          <a:solidFill>
            <a:schemeClr val="tx2"/>
          </a:solidFill>
          <a:latin typeface="Times New Roman" pitchFamily="18" charset="0"/>
        </a:defRPr>
      </a:lvl6pPr>
      <a:lvl7pPr marL="914400" algn="ctr" rtl="0" eaLnBrk="1" fontAlgn="base" hangingPunct="1">
        <a:spcBef>
          <a:spcPct val="0"/>
        </a:spcBef>
        <a:spcAft>
          <a:spcPct val="0"/>
        </a:spcAft>
        <a:defRPr sz="4000" b="1">
          <a:solidFill>
            <a:schemeClr val="tx2"/>
          </a:solidFill>
          <a:latin typeface="Times New Roman" pitchFamily="18" charset="0"/>
        </a:defRPr>
      </a:lvl7pPr>
      <a:lvl8pPr marL="1371600" algn="ctr" rtl="0" eaLnBrk="1" fontAlgn="base" hangingPunct="1">
        <a:spcBef>
          <a:spcPct val="0"/>
        </a:spcBef>
        <a:spcAft>
          <a:spcPct val="0"/>
        </a:spcAft>
        <a:defRPr sz="4000" b="1">
          <a:solidFill>
            <a:schemeClr val="tx2"/>
          </a:solidFill>
          <a:latin typeface="Times New Roman" pitchFamily="18" charset="0"/>
        </a:defRPr>
      </a:lvl8pPr>
      <a:lvl9pPr marL="1828800" algn="ctr" rtl="0" eaLnBrk="1" fontAlgn="base" hangingPunct="1">
        <a:spcBef>
          <a:spcPct val="0"/>
        </a:spcBef>
        <a:spcAft>
          <a:spcPct val="0"/>
        </a:spcAft>
        <a:defRPr sz="4000" b="1">
          <a:solidFill>
            <a:schemeClr val="tx2"/>
          </a:solidFill>
          <a:latin typeface="Times New Roman" pitchFamily="18" charset="0"/>
        </a:defRPr>
      </a:lvl9pPr>
    </p:titleStyle>
    <p:bodyStyle>
      <a:lvl1pPr marL="342900" indent="-342900" algn="l" rtl="0" eaLnBrk="1" fontAlgn="base" hangingPunct="1">
        <a:spcBef>
          <a:spcPct val="20000"/>
        </a:spcBef>
        <a:spcAft>
          <a:spcPct val="0"/>
        </a:spcAft>
        <a:buClr>
          <a:schemeClr val="accent2"/>
        </a:buClr>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lr>
          <a:schemeClr val="tx2"/>
        </a:buClr>
        <a:buFont typeface="Arial" charset="0"/>
        <a:buChar char="–"/>
        <a:defRPr sz="2800">
          <a:solidFill>
            <a:schemeClr val="tx1"/>
          </a:solidFill>
          <a:latin typeface="+mn-lt"/>
        </a:defRPr>
      </a:lvl2pPr>
      <a:lvl3pPr marL="1143000" indent="-228600" algn="l" rtl="0" eaLnBrk="1" fontAlgn="base" hangingPunct="1">
        <a:spcBef>
          <a:spcPct val="20000"/>
        </a:spcBef>
        <a:spcAft>
          <a:spcPct val="0"/>
        </a:spcAft>
        <a:buClr>
          <a:schemeClr val="tx2"/>
        </a:buClr>
        <a:buChar char="•"/>
        <a:defRPr sz="2400">
          <a:solidFill>
            <a:schemeClr val="tx1"/>
          </a:solidFill>
          <a:latin typeface="+mn-lt"/>
        </a:defRPr>
      </a:lvl3pPr>
      <a:lvl4pPr marL="1600200" indent="-228600" algn="l" rtl="0" eaLnBrk="1" fontAlgn="base" hangingPunct="1">
        <a:spcBef>
          <a:spcPct val="20000"/>
        </a:spcBef>
        <a:spcAft>
          <a:spcPct val="0"/>
        </a:spcAft>
        <a:buClr>
          <a:schemeClr val="tx2"/>
        </a:buClr>
        <a:buChar char="–"/>
        <a:defRPr sz="2000">
          <a:solidFill>
            <a:schemeClr val="tx1"/>
          </a:solidFill>
          <a:latin typeface="+mn-lt"/>
        </a:defRPr>
      </a:lvl4pPr>
      <a:lvl5pPr marL="2057400" indent="-228600" algn="l" rtl="0" eaLnBrk="1" fontAlgn="base" hangingPunct="1">
        <a:spcBef>
          <a:spcPct val="20000"/>
        </a:spcBef>
        <a:spcAft>
          <a:spcPct val="0"/>
        </a:spcAft>
        <a:buClr>
          <a:schemeClr val="tx2"/>
        </a:buClr>
        <a:buChar char="»"/>
        <a:defRPr sz="2000">
          <a:solidFill>
            <a:schemeClr val="tx1"/>
          </a:solidFill>
          <a:latin typeface="+mn-lt"/>
        </a:defRPr>
      </a:lvl5pPr>
      <a:lvl6pPr marL="2514600" indent="-228600" algn="l" rtl="0" eaLnBrk="1" fontAlgn="base" hangingPunct="1">
        <a:spcBef>
          <a:spcPct val="20000"/>
        </a:spcBef>
        <a:spcAft>
          <a:spcPct val="0"/>
        </a:spcAft>
        <a:buClr>
          <a:schemeClr val="tx2"/>
        </a:buClr>
        <a:buChar char="»"/>
        <a:defRPr sz="2000">
          <a:solidFill>
            <a:schemeClr val="tx1"/>
          </a:solidFill>
          <a:latin typeface="+mn-lt"/>
        </a:defRPr>
      </a:lvl6pPr>
      <a:lvl7pPr marL="2971800" indent="-228600" algn="l" rtl="0" eaLnBrk="1" fontAlgn="base" hangingPunct="1">
        <a:spcBef>
          <a:spcPct val="20000"/>
        </a:spcBef>
        <a:spcAft>
          <a:spcPct val="0"/>
        </a:spcAft>
        <a:buClr>
          <a:schemeClr val="tx2"/>
        </a:buClr>
        <a:buChar char="»"/>
        <a:defRPr sz="2000">
          <a:solidFill>
            <a:schemeClr val="tx1"/>
          </a:solidFill>
          <a:latin typeface="+mn-lt"/>
        </a:defRPr>
      </a:lvl7pPr>
      <a:lvl8pPr marL="3429000" indent="-228600" algn="l" rtl="0" eaLnBrk="1" fontAlgn="base" hangingPunct="1">
        <a:spcBef>
          <a:spcPct val="20000"/>
        </a:spcBef>
        <a:spcAft>
          <a:spcPct val="0"/>
        </a:spcAft>
        <a:buClr>
          <a:schemeClr val="tx2"/>
        </a:buClr>
        <a:buChar char="»"/>
        <a:defRPr sz="2000">
          <a:solidFill>
            <a:schemeClr val="tx1"/>
          </a:solidFill>
          <a:latin typeface="+mn-lt"/>
        </a:defRPr>
      </a:lvl8pPr>
      <a:lvl9pPr marL="3886200" indent="-228600" algn="l" rtl="0" eaLnBrk="1" fontAlgn="base" hangingPunct="1">
        <a:spcBef>
          <a:spcPct val="20000"/>
        </a:spcBef>
        <a:spcAft>
          <a:spcPct val="0"/>
        </a:spcAft>
        <a:buClr>
          <a:schemeClr val="tx2"/>
        </a:buClr>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youtube.com/watch?v=2Mmzk3PNe3E"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www.bbc.co.uk/news/uk-18965875"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www.thehappymovie.com/film/" TargetMode="Externa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35.xml.rels><?xml version="1.0" encoding="UTF-8" standalone="yes"?>
<Relationships xmlns="http://schemas.openxmlformats.org/package/2006/relationships"><Relationship Id="rId2" Type="http://schemas.openxmlformats.org/officeDocument/2006/relationships/hyperlink" Target="https://gov.wales/topics/people-and-communities/people/future-generations-act/future-generations-act-video/?skip=1&amp;lang=en"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JGVkOtxXaxc" TargetMode="External"/><Relationship Id="rId2" Type="http://schemas.openxmlformats.org/officeDocument/2006/relationships/hyperlink" Target="https://www.youtube.com/watch?v=Lp29wq5F4F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r>
              <a:rPr lang="en-GB" dirty="0" smtClean="0">
                <a:hlinkClick r:id="rId2"/>
              </a:rPr>
              <a:t>Have a good life!</a:t>
            </a:r>
            <a:endParaRPr lang="en-GB" dirty="0" smtClean="0"/>
          </a:p>
          <a:p>
            <a:r>
              <a:rPr lang="en-GB" dirty="0" smtClean="0"/>
              <a:t>What is happiness and wellbeing?</a:t>
            </a:r>
          </a:p>
          <a:p>
            <a:r>
              <a:rPr lang="en-GB" dirty="0" smtClean="0">
                <a:solidFill>
                  <a:srgbClr val="FFFF00"/>
                </a:solidFill>
              </a:rPr>
              <a:t>Does money bring happiness? Why?</a:t>
            </a:r>
          </a:p>
          <a:p>
            <a:r>
              <a:rPr lang="en-GB" dirty="0" smtClean="0"/>
              <a:t>What is a wellbeing paradox?</a:t>
            </a:r>
          </a:p>
          <a:p>
            <a:r>
              <a:rPr lang="en-GB" dirty="0" smtClean="0">
                <a:solidFill>
                  <a:srgbClr val="FFFF00"/>
                </a:solidFill>
              </a:rPr>
              <a:t>How can it influence sustainability?</a:t>
            </a:r>
          </a:p>
          <a:p>
            <a:r>
              <a:rPr lang="en-GB" dirty="0" smtClean="0"/>
              <a:t>Why is it important to study environmental economics?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Should we think of well being in Strategic Management?</a:t>
            </a:r>
            <a:endParaRPr lang="en-GB" dirty="0"/>
          </a:p>
        </p:txBody>
      </p:sp>
      <p:sp>
        <p:nvSpPr>
          <p:cNvPr id="3" name="Subtitle 2"/>
          <p:cNvSpPr>
            <a:spLocks noGrp="1"/>
          </p:cNvSpPr>
          <p:nvPr>
            <p:ph type="subTitle" idx="1"/>
          </p:nvPr>
        </p:nvSpPr>
        <p:spPr>
          <a:xfrm>
            <a:off x="107504" y="5517232"/>
            <a:ext cx="8856984" cy="685800"/>
          </a:xfrm>
        </p:spPr>
        <p:txBody>
          <a:bodyPr/>
          <a:lstStyle/>
          <a:p>
            <a:r>
              <a:rPr lang="en-GB" sz="2400" dirty="0" smtClean="0">
                <a:solidFill>
                  <a:schemeClr val="bg1">
                    <a:lumMod val="40000"/>
                    <a:lumOff val="60000"/>
                  </a:schemeClr>
                </a:solidFill>
              </a:rPr>
              <a:t>The original ideas have been adapted from Tim Jackson Local Environment Vol. 13 no. 8 703-723 December</a:t>
            </a:r>
            <a:r>
              <a:rPr lang="en-GB" sz="2400" baseline="0" dirty="0" smtClean="0">
                <a:solidFill>
                  <a:schemeClr val="bg1">
                    <a:lumMod val="40000"/>
                    <a:lumOff val="60000"/>
                  </a:schemeClr>
                </a:solidFill>
              </a:rPr>
              <a:t> 2008 with</a:t>
            </a:r>
            <a:r>
              <a:rPr lang="en-GB" sz="2400" dirty="0" smtClean="0">
                <a:solidFill>
                  <a:schemeClr val="bg1">
                    <a:lumMod val="40000"/>
                    <a:lumOff val="60000"/>
                  </a:schemeClr>
                </a:solidFill>
              </a:rPr>
              <a:t> various additional</a:t>
            </a:r>
            <a:r>
              <a:rPr lang="en-GB" sz="2400" baseline="0" dirty="0" smtClean="0">
                <a:solidFill>
                  <a:schemeClr val="bg1">
                    <a:lumMod val="40000"/>
                    <a:lumOff val="60000"/>
                  </a:schemeClr>
                </a:solidFill>
              </a:rPr>
              <a:t> articles up to </a:t>
            </a:r>
            <a:r>
              <a:rPr lang="en-GB" sz="2400" baseline="0" dirty="0" smtClean="0">
                <a:solidFill>
                  <a:schemeClr val="bg1">
                    <a:lumMod val="40000"/>
                    <a:lumOff val="60000"/>
                  </a:schemeClr>
                </a:solidFill>
              </a:rPr>
              <a:t>2018</a:t>
            </a:r>
            <a:endParaRPr lang="en-GB" sz="2400" dirty="0" smtClean="0">
              <a:solidFill>
                <a:schemeClr val="bg1">
                  <a:lumMod val="40000"/>
                  <a:lumOff val="60000"/>
                </a:schemeClr>
              </a:solidFill>
            </a:endParaRPr>
          </a:p>
          <a:p>
            <a:endParaRPr lang="en-GB" dirty="0"/>
          </a:p>
        </p:txBody>
      </p:sp>
      <p:pic>
        <p:nvPicPr>
          <p:cNvPr id="5" name="Picture 4"/>
          <p:cNvPicPr>
            <a:picLocks noChangeAspect="1"/>
          </p:cNvPicPr>
          <p:nvPr/>
        </p:nvPicPr>
        <p:blipFill>
          <a:blip r:embed="rId3"/>
          <a:stretch>
            <a:fillRect/>
          </a:stretch>
        </p:blipFill>
        <p:spPr>
          <a:xfrm>
            <a:off x="2509837" y="980728"/>
            <a:ext cx="4276725" cy="19526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Advert</a:t>
            </a:r>
            <a:endParaRPr lang="en-GB" dirty="0"/>
          </a:p>
        </p:txBody>
      </p:sp>
      <p:pic>
        <p:nvPicPr>
          <p:cNvPr id="1026" name="Picture 2" descr="C:\Users\Chris House\Desktop\wellbeing lecture\well being images\bupa.JPG"/>
          <p:cNvPicPr>
            <a:picLocks noChangeAspect="1" noChangeArrowheads="1"/>
          </p:cNvPicPr>
          <p:nvPr/>
        </p:nvPicPr>
        <p:blipFill>
          <a:blip r:embed="rId2" cstate="print"/>
          <a:srcRect/>
          <a:stretch>
            <a:fillRect/>
          </a:stretch>
        </p:blipFill>
        <p:spPr bwMode="auto">
          <a:xfrm rot="20059621">
            <a:off x="300210" y="2111443"/>
            <a:ext cx="4706575" cy="3582730"/>
          </a:xfrm>
          <a:prstGeom prst="rect">
            <a:avLst/>
          </a:prstGeom>
          <a:noFill/>
        </p:spPr>
      </p:pic>
      <p:sp>
        <p:nvSpPr>
          <p:cNvPr id="4" name="TextBox 3"/>
          <p:cNvSpPr txBox="1"/>
          <p:nvPr/>
        </p:nvSpPr>
        <p:spPr>
          <a:xfrm rot="2521060">
            <a:off x="5723163" y="2590701"/>
            <a:ext cx="3233051" cy="1815882"/>
          </a:xfrm>
          <a:prstGeom prst="rect">
            <a:avLst/>
          </a:prstGeom>
          <a:noFill/>
        </p:spPr>
        <p:txBody>
          <a:bodyPr wrap="square" rtlCol="0">
            <a:spAutoFit/>
          </a:bodyPr>
          <a:lstStyle/>
          <a:p>
            <a:r>
              <a:rPr lang="en-GB" sz="2800" dirty="0" smtClean="0"/>
              <a:t>Well-being </a:t>
            </a:r>
            <a:r>
              <a:rPr lang="en-GB" sz="2800" dirty="0"/>
              <a:t>of Future Generations (Wales) Act 2015 </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36866" name="Picture 2" descr="http://filipspagnoli.files.wordpress.com/2008/10/world_map_of_happiness.jpg"/>
          <p:cNvPicPr>
            <a:picLocks noChangeAspect="1" noChangeArrowheads="1"/>
          </p:cNvPicPr>
          <p:nvPr/>
        </p:nvPicPr>
        <p:blipFill>
          <a:blip r:embed="rId2" cstate="print"/>
          <a:srcRect/>
          <a:stretch>
            <a:fillRect/>
          </a:stretch>
        </p:blipFill>
        <p:spPr bwMode="auto">
          <a:xfrm>
            <a:off x="0" y="214289"/>
            <a:ext cx="9144000" cy="6643711"/>
          </a:xfrm>
          <a:prstGeom prst="rect">
            <a:avLst/>
          </a:prstGeom>
          <a:noFill/>
        </p:spPr>
      </p:pic>
      <p:sp>
        <p:nvSpPr>
          <p:cNvPr id="4" name="Rectangle 3"/>
          <p:cNvSpPr/>
          <p:nvPr/>
        </p:nvSpPr>
        <p:spPr>
          <a:xfrm>
            <a:off x="1510757" y="2520526"/>
            <a:ext cx="6141425"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en-US" sz="5400"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Why this pattern?</a:t>
            </a:r>
            <a:endParaRPr lang="en-US" sz="5400"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grpSp>
        <p:nvGrpSpPr>
          <p:cNvPr id="8" name="Group 7"/>
          <p:cNvGrpSpPr/>
          <p:nvPr/>
        </p:nvGrpSpPr>
        <p:grpSpPr>
          <a:xfrm>
            <a:off x="14061" y="214289"/>
            <a:ext cx="9115877" cy="6643711"/>
            <a:chOff x="14061" y="214289"/>
            <a:chExt cx="9115877" cy="6643711"/>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61" y="214289"/>
              <a:ext cx="9115877" cy="66437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323528" y="6093296"/>
              <a:ext cx="2016224" cy="646331"/>
            </a:xfrm>
            <a:prstGeom prst="rect">
              <a:avLst/>
            </a:prstGeom>
            <a:noFill/>
          </p:spPr>
          <p:txBody>
            <a:bodyPr wrap="square" rtlCol="0">
              <a:spAutoFit/>
            </a:bodyPr>
            <a:lstStyle/>
            <a:p>
              <a:r>
                <a:rPr lang="en-GB" dirty="0" smtClean="0">
                  <a:solidFill>
                    <a:schemeClr val="bg2">
                      <a:lumMod val="75000"/>
                    </a:schemeClr>
                  </a:solidFill>
                </a:rPr>
                <a:t>UN World GDP </a:t>
              </a:r>
              <a:r>
                <a:rPr lang="en-GB" dirty="0" smtClean="0">
                  <a:solidFill>
                    <a:schemeClr val="bg2">
                      <a:lumMod val="75000"/>
                    </a:schemeClr>
                  </a:solidFill>
                </a:rPr>
                <a:t>2017/18</a:t>
              </a:r>
              <a:endParaRPr lang="en-GB" dirty="0">
                <a:solidFill>
                  <a:schemeClr val="bg2">
                    <a:lumMod val="75000"/>
                  </a:schemeClr>
                </a:solidFill>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1000"/>
                                        <p:tgtEl>
                                          <p:spTgt spid="8"/>
                                        </p:tgtEl>
                                      </p:cBhvr>
                                    </p:animEffect>
                                    <p:anim calcmode="lin" valueType="num">
                                      <p:cBhvr>
                                        <p:cTn id="16" dur="1000" fill="hold"/>
                                        <p:tgtEl>
                                          <p:spTgt spid="8"/>
                                        </p:tgtEl>
                                        <p:attrNameLst>
                                          <p:attrName>ppt_x</p:attrName>
                                        </p:attrNameLst>
                                      </p:cBhvr>
                                      <p:tavLst>
                                        <p:tav tm="0">
                                          <p:val>
                                            <p:strVal val="#ppt_x"/>
                                          </p:val>
                                        </p:tav>
                                        <p:tav tm="100000">
                                          <p:val>
                                            <p:strVal val="#ppt_x"/>
                                          </p:val>
                                        </p:tav>
                                      </p:tavLst>
                                    </p:anim>
                                    <p:anim calcmode="lin" valueType="num">
                                      <p:cBhvr>
                                        <p:cTn id="1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4282" y="285728"/>
            <a:ext cx="8715436" cy="1204905"/>
          </a:xfrm>
        </p:spPr>
        <p:txBody>
          <a:bodyPr/>
          <a:lstStyle/>
          <a:p>
            <a:r>
              <a:rPr lang="en-GB" sz="1600" dirty="0" smtClean="0"/>
              <a:t>The researchers, from the University of Virginia, the University of Illinois and Michigan State University, looked at data from the World Values Survey, a large-scale analysis of economic, social, political and religious influences around the world. They also analyzed the behaviours and attitudes of 193 undergraduate students at Illinois. (2009)</a:t>
            </a:r>
          </a:p>
          <a:p>
            <a:endParaRPr lang="en-GB" dirty="0"/>
          </a:p>
        </p:txBody>
      </p:sp>
      <p:pic>
        <p:nvPicPr>
          <p:cNvPr id="35842" name="Picture 2" descr="http://docwhisperer.files.wordpress.com/2007/05/mm_happiness.jpg"/>
          <p:cNvPicPr>
            <a:picLocks noChangeAspect="1" noChangeArrowheads="1"/>
          </p:cNvPicPr>
          <p:nvPr/>
        </p:nvPicPr>
        <p:blipFill>
          <a:blip r:embed="rId2" cstate="print"/>
          <a:srcRect/>
          <a:stretch>
            <a:fillRect/>
          </a:stretch>
        </p:blipFill>
        <p:spPr bwMode="auto">
          <a:xfrm>
            <a:off x="1428728" y="1500174"/>
            <a:ext cx="6572296" cy="5166367"/>
          </a:xfrm>
          <a:prstGeom prst="rect">
            <a:avLst/>
          </a:prstGeom>
          <a:noFill/>
        </p:spPr>
      </p:pic>
      <p:sp>
        <p:nvSpPr>
          <p:cNvPr id="2" name="Rectangle 1"/>
          <p:cNvSpPr/>
          <p:nvPr/>
        </p:nvSpPr>
        <p:spPr>
          <a:xfrm>
            <a:off x="146160" y="5986625"/>
            <a:ext cx="9137438" cy="707886"/>
          </a:xfrm>
          <a:prstGeom prst="rect">
            <a:avLst/>
          </a:prstGeom>
          <a:noFill/>
        </p:spPr>
        <p:txBody>
          <a:bodyPr wrap="none" lIns="91440" tIns="45720" rIns="91440" bIns="45720">
            <a:spAutoFit/>
          </a:bodyPr>
          <a:lstStyle/>
          <a:p>
            <a:pPr algn="ctr"/>
            <a:r>
              <a:rPr lang="en-US" sz="4000" b="1" dirty="0" smtClean="0">
                <a:ln w="17780" cmpd="sng">
                  <a:solidFill>
                    <a:srgbClr val="FFFFFF"/>
                  </a:solidFill>
                  <a:prstDash val="solid"/>
                  <a:miter lim="800000"/>
                </a:ln>
                <a:solidFill>
                  <a:schemeClr val="bg2">
                    <a:lumMod val="60000"/>
                    <a:lumOff val="40000"/>
                  </a:schemeClr>
                </a:solidFill>
                <a:effectLst>
                  <a:outerShdw blurRad="50800" algn="tl" rotWithShape="0">
                    <a:srgbClr val="000000"/>
                  </a:outerShdw>
                </a:effectLst>
              </a:rPr>
              <a:t>Where is the </a:t>
            </a:r>
            <a:r>
              <a:rPr lang="en-US" sz="4000" b="1" dirty="0" smtClean="0">
                <a:ln w="17780" cmpd="sng">
                  <a:solidFill>
                    <a:srgbClr val="FFFFFF"/>
                  </a:solidFill>
                  <a:prstDash val="solid"/>
                  <a:miter lim="800000"/>
                </a:ln>
                <a:solidFill>
                  <a:schemeClr val="bg2">
                    <a:lumMod val="60000"/>
                    <a:lumOff val="40000"/>
                  </a:schemeClr>
                </a:solidFill>
                <a:effectLst>
                  <a:outerShdw blurRad="50800" algn="tl" rotWithShape="0">
                    <a:srgbClr val="000000"/>
                  </a:outerShdw>
                </a:effectLst>
              </a:rPr>
              <a:t>strategic management</a:t>
            </a:r>
            <a:r>
              <a:rPr lang="en-US" sz="4000" b="1" dirty="0" smtClean="0">
                <a:ln w="17780" cmpd="sng">
                  <a:solidFill>
                    <a:srgbClr val="FFFFFF"/>
                  </a:solidFill>
                  <a:prstDash val="solid"/>
                  <a:miter lim="800000"/>
                </a:ln>
                <a:solidFill>
                  <a:schemeClr val="bg2">
                    <a:lumMod val="60000"/>
                    <a:lumOff val="40000"/>
                  </a:schemeClr>
                </a:solidFill>
                <a:effectLst>
                  <a:outerShdw blurRad="50800" algn="tl" rotWithShape="0">
                    <a:srgbClr val="000000"/>
                  </a:outerShdw>
                </a:effectLst>
              </a:rPr>
              <a:t>?</a:t>
            </a:r>
            <a:endParaRPr lang="en-US" sz="4000" b="1" dirty="0">
              <a:ln w="17780" cmpd="sng">
                <a:solidFill>
                  <a:srgbClr val="FFFFFF"/>
                </a:solidFill>
                <a:prstDash val="solid"/>
                <a:miter lim="800000"/>
              </a:ln>
              <a:solidFill>
                <a:schemeClr val="bg2">
                  <a:lumMod val="60000"/>
                  <a:lumOff val="40000"/>
                </a:schemeClr>
              </a:solidFill>
              <a:effectLst>
                <a:outerShdw blurRad="50800" algn="tl" rotWithShape="0">
                  <a:srgbClr val="000000"/>
                </a:out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designflute.files.wordpress.com/2008/01/charraz.gif"/>
          <p:cNvPicPr>
            <a:picLocks noChangeAspect="1" noChangeArrowheads="1"/>
          </p:cNvPicPr>
          <p:nvPr/>
        </p:nvPicPr>
        <p:blipFill>
          <a:blip r:embed="rId2" cstate="print"/>
          <a:srcRect/>
          <a:stretch>
            <a:fillRect/>
          </a:stretch>
        </p:blipFill>
        <p:spPr bwMode="auto">
          <a:xfrm>
            <a:off x="5000628" y="357166"/>
            <a:ext cx="4000496" cy="3076041"/>
          </a:xfrm>
          <a:prstGeom prst="rect">
            <a:avLst/>
          </a:prstGeom>
          <a:noFill/>
        </p:spPr>
      </p:pic>
      <p:sp>
        <p:nvSpPr>
          <p:cNvPr id="2" name="Title 1"/>
          <p:cNvSpPr>
            <a:spLocks noGrp="1"/>
          </p:cNvSpPr>
          <p:nvPr>
            <p:ph type="title"/>
          </p:nvPr>
        </p:nvSpPr>
        <p:spPr>
          <a:xfrm>
            <a:off x="428596" y="285728"/>
            <a:ext cx="8229600" cy="868362"/>
          </a:xfrm>
        </p:spPr>
        <p:txBody>
          <a:bodyPr/>
          <a:lstStyle/>
          <a:p>
            <a:pPr algn="l"/>
            <a:r>
              <a:rPr lang="en-GB" dirty="0" smtClean="0"/>
              <a:t>Introduction</a:t>
            </a:r>
            <a:endParaRPr lang="en-GB" dirty="0"/>
          </a:p>
        </p:txBody>
      </p:sp>
      <p:sp>
        <p:nvSpPr>
          <p:cNvPr id="3" name="Content Placeholder 2"/>
          <p:cNvSpPr>
            <a:spLocks noGrp="1"/>
          </p:cNvSpPr>
          <p:nvPr>
            <p:ph idx="1"/>
          </p:nvPr>
        </p:nvSpPr>
        <p:spPr>
          <a:xfrm>
            <a:off x="457200" y="1295401"/>
            <a:ext cx="4543428" cy="4830763"/>
          </a:xfrm>
        </p:spPr>
        <p:txBody>
          <a:bodyPr/>
          <a:lstStyle/>
          <a:p>
            <a:r>
              <a:rPr lang="en-GB" sz="2000" dirty="0" smtClean="0"/>
              <a:t>Could we have a ‘Wellbeing dividend’ </a:t>
            </a:r>
            <a:r>
              <a:rPr lang="en-GB" sz="2000" i="1" dirty="0" smtClean="0">
                <a:solidFill>
                  <a:srgbClr val="FFFF00"/>
                </a:solidFill>
              </a:rPr>
              <a:t>“redistribute consumption without compromising happiness” </a:t>
            </a:r>
            <a:r>
              <a:rPr lang="en-GB" sz="2000" i="1" dirty="0" smtClean="0"/>
              <a:t>(Jackson, 2009: 703)</a:t>
            </a:r>
          </a:p>
          <a:p>
            <a:r>
              <a:rPr lang="en-GB" sz="2000" dirty="0" smtClean="0"/>
              <a:t>Contemporary subject (</a:t>
            </a:r>
            <a:r>
              <a:rPr lang="en-GB" sz="2000" dirty="0"/>
              <a:t>D</a:t>
            </a:r>
            <a:r>
              <a:rPr lang="en-GB" sz="2000" dirty="0" smtClean="0"/>
              <a:t>olan et al., </a:t>
            </a:r>
            <a:r>
              <a:rPr lang="en-GB" sz="2000" dirty="0" smtClean="0"/>
              <a:t>2017)</a:t>
            </a:r>
            <a:endParaRPr lang="en-GB" sz="2000" dirty="0" smtClean="0"/>
          </a:p>
          <a:p>
            <a:r>
              <a:rPr lang="en-GB" sz="2000" dirty="0" smtClean="0"/>
              <a:t>Happiness, life satisfaction etc</a:t>
            </a:r>
          </a:p>
          <a:p>
            <a:r>
              <a:rPr lang="en-GB" sz="2000" dirty="0" smtClean="0"/>
              <a:t>Subjective or objective assessment</a:t>
            </a:r>
          </a:p>
          <a:p>
            <a:r>
              <a:rPr lang="en-GB" sz="2000" dirty="0" smtClean="0"/>
              <a:t>Idea based on:  too much emphasis on economic productivity and not on desired outcome (</a:t>
            </a:r>
            <a:r>
              <a:rPr lang="en-GB" sz="2000" dirty="0" err="1"/>
              <a:t>D</a:t>
            </a:r>
            <a:r>
              <a:rPr lang="en-GB" sz="2000" dirty="0" err="1" smtClean="0"/>
              <a:t>iener</a:t>
            </a:r>
            <a:r>
              <a:rPr lang="en-GB" sz="2000" dirty="0" smtClean="0"/>
              <a:t> &amp; Seligman, </a:t>
            </a:r>
            <a:r>
              <a:rPr lang="en-GB" sz="2000" dirty="0" smtClean="0"/>
              <a:t>2014</a:t>
            </a:r>
            <a:r>
              <a:rPr lang="en-GB" sz="2000" dirty="0" smtClean="0"/>
              <a:t>)</a:t>
            </a:r>
          </a:p>
          <a:p>
            <a:r>
              <a:rPr lang="en-GB" sz="2000" dirty="0" smtClean="0"/>
              <a:t>Economic performance: GDP, GNP, Stock market etc</a:t>
            </a:r>
            <a:endParaRPr lang="en-GB" sz="2000" dirty="0"/>
          </a:p>
        </p:txBody>
      </p:sp>
      <p:pic>
        <p:nvPicPr>
          <p:cNvPr id="17412" name="Picture 4" descr="http://designflute.files.wordpress.com/2008/01/daphnakadabra.gif"/>
          <p:cNvPicPr>
            <a:picLocks noChangeAspect="1" noChangeArrowheads="1"/>
          </p:cNvPicPr>
          <p:nvPr/>
        </p:nvPicPr>
        <p:blipFill>
          <a:blip r:embed="rId3" cstate="print"/>
          <a:srcRect/>
          <a:stretch>
            <a:fillRect/>
          </a:stretch>
        </p:blipFill>
        <p:spPr bwMode="auto">
          <a:xfrm>
            <a:off x="5000628" y="3929066"/>
            <a:ext cx="4000500" cy="27813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88024" y="274638"/>
            <a:ext cx="3898776" cy="778098"/>
          </a:xfrm>
        </p:spPr>
        <p:txBody>
          <a:bodyPr/>
          <a:lstStyle/>
          <a:p>
            <a:r>
              <a:rPr lang="en-GB" dirty="0" smtClean="0"/>
              <a:t>Europe</a:t>
            </a:r>
            <a:endParaRPr lang="en-GB" dirty="0"/>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4572000" cy="44712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74807" y="3212976"/>
            <a:ext cx="4869193" cy="36743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788024" y="1484784"/>
            <a:ext cx="1488549" cy="369332"/>
          </a:xfrm>
          <a:prstGeom prst="rect">
            <a:avLst/>
          </a:prstGeom>
          <a:noFill/>
        </p:spPr>
        <p:txBody>
          <a:bodyPr wrap="none" rtlCol="0">
            <a:spAutoFit/>
          </a:bodyPr>
          <a:lstStyle/>
          <a:p>
            <a:r>
              <a:rPr lang="en-GB" dirty="0" smtClean="0"/>
              <a:t>GDP Europe</a:t>
            </a:r>
            <a:endParaRPr lang="en-GB" dirty="0"/>
          </a:p>
        </p:txBody>
      </p:sp>
      <p:sp>
        <p:nvSpPr>
          <p:cNvPr id="5" name="TextBox 4"/>
          <p:cNvSpPr txBox="1"/>
          <p:nvPr/>
        </p:nvSpPr>
        <p:spPr>
          <a:xfrm>
            <a:off x="4894054" y="2821578"/>
            <a:ext cx="4249946" cy="369332"/>
          </a:xfrm>
          <a:prstGeom prst="rect">
            <a:avLst/>
          </a:prstGeom>
          <a:noFill/>
        </p:spPr>
        <p:txBody>
          <a:bodyPr wrap="none" rtlCol="0">
            <a:spAutoFit/>
          </a:bodyPr>
          <a:lstStyle/>
          <a:p>
            <a:r>
              <a:rPr lang="en-GB" dirty="0" smtClean="0"/>
              <a:t>Happiness (World Values Survey, </a:t>
            </a:r>
            <a:r>
              <a:rPr lang="en-GB" dirty="0" smtClean="0"/>
              <a:t>2018)</a:t>
            </a:r>
            <a:endParaRPr lang="en-GB" dirty="0"/>
          </a:p>
        </p:txBody>
      </p:sp>
      <p:sp>
        <p:nvSpPr>
          <p:cNvPr id="6" name="TextBox 5"/>
          <p:cNvSpPr txBox="1"/>
          <p:nvPr/>
        </p:nvSpPr>
        <p:spPr>
          <a:xfrm>
            <a:off x="458383" y="5210782"/>
            <a:ext cx="3816424" cy="369332"/>
          </a:xfrm>
          <a:prstGeom prst="rect">
            <a:avLst/>
          </a:prstGeom>
          <a:noFill/>
        </p:spPr>
        <p:txBody>
          <a:bodyPr wrap="square" rtlCol="0">
            <a:spAutoFit/>
          </a:bodyPr>
          <a:lstStyle/>
          <a:p>
            <a:r>
              <a:rPr lang="en-GB" dirty="0" smtClean="0"/>
              <a:t>Percentage of people ‘very happy’</a:t>
            </a:r>
            <a:endParaRPr lang="en-GB" dirty="0"/>
          </a:p>
        </p:txBody>
      </p:sp>
    </p:spTree>
    <p:extLst>
      <p:ext uri="{BB962C8B-B14F-4D97-AF65-F5344CB8AC3E}">
        <p14:creationId xmlns:p14="http://schemas.microsoft.com/office/powerpoint/2010/main" val="260101975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Fundamental concepts</a:t>
            </a:r>
            <a:endParaRPr lang="en-GB" dirty="0"/>
          </a:p>
        </p:txBody>
      </p:sp>
      <p:sp>
        <p:nvSpPr>
          <p:cNvPr id="3" name="Content Placeholder 2"/>
          <p:cNvSpPr>
            <a:spLocks noGrp="1"/>
          </p:cNvSpPr>
          <p:nvPr>
            <p:ph idx="1"/>
          </p:nvPr>
        </p:nvSpPr>
        <p:spPr>
          <a:xfrm>
            <a:off x="457200" y="1295401"/>
            <a:ext cx="3900486" cy="4830763"/>
          </a:xfrm>
        </p:spPr>
        <p:txBody>
          <a:bodyPr/>
          <a:lstStyle/>
          <a:p>
            <a:r>
              <a:rPr lang="en-GB" sz="1800" dirty="0" smtClean="0"/>
              <a:t>Findings suggest a threshold (paradox) </a:t>
            </a:r>
          </a:p>
          <a:p>
            <a:r>
              <a:rPr lang="en-GB" sz="1800" dirty="0" smtClean="0"/>
              <a:t>Local level wellbeing dividend seems achievable </a:t>
            </a:r>
            <a:r>
              <a:rPr lang="en-GB" sz="1800" dirty="0" smtClean="0">
                <a:solidFill>
                  <a:srgbClr val="FFFF00"/>
                </a:solidFill>
              </a:rPr>
              <a:t>‘down shifting’ ‘voluntary simplicity’ ‘The good life’ </a:t>
            </a:r>
            <a:r>
              <a:rPr lang="en-GB" sz="1800" dirty="0" smtClean="0"/>
              <a:t>(</a:t>
            </a:r>
            <a:r>
              <a:rPr lang="en-GB" sz="1800" dirty="0" err="1" smtClean="0"/>
              <a:t>Etzioni</a:t>
            </a:r>
            <a:r>
              <a:rPr lang="en-GB" sz="1800" dirty="0" smtClean="0"/>
              <a:t>, 2006)</a:t>
            </a:r>
          </a:p>
          <a:p>
            <a:r>
              <a:rPr lang="en-GB" sz="1800" dirty="0" smtClean="0"/>
              <a:t>Regional level (and beyond) no such gains</a:t>
            </a:r>
          </a:p>
          <a:p>
            <a:r>
              <a:rPr lang="en-GB" sz="1800" dirty="0" smtClean="0"/>
              <a:t>Consumption inequalities increased (material consumption, time poverty &amp; social fragmentation)</a:t>
            </a:r>
          </a:p>
          <a:p>
            <a:r>
              <a:rPr lang="en-GB" sz="1800" dirty="0" smtClean="0"/>
              <a:t>Maslow (Hierarchy of Needs)(1950s):  developed further by Stein </a:t>
            </a:r>
            <a:r>
              <a:rPr lang="en-GB" sz="1800" dirty="0" smtClean="0"/>
              <a:t>2005-2018</a:t>
            </a:r>
            <a:endParaRPr lang="en-GB" sz="1800" dirty="0" smtClean="0"/>
          </a:p>
        </p:txBody>
      </p:sp>
      <p:pic>
        <p:nvPicPr>
          <p:cNvPr id="16386" name="Picture 2" descr="http://docwhisperer.files.wordpress.com/2007/08/happiness.jpg"/>
          <p:cNvPicPr>
            <a:picLocks noChangeAspect="1" noChangeArrowheads="1"/>
          </p:cNvPicPr>
          <p:nvPr/>
        </p:nvPicPr>
        <p:blipFill>
          <a:blip r:embed="rId2" cstate="print"/>
          <a:srcRect/>
          <a:stretch>
            <a:fillRect/>
          </a:stretch>
        </p:blipFill>
        <p:spPr bwMode="auto">
          <a:xfrm>
            <a:off x="4462130" y="1428736"/>
            <a:ext cx="4348500" cy="3643338"/>
          </a:xfrm>
          <a:prstGeom prst="rect">
            <a:avLst/>
          </a:prstGeom>
          <a:noFill/>
        </p:spPr>
      </p:pic>
      <p:sp>
        <p:nvSpPr>
          <p:cNvPr id="5" name="TextBox 4"/>
          <p:cNvSpPr txBox="1"/>
          <p:nvPr/>
        </p:nvSpPr>
        <p:spPr>
          <a:xfrm>
            <a:off x="5214942" y="5643578"/>
            <a:ext cx="3500462" cy="923330"/>
          </a:xfrm>
          <a:prstGeom prst="rect">
            <a:avLst/>
          </a:prstGeom>
          <a:noFill/>
        </p:spPr>
        <p:txBody>
          <a:bodyPr wrap="square" rtlCol="0">
            <a:spAutoFit/>
          </a:bodyPr>
          <a:lstStyle/>
          <a:p>
            <a:r>
              <a:rPr lang="en-GB" i="1" dirty="0" smtClean="0"/>
              <a:t>The Science of Happiness </a:t>
            </a:r>
            <a:r>
              <a:rPr lang="en-GB" dirty="0" smtClean="0"/>
              <a:t>International Conference Washington, </a:t>
            </a:r>
            <a:r>
              <a:rPr lang="en-GB" dirty="0" smtClean="0"/>
              <a:t>2007 &amp; 2017</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Maslow</a:t>
            </a:r>
            <a:endParaRPr lang="en-GB" dirty="0"/>
          </a:p>
        </p:txBody>
      </p:sp>
      <p:sp>
        <p:nvSpPr>
          <p:cNvPr id="3" name="Content Placeholder 2"/>
          <p:cNvSpPr>
            <a:spLocks noGrp="1"/>
          </p:cNvSpPr>
          <p:nvPr>
            <p:ph idx="1"/>
          </p:nvPr>
        </p:nvSpPr>
        <p:spPr>
          <a:xfrm>
            <a:off x="214282" y="1928802"/>
            <a:ext cx="8643998" cy="3973507"/>
          </a:xfrm>
        </p:spPr>
        <p:txBody>
          <a:bodyPr/>
          <a:lstStyle/>
          <a:p>
            <a:r>
              <a:rPr lang="en-GB" sz="2000" i="1" dirty="0" smtClean="0"/>
              <a:t>“Maslow’s hierarchy of needs is often depicted as a pyramid consisting of five levels: the four lower levels are grouped together as </a:t>
            </a:r>
            <a:r>
              <a:rPr lang="en-GB" sz="2000" i="1" dirty="0" smtClean="0">
                <a:solidFill>
                  <a:srgbClr val="FFFF00"/>
                </a:solidFill>
              </a:rPr>
              <a:t>deficiency needs </a:t>
            </a:r>
            <a:r>
              <a:rPr lang="en-GB" sz="2000" i="1" dirty="0" smtClean="0"/>
              <a:t>associated with </a:t>
            </a:r>
            <a:r>
              <a:rPr lang="en-GB" sz="2000" i="1" dirty="0" smtClean="0">
                <a:solidFill>
                  <a:srgbClr val="FFFF00"/>
                </a:solidFill>
              </a:rPr>
              <a:t>physiological needs</a:t>
            </a:r>
            <a:r>
              <a:rPr lang="en-GB" sz="2000" i="1" dirty="0" smtClean="0"/>
              <a:t>, while the top level is termed </a:t>
            </a:r>
            <a:r>
              <a:rPr lang="en-GB" sz="2000" i="1" dirty="0" smtClean="0">
                <a:solidFill>
                  <a:srgbClr val="FFFF00"/>
                </a:solidFill>
              </a:rPr>
              <a:t>growth needs </a:t>
            </a:r>
            <a:r>
              <a:rPr lang="en-GB" sz="2000" i="1" dirty="0" smtClean="0"/>
              <a:t>associated with </a:t>
            </a:r>
            <a:r>
              <a:rPr lang="en-GB" sz="2000" i="1" dirty="0" smtClean="0">
                <a:solidFill>
                  <a:srgbClr val="FFFF00"/>
                </a:solidFill>
              </a:rPr>
              <a:t>psychological needs</a:t>
            </a:r>
            <a:r>
              <a:rPr lang="en-GB" sz="2000" i="1" dirty="0" smtClean="0"/>
              <a:t>. While deficiency needs must be met, growth needs are the need for personal growth. The basic concept is that the higher needs in this hierarchy only come into focus once all the needs that are lower down in the pyramid are mainly or entirely satisfied. Once an individual has moved past a level, those needs will </a:t>
            </a:r>
            <a:r>
              <a:rPr lang="en-GB" sz="2000" i="1" dirty="0" smtClean="0">
                <a:solidFill>
                  <a:srgbClr val="FFFF00"/>
                </a:solidFill>
              </a:rPr>
              <a:t>no longer be prioritised</a:t>
            </a:r>
            <a:r>
              <a:rPr lang="en-GB" sz="2000" i="1" dirty="0" smtClean="0"/>
              <a:t>. However, if a lower set of needs is continually unmet for an extended period of time, the individual will temporarily re-prioritize those needs – dropping down to that level until those lower needs are reasonably satisfied again.”</a:t>
            </a:r>
          </a:p>
          <a:p>
            <a:r>
              <a:rPr lang="en-GB" sz="2000" i="1" dirty="0" smtClean="0"/>
              <a:t>What do you think they are?  </a:t>
            </a:r>
          </a:p>
          <a:p>
            <a:endParaRPr lang="en-GB" sz="2400" dirty="0"/>
          </a:p>
        </p:txBody>
      </p:sp>
      <p:pic>
        <p:nvPicPr>
          <p:cNvPr id="15362" name="Picture 2" descr="http://designflute.files.wordpress.com/2008/01/radioactive-happiness-face.gif"/>
          <p:cNvPicPr>
            <a:picLocks noChangeAspect="1" noChangeArrowheads="1"/>
          </p:cNvPicPr>
          <p:nvPr/>
        </p:nvPicPr>
        <p:blipFill>
          <a:blip r:embed="rId2" cstate="print"/>
          <a:srcRect/>
          <a:stretch>
            <a:fillRect/>
          </a:stretch>
        </p:blipFill>
        <p:spPr bwMode="auto">
          <a:xfrm>
            <a:off x="6786578" y="142852"/>
            <a:ext cx="2047889" cy="1535917"/>
          </a:xfrm>
          <a:prstGeom prst="rect">
            <a:avLst/>
          </a:prstGeom>
          <a:noFill/>
        </p:spPr>
      </p:pic>
      <p:pic>
        <p:nvPicPr>
          <p:cNvPr id="15364" name="Picture 4" descr="http://designflute.files.wordpress.com/2008/01/radioactive-happiness-face.gif"/>
          <p:cNvPicPr>
            <a:picLocks noChangeAspect="1" noChangeArrowheads="1"/>
          </p:cNvPicPr>
          <p:nvPr/>
        </p:nvPicPr>
        <p:blipFill>
          <a:blip r:embed="rId2" cstate="print"/>
          <a:srcRect/>
          <a:stretch>
            <a:fillRect/>
          </a:stretch>
        </p:blipFill>
        <p:spPr bwMode="auto">
          <a:xfrm>
            <a:off x="285720" y="214290"/>
            <a:ext cx="2095515" cy="1571636"/>
          </a:xfrm>
          <a:prstGeom prst="rect">
            <a:avLst/>
          </a:prstGeom>
          <a:noFill/>
        </p:spPr>
      </p:pic>
      <p:sp>
        <p:nvSpPr>
          <p:cNvPr id="4" name="Rectangle 3"/>
          <p:cNvSpPr/>
          <p:nvPr/>
        </p:nvSpPr>
        <p:spPr>
          <a:xfrm>
            <a:off x="-108520" y="6128258"/>
            <a:ext cx="8712968" cy="461665"/>
          </a:xfrm>
          <a:prstGeom prst="rect">
            <a:avLst/>
          </a:prstGeom>
          <a:noFill/>
        </p:spPr>
        <p:txBody>
          <a:bodyPr wrap="square" lIns="91440" tIns="45720" rIns="91440" bIns="45720">
            <a:spAutoFit/>
          </a:bodyPr>
          <a:lstStyle/>
          <a:p>
            <a:pPr algn="ctr"/>
            <a:r>
              <a:rPr lang="en-GB" sz="2400" b="1" i="1" cap="none" spc="0" dirty="0" smtClean="0">
                <a:ln w="12700">
                  <a:solidFill>
                    <a:schemeClr val="tx2">
                      <a:satMod val="155000"/>
                    </a:schemeClr>
                  </a:solidFill>
                  <a:prstDash val="solid"/>
                </a:ln>
                <a:solidFill>
                  <a:schemeClr val="bg2">
                    <a:lumMod val="50000"/>
                  </a:schemeClr>
                </a:solidFill>
                <a:effectLst>
                  <a:outerShdw blurRad="41275" dist="20320" dir="1800000" algn="tl" rotWithShape="0">
                    <a:srgbClr val="000000">
                      <a:alpha val="40000"/>
                    </a:srgbClr>
                  </a:outerShdw>
                </a:effectLst>
              </a:rPr>
              <a:t>Construct an hierarchy of </a:t>
            </a:r>
            <a:r>
              <a:rPr lang="en-GB" sz="2400" b="1" i="1" dirty="0" smtClean="0">
                <a:ln w="12700">
                  <a:solidFill>
                    <a:schemeClr val="tx2">
                      <a:satMod val="155000"/>
                    </a:schemeClr>
                  </a:solidFill>
                  <a:prstDash val="solid"/>
                </a:ln>
                <a:solidFill>
                  <a:schemeClr val="bg2">
                    <a:lumMod val="50000"/>
                  </a:schemeClr>
                </a:solidFill>
                <a:effectLst>
                  <a:outerShdw blurRad="41275" dist="20320" dir="1800000" algn="tl" rotWithShape="0">
                    <a:srgbClr val="000000">
                      <a:alpha val="40000"/>
                    </a:srgbClr>
                  </a:outerShdw>
                </a:effectLst>
              </a:rPr>
              <a:t>strategic</a:t>
            </a:r>
            <a:r>
              <a:rPr lang="en-GB" sz="2400" b="1" i="1" cap="none" spc="0" dirty="0" smtClean="0">
                <a:ln w="12700">
                  <a:solidFill>
                    <a:schemeClr val="tx2">
                      <a:satMod val="155000"/>
                    </a:schemeClr>
                  </a:solidFill>
                  <a:prstDash val="solid"/>
                </a:ln>
                <a:solidFill>
                  <a:schemeClr val="bg2">
                    <a:lumMod val="50000"/>
                  </a:schemeClr>
                </a:solidFill>
                <a:effectLst>
                  <a:outerShdw blurRad="41275" dist="20320" dir="1800000" algn="tl" rotWithShape="0">
                    <a:srgbClr val="000000">
                      <a:alpha val="40000"/>
                    </a:srgbClr>
                  </a:outerShdw>
                </a:effectLst>
              </a:rPr>
              <a:t> </a:t>
            </a:r>
            <a:r>
              <a:rPr lang="en-GB" sz="2400" b="1" i="1" cap="none" spc="0" dirty="0" smtClean="0">
                <a:ln w="12700">
                  <a:solidFill>
                    <a:schemeClr val="tx2">
                      <a:satMod val="155000"/>
                    </a:schemeClr>
                  </a:solidFill>
                  <a:prstDash val="solid"/>
                </a:ln>
                <a:solidFill>
                  <a:schemeClr val="bg2">
                    <a:lumMod val="50000"/>
                  </a:schemeClr>
                </a:solidFill>
                <a:effectLst>
                  <a:outerShdw blurRad="41275" dist="20320" dir="1800000" algn="tl" rotWithShape="0">
                    <a:srgbClr val="000000">
                      <a:alpha val="40000"/>
                    </a:srgbClr>
                  </a:outerShdw>
                </a:effectLst>
              </a:rPr>
              <a:t>needs. Groups 2</a:t>
            </a:r>
            <a:endParaRPr lang="en-GB" sz="2400" b="1" cap="none" spc="0" dirty="0">
              <a:ln w="12700">
                <a:solidFill>
                  <a:schemeClr val="tx2">
                    <a:satMod val="155000"/>
                  </a:schemeClr>
                </a:solidFill>
                <a:prstDash val="solid"/>
              </a:ln>
              <a:solidFill>
                <a:schemeClr val="bg2">
                  <a:lumMod val="50000"/>
                </a:schemeClr>
              </a:solidFill>
              <a:effectLst>
                <a:outerShdw blurRad="41275" dist="20320" dir="1800000" algn="tl" rotWithShape="0">
                  <a:srgbClr val="000000">
                    <a:alpha val="40000"/>
                  </a:srgbClr>
                </a:out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 calcmode="lin" valueType="num">
                                      <p:cBhvr>
                                        <p:cTn id="17" dur="10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8" dur="1000" fill="hold"/>
                                        <p:tgtEl>
                                          <p:spTgt spid="4">
                                            <p:txEl>
                                              <p:pRg st="0" end="0"/>
                                            </p:txEl>
                                          </p:spTgt>
                                        </p:tgtEl>
                                        <p:attrNameLst>
                                          <p:attrName>ppt_h</p:attrName>
                                        </p:attrNameLst>
                                      </p:cBhvr>
                                      <p:tavLst>
                                        <p:tav tm="0">
                                          <p:val>
                                            <p:fltVal val="0"/>
                                          </p:val>
                                        </p:tav>
                                        <p:tav tm="100000">
                                          <p:val>
                                            <p:strVal val="#ppt_h"/>
                                          </p:val>
                                        </p:tav>
                                      </p:tavLst>
                                    </p:anim>
                                    <p:anim calcmode="lin" valueType="num">
                                      <p:cBhvr>
                                        <p:cTn id="19" dur="1000" fill="hold"/>
                                        <p:tgtEl>
                                          <p:spTgt spid="4">
                                            <p:txEl>
                                              <p:pRg st="0" end="0"/>
                                            </p:txEl>
                                          </p:spTgt>
                                        </p:tgtEl>
                                        <p:attrNameLst>
                                          <p:attrName>style.rotation</p:attrName>
                                        </p:attrNameLst>
                                      </p:cBhvr>
                                      <p:tavLst>
                                        <p:tav tm="0">
                                          <p:val>
                                            <p:fltVal val="90"/>
                                          </p:val>
                                        </p:tav>
                                        <p:tav tm="100000">
                                          <p:val>
                                            <p:fltVal val="0"/>
                                          </p:val>
                                        </p:tav>
                                      </p:tavLst>
                                    </p:anim>
                                    <p:animEffect transition="in" filter="fade">
                                      <p:cBhvr>
                                        <p:cTn id="20" dur="1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2050" name="Picture 2" descr="http://www.languedocliving.com/images/info/articles/health-2.jpg"/>
          <p:cNvPicPr>
            <a:picLocks noChangeAspect="1" noChangeArrowheads="1"/>
          </p:cNvPicPr>
          <p:nvPr/>
        </p:nvPicPr>
        <p:blipFill>
          <a:blip r:embed="rId2" cstate="print"/>
          <a:srcRect/>
          <a:stretch>
            <a:fillRect/>
          </a:stretch>
        </p:blipFill>
        <p:spPr bwMode="auto">
          <a:xfrm>
            <a:off x="0" y="0"/>
            <a:ext cx="9143999" cy="6858000"/>
          </a:xfrm>
          <a:prstGeom prst="rect">
            <a:avLst/>
          </a:prstGeom>
          <a:noFill/>
        </p:spPr>
      </p:pic>
      <p:sp>
        <p:nvSpPr>
          <p:cNvPr id="6" name="Rectangle 5"/>
          <p:cNvSpPr/>
          <p:nvPr/>
        </p:nvSpPr>
        <p:spPr>
          <a:xfrm rot="18418205">
            <a:off x="-231778" y="2263466"/>
            <a:ext cx="4692311" cy="584775"/>
          </a:xfrm>
          <a:prstGeom prst="rect">
            <a:avLst/>
          </a:prstGeom>
          <a:noFill/>
        </p:spPr>
        <p:txBody>
          <a:bodyPr wrap="none" lIns="91440" tIns="45720" rIns="91440" bIns="45720">
            <a:spAutoFit/>
          </a:bodyPr>
          <a:lstStyle/>
          <a:p>
            <a:pPr algn="ctr"/>
            <a:r>
              <a:rPr lang="en-US" sz="32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Where is </a:t>
            </a:r>
            <a:r>
              <a:rPr lang="en-US" sz="32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the strategic?</a:t>
            </a:r>
            <a:endParaRPr lang="en-US" sz="32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
        <p:nvSpPr>
          <p:cNvPr id="7" name="Rectangle 6"/>
          <p:cNvSpPr/>
          <p:nvPr/>
        </p:nvSpPr>
        <p:spPr>
          <a:xfrm rot="3218924">
            <a:off x="4026937" y="2263465"/>
            <a:ext cx="5601213" cy="584775"/>
          </a:xfrm>
          <a:prstGeom prst="rect">
            <a:avLst/>
          </a:prstGeom>
          <a:noFill/>
        </p:spPr>
        <p:txBody>
          <a:bodyPr wrap="none" lIns="91440" tIns="45720" rIns="91440" bIns="45720">
            <a:spAutoFit/>
          </a:bodyPr>
          <a:lstStyle/>
          <a:p>
            <a:pPr algn="ctr"/>
            <a:r>
              <a:rPr lang="en-US" sz="32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Where is the sustainability?</a:t>
            </a:r>
            <a:endParaRPr lang="en-US" sz="32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9" presetClass="emph" presetSubtype="0" fill="hold" grpId="0" nodeType="clickEffect">
                                  <p:stCondLst>
                                    <p:cond delay="0"/>
                                  </p:stCondLst>
                                  <p:childTnLst>
                                    <p:animClr clrSpc="rgb" dir="cw">
                                      <p:cBhvr override="childStyle">
                                        <p:cTn id="6" dur="500" fill="hold"/>
                                        <p:tgtEl>
                                          <p:spTgt spid="6"/>
                                        </p:tgtEl>
                                        <p:attrNameLst>
                                          <p:attrName>style.color</p:attrName>
                                        </p:attrNameLst>
                                      </p:cBhvr>
                                      <p:to>
                                        <a:schemeClr val="accent2"/>
                                      </p:to>
                                    </p:animClr>
                                    <p:animClr clrSpc="rgb" dir="cw">
                                      <p:cBhvr>
                                        <p:cTn id="7" dur="500" fill="hold"/>
                                        <p:tgtEl>
                                          <p:spTgt spid="6"/>
                                        </p:tgtEl>
                                        <p:attrNameLst>
                                          <p:attrName>fillcolor</p:attrName>
                                        </p:attrNameLst>
                                      </p:cBhvr>
                                      <p:to>
                                        <a:schemeClr val="accent2"/>
                                      </p:to>
                                    </p:animClr>
                                    <p:set>
                                      <p:cBhvr>
                                        <p:cTn id="8" dur="500" fill="hold"/>
                                        <p:tgtEl>
                                          <p:spTgt spid="6"/>
                                        </p:tgtEl>
                                        <p:attrNameLst>
                                          <p:attrName>fill.type</p:attrName>
                                        </p:attrNameLst>
                                      </p:cBhvr>
                                      <p:to>
                                        <p:strVal val="solid"/>
                                      </p:to>
                                    </p:set>
                                    <p:set>
                                      <p:cBhvr>
                                        <p:cTn id="9" dur="500" fill="hold"/>
                                        <p:tgtEl>
                                          <p:spTgt spid="6"/>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27" presetClass="emph" presetSubtype="0" fill="remove" grpId="0" nodeType="clickEffect">
                                  <p:stCondLst>
                                    <p:cond delay="0"/>
                                  </p:stCondLst>
                                  <p:childTnLst>
                                    <p:animClr clrSpc="rgb" dir="cw">
                                      <p:cBhvr override="childStyle">
                                        <p:cTn id="13" dur="250" autoRev="1" fill="remove"/>
                                        <p:tgtEl>
                                          <p:spTgt spid="7"/>
                                        </p:tgtEl>
                                        <p:attrNameLst>
                                          <p:attrName>style.color</p:attrName>
                                        </p:attrNameLst>
                                      </p:cBhvr>
                                      <p:to>
                                        <a:schemeClr val="bg1"/>
                                      </p:to>
                                    </p:animClr>
                                    <p:animClr clrSpc="rgb" dir="cw">
                                      <p:cBhvr>
                                        <p:cTn id="14" dur="250" autoRev="1" fill="remove"/>
                                        <p:tgtEl>
                                          <p:spTgt spid="7"/>
                                        </p:tgtEl>
                                        <p:attrNameLst>
                                          <p:attrName>fillcolor</p:attrName>
                                        </p:attrNameLst>
                                      </p:cBhvr>
                                      <p:to>
                                        <a:schemeClr val="bg1"/>
                                      </p:to>
                                    </p:animClr>
                                    <p:set>
                                      <p:cBhvr>
                                        <p:cTn id="15" dur="250" autoRev="1" fill="remove"/>
                                        <p:tgtEl>
                                          <p:spTgt spid="7"/>
                                        </p:tgtEl>
                                        <p:attrNameLst>
                                          <p:attrName>fill.type</p:attrName>
                                        </p:attrNameLst>
                                      </p:cBhvr>
                                      <p:to>
                                        <p:strVal val="solid"/>
                                      </p:to>
                                    </p:set>
                                    <p:set>
                                      <p:cBhvr>
                                        <p:cTn id="16" dur="250" autoRev="1" fill="remove"/>
                                        <p:tgtEl>
                                          <p:spTgt spid="7"/>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2530" name="Picture 2" descr="http://ourworld.compuserve.com/homepages/HStein/needs-jpeg.jpe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5" name="Rectangle 4"/>
          <p:cNvSpPr/>
          <p:nvPr/>
        </p:nvSpPr>
        <p:spPr>
          <a:xfrm>
            <a:off x="7715272" y="0"/>
            <a:ext cx="1071570" cy="5000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Dominant Global </a:t>
            </a:r>
            <a:r>
              <a:rPr lang="en-GB" dirty="0" smtClean="0"/>
              <a:t>View is not Strategic</a:t>
            </a:r>
            <a:endParaRPr lang="en-GB" dirty="0"/>
          </a:p>
        </p:txBody>
      </p:sp>
      <p:sp>
        <p:nvSpPr>
          <p:cNvPr id="3" name="Content Placeholder 2"/>
          <p:cNvSpPr>
            <a:spLocks noGrp="1"/>
          </p:cNvSpPr>
          <p:nvPr>
            <p:ph idx="1"/>
          </p:nvPr>
        </p:nvSpPr>
        <p:spPr>
          <a:xfrm>
            <a:off x="357158" y="1340768"/>
            <a:ext cx="8429684" cy="5382360"/>
          </a:xfrm>
        </p:spPr>
        <p:txBody>
          <a:bodyPr/>
          <a:lstStyle/>
          <a:p>
            <a:r>
              <a:rPr lang="en-GB" sz="2000" dirty="0" smtClean="0"/>
              <a:t>Business models = </a:t>
            </a:r>
            <a:r>
              <a:rPr lang="en-GB" sz="2000" dirty="0" smtClean="0"/>
              <a:t>profit and is a linear model</a:t>
            </a:r>
            <a:endParaRPr lang="en-GB" sz="2000" dirty="0" smtClean="0"/>
          </a:p>
          <a:p>
            <a:pPr marL="800100" lvl="1">
              <a:buFont typeface="+mj-lt"/>
              <a:buAutoNum type="arabicPeriod"/>
            </a:pPr>
            <a:r>
              <a:rPr lang="en-GB" sz="2000" dirty="0" smtClean="0">
                <a:solidFill>
                  <a:srgbClr val="FFFF00"/>
                </a:solidFill>
              </a:rPr>
              <a:t>Disposable income=consumption=happiness</a:t>
            </a:r>
          </a:p>
          <a:p>
            <a:pPr marL="800100" lvl="1">
              <a:buFont typeface="+mj-lt"/>
              <a:buAutoNum type="arabicPeriod"/>
            </a:pPr>
            <a:r>
              <a:rPr lang="en-GB" sz="2000" dirty="0" smtClean="0">
                <a:solidFill>
                  <a:srgbClr val="FFFF00"/>
                </a:solidFill>
              </a:rPr>
              <a:t>Also symbolic value of income=social status</a:t>
            </a:r>
          </a:p>
          <a:p>
            <a:pPr marL="800100" lvl="1">
              <a:buFont typeface="+mj-lt"/>
              <a:buAutoNum type="arabicPeriod"/>
            </a:pPr>
            <a:r>
              <a:rPr lang="en-GB" sz="2000" dirty="0" smtClean="0">
                <a:solidFill>
                  <a:srgbClr val="FFFF00"/>
                </a:solidFill>
              </a:rPr>
              <a:t>Relative income is more imp. Than absolute income (Dolan et al , </a:t>
            </a:r>
            <a:r>
              <a:rPr lang="en-GB" sz="2000" dirty="0" smtClean="0">
                <a:solidFill>
                  <a:srgbClr val="FFFF00"/>
                </a:solidFill>
              </a:rPr>
              <a:t>2016</a:t>
            </a:r>
            <a:r>
              <a:rPr lang="en-GB" sz="2000" dirty="0" smtClean="0">
                <a:solidFill>
                  <a:srgbClr val="FFFF00"/>
                </a:solidFill>
              </a:rPr>
              <a:t>)</a:t>
            </a:r>
          </a:p>
          <a:p>
            <a:pPr marL="800100" lvl="1">
              <a:buFont typeface="+mj-lt"/>
              <a:buAutoNum type="arabicPeriod"/>
            </a:pPr>
            <a:r>
              <a:rPr lang="en-GB" sz="2000" dirty="0" smtClean="0">
                <a:solidFill>
                  <a:srgbClr val="FFFF00"/>
                </a:solidFill>
              </a:rPr>
              <a:t>Society associates progress with economic growth=moral purpose Recession can =moral demise (Friedman, </a:t>
            </a:r>
            <a:r>
              <a:rPr lang="en-GB" sz="2000" dirty="0" smtClean="0">
                <a:solidFill>
                  <a:srgbClr val="FFFF00"/>
                </a:solidFill>
              </a:rPr>
              <a:t>2015</a:t>
            </a:r>
            <a:r>
              <a:rPr lang="en-GB" sz="2000" dirty="0" smtClean="0">
                <a:solidFill>
                  <a:srgbClr val="FFFF00"/>
                </a:solidFill>
              </a:rPr>
              <a:t>)</a:t>
            </a:r>
          </a:p>
          <a:p>
            <a:r>
              <a:rPr lang="en-GB" sz="2000" dirty="0" smtClean="0"/>
              <a:t>Hence low income=low status.  </a:t>
            </a:r>
            <a:r>
              <a:rPr lang="en-GB" sz="2000" dirty="0" err="1" smtClean="0"/>
              <a:t>Klasen</a:t>
            </a:r>
            <a:r>
              <a:rPr lang="en-GB" sz="2000" dirty="0" smtClean="0"/>
              <a:t>, 1994 argues this is what makes a productive society (aspirations).</a:t>
            </a:r>
          </a:p>
          <a:p>
            <a:r>
              <a:rPr lang="en-GB" sz="2000" dirty="0" smtClean="0"/>
              <a:t>Believed progress will have ‘trickle down’</a:t>
            </a:r>
          </a:p>
          <a:p>
            <a:r>
              <a:rPr lang="en-GB" sz="2000" i="1" dirty="0" smtClean="0">
                <a:solidFill>
                  <a:srgbClr val="FFFF00"/>
                </a:solidFill>
              </a:rPr>
              <a:t>‘Economic growth will lift all boats’ </a:t>
            </a:r>
            <a:r>
              <a:rPr lang="en-GB" sz="2000" dirty="0" smtClean="0"/>
              <a:t>JF Kennedy (1963)</a:t>
            </a:r>
          </a:p>
          <a:p>
            <a:r>
              <a:rPr lang="en-GB" sz="2000" dirty="0" smtClean="0"/>
              <a:t>Inequality is important but you need: </a:t>
            </a:r>
          </a:p>
          <a:p>
            <a:pPr marL="914400" lvl="1" indent="-457200">
              <a:buFont typeface="+mj-lt"/>
              <a:buAutoNum type="arabicPeriod"/>
            </a:pPr>
            <a:r>
              <a:rPr lang="en-GB" sz="2000" dirty="0" smtClean="0">
                <a:solidFill>
                  <a:srgbClr val="FFFF00"/>
                </a:solidFill>
              </a:rPr>
              <a:t>Whole Society getting richer</a:t>
            </a:r>
          </a:p>
          <a:p>
            <a:pPr marL="914400" lvl="1" indent="-457200">
              <a:buFont typeface="+mj-lt"/>
              <a:buAutoNum type="arabicPeriod"/>
            </a:pPr>
            <a:r>
              <a:rPr lang="en-GB" sz="2000" dirty="0" smtClean="0">
                <a:solidFill>
                  <a:srgbClr val="FFFF00"/>
                </a:solidFill>
              </a:rPr>
              <a:t>‘Safety net’ for the poorest</a:t>
            </a:r>
          </a:p>
          <a:p>
            <a:pPr marL="914400" lvl="1" indent="-457200">
              <a:buFont typeface="+mj-lt"/>
              <a:buAutoNum type="arabicPeriod"/>
            </a:pPr>
            <a:r>
              <a:rPr lang="en-GB" sz="2000" dirty="0" smtClean="0">
                <a:solidFill>
                  <a:srgbClr val="FFFF00"/>
                </a:solidFill>
              </a:rPr>
              <a:t>Regardless of gender, class, race etc. (Economist, </a:t>
            </a:r>
            <a:r>
              <a:rPr lang="en-GB" sz="2000" dirty="0" smtClean="0">
                <a:solidFill>
                  <a:srgbClr val="FFFF00"/>
                </a:solidFill>
              </a:rPr>
              <a:t>2016</a:t>
            </a:r>
            <a:r>
              <a:rPr lang="en-GB" sz="1600" dirty="0" smtClean="0">
                <a:solidFill>
                  <a:srgbClr val="FFFF00"/>
                </a:solidFill>
              </a:rPr>
              <a:t>)</a:t>
            </a:r>
          </a:p>
          <a:p>
            <a:pPr marL="457200" lvl="1" indent="0">
              <a:buNone/>
            </a:pPr>
            <a:endParaRPr lang="en-GB" sz="1600" dirty="0" smtClean="0">
              <a:solidFill>
                <a:srgbClr val="FFFF00"/>
              </a:solidFill>
            </a:endParaRPr>
          </a:p>
          <a:p>
            <a:pPr marL="914400" lvl="1" indent="-457200">
              <a:buFont typeface="+mj-lt"/>
              <a:buAutoNum type="arabicPeriod"/>
            </a:pP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20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2000"/>
                                        <p:tgtEl>
                                          <p:spTgt spid="3">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20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2000"/>
                                        <p:tgtEl>
                                          <p:spTgt spid="3">
                                            <p:txEl>
                                              <p:pRg st="6" end="6"/>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2000"/>
                                        <p:tgtEl>
                                          <p:spTgt spid="3">
                                            <p:txEl>
                                              <p:pRg st="7" end="7"/>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fade">
                                      <p:cBhvr>
                                        <p:cTn id="42" dur="2000"/>
                                        <p:tgtEl>
                                          <p:spTgt spid="3">
                                            <p:txEl>
                                              <p:pRg st="9" end="9"/>
                                            </p:tx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3">
                                            <p:txEl>
                                              <p:pRg st="10" end="10"/>
                                            </p:txEl>
                                          </p:spTgt>
                                        </p:tgtEl>
                                        <p:attrNameLst>
                                          <p:attrName>style.visibility</p:attrName>
                                        </p:attrNameLst>
                                      </p:cBhvr>
                                      <p:to>
                                        <p:strVal val="visible"/>
                                      </p:to>
                                    </p:set>
                                    <p:animEffect transition="in" filter="fade">
                                      <p:cBhvr>
                                        <p:cTn id="45" dur="2000"/>
                                        <p:tgtEl>
                                          <p:spTgt spid="3">
                                            <p:txEl>
                                              <p:pRg st="10" end="10"/>
                                            </p:txEl>
                                          </p:spTgt>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3">
                                            <p:txEl>
                                              <p:pRg st="11" end="11"/>
                                            </p:txEl>
                                          </p:spTgt>
                                        </p:tgtEl>
                                        <p:attrNameLst>
                                          <p:attrName>style.visibility</p:attrName>
                                        </p:attrNameLst>
                                      </p:cBhvr>
                                      <p:to>
                                        <p:strVal val="visible"/>
                                      </p:to>
                                    </p:set>
                                    <p:animEffect transition="in" filter="fade">
                                      <p:cBhvr>
                                        <p:cTn id="48" dur="2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should we measure </a:t>
            </a:r>
            <a:r>
              <a:rPr lang="en-GB" dirty="0" smtClean="0"/>
              <a:t>well-being Strategically?</a:t>
            </a:r>
            <a:endParaRPr lang="en-GB" dirty="0"/>
          </a:p>
        </p:txBody>
      </p:sp>
      <p:sp>
        <p:nvSpPr>
          <p:cNvPr id="3" name="Content Placeholder 2"/>
          <p:cNvSpPr>
            <a:spLocks noGrp="1"/>
          </p:cNvSpPr>
          <p:nvPr>
            <p:ph idx="1"/>
          </p:nvPr>
        </p:nvSpPr>
        <p:spPr>
          <a:xfrm>
            <a:off x="-4736" y="1556792"/>
            <a:ext cx="8784976" cy="4830763"/>
          </a:xfrm>
        </p:spPr>
        <p:txBody>
          <a:bodyPr/>
          <a:lstStyle/>
          <a:p>
            <a:pPr marL="342900" lvl="1" indent="-342900">
              <a:buClr>
                <a:schemeClr val="accent2"/>
              </a:buClr>
              <a:buFontTx/>
              <a:buChar char="•"/>
            </a:pPr>
            <a:r>
              <a:rPr lang="en-GB" sz="2000" dirty="0"/>
              <a:t>GDP, almost all agree, is a deficient way of adding up what matters most: </a:t>
            </a:r>
            <a:endParaRPr lang="en-GB" sz="2000" dirty="0" smtClean="0"/>
          </a:p>
          <a:p>
            <a:pPr marL="742950" lvl="2" indent="-342900">
              <a:buClr>
                <a:schemeClr val="accent2"/>
              </a:buClr>
            </a:pPr>
            <a:r>
              <a:rPr lang="en-GB" sz="1800" i="1" dirty="0" smtClean="0"/>
              <a:t>"</a:t>
            </a:r>
            <a:r>
              <a:rPr lang="en-GB" sz="1800" i="1" dirty="0">
                <a:solidFill>
                  <a:srgbClr val="FFFF00"/>
                </a:solidFill>
              </a:rPr>
              <a:t>Economic performance is... a means to an end. That end is not the consumption of </a:t>
            </a:r>
            <a:r>
              <a:rPr lang="en-GB" sz="1800" i="1" dirty="0" err="1">
                <a:solidFill>
                  <a:srgbClr val="FFFF00"/>
                </a:solidFill>
              </a:rPr>
              <a:t>beefburgers</a:t>
            </a:r>
            <a:r>
              <a:rPr lang="en-GB" sz="1800" i="1" dirty="0">
                <a:solidFill>
                  <a:srgbClr val="FFFF00"/>
                </a:solidFill>
              </a:rPr>
              <a:t>, nor the accumulation of television sets, nor the vanquishing of some high level of interest rates, but rather the enrichment of mankind's feeling of well-being. Economic things matter only in so far as they make people happier.“ </a:t>
            </a:r>
            <a:r>
              <a:rPr lang="en-GB" sz="1800" dirty="0">
                <a:solidFill>
                  <a:srgbClr val="FFFF00"/>
                </a:solidFill>
              </a:rPr>
              <a:t>Oswald, 2015 (Professor of Economics)  </a:t>
            </a:r>
            <a:endParaRPr lang="en-GB" sz="1800" dirty="0" smtClean="0">
              <a:solidFill>
                <a:srgbClr val="FFFF00"/>
              </a:solidFill>
            </a:endParaRPr>
          </a:p>
          <a:p>
            <a:pPr marL="342900" lvl="1" indent="-342900">
              <a:buClr>
                <a:schemeClr val="accent2"/>
              </a:buClr>
              <a:buFontTx/>
              <a:buChar char="•"/>
            </a:pPr>
            <a:r>
              <a:rPr lang="en-GB" sz="2000" dirty="0" smtClean="0"/>
              <a:t>But </a:t>
            </a:r>
            <a:r>
              <a:rPr lang="en-GB" sz="2000" dirty="0"/>
              <a:t>happiness is difficult to measure President Sarkozy of France, who asked two Nobel Prize winners to look into it</a:t>
            </a:r>
            <a:r>
              <a:rPr lang="en-GB" sz="2000" dirty="0" smtClean="0"/>
              <a:t>.</a:t>
            </a:r>
            <a:endParaRPr lang="en-GB" sz="2000" dirty="0">
              <a:solidFill>
                <a:srgbClr val="FFFF00"/>
              </a:solidFill>
            </a:endParaRPr>
          </a:p>
          <a:p>
            <a:r>
              <a:rPr lang="en-GB" sz="2000" dirty="0" smtClean="0"/>
              <a:t>For </a:t>
            </a:r>
            <a:r>
              <a:rPr lang="en-GB" sz="2000" dirty="0"/>
              <a:t>an interesting attempt to measure cause and effect </a:t>
            </a:r>
          </a:p>
          <a:p>
            <a:pPr lvl="1"/>
            <a:r>
              <a:rPr lang="en-GB" sz="1800" dirty="0" err="1" smtClean="0">
                <a:solidFill>
                  <a:srgbClr val="FFFF00"/>
                </a:solidFill>
              </a:rPr>
              <a:t>Mappiness</a:t>
            </a:r>
            <a:r>
              <a:rPr lang="en-GB" sz="1800" dirty="0">
                <a:solidFill>
                  <a:srgbClr val="FFFF00"/>
                </a:solidFill>
              </a:rPr>
              <a:t>, a project run by the London School of Economics, which offers a phone app that prompts you to record your mood and situation.</a:t>
            </a:r>
          </a:p>
          <a:p>
            <a:pPr lvl="1"/>
            <a:r>
              <a:rPr lang="en-GB" sz="1800" dirty="0">
                <a:solidFill>
                  <a:srgbClr val="FFFF00"/>
                </a:solidFill>
              </a:rPr>
              <a:t>The </a:t>
            </a:r>
            <a:r>
              <a:rPr lang="en-GB" sz="1800" dirty="0" err="1">
                <a:solidFill>
                  <a:srgbClr val="FFFF00"/>
                </a:solidFill>
              </a:rPr>
              <a:t>Mappiness</a:t>
            </a:r>
            <a:r>
              <a:rPr lang="en-GB" sz="1800" dirty="0">
                <a:solidFill>
                  <a:srgbClr val="FFFF00"/>
                </a:solidFill>
              </a:rPr>
              <a:t> </a:t>
            </a:r>
            <a:r>
              <a:rPr lang="en-GB" sz="1800" dirty="0" smtClean="0">
                <a:solidFill>
                  <a:srgbClr val="FFFF00"/>
                </a:solidFill>
              </a:rPr>
              <a:t>website: </a:t>
            </a:r>
            <a:r>
              <a:rPr lang="en-GB" sz="1800" i="1" dirty="0">
                <a:solidFill>
                  <a:srgbClr val="FFFF00"/>
                </a:solidFill>
              </a:rPr>
              <a:t>"We're particularly interested in how people's happiness is affected by their local environment - air pollution, noise, green spaces, and so on - which the data from </a:t>
            </a:r>
            <a:r>
              <a:rPr lang="en-GB" sz="1800" i="1" dirty="0" err="1">
                <a:solidFill>
                  <a:srgbClr val="FFFF00"/>
                </a:solidFill>
              </a:rPr>
              <a:t>Mappiness</a:t>
            </a:r>
            <a:r>
              <a:rPr lang="en-GB" sz="1800" i="1" dirty="0">
                <a:solidFill>
                  <a:srgbClr val="FFFF00"/>
                </a:solidFill>
              </a:rPr>
              <a:t> will be absolutely great for investigating</a:t>
            </a:r>
            <a:r>
              <a:rPr lang="en-GB" sz="1800" i="1" dirty="0" smtClean="0">
                <a:solidFill>
                  <a:srgbClr val="FFFF00"/>
                </a:solidFill>
              </a:rPr>
              <a:t>."</a:t>
            </a:r>
            <a:endParaRPr lang="en-GB" sz="1800" i="1" dirty="0">
              <a:solidFill>
                <a:srgbClr val="FFFF00"/>
              </a:solidFill>
            </a:endParaRPr>
          </a:p>
        </p:txBody>
      </p:sp>
    </p:spTree>
    <p:extLst>
      <p:ext uri="{BB962C8B-B14F-4D97-AF65-F5344CB8AC3E}">
        <p14:creationId xmlns:p14="http://schemas.microsoft.com/office/powerpoint/2010/main" val="246006339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Difficult and contentious</a:t>
            </a:r>
            <a:br>
              <a:rPr lang="en-GB" dirty="0"/>
            </a:br>
            <a:endParaRPr lang="en-GB" dirty="0"/>
          </a:p>
        </p:txBody>
      </p:sp>
      <p:sp>
        <p:nvSpPr>
          <p:cNvPr id="3" name="Content Placeholder 2"/>
          <p:cNvSpPr>
            <a:spLocks noGrp="1"/>
          </p:cNvSpPr>
          <p:nvPr>
            <p:ph idx="1"/>
          </p:nvPr>
        </p:nvSpPr>
        <p:spPr/>
        <p:txBody>
          <a:bodyPr/>
          <a:lstStyle/>
          <a:p>
            <a:r>
              <a:rPr lang="en-GB" sz="2000" dirty="0"/>
              <a:t>E</a:t>
            </a:r>
            <a:r>
              <a:rPr lang="en-GB" sz="2000" dirty="0" smtClean="0"/>
              <a:t>nvironmental </a:t>
            </a:r>
            <a:r>
              <a:rPr lang="en-GB" sz="2000" dirty="0"/>
              <a:t>well-being  </a:t>
            </a:r>
            <a:endParaRPr lang="en-GB" sz="2000" dirty="0" smtClean="0"/>
          </a:p>
          <a:p>
            <a:pPr lvl="1"/>
            <a:r>
              <a:rPr lang="en-GB" sz="2000" dirty="0" smtClean="0">
                <a:solidFill>
                  <a:srgbClr val="FFFF00"/>
                </a:solidFill>
              </a:rPr>
              <a:t>For </a:t>
            </a:r>
            <a:r>
              <a:rPr lang="en-GB" sz="2000" dirty="0">
                <a:solidFill>
                  <a:srgbClr val="FFFF00"/>
                </a:solidFill>
              </a:rPr>
              <a:t>one person is served by renewable energy and others by hillsides free from wind-turbines</a:t>
            </a:r>
            <a:r>
              <a:rPr lang="en-GB" sz="2000" dirty="0"/>
              <a:t>.</a:t>
            </a:r>
          </a:p>
          <a:p>
            <a:r>
              <a:rPr lang="en-GB" sz="2000" dirty="0" smtClean="0"/>
              <a:t>Some things that make a big difference are difficult to measure</a:t>
            </a:r>
          </a:p>
          <a:p>
            <a:pPr lvl="1"/>
            <a:r>
              <a:rPr lang="en-GB" sz="2000" dirty="0" smtClean="0">
                <a:solidFill>
                  <a:srgbClr val="FFFF00"/>
                </a:solidFill>
              </a:rPr>
              <a:t>Health gain from an operation</a:t>
            </a:r>
          </a:p>
          <a:p>
            <a:pPr lvl="1"/>
            <a:r>
              <a:rPr lang="en-GB" sz="2000" dirty="0" smtClean="0">
                <a:solidFill>
                  <a:srgbClr val="FFFF00"/>
                </a:solidFill>
              </a:rPr>
              <a:t>Clean air benefits</a:t>
            </a:r>
          </a:p>
          <a:p>
            <a:r>
              <a:rPr lang="en-GB" sz="2000" dirty="0" smtClean="0"/>
              <a:t>OECD </a:t>
            </a:r>
            <a:r>
              <a:rPr lang="en-GB" sz="2000" dirty="0" smtClean="0"/>
              <a:t>(2018) and </a:t>
            </a:r>
            <a:r>
              <a:rPr lang="en-GB" sz="2000" dirty="0" smtClean="0"/>
              <a:t>others are researching what to measure</a:t>
            </a:r>
          </a:p>
          <a:p>
            <a:r>
              <a:rPr lang="en-GB" sz="2000" dirty="0" smtClean="0"/>
              <a:t>Even if we can agree on measures of well-being </a:t>
            </a:r>
          </a:p>
          <a:p>
            <a:pPr lvl="1"/>
            <a:r>
              <a:rPr lang="en-GB" sz="2000" dirty="0">
                <a:solidFill>
                  <a:srgbClr val="FFFF00"/>
                </a:solidFill>
              </a:rPr>
              <a:t>W</a:t>
            </a:r>
            <a:r>
              <a:rPr lang="en-GB" sz="2000" dirty="0" smtClean="0">
                <a:solidFill>
                  <a:srgbClr val="FFFF00"/>
                </a:solidFill>
              </a:rPr>
              <a:t>hat can do about it?  </a:t>
            </a:r>
          </a:p>
          <a:p>
            <a:pPr lvl="1"/>
            <a:r>
              <a:rPr lang="en-GB" sz="2000" dirty="0" smtClean="0">
                <a:solidFill>
                  <a:srgbClr val="FFFF00"/>
                </a:solidFill>
              </a:rPr>
              <a:t>How can we achieve it? </a:t>
            </a:r>
          </a:p>
          <a:p>
            <a:pPr lvl="1"/>
            <a:r>
              <a:rPr lang="en-GB" sz="2000" dirty="0" smtClean="0">
                <a:solidFill>
                  <a:srgbClr val="FFFF00"/>
                </a:solidFill>
              </a:rPr>
              <a:t>How will it help the environment more generally</a:t>
            </a:r>
            <a:r>
              <a:rPr lang="en-GB" sz="2000" dirty="0" smtClean="0">
                <a:solidFill>
                  <a:srgbClr val="FFFF00"/>
                </a:solidFill>
              </a:rPr>
              <a:t>?</a:t>
            </a:r>
          </a:p>
          <a:p>
            <a:pPr lvl="1"/>
            <a:r>
              <a:rPr lang="en-GB" sz="2000" dirty="0" smtClean="0">
                <a:solidFill>
                  <a:srgbClr val="FFFF00"/>
                </a:solidFill>
              </a:rPr>
              <a:t>What is the role of strategic management?</a:t>
            </a:r>
            <a:endParaRPr lang="en-GB" sz="2000" dirty="0">
              <a:solidFill>
                <a:srgbClr val="FFFF00"/>
              </a:solidFill>
            </a:endParaRPr>
          </a:p>
        </p:txBody>
      </p:sp>
    </p:spTree>
    <p:extLst>
      <p:ext uri="{BB962C8B-B14F-4D97-AF65-F5344CB8AC3E}">
        <p14:creationId xmlns:p14="http://schemas.microsoft.com/office/powerpoint/2010/main" val="79572948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t>
            </a:r>
            <a:endParaRPr lang="en-GB" dirty="0"/>
          </a:p>
        </p:txBody>
      </p:sp>
      <p:sp>
        <p:nvSpPr>
          <p:cNvPr id="3" name="Content Placeholder 2"/>
          <p:cNvSpPr>
            <a:spLocks noGrp="1"/>
          </p:cNvSpPr>
          <p:nvPr>
            <p:ph idx="1"/>
          </p:nvPr>
        </p:nvSpPr>
        <p:spPr>
          <a:xfrm>
            <a:off x="142844" y="1643050"/>
            <a:ext cx="4071966" cy="4473573"/>
          </a:xfrm>
        </p:spPr>
        <p:txBody>
          <a:bodyPr/>
          <a:lstStyle/>
          <a:p>
            <a:r>
              <a:rPr lang="en-GB" sz="2000" dirty="0" smtClean="0">
                <a:solidFill>
                  <a:srgbClr val="FFFF00"/>
                </a:solidFill>
              </a:rPr>
              <a:t>What about environmental </a:t>
            </a:r>
            <a:r>
              <a:rPr lang="en-GB" sz="2000" dirty="0" smtClean="0">
                <a:solidFill>
                  <a:srgbClr val="FFFF00"/>
                </a:solidFill>
              </a:rPr>
              <a:t>limits and strategic thinking?</a:t>
            </a:r>
            <a:endParaRPr lang="en-GB" sz="2000" dirty="0" smtClean="0">
              <a:solidFill>
                <a:srgbClr val="FFFF00"/>
              </a:solidFill>
            </a:endParaRPr>
          </a:p>
          <a:p>
            <a:r>
              <a:rPr lang="en-GB" sz="2000" dirty="0" smtClean="0"/>
              <a:t>IPCC , </a:t>
            </a:r>
            <a:r>
              <a:rPr lang="en-GB" sz="2000" dirty="0" smtClean="0"/>
              <a:t>2018 </a:t>
            </a:r>
            <a:r>
              <a:rPr lang="en-GB" sz="2000" dirty="0" smtClean="0"/>
              <a:t>highlights the need for reduced global emissions which can only be achieved through reduced consumption associated with technological developments</a:t>
            </a:r>
          </a:p>
          <a:p>
            <a:r>
              <a:rPr lang="en-GB" sz="2000" dirty="0" smtClean="0"/>
              <a:t>Global inequalities in emissions.</a:t>
            </a:r>
          </a:p>
          <a:p>
            <a:r>
              <a:rPr lang="en-GB" sz="2000" dirty="0" smtClean="0"/>
              <a:t>Also evidence shows that during  economic development some societies and individuals lose.</a:t>
            </a:r>
            <a:endParaRPr lang="en-GB" sz="2000" dirty="0"/>
          </a:p>
        </p:txBody>
      </p:sp>
      <p:pic>
        <p:nvPicPr>
          <p:cNvPr id="11266" name="Picture 2" descr="http://farm4.static.flickr.com/3288/2433223949_783e0cae83.jpg"/>
          <p:cNvPicPr>
            <a:picLocks noChangeAspect="1" noChangeArrowheads="1"/>
          </p:cNvPicPr>
          <p:nvPr/>
        </p:nvPicPr>
        <p:blipFill>
          <a:blip r:embed="rId2" cstate="print"/>
          <a:srcRect/>
          <a:stretch>
            <a:fillRect/>
          </a:stretch>
        </p:blipFill>
        <p:spPr bwMode="auto">
          <a:xfrm>
            <a:off x="7429520" y="214290"/>
            <a:ext cx="1493824" cy="1493824"/>
          </a:xfrm>
          <a:prstGeom prst="rect">
            <a:avLst/>
          </a:prstGeom>
          <a:noFill/>
        </p:spPr>
      </p:pic>
      <p:pic>
        <p:nvPicPr>
          <p:cNvPr id="11268" name="Picture 4" descr="http://farm4.static.flickr.com/3343/3526509155_8c6dd877ca.jpg"/>
          <p:cNvPicPr>
            <a:picLocks noChangeAspect="1" noChangeArrowheads="1"/>
          </p:cNvPicPr>
          <p:nvPr/>
        </p:nvPicPr>
        <p:blipFill>
          <a:blip r:embed="rId3" cstate="print"/>
          <a:srcRect/>
          <a:stretch>
            <a:fillRect/>
          </a:stretch>
        </p:blipFill>
        <p:spPr bwMode="auto">
          <a:xfrm>
            <a:off x="4214810" y="1928802"/>
            <a:ext cx="4762500" cy="4686300"/>
          </a:xfrm>
          <a:prstGeom prst="rect">
            <a:avLst/>
          </a:prstGeom>
          <a:noFill/>
        </p:spPr>
      </p:pic>
      <p:pic>
        <p:nvPicPr>
          <p:cNvPr id="6" name="Picture 2" descr="http://farm4.static.flickr.com/3288/2433223949_783e0cae83.jpg"/>
          <p:cNvPicPr>
            <a:picLocks noChangeAspect="1" noChangeArrowheads="1"/>
          </p:cNvPicPr>
          <p:nvPr/>
        </p:nvPicPr>
        <p:blipFill>
          <a:blip r:embed="rId2" cstate="print"/>
          <a:srcRect/>
          <a:stretch>
            <a:fillRect/>
          </a:stretch>
        </p:blipFill>
        <p:spPr bwMode="auto">
          <a:xfrm>
            <a:off x="214282" y="142852"/>
            <a:ext cx="1493824" cy="149382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UK Happiness index</a:t>
            </a:r>
            <a:endParaRPr lang="en-GB" dirty="0"/>
          </a:p>
        </p:txBody>
      </p:sp>
      <p:sp>
        <p:nvSpPr>
          <p:cNvPr id="3" name="Content Placeholder 2"/>
          <p:cNvSpPr>
            <a:spLocks noGrp="1"/>
          </p:cNvSpPr>
          <p:nvPr>
            <p:ph idx="1"/>
          </p:nvPr>
        </p:nvSpPr>
        <p:spPr/>
        <p:txBody>
          <a:bodyPr/>
          <a:lstStyle/>
          <a:p>
            <a:r>
              <a:rPr lang="en-GB" sz="2000" dirty="0"/>
              <a:t>The first well-being survey was released by the ONS in 2012. Prime Minister David Cameron described it then as crucial to finding out what the government can do to "</a:t>
            </a:r>
            <a:r>
              <a:rPr lang="en-GB" sz="2000" dirty="0">
                <a:solidFill>
                  <a:srgbClr val="FFFF00"/>
                </a:solidFill>
              </a:rPr>
              <a:t>really improve lives" </a:t>
            </a:r>
            <a:r>
              <a:rPr lang="en-GB" sz="2000" dirty="0" smtClean="0">
                <a:solidFill>
                  <a:srgbClr val="FFFF00"/>
                </a:solidFill>
              </a:rPr>
              <a:t> </a:t>
            </a:r>
            <a:r>
              <a:rPr lang="en-GB" sz="2000" dirty="0" smtClean="0"/>
              <a:t>Need trusted stats to set key priorities in government policy.</a:t>
            </a:r>
          </a:p>
          <a:p>
            <a:r>
              <a:rPr lang="en-GB" sz="2000" dirty="0" smtClean="0"/>
              <a:t>Demographic Results 2015</a:t>
            </a:r>
          </a:p>
          <a:p>
            <a:pPr marL="0" indent="0">
              <a:buNone/>
            </a:pPr>
            <a:endParaRPr lang="en-GB" sz="2000" dirty="0"/>
          </a:p>
          <a:p>
            <a:pPr lvl="1"/>
            <a:r>
              <a:rPr lang="en-GB" sz="1800" b="1" dirty="0" smtClean="0"/>
              <a:t>Location. </a:t>
            </a:r>
            <a:r>
              <a:rPr lang="en-GB" sz="1800" dirty="0" smtClean="0">
                <a:solidFill>
                  <a:srgbClr val="FFFF00"/>
                </a:solidFill>
              </a:rPr>
              <a:t>Apparently </a:t>
            </a:r>
            <a:r>
              <a:rPr lang="en-GB" sz="1800" dirty="0">
                <a:solidFill>
                  <a:srgbClr val="FFFF00"/>
                </a:solidFill>
              </a:rPr>
              <a:t>people are happiest in Shetland, Orkney and the Hebrides and least content in South Wales.</a:t>
            </a:r>
          </a:p>
          <a:p>
            <a:pPr lvl="2"/>
            <a:r>
              <a:rPr lang="en-GB" sz="1800" dirty="0">
                <a:solidFill>
                  <a:srgbClr val="FFFF00"/>
                </a:solidFill>
                <a:hlinkClick r:id="rId2"/>
              </a:rPr>
              <a:t>UK </a:t>
            </a:r>
            <a:r>
              <a:rPr lang="en-GB" sz="1800" dirty="0" err="1">
                <a:solidFill>
                  <a:srgbClr val="FFFF00"/>
                </a:solidFill>
                <a:hlinkClick r:id="rId2"/>
              </a:rPr>
              <a:t>Govt</a:t>
            </a:r>
            <a:r>
              <a:rPr lang="en-GB" sz="1800" dirty="0">
                <a:solidFill>
                  <a:srgbClr val="FFFF00"/>
                </a:solidFill>
                <a:hlinkClick r:id="rId2"/>
              </a:rPr>
              <a:t> happiness </a:t>
            </a:r>
            <a:r>
              <a:rPr lang="en-GB" sz="1800" dirty="0" smtClean="0">
                <a:solidFill>
                  <a:srgbClr val="FFFF00"/>
                </a:solidFill>
                <a:hlinkClick r:id="rId2"/>
              </a:rPr>
              <a:t>index</a:t>
            </a:r>
            <a:endParaRPr lang="en-GB" sz="1800" dirty="0" smtClean="0">
              <a:solidFill>
                <a:srgbClr val="FFFF00"/>
              </a:solidFill>
            </a:endParaRPr>
          </a:p>
          <a:p>
            <a:pPr lvl="1"/>
            <a:r>
              <a:rPr lang="en-GB" sz="1800" b="1" dirty="0" smtClean="0"/>
              <a:t>Gender. </a:t>
            </a:r>
            <a:r>
              <a:rPr lang="en-GB" sz="1800" dirty="0" smtClean="0">
                <a:solidFill>
                  <a:srgbClr val="FFFF00"/>
                </a:solidFill>
              </a:rPr>
              <a:t>Women </a:t>
            </a:r>
            <a:r>
              <a:rPr lang="en-GB" sz="1800" dirty="0">
                <a:solidFill>
                  <a:srgbClr val="FFFF00"/>
                </a:solidFill>
              </a:rPr>
              <a:t>rated their anxiety levels higher than men. The average anxiety rating for women is 3.1 compared with 2.9 for men.</a:t>
            </a:r>
          </a:p>
          <a:p>
            <a:pPr lvl="1"/>
            <a:r>
              <a:rPr lang="en-GB" sz="1800" dirty="0">
                <a:solidFill>
                  <a:srgbClr val="FFFF00"/>
                </a:solidFill>
              </a:rPr>
              <a:t>Yet on balance, women were found to have higher life satisfaction, consider their activities to be more worthwhile and rate their happiness slightly higher than men.</a:t>
            </a:r>
          </a:p>
          <a:p>
            <a:pPr lvl="1"/>
            <a:r>
              <a:rPr lang="en-GB" sz="1800" b="1" dirty="0" smtClean="0"/>
              <a:t>Age. </a:t>
            </a:r>
            <a:r>
              <a:rPr lang="en-GB" sz="1800" dirty="0" smtClean="0">
                <a:solidFill>
                  <a:srgbClr val="FFFF00"/>
                </a:solidFill>
              </a:rPr>
              <a:t>People </a:t>
            </a:r>
            <a:r>
              <a:rPr lang="en-GB" sz="1800" dirty="0">
                <a:solidFill>
                  <a:srgbClr val="FFFF00"/>
                </a:solidFill>
              </a:rPr>
              <a:t>aged 45 to 54 were the most dissatisfied, while younger people rated their happiness above average and retired people were the most content age group</a:t>
            </a:r>
          </a:p>
          <a:p>
            <a:endParaRPr lang="en-GB" sz="1800"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260648"/>
            <a:ext cx="8424936" cy="6367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6727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1000"/>
                                        <p:tgtEl>
                                          <p:spTgt spid="2050"/>
                                        </p:tgtEl>
                                      </p:cBhvr>
                                    </p:animEffect>
                                    <p:anim calcmode="lin" valueType="num">
                                      <p:cBhvr>
                                        <p:cTn id="8" dur="1000" fill="hold"/>
                                        <p:tgtEl>
                                          <p:spTgt spid="2050"/>
                                        </p:tgtEl>
                                        <p:attrNameLst>
                                          <p:attrName>ppt_x</p:attrName>
                                        </p:attrNameLst>
                                      </p:cBhvr>
                                      <p:tavLst>
                                        <p:tav tm="0">
                                          <p:val>
                                            <p:strVal val="#ppt_x"/>
                                          </p:val>
                                        </p:tav>
                                        <p:tav tm="100000">
                                          <p:val>
                                            <p:strVal val="#ppt_x"/>
                                          </p:val>
                                        </p:tav>
                                      </p:tavLst>
                                    </p:anim>
                                    <p:anim calcmode="lin" valueType="num">
                                      <p:cBhvr>
                                        <p:cTn id="9"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 Paradox</a:t>
            </a:r>
            <a:endParaRPr lang="en-GB" dirty="0"/>
          </a:p>
        </p:txBody>
      </p:sp>
      <p:sp>
        <p:nvSpPr>
          <p:cNvPr id="3" name="Content Placeholder 2"/>
          <p:cNvSpPr>
            <a:spLocks noGrp="1"/>
          </p:cNvSpPr>
          <p:nvPr>
            <p:ph idx="1"/>
          </p:nvPr>
        </p:nvSpPr>
        <p:spPr>
          <a:xfrm>
            <a:off x="539552" y="1560489"/>
            <a:ext cx="8229600" cy="4830763"/>
          </a:xfrm>
        </p:spPr>
        <p:txBody>
          <a:bodyPr/>
          <a:lstStyle/>
          <a:p>
            <a:r>
              <a:rPr lang="en-GB" sz="2000" dirty="0" smtClean="0"/>
              <a:t>Clear statistical link between wellbeing and income growth (</a:t>
            </a:r>
            <a:r>
              <a:rPr lang="en-GB" sz="2000" dirty="0" err="1" smtClean="0"/>
              <a:t>Inglehart</a:t>
            </a:r>
            <a:r>
              <a:rPr lang="en-GB" sz="2000" dirty="0" smtClean="0"/>
              <a:t> &amp; </a:t>
            </a:r>
            <a:r>
              <a:rPr lang="en-GB" sz="2000" dirty="0" err="1" smtClean="0"/>
              <a:t>Klingeman</a:t>
            </a:r>
            <a:r>
              <a:rPr lang="en-GB" sz="2000" dirty="0" smtClean="0"/>
              <a:t> (</a:t>
            </a:r>
            <a:r>
              <a:rPr lang="en-GB" sz="2000" dirty="0" smtClean="0"/>
              <a:t>2000/2016) </a:t>
            </a:r>
            <a:endParaRPr lang="en-GB" sz="2000" dirty="0" smtClean="0"/>
          </a:p>
          <a:p>
            <a:r>
              <a:rPr lang="en-GB" sz="2000" dirty="0" smtClean="0"/>
              <a:t>(Time) Happiness does not increase over time while income increases e.g. US since 1950s </a:t>
            </a:r>
          </a:p>
          <a:p>
            <a:r>
              <a:rPr lang="en-GB" sz="2000" dirty="0"/>
              <a:t>BBC ‘very happy’ 1957 52% </a:t>
            </a:r>
            <a:r>
              <a:rPr lang="en-GB" sz="2000" dirty="0" smtClean="0"/>
              <a:t>2018 34%</a:t>
            </a:r>
            <a:endParaRPr lang="en-GB" sz="2000" dirty="0" smtClean="0"/>
          </a:p>
          <a:p>
            <a:r>
              <a:rPr lang="en-GB" sz="2000" dirty="0" smtClean="0"/>
              <a:t>The </a:t>
            </a:r>
            <a:r>
              <a:rPr lang="en-GB" sz="2000" dirty="0"/>
              <a:t>UK ranked 10th for life satisfaction out of 27 EU countries, according to the European Quality of Life Survey, with an average rating of 7.3 out of 10 in </a:t>
            </a:r>
            <a:r>
              <a:rPr lang="en-GB" sz="2000" dirty="0" smtClean="0"/>
              <a:t>2017</a:t>
            </a:r>
            <a:endParaRPr lang="en-GB" sz="2000" dirty="0"/>
          </a:p>
          <a:p>
            <a:r>
              <a:rPr lang="en-GB" sz="2000" dirty="0" smtClean="0"/>
              <a:t>United </a:t>
            </a:r>
            <a:r>
              <a:rPr lang="en-GB" sz="2000" dirty="0"/>
              <a:t>Nations </a:t>
            </a:r>
            <a:r>
              <a:rPr lang="en-GB" sz="2000" dirty="0" smtClean="0"/>
              <a:t>Friday </a:t>
            </a:r>
            <a:r>
              <a:rPr lang="en-GB" sz="2000" dirty="0"/>
              <a:t>20 March </a:t>
            </a:r>
            <a:r>
              <a:rPr lang="en-GB" sz="2000" dirty="0" smtClean="0"/>
              <a:t>2019 the </a:t>
            </a:r>
            <a:r>
              <a:rPr lang="en-GB" sz="2000" dirty="0"/>
              <a:t>International Day of Happiness. </a:t>
            </a:r>
            <a:endParaRPr lang="en-GB" sz="2000" dirty="0" smtClean="0"/>
          </a:p>
          <a:p>
            <a:r>
              <a:rPr lang="en-GB" sz="2000" dirty="0" smtClean="0"/>
              <a:t>(</a:t>
            </a:r>
            <a:r>
              <a:rPr lang="en-GB" sz="2000" dirty="0"/>
              <a:t>Country) Happiness increases with income but once average income goes beyond $15,000 there is no correlation.</a:t>
            </a:r>
          </a:p>
          <a:p>
            <a:r>
              <a:rPr lang="en-GB" sz="2000" dirty="0">
                <a:solidFill>
                  <a:srgbClr val="FFFF00"/>
                </a:solidFill>
              </a:rPr>
              <a:t>Figure 1 (next slide)</a:t>
            </a:r>
          </a:p>
          <a:p>
            <a:endParaRPr lang="en-GB" sz="2000" dirty="0"/>
          </a:p>
        </p:txBody>
      </p:sp>
      <p:pic>
        <p:nvPicPr>
          <p:cNvPr id="10242" name="Picture 2" descr="http://nortonbooks.typepad.com/everydaysociology/WindowsLiveWriter/clip_image002_2.gif"/>
          <p:cNvPicPr>
            <a:picLocks noChangeAspect="1" noChangeArrowheads="1"/>
          </p:cNvPicPr>
          <p:nvPr/>
        </p:nvPicPr>
        <p:blipFill>
          <a:blip r:embed="rId2" cstate="print"/>
          <a:srcRect/>
          <a:stretch>
            <a:fillRect/>
          </a:stretch>
        </p:blipFill>
        <p:spPr bwMode="auto">
          <a:xfrm>
            <a:off x="7858148" y="1"/>
            <a:ext cx="1285852" cy="1285852"/>
          </a:xfrm>
          <a:prstGeom prst="rect">
            <a:avLst/>
          </a:prstGeom>
          <a:noFill/>
        </p:spPr>
      </p:pic>
      <p:pic>
        <p:nvPicPr>
          <p:cNvPr id="5" name="Picture 2" descr="http://nortonbooks.typepad.com/everydaysociology/WindowsLiveWriter/clip_image002_2.gif"/>
          <p:cNvPicPr>
            <a:picLocks noChangeAspect="1" noChangeArrowheads="1"/>
          </p:cNvPicPr>
          <p:nvPr/>
        </p:nvPicPr>
        <p:blipFill>
          <a:blip r:embed="rId2" cstate="print"/>
          <a:srcRect/>
          <a:stretch>
            <a:fillRect/>
          </a:stretch>
        </p:blipFill>
        <p:spPr bwMode="auto">
          <a:xfrm>
            <a:off x="0" y="0"/>
            <a:ext cx="1285852" cy="1285852"/>
          </a:xfrm>
          <a:prstGeom prst="rect">
            <a:avLst/>
          </a:prstGeom>
          <a:noFill/>
        </p:spPr>
      </p:pic>
      <p:pic>
        <p:nvPicPr>
          <p:cNvPr id="4" name="Picture 3"/>
          <p:cNvPicPr>
            <a:picLocks noChangeAspect="1"/>
          </p:cNvPicPr>
          <p:nvPr/>
        </p:nvPicPr>
        <p:blipFill>
          <a:blip r:embed="rId3"/>
          <a:stretch>
            <a:fillRect/>
          </a:stretch>
        </p:blipFill>
        <p:spPr>
          <a:xfrm>
            <a:off x="6948264" y="5373216"/>
            <a:ext cx="2052943" cy="117787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8"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49"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50" dur="1000"/>
                                        <p:tgtEl>
                                          <p:spTgt spid="3">
                                            <p:txEl>
                                              <p:pRg st="5" end="5"/>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 calcmode="lin" valueType="num">
                                      <p:cBhvr>
                                        <p:cTn id="55"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6"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57"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58"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this tell us about the distribution of ‘happiness?</a:t>
            </a:r>
            <a:endParaRPr lang="en-GB" dirty="0"/>
          </a:p>
        </p:txBody>
      </p:sp>
      <p:pic>
        <p:nvPicPr>
          <p:cNvPr id="3074" name="Picture 2" descr="C:\Users\Chris House\Desktop\wellbeing lecture\well being images\Subjective well being.JPG"/>
          <p:cNvPicPr>
            <a:picLocks noGrp="1" noChangeAspect="1" noChangeArrowheads="1"/>
          </p:cNvPicPr>
          <p:nvPr>
            <p:ph type="tbl" idx="1"/>
          </p:nvPr>
        </p:nvPicPr>
        <p:blipFill>
          <a:blip r:embed="rId2" cstate="print"/>
          <a:srcRect/>
          <a:stretch>
            <a:fillRect/>
          </a:stretch>
        </p:blipFill>
        <p:spPr bwMode="auto">
          <a:xfrm>
            <a:off x="1643042" y="1285860"/>
            <a:ext cx="5729844" cy="5429263"/>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a:t>
            </a:r>
            <a:endParaRPr lang="en-GB" dirty="0"/>
          </a:p>
        </p:txBody>
      </p:sp>
      <p:sp>
        <p:nvSpPr>
          <p:cNvPr id="3" name="Content Placeholder 2"/>
          <p:cNvSpPr>
            <a:spLocks noGrp="1"/>
          </p:cNvSpPr>
          <p:nvPr>
            <p:ph idx="1"/>
          </p:nvPr>
        </p:nvSpPr>
        <p:spPr/>
        <p:txBody>
          <a:bodyPr/>
          <a:lstStyle/>
          <a:p>
            <a:r>
              <a:rPr lang="en-GB" dirty="0" smtClean="0"/>
              <a:t>Why do people continue to consume beyond a point of wellbeing?</a:t>
            </a:r>
          </a:p>
          <a:p>
            <a:r>
              <a:rPr lang="en-GB" sz="2400" dirty="0" smtClean="0">
                <a:solidFill>
                  <a:srgbClr val="FFFF00"/>
                </a:solidFill>
              </a:rPr>
              <a:t>Social and psychological needs</a:t>
            </a:r>
          </a:p>
          <a:p>
            <a:r>
              <a:rPr lang="en-GB" sz="2400" dirty="0" smtClean="0">
                <a:solidFill>
                  <a:srgbClr val="FFFF00"/>
                </a:solidFill>
              </a:rPr>
              <a:t>Surplus consumption seems to be in leisure &amp; recreation</a:t>
            </a:r>
          </a:p>
          <a:p>
            <a:r>
              <a:rPr lang="en-GB" sz="2400" dirty="0" smtClean="0">
                <a:solidFill>
                  <a:srgbClr val="FFFF00"/>
                </a:solidFill>
              </a:rPr>
              <a:t>Essentials stay relatively stable e.g. food</a:t>
            </a:r>
          </a:p>
          <a:p>
            <a:r>
              <a:rPr lang="en-GB" sz="2400" dirty="0" smtClean="0">
                <a:solidFill>
                  <a:srgbClr val="FFFF00"/>
                </a:solidFill>
              </a:rPr>
              <a:t>Linear regression Figure</a:t>
            </a:r>
          </a:p>
          <a:p>
            <a:r>
              <a:rPr lang="en-GB" sz="2400" dirty="0" smtClean="0">
                <a:solidFill>
                  <a:srgbClr val="FFFF00"/>
                </a:solidFill>
              </a:rPr>
              <a:t>But family friendship, neighbours, security, work are also important (Dolan et al, </a:t>
            </a:r>
            <a:r>
              <a:rPr lang="en-GB" sz="2400" dirty="0" smtClean="0">
                <a:solidFill>
                  <a:srgbClr val="FFFF00"/>
                </a:solidFill>
              </a:rPr>
              <a:t>2016)</a:t>
            </a:r>
          </a:p>
          <a:p>
            <a:pPr marL="0" indent="0">
              <a:buNone/>
            </a:pPr>
            <a:endParaRPr lang="en-GB" sz="2400" dirty="0">
              <a:solidFill>
                <a:srgbClr val="FFFF00"/>
              </a:solidFill>
            </a:endParaRPr>
          </a:p>
          <a:p>
            <a:r>
              <a:rPr lang="en-GB" sz="2400" dirty="0" smtClean="0">
                <a:solidFill>
                  <a:srgbClr val="FFFF00"/>
                </a:solidFill>
              </a:rPr>
              <a:t>How can this inform Strategic Management?</a:t>
            </a:r>
            <a:endParaRPr lang="en-GB" sz="2400" dirty="0">
              <a:solidFill>
                <a:srgbClr val="FFFF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circle(in)">
                                      <p:cBhvr>
                                        <p:cTn id="37"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9" name="Picture 3" descr="C:\Users\Chris House\Desktop\wellbeing lecture\well being images\per capita.JPG"/>
          <p:cNvPicPr>
            <a:picLocks noGrp="1" noChangeAspect="1" noChangeArrowheads="1"/>
          </p:cNvPicPr>
          <p:nvPr>
            <p:ph idx="1"/>
          </p:nvPr>
        </p:nvPicPr>
        <p:blipFill>
          <a:blip r:embed="rId2" cstate="print"/>
          <a:srcRect/>
          <a:stretch>
            <a:fillRect/>
          </a:stretch>
        </p:blipFill>
        <p:spPr bwMode="auto">
          <a:xfrm>
            <a:off x="656666" y="1295400"/>
            <a:ext cx="7830667" cy="4830763"/>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122" name="Picture 2" descr="C:\Users\Chris House\Desktop\wellbeing lecture\well being images\housingfood.JPG"/>
          <p:cNvPicPr>
            <a:picLocks noGrp="1" noChangeAspect="1" noChangeArrowheads="1"/>
          </p:cNvPicPr>
          <p:nvPr>
            <p:ph idx="1"/>
          </p:nvPr>
        </p:nvPicPr>
        <p:blipFill>
          <a:blip r:embed="rId2" cstate="print"/>
          <a:srcRect/>
          <a:stretch>
            <a:fillRect/>
          </a:stretch>
        </p:blipFill>
        <p:spPr bwMode="auto">
          <a:xfrm>
            <a:off x="1785918" y="285728"/>
            <a:ext cx="5706423" cy="6572272"/>
          </a:xfrm>
          <a:prstGeom prst="rect">
            <a:avLst/>
          </a:prstGeom>
          <a:noFill/>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146" name="Picture 2" descr="C:\Users\Chris House\Desktop\wellbeing lecture\well being images\leisure.JPG"/>
          <p:cNvPicPr>
            <a:picLocks noGrp="1" noChangeAspect="1" noChangeArrowheads="1"/>
          </p:cNvPicPr>
          <p:nvPr>
            <p:ph idx="1"/>
          </p:nvPr>
        </p:nvPicPr>
        <p:blipFill>
          <a:blip r:embed="rId2" cstate="print"/>
          <a:srcRect/>
          <a:stretch>
            <a:fillRect/>
          </a:stretch>
        </p:blipFill>
        <p:spPr bwMode="auto">
          <a:xfrm>
            <a:off x="1187624" y="352769"/>
            <a:ext cx="6463522" cy="6286544"/>
          </a:xfrm>
          <a:prstGeom prst="rect">
            <a:avLst/>
          </a:prstGeom>
          <a:noFill/>
        </p:spPr>
      </p:pic>
      <p:sp>
        <p:nvSpPr>
          <p:cNvPr id="3" name="TextBox 2"/>
          <p:cNvSpPr txBox="1"/>
          <p:nvPr/>
        </p:nvSpPr>
        <p:spPr>
          <a:xfrm>
            <a:off x="1379031" y="4077072"/>
            <a:ext cx="4320480" cy="338554"/>
          </a:xfrm>
          <a:prstGeom prst="rect">
            <a:avLst/>
          </a:prstGeom>
          <a:noFill/>
        </p:spPr>
        <p:txBody>
          <a:bodyPr wrap="square" rtlCol="0">
            <a:spAutoFit/>
          </a:bodyPr>
          <a:lstStyle/>
          <a:p>
            <a:r>
              <a:rPr lang="en-GB" sz="1600" dirty="0" smtClean="0">
                <a:solidFill>
                  <a:schemeClr val="bg2">
                    <a:lumMod val="50000"/>
                  </a:schemeClr>
                </a:solidFill>
              </a:rPr>
              <a:t>PPS-Purchasing Power Standard</a:t>
            </a:r>
            <a:endParaRPr lang="en-GB" sz="1600" dirty="0">
              <a:solidFill>
                <a:schemeClr val="bg2">
                  <a:lumMod val="50000"/>
                </a:schemeClr>
              </a:solidFill>
            </a:endParaRPr>
          </a:p>
        </p:txBody>
      </p:sp>
      <p:sp>
        <p:nvSpPr>
          <p:cNvPr id="4" name="Oval 3"/>
          <p:cNvSpPr/>
          <p:nvPr/>
        </p:nvSpPr>
        <p:spPr>
          <a:xfrm>
            <a:off x="5240319" y="646181"/>
            <a:ext cx="432048" cy="28803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 dividend</a:t>
            </a:r>
            <a:endParaRPr lang="en-GB" dirty="0"/>
          </a:p>
        </p:txBody>
      </p:sp>
      <p:sp>
        <p:nvSpPr>
          <p:cNvPr id="3" name="Content Placeholder 2"/>
          <p:cNvSpPr>
            <a:spLocks noGrp="1"/>
          </p:cNvSpPr>
          <p:nvPr>
            <p:ph sz="half" idx="1"/>
          </p:nvPr>
        </p:nvSpPr>
        <p:spPr/>
        <p:txBody>
          <a:bodyPr/>
          <a:lstStyle/>
          <a:p>
            <a:r>
              <a:rPr lang="en-GB" dirty="0" smtClean="0"/>
              <a:t>Can consumption be redistributed to increase wellbeing and sustainability?</a:t>
            </a:r>
          </a:p>
          <a:p>
            <a:r>
              <a:rPr lang="en-GB" dirty="0" smtClean="0">
                <a:solidFill>
                  <a:srgbClr val="FFFF00"/>
                </a:solidFill>
              </a:rPr>
              <a:t>Resources use: Leisure &amp; recreation/ friendship</a:t>
            </a:r>
          </a:p>
          <a:p>
            <a:r>
              <a:rPr lang="en-GB" dirty="0" smtClean="0"/>
              <a:t>Equitable distribution of resources</a:t>
            </a:r>
          </a:p>
          <a:p>
            <a:r>
              <a:rPr lang="en-GB" dirty="0" smtClean="0">
                <a:solidFill>
                  <a:srgbClr val="FFFF00"/>
                </a:solidFill>
              </a:rPr>
              <a:t>Social and environmental benefits</a:t>
            </a:r>
            <a:endParaRPr lang="en-GB" dirty="0">
              <a:solidFill>
                <a:srgbClr val="FFFF00"/>
              </a:solidFill>
            </a:endParaRPr>
          </a:p>
        </p:txBody>
      </p:sp>
      <p:pic>
        <p:nvPicPr>
          <p:cNvPr id="6" name="Picture 5" descr="j0441056.jpg"/>
          <p:cNvPicPr>
            <a:picLocks noChangeAspect="1"/>
          </p:cNvPicPr>
          <p:nvPr/>
        </p:nvPicPr>
        <p:blipFill>
          <a:blip r:embed="rId2" cstate="print"/>
          <a:stretch>
            <a:fillRect/>
          </a:stretch>
        </p:blipFill>
        <p:spPr>
          <a:xfrm>
            <a:off x="5072066" y="1214422"/>
            <a:ext cx="3592064" cy="538546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Nature</a:t>
            </a:r>
            <a:endParaRPr lang="en-GB" dirty="0"/>
          </a:p>
        </p:txBody>
      </p:sp>
      <p:sp>
        <p:nvSpPr>
          <p:cNvPr id="3" name="Content Placeholder 2"/>
          <p:cNvSpPr>
            <a:spLocks noGrp="1"/>
          </p:cNvSpPr>
          <p:nvPr>
            <p:ph idx="1"/>
          </p:nvPr>
        </p:nvSpPr>
        <p:spPr>
          <a:xfrm>
            <a:off x="214282" y="1142984"/>
            <a:ext cx="8786874" cy="4830763"/>
          </a:xfrm>
        </p:spPr>
        <p:txBody>
          <a:bodyPr/>
          <a:lstStyle/>
          <a:p>
            <a:r>
              <a:rPr lang="en-GB" sz="2000" dirty="0" smtClean="0"/>
              <a:t>Why do we consume? Jackson, </a:t>
            </a:r>
            <a:r>
              <a:rPr lang="en-GB" sz="2000" dirty="0" smtClean="0"/>
              <a:t>2017 </a:t>
            </a:r>
            <a:r>
              <a:rPr lang="en-GB" sz="2000" dirty="0" smtClean="0"/>
              <a:t>argues.</a:t>
            </a:r>
          </a:p>
          <a:p>
            <a:pPr marL="971550" lvl="1" indent="-514350">
              <a:buFont typeface="+mj-lt"/>
              <a:buAutoNum type="arabicPeriod"/>
            </a:pPr>
            <a:r>
              <a:rPr lang="en-GB" sz="1800" dirty="0" smtClean="0">
                <a:solidFill>
                  <a:srgbClr val="FFFF00"/>
                </a:solidFill>
              </a:rPr>
              <a:t>Nature: self esteem hard wired human motivation</a:t>
            </a:r>
          </a:p>
          <a:p>
            <a:pPr marL="971550" lvl="1" indent="-514350">
              <a:buFont typeface="+mj-lt"/>
              <a:buAutoNum type="arabicPeriod"/>
            </a:pPr>
            <a:r>
              <a:rPr lang="en-GB" sz="1800" dirty="0" smtClean="0">
                <a:solidFill>
                  <a:srgbClr val="FFFF00"/>
                </a:solidFill>
              </a:rPr>
              <a:t>Structure: social and economic institutions</a:t>
            </a:r>
          </a:p>
          <a:p>
            <a:pPr marL="571500" indent="-514350"/>
            <a:r>
              <a:rPr lang="en-GB" sz="2000" dirty="0" smtClean="0"/>
              <a:t>Nature “instinct to acquisition”  Modern society status linked to consumption.</a:t>
            </a:r>
          </a:p>
          <a:p>
            <a:pPr marL="571500" indent="-514350"/>
            <a:r>
              <a:rPr lang="en-GB" sz="2000" dirty="0" smtClean="0"/>
              <a:t>Hence consumption is natural but sustainability is NOT (Dawkins, 2001)</a:t>
            </a:r>
          </a:p>
          <a:p>
            <a:pPr marL="571500" indent="-514350"/>
            <a:r>
              <a:rPr lang="en-GB" sz="2000" dirty="0" smtClean="0"/>
              <a:t>Consumer goods allows distinction between social groups/ranking (</a:t>
            </a:r>
            <a:r>
              <a:rPr lang="en-GB" sz="2000" dirty="0" err="1" smtClean="0"/>
              <a:t>Bourdieu</a:t>
            </a:r>
            <a:r>
              <a:rPr lang="en-GB" sz="2000" dirty="0" smtClean="0"/>
              <a:t>, 1984)</a:t>
            </a:r>
          </a:p>
          <a:p>
            <a:pPr marL="571500" indent="-514350"/>
            <a:r>
              <a:rPr lang="en-GB" sz="2000" dirty="0" smtClean="0"/>
              <a:t>Relative income is more important than actual in terms of well being</a:t>
            </a:r>
          </a:p>
          <a:p>
            <a:pPr marL="571500" indent="-514350"/>
            <a:r>
              <a:rPr lang="en-GB" sz="2000" dirty="0" smtClean="0"/>
              <a:t>Chase the symbols of success but the frontier is changing</a:t>
            </a:r>
          </a:p>
          <a:p>
            <a:pPr marL="571500" indent="-514350"/>
            <a:r>
              <a:rPr lang="en-GB" sz="2000" dirty="0" smtClean="0"/>
              <a:t>Richer we become more accustomed we become therefore strive for more </a:t>
            </a:r>
            <a:r>
              <a:rPr lang="en-GB" sz="2000" dirty="0" smtClean="0">
                <a:solidFill>
                  <a:srgbClr val="FFFF00"/>
                </a:solidFill>
              </a:rPr>
              <a:t>“Hedonic adaptation” </a:t>
            </a:r>
            <a:r>
              <a:rPr lang="en-GB" sz="2000" dirty="0" smtClean="0"/>
              <a:t>(</a:t>
            </a:r>
            <a:r>
              <a:rPr lang="en-GB" sz="2000" dirty="0" err="1" smtClean="0"/>
              <a:t>Lyubomirsky</a:t>
            </a:r>
            <a:r>
              <a:rPr lang="en-GB" sz="2000" dirty="0" smtClean="0"/>
              <a:t> et al, 2005)</a:t>
            </a:r>
            <a:endParaRPr lang="en-GB" sz="2400" dirty="0" smtClean="0"/>
          </a:p>
          <a:p>
            <a:pPr marL="571500" indent="-514350">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20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2000"/>
                                        <p:tgtEl>
                                          <p:spTgt spid="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20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fade">
                                      <p:cBhvr>
                                        <p:cTn id="38" dur="2000"/>
                                        <p:tgtEl>
                                          <p:spTgt spid="3">
                                            <p:txEl>
                                              <p:pRg st="7" end="7"/>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Effect transition="in" filter="fade">
                                      <p:cBhvr>
                                        <p:cTn id="43"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sp>
        <p:nvSpPr>
          <p:cNvPr id="3" name="Content Placeholder 2"/>
          <p:cNvSpPr>
            <a:spLocks noGrp="1"/>
          </p:cNvSpPr>
          <p:nvPr>
            <p:ph sz="half" idx="1"/>
          </p:nvPr>
        </p:nvSpPr>
        <p:spPr>
          <a:xfrm>
            <a:off x="285720" y="1295401"/>
            <a:ext cx="4714908" cy="4830763"/>
          </a:xfrm>
        </p:spPr>
        <p:txBody>
          <a:bodyPr/>
          <a:lstStyle/>
          <a:p>
            <a:r>
              <a:rPr lang="en-GB" dirty="0" smtClean="0"/>
              <a:t>Some argue that the consumer society itself systematically undermines family, trust etc and therefore wellbeing.</a:t>
            </a:r>
          </a:p>
          <a:p>
            <a:r>
              <a:rPr lang="en-GB" dirty="0" smtClean="0">
                <a:solidFill>
                  <a:srgbClr val="FFFF00"/>
                </a:solidFill>
              </a:rPr>
              <a:t>A system that relies on economic stability needs to fuel social &amp; psychological consumption.  Encourages individualism &amp; competition. </a:t>
            </a:r>
          </a:p>
          <a:p>
            <a:endParaRPr lang="en-GB" dirty="0"/>
          </a:p>
        </p:txBody>
      </p:sp>
      <p:pic>
        <p:nvPicPr>
          <p:cNvPr id="6" name="Content Placeholder 5" descr="j0400861.jpg"/>
          <p:cNvPicPr>
            <a:picLocks noGrp="1" noChangeAspect="1"/>
          </p:cNvPicPr>
          <p:nvPr>
            <p:ph sz="half" idx="2"/>
          </p:nvPr>
        </p:nvPicPr>
        <p:blipFill>
          <a:blip r:embed="rId2" cstate="print"/>
          <a:stretch>
            <a:fillRect/>
          </a:stretch>
        </p:blipFill>
        <p:spPr>
          <a:xfrm>
            <a:off x="5286380" y="1428735"/>
            <a:ext cx="3367668" cy="5049037"/>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Inequalities</a:t>
            </a:r>
            <a:endParaRPr lang="en-GB" dirty="0"/>
          </a:p>
        </p:txBody>
      </p:sp>
      <p:sp>
        <p:nvSpPr>
          <p:cNvPr id="3" name="Content Placeholder 2"/>
          <p:cNvSpPr>
            <a:spLocks noGrp="1"/>
          </p:cNvSpPr>
          <p:nvPr>
            <p:ph idx="1"/>
          </p:nvPr>
        </p:nvSpPr>
        <p:spPr/>
        <p:txBody>
          <a:bodyPr/>
          <a:lstStyle/>
          <a:p>
            <a:r>
              <a:rPr lang="en-GB" sz="2800" dirty="0" smtClean="0"/>
              <a:t>Individualism leads to increased inequality: </a:t>
            </a:r>
            <a:r>
              <a:rPr lang="en-GB" sz="2800" dirty="0" err="1" smtClean="0"/>
              <a:t>e.g</a:t>
            </a:r>
            <a:r>
              <a:rPr lang="en-GB" sz="2800" dirty="0" smtClean="0"/>
              <a:t> UK in spite of a preference for equality</a:t>
            </a:r>
          </a:p>
          <a:p>
            <a:r>
              <a:rPr lang="en-GB" sz="2800" dirty="0" smtClean="0"/>
              <a:t>Therefore environmental consumption of finite resources is increasingly in the hands (proportionally) of the ‘rich’ e.g. Energy.</a:t>
            </a:r>
          </a:p>
          <a:p>
            <a:r>
              <a:rPr lang="en-GB" sz="2800" i="1" dirty="0" smtClean="0">
                <a:solidFill>
                  <a:srgbClr val="FFFF00"/>
                </a:solidFill>
              </a:rPr>
              <a:t>“Lured by our evolutionary roots, bombarded with persuasion and seduced by novelty we become trapped by our own desires.  Nature and structure combine to lock us firmly into the ‘iron cage’ of consumerism.”</a:t>
            </a:r>
            <a:r>
              <a:rPr lang="en-GB" sz="2800" dirty="0" smtClean="0">
                <a:solidFill>
                  <a:srgbClr val="FFFF00"/>
                </a:solidFill>
              </a:rPr>
              <a:t> (Jackson, </a:t>
            </a:r>
            <a:r>
              <a:rPr lang="en-GB" sz="2800" dirty="0" smtClean="0">
                <a:solidFill>
                  <a:srgbClr val="FFFF00"/>
                </a:solidFill>
              </a:rPr>
              <a:t>2018:717</a:t>
            </a:r>
            <a:r>
              <a:rPr lang="en-GB" sz="2800" dirty="0" smtClean="0">
                <a:solidFill>
                  <a:srgbClr val="FFFF00"/>
                </a:solidFill>
              </a:rPr>
              <a:t>)</a:t>
            </a:r>
            <a:endParaRPr lang="en-GB" sz="2800" dirty="0">
              <a:solidFill>
                <a:srgbClr val="FFFF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3614734" cy="868362"/>
          </a:xfrm>
        </p:spPr>
        <p:txBody>
          <a:bodyPr/>
          <a:lstStyle/>
          <a:p>
            <a:r>
              <a:rPr lang="en-GB" dirty="0" smtClean="0"/>
              <a:t>Wales</a:t>
            </a:r>
            <a:endParaRPr lang="en-GB" dirty="0"/>
          </a:p>
        </p:txBody>
      </p:sp>
      <p:pic>
        <p:nvPicPr>
          <p:cNvPr id="10242" name="Picture 2" descr="C:\Users\Chris House\Desktop\wellbeing lecture\well being images\wales depriv.JPG"/>
          <p:cNvPicPr>
            <a:picLocks noGrp="1" noChangeAspect="1" noChangeArrowheads="1"/>
          </p:cNvPicPr>
          <p:nvPr>
            <p:ph idx="1"/>
          </p:nvPr>
        </p:nvPicPr>
        <p:blipFill>
          <a:blip r:embed="rId2" cstate="print"/>
          <a:srcRect/>
          <a:stretch>
            <a:fillRect/>
          </a:stretch>
        </p:blipFill>
        <p:spPr bwMode="auto">
          <a:xfrm>
            <a:off x="4082321" y="-7619"/>
            <a:ext cx="5061679" cy="6865619"/>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3471858" cy="868362"/>
          </a:xfrm>
        </p:spPr>
        <p:txBody>
          <a:bodyPr/>
          <a:lstStyle/>
          <a:p>
            <a:r>
              <a:rPr lang="en-GB" dirty="0" smtClean="0"/>
              <a:t>Inequality Wales</a:t>
            </a:r>
            <a:endParaRPr lang="en-GB" dirty="0"/>
          </a:p>
        </p:txBody>
      </p:sp>
      <p:pic>
        <p:nvPicPr>
          <p:cNvPr id="11266" name="Picture 2" descr="C:\Users\Chris House\Desktop\wellbeing lecture\well being images\Wales othe depriv.JPG"/>
          <p:cNvPicPr>
            <a:picLocks noGrp="1" noChangeAspect="1" noChangeArrowheads="1"/>
          </p:cNvPicPr>
          <p:nvPr>
            <p:ph idx="1"/>
          </p:nvPr>
        </p:nvPicPr>
        <p:blipFill>
          <a:blip r:embed="rId2" cstate="print"/>
          <a:srcRect/>
          <a:stretch>
            <a:fillRect/>
          </a:stretch>
        </p:blipFill>
        <p:spPr bwMode="auto">
          <a:xfrm>
            <a:off x="4143373" y="0"/>
            <a:ext cx="5000628" cy="6883217"/>
          </a:xfrm>
          <a:prstGeom prst="rect">
            <a:avLst/>
          </a:prstGeom>
          <a:noFill/>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Income</a:t>
            </a:r>
            <a:endParaRPr lang="en-GB" dirty="0"/>
          </a:p>
        </p:txBody>
      </p:sp>
      <p:pic>
        <p:nvPicPr>
          <p:cNvPr id="7171" name="Picture 3" descr="C:\Users\Chris House\Desktop\wellbeing lecture\well being images\Income inequality.JPG"/>
          <p:cNvPicPr>
            <a:picLocks noGrp="1" noChangeAspect="1" noChangeArrowheads="1"/>
          </p:cNvPicPr>
          <p:nvPr>
            <p:ph idx="1"/>
          </p:nvPr>
        </p:nvPicPr>
        <p:blipFill>
          <a:blip r:embed="rId2" cstate="print"/>
          <a:srcRect/>
          <a:stretch>
            <a:fillRect/>
          </a:stretch>
        </p:blipFill>
        <p:spPr bwMode="auto">
          <a:xfrm>
            <a:off x="692611" y="1295400"/>
            <a:ext cx="7758778" cy="4830763"/>
          </a:xfrm>
          <a:prstGeom prst="rect">
            <a:avLst/>
          </a:prstGeom>
          <a:noFill/>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Energy</a:t>
            </a:r>
            <a:endParaRPr lang="en-GB" dirty="0"/>
          </a:p>
        </p:txBody>
      </p:sp>
      <p:pic>
        <p:nvPicPr>
          <p:cNvPr id="8194" name="Picture 2" descr="C:\Users\Chris House\Desktop\wellbeing lecture\well being images\energy inequal.JPG"/>
          <p:cNvPicPr>
            <a:picLocks noGrp="1" noChangeAspect="1" noChangeArrowheads="1"/>
          </p:cNvPicPr>
          <p:nvPr>
            <p:ph idx="1"/>
          </p:nvPr>
        </p:nvPicPr>
        <p:blipFill>
          <a:blip r:embed="rId2" cstate="print"/>
          <a:srcRect/>
          <a:stretch>
            <a:fillRect/>
          </a:stretch>
        </p:blipFill>
        <p:spPr bwMode="auto">
          <a:xfrm>
            <a:off x="756795" y="1295400"/>
            <a:ext cx="7630410" cy="4830763"/>
          </a:xfrm>
          <a:prstGeom prst="rect">
            <a:avLst/>
          </a:prstGeom>
          <a:noFill/>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785794"/>
            <a:ext cx="3186106" cy="2286016"/>
          </a:xfrm>
        </p:spPr>
        <p:txBody>
          <a:bodyPr/>
          <a:lstStyle/>
          <a:p>
            <a:r>
              <a:rPr lang="en-GB" sz="1800" dirty="0" smtClean="0"/>
              <a:t>In groups of 2 discuss what this diagram shows and write a paragraph noting its implications for the environment</a:t>
            </a:r>
            <a:endParaRPr lang="en-GB" sz="1800" dirty="0"/>
          </a:p>
        </p:txBody>
      </p:sp>
      <p:pic>
        <p:nvPicPr>
          <p:cNvPr id="9218" name="Picture 2" descr="C:\Users\Chris House\Desktop\wellbeing lecture\well being images\social grade.JPG"/>
          <p:cNvPicPr>
            <a:picLocks noGrp="1" noChangeAspect="1" noChangeArrowheads="1"/>
          </p:cNvPicPr>
          <p:nvPr>
            <p:ph idx="1"/>
          </p:nvPr>
        </p:nvPicPr>
        <p:blipFill>
          <a:blip r:embed="rId2" cstate="print"/>
          <a:srcRect/>
          <a:stretch>
            <a:fillRect/>
          </a:stretch>
        </p:blipFill>
        <p:spPr bwMode="auto">
          <a:xfrm>
            <a:off x="3786182" y="0"/>
            <a:ext cx="5357818" cy="6757744"/>
          </a:xfrm>
          <a:prstGeom prst="rect">
            <a:avLst/>
          </a:prstGeom>
          <a:noFill/>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Solution Spaces</a:t>
            </a:r>
            <a:endParaRPr lang="en-GB" dirty="0"/>
          </a:p>
        </p:txBody>
      </p:sp>
      <p:sp>
        <p:nvSpPr>
          <p:cNvPr id="3" name="Content Placeholder 2"/>
          <p:cNvSpPr>
            <a:spLocks noGrp="1"/>
          </p:cNvSpPr>
          <p:nvPr>
            <p:ph idx="1"/>
          </p:nvPr>
        </p:nvSpPr>
        <p:spPr/>
        <p:txBody>
          <a:bodyPr/>
          <a:lstStyle/>
          <a:p>
            <a:r>
              <a:rPr lang="en-GB" sz="2800" dirty="0" smtClean="0"/>
              <a:t>Continued growth could lead to social collapse and certainly environmental demise.</a:t>
            </a:r>
          </a:p>
          <a:p>
            <a:r>
              <a:rPr lang="en-GB" sz="2800" dirty="0" smtClean="0"/>
              <a:t>Therefore long term wellbeing needs to address these fundamentals.</a:t>
            </a:r>
          </a:p>
          <a:p>
            <a:r>
              <a:rPr lang="en-GB" sz="2800" dirty="0" smtClean="0"/>
              <a:t>Here are 2 potential ‘solution spaces’</a:t>
            </a:r>
          </a:p>
          <a:p>
            <a:pPr marL="514350" indent="-514350">
              <a:buFont typeface="+mj-lt"/>
              <a:buAutoNum type="arabicPeriod"/>
            </a:pPr>
            <a:r>
              <a:rPr lang="en-GB" sz="2800" dirty="0" smtClean="0">
                <a:solidFill>
                  <a:srgbClr val="FFFF00"/>
                </a:solidFill>
              </a:rPr>
              <a:t>‘Social contract’  (Hobbes, 1651, Locke, Rousseau etc) allocate powers to govt in exchange for individual and society benefits.</a:t>
            </a:r>
          </a:p>
          <a:p>
            <a:pPr marL="514350" indent="-514350">
              <a:buFont typeface="+mj-lt"/>
              <a:buAutoNum type="arabicPeriod"/>
            </a:pPr>
            <a:r>
              <a:rPr lang="en-GB" sz="2800" dirty="0" smtClean="0">
                <a:solidFill>
                  <a:srgbClr val="FFFF00"/>
                </a:solidFill>
              </a:rPr>
              <a:t>‘Environmental contract’: allocate powers and processes to protect the </a:t>
            </a:r>
            <a:r>
              <a:rPr lang="en-GB" sz="2800" dirty="0" err="1" smtClean="0">
                <a:solidFill>
                  <a:srgbClr val="FFFF00"/>
                </a:solidFill>
              </a:rPr>
              <a:t>env</a:t>
            </a:r>
            <a:r>
              <a:rPr lang="en-GB" sz="2800" dirty="0" smtClean="0">
                <a:solidFill>
                  <a:srgbClr val="FFFF00"/>
                </a:solidFill>
              </a:rPr>
              <a:t>. And the </a:t>
            </a:r>
            <a:r>
              <a:rPr lang="en-GB" sz="2800" dirty="0" err="1" smtClean="0">
                <a:solidFill>
                  <a:srgbClr val="FFFF00"/>
                </a:solidFill>
              </a:rPr>
              <a:t>env</a:t>
            </a:r>
            <a:r>
              <a:rPr lang="en-GB" sz="2800" dirty="0" smtClean="0">
                <a:solidFill>
                  <a:srgbClr val="FFFF00"/>
                </a:solidFill>
              </a:rPr>
              <a:t>. Will provide mutual benefits. (</a:t>
            </a:r>
            <a:r>
              <a:rPr lang="en-GB" sz="2800" dirty="0" err="1" smtClean="0">
                <a:solidFill>
                  <a:srgbClr val="FFFF00"/>
                </a:solidFill>
              </a:rPr>
              <a:t>Miliband</a:t>
            </a:r>
            <a:r>
              <a:rPr lang="en-GB" sz="2800" dirty="0" smtClean="0">
                <a:solidFill>
                  <a:srgbClr val="FFFF00"/>
                </a:solidFill>
              </a:rPr>
              <a:t> (Sec. </a:t>
            </a:r>
            <a:r>
              <a:rPr lang="en-GB" sz="2800" dirty="0" err="1" smtClean="0">
                <a:solidFill>
                  <a:srgbClr val="FFFF00"/>
                </a:solidFill>
              </a:rPr>
              <a:t>Env</a:t>
            </a:r>
            <a:r>
              <a:rPr lang="en-GB" sz="2800" dirty="0" smtClean="0">
                <a:solidFill>
                  <a:srgbClr val="FFFF00"/>
                </a:solidFill>
              </a:rPr>
              <a:t>. 2006)</a:t>
            </a:r>
            <a:endParaRPr lang="en-GB" dirty="0">
              <a:solidFill>
                <a:srgbClr val="FFFF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politicians view</a:t>
            </a:r>
            <a:endParaRPr lang="en-GB" dirty="0"/>
          </a:p>
        </p:txBody>
      </p:sp>
      <p:sp>
        <p:nvSpPr>
          <p:cNvPr id="3" name="Content Placeholder 2"/>
          <p:cNvSpPr>
            <a:spLocks noGrp="1"/>
          </p:cNvSpPr>
          <p:nvPr>
            <p:ph idx="1"/>
          </p:nvPr>
        </p:nvSpPr>
        <p:spPr>
          <a:xfrm>
            <a:off x="214282" y="1567032"/>
            <a:ext cx="8929718" cy="4830763"/>
          </a:xfrm>
        </p:spPr>
        <p:txBody>
          <a:bodyPr/>
          <a:lstStyle/>
          <a:p>
            <a:r>
              <a:rPr lang="en-GB" dirty="0" smtClean="0">
                <a:solidFill>
                  <a:srgbClr val="FFFF00"/>
                </a:solidFill>
              </a:rPr>
              <a:t>“just as social justice needed a new social contract in the 19</a:t>
            </a:r>
            <a:r>
              <a:rPr lang="en-GB" baseline="30000" dirty="0" smtClean="0">
                <a:solidFill>
                  <a:srgbClr val="FFFF00"/>
                </a:solidFill>
              </a:rPr>
              <a:t>th</a:t>
            </a:r>
            <a:r>
              <a:rPr lang="en-GB" dirty="0" smtClean="0">
                <a:solidFill>
                  <a:srgbClr val="FFFF00"/>
                </a:solidFill>
              </a:rPr>
              <a:t> &amp; 20</a:t>
            </a:r>
            <a:r>
              <a:rPr lang="en-GB" baseline="30000" dirty="0" smtClean="0">
                <a:solidFill>
                  <a:srgbClr val="FFFF00"/>
                </a:solidFill>
              </a:rPr>
              <a:t>th</a:t>
            </a:r>
            <a:r>
              <a:rPr lang="en-GB" dirty="0" smtClean="0">
                <a:solidFill>
                  <a:srgbClr val="FFFF00"/>
                </a:solidFill>
              </a:rPr>
              <a:t> centuries  so environmental securities needs a new environmental contract.  One with new and clear rights/responsibilities for govt, business and individuals . . . The old system is bad for the planet, business and the most disadvantaged.”</a:t>
            </a:r>
            <a:r>
              <a:rPr lang="en-GB" dirty="0" smtClean="0"/>
              <a:t> Miliband, 2006: 719) Furthermore we should develop and apply the UK happiness index (Labour, 2015 election)</a:t>
            </a:r>
            <a:endParaRPr lang="en-GB" dirty="0"/>
          </a:p>
        </p:txBody>
      </p:sp>
      <p:pic>
        <p:nvPicPr>
          <p:cNvPr id="4" name="Picture 2" descr="http://www.smh.com.au/ffximage/2006/04/13/470_happiness.jpg"/>
          <p:cNvPicPr>
            <a:picLocks noChangeAspect="1" noChangeArrowheads="1"/>
          </p:cNvPicPr>
          <p:nvPr/>
        </p:nvPicPr>
        <p:blipFill>
          <a:blip r:embed="rId2" cstate="print"/>
          <a:srcRect/>
          <a:stretch>
            <a:fillRect/>
          </a:stretch>
        </p:blipFill>
        <p:spPr bwMode="auto">
          <a:xfrm>
            <a:off x="6786578" y="214290"/>
            <a:ext cx="2119296" cy="1352742"/>
          </a:xfrm>
          <a:prstGeom prst="rect">
            <a:avLst/>
          </a:prstGeom>
          <a:noFill/>
        </p:spPr>
      </p:pic>
      <p:pic>
        <p:nvPicPr>
          <p:cNvPr id="5" name="Picture 2" descr="http://www.smh.com.au/ffximage/2006/04/13/470_happiness.jpg"/>
          <p:cNvPicPr>
            <a:picLocks noChangeAspect="1" noChangeArrowheads="1"/>
          </p:cNvPicPr>
          <p:nvPr/>
        </p:nvPicPr>
        <p:blipFill>
          <a:blip r:embed="rId2" cstate="print"/>
          <a:srcRect/>
          <a:stretch>
            <a:fillRect/>
          </a:stretch>
        </p:blipFill>
        <p:spPr bwMode="auto">
          <a:xfrm>
            <a:off x="214282" y="214290"/>
            <a:ext cx="2119296" cy="1352742"/>
          </a:xfrm>
          <a:prstGeom prst="rect">
            <a:avLst/>
          </a:prstGeom>
          <a:noFill/>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Happy Film 2011</a:t>
            </a:r>
            <a:endParaRPr lang="en-GB" dirty="0"/>
          </a:p>
        </p:txBody>
      </p:sp>
      <p:sp>
        <p:nvSpPr>
          <p:cNvPr id="3" name="Content Placeholder 2"/>
          <p:cNvSpPr>
            <a:spLocks noGrp="1"/>
          </p:cNvSpPr>
          <p:nvPr>
            <p:ph idx="1"/>
          </p:nvPr>
        </p:nvSpPr>
        <p:spPr/>
        <p:txBody>
          <a:bodyPr/>
          <a:lstStyle/>
          <a:p>
            <a:r>
              <a:rPr lang="en-GB" dirty="0" smtClean="0">
                <a:hlinkClick r:id="rId2"/>
              </a:rPr>
              <a:t>2 min overview</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080" y="1124744"/>
            <a:ext cx="3721245" cy="55471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7504" y="3898343"/>
            <a:ext cx="4918516" cy="27735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7600479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86179" y="548680"/>
            <a:ext cx="8229600" cy="868362"/>
          </a:xfrm>
        </p:spPr>
        <p:txBody>
          <a:bodyPr/>
          <a:lstStyle/>
          <a:p>
            <a:r>
              <a:rPr lang="en-GB" dirty="0"/>
              <a:t>Well-being of Future Generations (Wales) Act 2015 </a:t>
            </a:r>
            <a:br>
              <a:rPr lang="en-GB" dirty="0"/>
            </a:br>
            <a:endParaRPr lang="en-GB" dirty="0"/>
          </a:p>
        </p:txBody>
      </p:sp>
      <p:sp>
        <p:nvSpPr>
          <p:cNvPr id="3" name="Content Placeholder 2"/>
          <p:cNvSpPr>
            <a:spLocks noGrp="1"/>
          </p:cNvSpPr>
          <p:nvPr>
            <p:ph idx="1"/>
          </p:nvPr>
        </p:nvSpPr>
        <p:spPr>
          <a:xfrm>
            <a:off x="179512" y="1295401"/>
            <a:ext cx="8712968" cy="4830763"/>
          </a:xfrm>
        </p:spPr>
        <p:txBody>
          <a:bodyPr/>
          <a:lstStyle/>
          <a:p>
            <a:r>
              <a:rPr lang="en-GB" dirty="0" smtClean="0">
                <a:solidFill>
                  <a:srgbClr val="FFFF00"/>
                </a:solidFill>
                <a:hlinkClick r:id="rId2"/>
              </a:rPr>
              <a:t>5 min overview Act 2015</a:t>
            </a:r>
            <a:endParaRPr lang="en-GB" dirty="0">
              <a:solidFill>
                <a:srgbClr val="FFFF00"/>
              </a:solidFill>
            </a:endParaRPr>
          </a:p>
          <a:p>
            <a:r>
              <a:rPr lang="en-GB" dirty="0">
                <a:solidFill>
                  <a:srgbClr val="FFFF00"/>
                </a:solidFill>
              </a:rPr>
              <a:t>It will expect them to:</a:t>
            </a:r>
          </a:p>
          <a:p>
            <a:r>
              <a:rPr lang="en-GB" dirty="0"/>
              <a:t>work together better</a:t>
            </a:r>
          </a:p>
          <a:p>
            <a:r>
              <a:rPr lang="en-GB" dirty="0"/>
              <a:t>involve people reflecting the diversity of our communities</a:t>
            </a:r>
          </a:p>
          <a:p>
            <a:r>
              <a:rPr lang="en-GB" dirty="0"/>
              <a:t>look to the long term as well as focusing on now</a:t>
            </a:r>
          </a:p>
          <a:p>
            <a:r>
              <a:rPr lang="en-GB" dirty="0"/>
              <a:t>take action to try and stop problems getting worse - or even stop them happening in the first place.</a:t>
            </a:r>
            <a:endParaRPr lang="en-GB" dirty="0" smtClean="0"/>
          </a:p>
          <a:p>
            <a:endParaRPr lang="en-GB" dirty="0">
              <a:solidFill>
                <a:srgbClr val="FFFF00"/>
              </a:solidFill>
            </a:endParaRPr>
          </a:p>
        </p:txBody>
      </p:sp>
    </p:spTree>
    <p:extLst>
      <p:ext uri="{BB962C8B-B14F-4D97-AF65-F5344CB8AC3E}">
        <p14:creationId xmlns:p14="http://schemas.microsoft.com/office/powerpoint/2010/main" val="130602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1547664" y="692696"/>
            <a:ext cx="5908973" cy="5567951"/>
          </a:xfrm>
          <a:prstGeom prst="rect">
            <a:avLst/>
          </a:prstGeom>
        </p:spPr>
      </p:pic>
    </p:spTree>
    <p:extLst>
      <p:ext uri="{BB962C8B-B14F-4D97-AF65-F5344CB8AC3E}">
        <p14:creationId xmlns:p14="http://schemas.microsoft.com/office/powerpoint/2010/main" val="2887176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Handout</a:t>
            </a:r>
            <a:endParaRPr lang="en-GB" dirty="0"/>
          </a:p>
        </p:txBody>
      </p:sp>
      <p:sp>
        <p:nvSpPr>
          <p:cNvPr id="3" name="Content Placeholder 2"/>
          <p:cNvSpPr>
            <a:spLocks noGrp="1"/>
          </p:cNvSpPr>
          <p:nvPr>
            <p:ph idx="1"/>
          </p:nvPr>
        </p:nvSpPr>
        <p:spPr/>
        <p:txBody>
          <a:bodyPr/>
          <a:lstStyle/>
          <a:p>
            <a:r>
              <a:rPr lang="en-GB" sz="2400" dirty="0" smtClean="0"/>
              <a:t>Take one of the points and summarise to the rest of the class:</a:t>
            </a:r>
          </a:p>
          <a:p>
            <a:pPr lvl="1"/>
            <a:r>
              <a:rPr lang="en-GB" sz="2000" dirty="0" smtClean="0">
                <a:solidFill>
                  <a:srgbClr val="FFFF00"/>
                </a:solidFill>
              </a:rPr>
              <a:t>How </a:t>
            </a:r>
            <a:r>
              <a:rPr lang="en-GB" sz="2000" dirty="0">
                <a:solidFill>
                  <a:srgbClr val="FFFF00"/>
                </a:solidFill>
              </a:rPr>
              <a:t>does it work? </a:t>
            </a:r>
            <a:endParaRPr lang="en-GB" sz="2000" dirty="0" smtClean="0">
              <a:solidFill>
                <a:srgbClr val="FFFF00"/>
              </a:solidFill>
            </a:endParaRPr>
          </a:p>
          <a:p>
            <a:pPr lvl="1"/>
            <a:r>
              <a:rPr lang="en-GB" sz="2000" dirty="0" smtClean="0">
                <a:solidFill>
                  <a:srgbClr val="FFFF00"/>
                </a:solidFill>
              </a:rPr>
              <a:t>Sustainable </a:t>
            </a:r>
            <a:r>
              <a:rPr lang="en-GB" sz="2000" dirty="0">
                <a:solidFill>
                  <a:srgbClr val="FFFF00"/>
                </a:solidFill>
              </a:rPr>
              <a:t>Development Definition </a:t>
            </a:r>
            <a:endParaRPr lang="en-GB" sz="2000" dirty="0" smtClean="0">
              <a:solidFill>
                <a:srgbClr val="FFFF00"/>
              </a:solidFill>
            </a:endParaRPr>
          </a:p>
          <a:p>
            <a:pPr lvl="1"/>
            <a:r>
              <a:rPr lang="en-GB" sz="2000" dirty="0" smtClean="0">
                <a:solidFill>
                  <a:srgbClr val="FFFF00"/>
                </a:solidFill>
              </a:rPr>
              <a:t>Well-being </a:t>
            </a:r>
            <a:r>
              <a:rPr lang="en-GB" sz="2000" dirty="0">
                <a:solidFill>
                  <a:srgbClr val="FFFF00"/>
                </a:solidFill>
              </a:rPr>
              <a:t>Duty </a:t>
            </a:r>
            <a:endParaRPr lang="en-GB" sz="2000" dirty="0" smtClean="0">
              <a:solidFill>
                <a:srgbClr val="FFFF00"/>
              </a:solidFill>
            </a:endParaRPr>
          </a:p>
          <a:p>
            <a:pPr lvl="1"/>
            <a:r>
              <a:rPr lang="en-GB" sz="2000" dirty="0" smtClean="0">
                <a:solidFill>
                  <a:srgbClr val="FFFF00"/>
                </a:solidFill>
              </a:rPr>
              <a:t>Well-being </a:t>
            </a:r>
            <a:r>
              <a:rPr lang="en-GB" sz="2000" dirty="0">
                <a:solidFill>
                  <a:srgbClr val="FFFF00"/>
                </a:solidFill>
              </a:rPr>
              <a:t>Goals </a:t>
            </a:r>
            <a:endParaRPr lang="en-GB" sz="2000" dirty="0" smtClean="0">
              <a:solidFill>
                <a:srgbClr val="FFFF00"/>
              </a:solidFill>
            </a:endParaRPr>
          </a:p>
          <a:p>
            <a:pPr lvl="1"/>
            <a:r>
              <a:rPr lang="en-GB" sz="2000" dirty="0" smtClean="0">
                <a:solidFill>
                  <a:srgbClr val="FFFF00"/>
                </a:solidFill>
              </a:rPr>
              <a:t>Sustainable </a:t>
            </a:r>
            <a:r>
              <a:rPr lang="en-GB" sz="2000" dirty="0">
                <a:solidFill>
                  <a:srgbClr val="FFFF00"/>
                </a:solidFill>
              </a:rPr>
              <a:t>Development Principle Transparency </a:t>
            </a:r>
            <a:endParaRPr lang="en-GB" sz="2000" dirty="0" smtClean="0">
              <a:solidFill>
                <a:srgbClr val="FFFF00"/>
              </a:solidFill>
            </a:endParaRPr>
          </a:p>
          <a:p>
            <a:pPr lvl="1"/>
            <a:r>
              <a:rPr lang="en-GB" sz="2000" dirty="0" smtClean="0">
                <a:solidFill>
                  <a:srgbClr val="FFFF00"/>
                </a:solidFill>
              </a:rPr>
              <a:t>Auditor </a:t>
            </a:r>
            <a:r>
              <a:rPr lang="en-GB" sz="2000" dirty="0">
                <a:solidFill>
                  <a:srgbClr val="FFFF00"/>
                </a:solidFill>
              </a:rPr>
              <a:t>General for Wales </a:t>
            </a:r>
            <a:endParaRPr lang="en-GB" sz="2000" dirty="0" smtClean="0">
              <a:solidFill>
                <a:srgbClr val="FFFF00"/>
              </a:solidFill>
            </a:endParaRPr>
          </a:p>
          <a:p>
            <a:pPr lvl="1"/>
            <a:r>
              <a:rPr lang="en-GB" sz="2000" dirty="0" smtClean="0">
                <a:solidFill>
                  <a:srgbClr val="FFFF00"/>
                </a:solidFill>
              </a:rPr>
              <a:t>Future </a:t>
            </a:r>
            <a:r>
              <a:rPr lang="en-GB" sz="2000" dirty="0">
                <a:solidFill>
                  <a:srgbClr val="FFFF00"/>
                </a:solidFill>
              </a:rPr>
              <a:t>Generations Commissioner for Wales </a:t>
            </a:r>
            <a:endParaRPr lang="en-GB" sz="2000" dirty="0" smtClean="0">
              <a:solidFill>
                <a:srgbClr val="FFFF00"/>
              </a:solidFill>
            </a:endParaRPr>
          </a:p>
          <a:p>
            <a:pPr lvl="1"/>
            <a:r>
              <a:rPr lang="en-GB" sz="2000" dirty="0" smtClean="0">
                <a:solidFill>
                  <a:srgbClr val="FFFF00"/>
                </a:solidFill>
              </a:rPr>
              <a:t>National </a:t>
            </a:r>
            <a:r>
              <a:rPr lang="en-GB" sz="2000" dirty="0">
                <a:solidFill>
                  <a:srgbClr val="FFFF00"/>
                </a:solidFill>
              </a:rPr>
              <a:t>Indicators and Milestones </a:t>
            </a:r>
            <a:endParaRPr lang="en-GB" sz="2000" dirty="0" smtClean="0">
              <a:solidFill>
                <a:srgbClr val="FFFF00"/>
              </a:solidFill>
            </a:endParaRPr>
          </a:p>
          <a:p>
            <a:pPr lvl="1"/>
            <a:r>
              <a:rPr lang="en-GB" sz="2000" dirty="0" smtClean="0">
                <a:solidFill>
                  <a:srgbClr val="FFFF00"/>
                </a:solidFill>
              </a:rPr>
              <a:t>Future </a:t>
            </a:r>
            <a:r>
              <a:rPr lang="en-GB" sz="2000" dirty="0">
                <a:solidFill>
                  <a:srgbClr val="FFFF00"/>
                </a:solidFill>
              </a:rPr>
              <a:t>Trends Report </a:t>
            </a:r>
            <a:endParaRPr lang="en-GB" sz="2000" dirty="0" smtClean="0">
              <a:solidFill>
                <a:srgbClr val="FFFF00"/>
              </a:solidFill>
            </a:endParaRPr>
          </a:p>
          <a:p>
            <a:pPr lvl="1"/>
            <a:r>
              <a:rPr lang="en-GB" sz="2000" dirty="0" smtClean="0">
                <a:solidFill>
                  <a:srgbClr val="FFFF00"/>
                </a:solidFill>
              </a:rPr>
              <a:t>Public </a:t>
            </a:r>
            <a:r>
              <a:rPr lang="en-GB" sz="2000" dirty="0">
                <a:solidFill>
                  <a:srgbClr val="FFFF00"/>
                </a:solidFill>
              </a:rPr>
              <a:t>Services Boards </a:t>
            </a:r>
          </a:p>
        </p:txBody>
      </p:sp>
    </p:spTree>
    <p:extLst>
      <p:ext uri="{BB962C8B-B14F-4D97-AF65-F5344CB8AC3E}">
        <p14:creationId xmlns:p14="http://schemas.microsoft.com/office/powerpoint/2010/main" val="7564110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a:xfrm>
            <a:off x="0" y="1071546"/>
            <a:ext cx="4643438" cy="4143404"/>
          </a:xfrm>
        </p:spPr>
        <p:txBody>
          <a:bodyPr/>
          <a:lstStyle/>
          <a:p>
            <a:r>
              <a:rPr lang="en-GB" sz="2400" dirty="0" smtClean="0"/>
              <a:t>What is happiness and wellbeing?</a:t>
            </a:r>
          </a:p>
          <a:p>
            <a:r>
              <a:rPr lang="en-GB" sz="2400" dirty="0" smtClean="0">
                <a:solidFill>
                  <a:srgbClr val="FFFF00"/>
                </a:solidFill>
              </a:rPr>
              <a:t>Does money bring happiness? Why?</a:t>
            </a:r>
          </a:p>
          <a:p>
            <a:r>
              <a:rPr lang="en-GB" sz="2400" dirty="0" smtClean="0"/>
              <a:t>What is a wellbeing paradox?</a:t>
            </a:r>
          </a:p>
          <a:p>
            <a:r>
              <a:rPr lang="en-GB" sz="2400" dirty="0" smtClean="0">
                <a:solidFill>
                  <a:srgbClr val="FFFF00"/>
                </a:solidFill>
              </a:rPr>
              <a:t>How can it influence sustainability?</a:t>
            </a:r>
          </a:p>
          <a:p>
            <a:r>
              <a:rPr lang="en-GB" sz="2400" dirty="0"/>
              <a:t>I</a:t>
            </a:r>
            <a:r>
              <a:rPr lang="en-GB" sz="2400" dirty="0" smtClean="0"/>
              <a:t>s it important to study environmental economics?</a:t>
            </a:r>
          </a:p>
          <a:p>
            <a:r>
              <a:rPr lang="en-GB" sz="2400" dirty="0" smtClean="0">
                <a:solidFill>
                  <a:srgbClr val="FFFF00"/>
                </a:solidFill>
              </a:rPr>
              <a:t>What about an environmental contract?</a:t>
            </a:r>
          </a:p>
          <a:p>
            <a:r>
              <a:rPr lang="en-GB" sz="2400" dirty="0" smtClean="0"/>
              <a:t>Is it the answer or do we need ‘believers’?</a:t>
            </a:r>
          </a:p>
          <a:p>
            <a:r>
              <a:rPr lang="en-GB" sz="2400" dirty="0" smtClean="0">
                <a:solidFill>
                  <a:srgbClr val="FFFF00"/>
                </a:solidFill>
              </a:rPr>
              <a:t>Is it an illusion?</a:t>
            </a:r>
          </a:p>
          <a:p>
            <a:endParaRPr lang="en-GB" dirty="0"/>
          </a:p>
        </p:txBody>
      </p:sp>
      <p:pic>
        <p:nvPicPr>
          <p:cNvPr id="1028" name="Picture 4" descr="http://www.whatismykarma.com/entrance/images/happiness.jpg"/>
          <p:cNvPicPr>
            <a:picLocks noChangeAspect="1" noChangeArrowheads="1"/>
          </p:cNvPicPr>
          <p:nvPr/>
        </p:nvPicPr>
        <p:blipFill>
          <a:blip r:embed="rId2" cstate="print"/>
          <a:srcRect/>
          <a:stretch>
            <a:fillRect/>
          </a:stretch>
        </p:blipFill>
        <p:spPr bwMode="auto">
          <a:xfrm>
            <a:off x="5000628" y="2285992"/>
            <a:ext cx="3807060" cy="385765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Seminar Climate change </a:t>
            </a:r>
            <a:endParaRPr lang="en-GB" dirty="0"/>
          </a:p>
        </p:txBody>
      </p:sp>
      <p:sp>
        <p:nvSpPr>
          <p:cNvPr id="3" name="Content Placeholder 2"/>
          <p:cNvSpPr>
            <a:spLocks noGrp="1"/>
          </p:cNvSpPr>
          <p:nvPr>
            <p:ph idx="1"/>
          </p:nvPr>
        </p:nvSpPr>
        <p:spPr/>
        <p:txBody>
          <a:bodyPr/>
          <a:lstStyle/>
          <a:p>
            <a:r>
              <a:rPr lang="en-GB" sz="1800" dirty="0">
                <a:solidFill>
                  <a:srgbClr val="FFFF00"/>
                </a:solidFill>
              </a:rPr>
              <a:t>Tim Jackson </a:t>
            </a:r>
            <a:r>
              <a:rPr lang="en-GB" sz="1800" dirty="0"/>
              <a:t>currently serves as the economics commissioner on the UK government's Sustainable Development Commission and is director of RESOLVE -- the Research group on Lifestyles, Values and Environment. After five years as Senior Researcher at the Stockholm Environment Institute, he </a:t>
            </a:r>
            <a:r>
              <a:rPr lang="en-GB" sz="1800" dirty="0" smtClean="0"/>
              <a:t>became </a:t>
            </a:r>
            <a:r>
              <a:rPr lang="en-GB" sz="1800" dirty="0"/>
              <a:t>the Professor of Sustainable Development at University of Surrey, and was the first person to hold that title at a UK university. He founded RESOLVE in May 2006 as an </a:t>
            </a:r>
            <a:r>
              <a:rPr lang="en-GB" sz="1800" dirty="0" smtClean="0"/>
              <a:t>inter-disciplinary collaboration across </a:t>
            </a:r>
            <a:r>
              <a:rPr lang="en-GB" sz="1800" dirty="0"/>
              <a:t>four areas -- CES, psychology, sociology and economics -- aiming to develop an understanding of the links between lifestyle, societal values and the environment.</a:t>
            </a:r>
          </a:p>
          <a:p>
            <a:r>
              <a:rPr lang="en-GB" sz="1800" dirty="0" smtClean="0">
                <a:hlinkClick r:id="rId2"/>
              </a:rPr>
              <a:t>Tim Jackson Climate </a:t>
            </a:r>
            <a:r>
              <a:rPr lang="en-GB" sz="1800" dirty="0" smtClean="0">
                <a:hlinkClick r:id="rId2"/>
              </a:rPr>
              <a:t>change 25 </a:t>
            </a:r>
            <a:r>
              <a:rPr lang="en-GB" sz="1800" dirty="0" err="1" smtClean="0">
                <a:hlinkClick r:id="rId2"/>
              </a:rPr>
              <a:t>mins</a:t>
            </a:r>
            <a:endParaRPr lang="en-GB" sz="1800" dirty="0" smtClean="0"/>
          </a:p>
          <a:p>
            <a:r>
              <a:rPr lang="en-GB" sz="1800" smtClean="0"/>
              <a:t>Tim Jackson   </a:t>
            </a:r>
            <a:r>
              <a:rPr lang="en-GB" sz="1800" dirty="0" smtClean="0">
                <a:hlinkClick r:id="rId3"/>
              </a:rPr>
              <a:t>Circular Economy 13 </a:t>
            </a:r>
            <a:r>
              <a:rPr lang="en-GB" sz="1800" dirty="0" err="1" smtClean="0">
                <a:hlinkClick r:id="rId3"/>
              </a:rPr>
              <a:t>mins</a:t>
            </a:r>
            <a:endParaRPr lang="en-GB" sz="1800" dirty="0" smtClean="0"/>
          </a:p>
          <a:p>
            <a:r>
              <a:rPr lang="en-GB" sz="1800" dirty="0" smtClean="0"/>
              <a:t>Discuss</a:t>
            </a:r>
            <a:endParaRPr lang="en-GB" sz="1800" dirty="0"/>
          </a:p>
        </p:txBody>
      </p:sp>
    </p:spTree>
    <p:extLst>
      <p:ext uri="{BB962C8B-B14F-4D97-AF65-F5344CB8AC3E}">
        <p14:creationId xmlns:p14="http://schemas.microsoft.com/office/powerpoint/2010/main" val="278648845"/>
      </p:ext>
    </p:extLst>
  </p:cSld>
  <p:clrMapOvr>
    <a:masterClrMapping/>
  </p:clrMapOvr>
  <p:timing>
    <p:tnLst>
      <p:par>
        <p:cTn id="1" dur="indefinite" restart="never" nodeType="tmRoot"/>
      </p:par>
    </p:tnLst>
  </p:timing>
</p:sld>
</file>

<file path=ppt/theme/theme1.xml><?xml version="1.0" encoding="utf-8"?>
<a:theme xmlns:a="http://schemas.openxmlformats.org/drawingml/2006/main" name="GD_BusPres_01_TP01136794 ">
  <a:themeElements>
    <a:clrScheme name="GD_BusPres_01_TP01136794  3">
      <a:dk1>
        <a:srgbClr val="0000C0"/>
      </a:dk1>
      <a:lt1>
        <a:srgbClr val="FFFFFF"/>
      </a:lt1>
      <a:dk2>
        <a:srgbClr val="0066CC"/>
      </a:dk2>
      <a:lt2>
        <a:srgbClr val="9ADCF6"/>
      </a:lt2>
      <a:accent1>
        <a:srgbClr val="BE9932"/>
      </a:accent1>
      <a:accent2>
        <a:srgbClr val="2A99EC"/>
      </a:accent2>
      <a:accent3>
        <a:srgbClr val="AAB8E2"/>
      </a:accent3>
      <a:accent4>
        <a:srgbClr val="DADADA"/>
      </a:accent4>
      <a:accent5>
        <a:srgbClr val="DBCAAD"/>
      </a:accent5>
      <a:accent6>
        <a:srgbClr val="258AD6"/>
      </a:accent6>
      <a:hlink>
        <a:srgbClr val="70B040"/>
      </a:hlink>
      <a:folHlink>
        <a:srgbClr val="6B8ED3"/>
      </a:folHlink>
    </a:clrScheme>
    <a:fontScheme name="GD_BusPres_01_TP01136794 ">
      <a:majorFont>
        <a:latin typeface="Times New Roman"/>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GD_BusPres_01_TP01136794  1">
        <a:dk1>
          <a:srgbClr val="000066"/>
        </a:dk1>
        <a:lt1>
          <a:srgbClr val="FFFFFF"/>
        </a:lt1>
        <a:dk2>
          <a:srgbClr val="006699"/>
        </a:dk2>
        <a:lt2>
          <a:srgbClr val="EEE378"/>
        </a:lt2>
        <a:accent1>
          <a:srgbClr val="69C828"/>
        </a:accent1>
        <a:accent2>
          <a:srgbClr val="E68B30"/>
        </a:accent2>
        <a:accent3>
          <a:srgbClr val="AAB8CA"/>
        </a:accent3>
        <a:accent4>
          <a:srgbClr val="DADADA"/>
        </a:accent4>
        <a:accent5>
          <a:srgbClr val="B9E0AC"/>
        </a:accent5>
        <a:accent6>
          <a:srgbClr val="D07D2A"/>
        </a:accent6>
        <a:hlink>
          <a:srgbClr val="0FAAE1"/>
        </a:hlink>
        <a:folHlink>
          <a:srgbClr val="547FEA"/>
        </a:folHlink>
      </a:clrScheme>
      <a:clrMap bg1="dk2" tx1="lt1" bg2="dk1" tx2="lt2" accent1="accent1" accent2="accent2" accent3="accent3" accent4="accent4" accent5="accent5" accent6="accent6" hlink="hlink" folHlink="folHlink"/>
    </a:extraClrScheme>
    <a:extraClrScheme>
      <a:clrScheme name="GD_BusPres_01_TP01136794  2">
        <a:dk1>
          <a:srgbClr val="0F4334"/>
        </a:dk1>
        <a:lt1>
          <a:srgbClr val="FFFFFF"/>
        </a:lt1>
        <a:dk2>
          <a:srgbClr val="43BD4C"/>
        </a:dk2>
        <a:lt2>
          <a:srgbClr val="F0F7BD"/>
        </a:lt2>
        <a:accent1>
          <a:srgbClr val="B2B838"/>
        </a:accent1>
        <a:accent2>
          <a:srgbClr val="E68B30"/>
        </a:accent2>
        <a:accent3>
          <a:srgbClr val="B0DBB2"/>
        </a:accent3>
        <a:accent4>
          <a:srgbClr val="DADADA"/>
        </a:accent4>
        <a:accent5>
          <a:srgbClr val="D5D8AE"/>
        </a:accent5>
        <a:accent6>
          <a:srgbClr val="D07D2A"/>
        </a:accent6>
        <a:hlink>
          <a:srgbClr val="3FB180"/>
        </a:hlink>
        <a:folHlink>
          <a:srgbClr val="3BA7E3"/>
        </a:folHlink>
      </a:clrScheme>
      <a:clrMap bg1="dk2" tx1="lt1" bg2="dk1" tx2="lt2" accent1="accent1" accent2="accent2" accent3="accent3" accent4="accent4" accent5="accent5" accent6="accent6" hlink="hlink" folHlink="folHlink"/>
    </a:extraClrScheme>
    <a:extraClrScheme>
      <a:clrScheme name="GD_BusPres_01_TP01136794  3">
        <a:dk1>
          <a:srgbClr val="0000C0"/>
        </a:dk1>
        <a:lt1>
          <a:srgbClr val="FFFFFF"/>
        </a:lt1>
        <a:dk2>
          <a:srgbClr val="0066CC"/>
        </a:dk2>
        <a:lt2>
          <a:srgbClr val="9ADCF6"/>
        </a:lt2>
        <a:accent1>
          <a:srgbClr val="BE9932"/>
        </a:accent1>
        <a:accent2>
          <a:srgbClr val="2A99EC"/>
        </a:accent2>
        <a:accent3>
          <a:srgbClr val="AAB8E2"/>
        </a:accent3>
        <a:accent4>
          <a:srgbClr val="DADADA"/>
        </a:accent4>
        <a:accent5>
          <a:srgbClr val="DBCAAD"/>
        </a:accent5>
        <a:accent6>
          <a:srgbClr val="258AD6"/>
        </a:accent6>
        <a:hlink>
          <a:srgbClr val="70B040"/>
        </a:hlink>
        <a:folHlink>
          <a:srgbClr val="6B8ED3"/>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Sample presentation slides</Template>
  <TotalTime>774</TotalTime>
  <Words>2089</Words>
  <Application>Microsoft Office PowerPoint</Application>
  <PresentationFormat>On-screen Show (4:3)</PresentationFormat>
  <Paragraphs>179</Paragraphs>
  <Slides>39</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Arial</vt:lpstr>
      <vt:lpstr>Calibri</vt:lpstr>
      <vt:lpstr>Times New Roman</vt:lpstr>
      <vt:lpstr>GD_BusPres_01_TP01136794 </vt:lpstr>
      <vt:lpstr>Questions</vt:lpstr>
      <vt:lpstr>Should we think of well being in Strategic Management?</vt:lpstr>
      <vt:lpstr>Advert</vt:lpstr>
      <vt:lpstr>PowerPoint Presentation</vt:lpstr>
      <vt:lpstr>PowerPoint Presentation</vt:lpstr>
      <vt:lpstr>Introduction</vt:lpstr>
      <vt:lpstr>Europe</vt:lpstr>
      <vt:lpstr>Fundamental concepts</vt:lpstr>
      <vt:lpstr>Maslow</vt:lpstr>
      <vt:lpstr>PowerPoint Presentation</vt:lpstr>
      <vt:lpstr>PowerPoint Presentation</vt:lpstr>
      <vt:lpstr>The Dominant Global View is not Strategic</vt:lpstr>
      <vt:lpstr>How should we measure well-being Strategically?</vt:lpstr>
      <vt:lpstr>Difficult and contentious </vt:lpstr>
      <vt:lpstr>Environment</vt:lpstr>
      <vt:lpstr>UK Happiness index</vt:lpstr>
      <vt:lpstr>Wellbeing Paradox</vt:lpstr>
      <vt:lpstr>What does this tell us about the distribution of ‘happiness?</vt:lpstr>
      <vt:lpstr>Why?</vt:lpstr>
      <vt:lpstr>PowerPoint Presentation</vt:lpstr>
      <vt:lpstr>PowerPoint Presentation</vt:lpstr>
      <vt:lpstr>PowerPoint Presentation</vt:lpstr>
      <vt:lpstr>Wellbeing dividend</vt:lpstr>
      <vt:lpstr>Nature</vt:lpstr>
      <vt:lpstr>Structure</vt:lpstr>
      <vt:lpstr>Inequalities</vt:lpstr>
      <vt:lpstr>Wales</vt:lpstr>
      <vt:lpstr>Inequality Wales</vt:lpstr>
      <vt:lpstr>Income</vt:lpstr>
      <vt:lpstr>Energy</vt:lpstr>
      <vt:lpstr>In groups of 2 discuss what this diagram shows and write a paragraph noting its implications for the environment</vt:lpstr>
      <vt:lpstr>Solution Spaces</vt:lpstr>
      <vt:lpstr>A politicians view</vt:lpstr>
      <vt:lpstr>Happy Film 2011</vt:lpstr>
      <vt:lpstr>Well-being of Future Generations (Wales) Act 2015  </vt:lpstr>
      <vt:lpstr>PowerPoint Presentation</vt:lpstr>
      <vt:lpstr>Handout</vt:lpstr>
      <vt:lpstr>Conclusion</vt:lpstr>
      <vt:lpstr>Seminar Climate change </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Questions</dc:title>
  <dc:creator>Chris House</dc:creator>
  <cp:lastModifiedBy>Chris House</cp:lastModifiedBy>
  <cp:revision>36</cp:revision>
  <dcterms:created xsi:type="dcterms:W3CDTF">2009-07-03T11:25:07Z</dcterms:created>
  <dcterms:modified xsi:type="dcterms:W3CDTF">2019-02-14T12:57:03Z</dcterms:modified>
</cp:coreProperties>
</file>