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1" r:id="rId1"/>
  </p:sldMasterIdLst>
  <p:notesMasterIdLst>
    <p:notesMasterId r:id="rId41"/>
  </p:notesMasterIdLst>
  <p:sldIdLst>
    <p:sldId id="256" r:id="rId2"/>
    <p:sldId id="257" r:id="rId3"/>
    <p:sldId id="278" r:id="rId4"/>
    <p:sldId id="280" r:id="rId5"/>
    <p:sldId id="279" r:id="rId6"/>
    <p:sldId id="291" r:id="rId7"/>
    <p:sldId id="298" r:id="rId8"/>
    <p:sldId id="297" r:id="rId9"/>
    <p:sldId id="301" r:id="rId10"/>
    <p:sldId id="290" r:id="rId11"/>
    <p:sldId id="294" r:id="rId12"/>
    <p:sldId id="293" r:id="rId13"/>
    <p:sldId id="295" r:id="rId14"/>
    <p:sldId id="292" r:id="rId15"/>
    <p:sldId id="258" r:id="rId16"/>
    <p:sldId id="273" r:id="rId17"/>
    <p:sldId id="289" r:id="rId18"/>
    <p:sldId id="283" r:id="rId19"/>
    <p:sldId id="300" r:id="rId20"/>
    <p:sldId id="259" r:id="rId21"/>
    <p:sldId id="260" r:id="rId22"/>
    <p:sldId id="265" r:id="rId23"/>
    <p:sldId id="261" r:id="rId24"/>
    <p:sldId id="262" r:id="rId25"/>
    <p:sldId id="285" r:id="rId26"/>
    <p:sldId id="286" r:id="rId27"/>
    <p:sldId id="287" r:id="rId28"/>
    <p:sldId id="288" r:id="rId29"/>
    <p:sldId id="263" r:id="rId30"/>
    <p:sldId id="264" r:id="rId31"/>
    <p:sldId id="282" r:id="rId32"/>
    <p:sldId id="281" r:id="rId33"/>
    <p:sldId id="284" r:id="rId34"/>
    <p:sldId id="266" r:id="rId35"/>
    <p:sldId id="269" r:id="rId36"/>
    <p:sldId id="270" r:id="rId37"/>
    <p:sldId id="271" r:id="rId38"/>
    <p:sldId id="272" r:id="rId39"/>
    <p:sldId id="299" r:id="rId40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58" autoAdjust="0"/>
  </p:normalViewPr>
  <p:slideViewPr>
    <p:cSldViewPr>
      <p:cViewPr varScale="1">
        <p:scale>
          <a:sx n="70" d="100"/>
          <a:sy n="70" d="100"/>
        </p:scale>
        <p:origin x="-135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04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634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6349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6349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6349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FF0B2A9-F232-4D09-B2B3-5E5B67CBE3E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9779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A25D895-E70D-4D2D-8C8C-76EC5FBAF9FC}" type="slidenum">
              <a:rPr lang="en-US"/>
              <a:pPr/>
              <a:t>9</a:t>
            </a:fld>
            <a:endParaRPr lang="en-US"/>
          </a:p>
        </p:txBody>
      </p:sp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Construction on Fulcrum Bioenergy municipal solid waste to ethanol plant, Sierra BioFuels, is set to begin in the 4th quarter of 2008. Located in the Tahoe-Reno Industrial Center, in the City of McCarran, Storey County, Nevada, the plant will convert 90,000 tons of MSW into 10.5 million gallons of ethanol per year.</a:t>
            </a:r>
          </a:p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71600" y="1100138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340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>
                <a:solidFill>
                  <a:srgbClr val="660066"/>
                </a:solidFill>
              </a:defRPr>
            </a:lvl1pPr>
          </a:lstStyle>
          <a:p>
            <a:endParaRPr lang="en-US"/>
          </a:p>
        </p:txBody>
      </p:sp>
      <p:sp>
        <p:nvSpPr>
          <p:cNvPr id="14341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>
                <a:solidFill>
                  <a:srgbClr val="660066"/>
                </a:solidFill>
              </a:defRPr>
            </a:lvl1pPr>
          </a:lstStyle>
          <a:p>
            <a:endParaRPr lang="en-US"/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>
                <a:solidFill>
                  <a:srgbClr val="660066"/>
                </a:solidFill>
              </a:defRPr>
            </a:lvl1pPr>
          </a:lstStyle>
          <a:p>
            <a:fld id="{84D1314C-7524-4BF4-A398-FDC45F09F6DC}" type="slidenum">
              <a:rPr lang="en-US"/>
              <a:pPr/>
              <a:t>‹#›</a:t>
            </a:fld>
            <a:endParaRPr lang="en-US"/>
          </a:p>
        </p:txBody>
      </p:sp>
      <p:pic>
        <p:nvPicPr>
          <p:cNvPr id="14343" name="Picture 7" descr="worldlef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00400" y="3200400"/>
            <a:ext cx="3148013" cy="2936875"/>
          </a:xfrm>
          <a:prstGeom prst="rect">
            <a:avLst/>
          </a:prstGeom>
          <a:noFill/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F7E161-C5DC-4C55-9C07-64E867DB247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633D1F-F03E-4076-AB29-AF574CED183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54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57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AAD6AC-AE17-4F0A-9039-61B74602CDB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15076C-E702-4FA1-80C8-EB4B46FCB5F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811386-5D36-4920-909C-9983918B3C4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6E4C8C-4F65-4C41-B473-979110FA89A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ED05F1-8B1A-46E7-8DA1-A0FCD423A78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AEA9AA-E40C-4CD3-B4BB-CF5E74F5899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95C2A4-96A4-444C-9711-99431DE117E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247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43F183-AE16-4591-BF4C-1EF3FA526E5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99"/>
            </a:gs>
            <a:gs pos="100000">
              <a:srgbClr val="FFFF99">
                <a:gamma/>
                <a:shade val="46275"/>
                <a:invGamma/>
              </a:srgbClr>
            </a:gs>
          </a:gsLst>
          <a:lin ang="5400000" scaled="1"/>
        </a:gra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2954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2954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2954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50000"/>
              </a:spcBef>
              <a:defRPr sz="1400">
                <a:latin typeface="Impact" pitchFamily="34" charset="0"/>
              </a:defRPr>
            </a:lvl1pPr>
          </a:lstStyle>
          <a:p>
            <a:endParaRPr lang="en-US"/>
          </a:p>
        </p:txBody>
      </p:sp>
      <p:sp>
        <p:nvSpPr>
          <p:cNvPr id="133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7338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50000"/>
              </a:spcBef>
              <a:defRPr sz="1400">
                <a:latin typeface="Impact" pitchFamily="34" charset="0"/>
              </a:defRPr>
            </a:lvl1pPr>
          </a:lstStyle>
          <a:p>
            <a:endParaRPr lang="en-US"/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162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>
                <a:latin typeface="Impact" pitchFamily="34" charset="0"/>
              </a:defRPr>
            </a:lvl1pPr>
          </a:lstStyle>
          <a:p>
            <a:fld id="{EE7FE4A9-8DA3-4131-AF6E-4C1FE6C7EEB9}" type="slidenum">
              <a:rPr lang="en-US"/>
              <a:pPr/>
              <a:t>‹#›</a:t>
            </a:fld>
            <a:endParaRPr lang="en-US"/>
          </a:p>
        </p:txBody>
      </p:sp>
      <p:pic>
        <p:nvPicPr>
          <p:cNvPr id="13319" name="Picture 7" descr="worldleft"/>
          <p:cNvPicPr>
            <a:picLocks noChangeAspect="1" noChangeArrowheads="1"/>
          </p:cNvPicPr>
          <p:nvPr/>
        </p:nvPicPr>
        <p:blipFill>
          <a:blip r:embed="rId13"/>
          <a:srcRect l="6331" t="9140" r="-1306" b="14285"/>
          <a:stretch>
            <a:fillRect/>
          </a:stretch>
        </p:blipFill>
        <p:spPr bwMode="auto">
          <a:xfrm>
            <a:off x="7924800" y="5791200"/>
            <a:ext cx="914400" cy="857250"/>
          </a:xfrm>
          <a:prstGeom prst="rect">
            <a:avLst/>
          </a:prstGeom>
          <a:noFill/>
        </p:spPr>
      </p:pic>
      <p:pic>
        <p:nvPicPr>
          <p:cNvPr id="13320" name="Picture 8" descr="smallucflogo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0" y="762000"/>
            <a:ext cx="1143000" cy="960438"/>
          </a:xfrm>
          <a:prstGeom prst="rect">
            <a:avLst/>
          </a:prstGeom>
          <a:noFill/>
        </p:spPr>
      </p:pic>
      <p:sp>
        <p:nvSpPr>
          <p:cNvPr id="13321" name="Line 9"/>
          <p:cNvSpPr>
            <a:spLocks noChangeShapeType="1"/>
          </p:cNvSpPr>
          <p:nvPr/>
        </p:nvSpPr>
        <p:spPr bwMode="auto">
          <a:xfrm>
            <a:off x="533400" y="1828800"/>
            <a:ext cx="70866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3322" name="Line 10"/>
          <p:cNvSpPr>
            <a:spLocks noChangeShapeType="1"/>
          </p:cNvSpPr>
          <p:nvPr/>
        </p:nvSpPr>
        <p:spPr bwMode="auto">
          <a:xfrm>
            <a:off x="1295400" y="914400"/>
            <a:ext cx="0" cy="54864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rgbClr val="000000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rgbClr val="000000"/>
          </a:solidFill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rgbClr val="000000"/>
          </a:solidFill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rgbClr val="000000"/>
          </a:solidFill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rgbClr val="000000"/>
          </a:solidFill>
          <a:latin typeface="Tahoma" pitchFamily="34" charset="0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rgbClr val="000000"/>
          </a:solidFill>
          <a:latin typeface="Tahoma" pitchFamily="34" charset="0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rgbClr val="000000"/>
          </a:solidFill>
          <a:latin typeface="Tahoma" pitchFamily="34" charset="0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rgbClr val="000000"/>
          </a:solidFill>
          <a:latin typeface="Tahoma" pitchFamily="34" charset="0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rgbClr val="000000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Ø"/>
        <a:defRPr kumimoji="1"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>
          <a:solidFill>
            <a:srgbClr val="000000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rgbClr val="000000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rgbClr val="000000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rgbClr val="000000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rgbClr val="000000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rgbClr val="000000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rgbClr val="000000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rgbClr val="000000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executiveinterviews.com/U12459-fulc-cnbcus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Thermochemical Conversion Technologies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Combustion Types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/>
              <a:t>Incineration (energy recovery through complete oxidation)</a:t>
            </a:r>
          </a:p>
          <a:p>
            <a:pPr lvl="1">
              <a:lnSpc>
                <a:spcPct val="90000"/>
              </a:lnSpc>
            </a:pPr>
            <a:r>
              <a:rPr lang="en-US"/>
              <a:t>Mass Burn</a:t>
            </a:r>
          </a:p>
          <a:p>
            <a:pPr lvl="1">
              <a:lnSpc>
                <a:spcPct val="90000"/>
              </a:lnSpc>
            </a:pPr>
            <a:r>
              <a:rPr lang="en-US"/>
              <a:t>Refuse Derived Fuel</a:t>
            </a:r>
          </a:p>
          <a:p>
            <a:pPr>
              <a:lnSpc>
                <a:spcPct val="90000"/>
              </a:lnSpc>
            </a:pPr>
            <a:r>
              <a:rPr lang="en-US"/>
              <a:t>Pyrolysis</a:t>
            </a:r>
          </a:p>
          <a:p>
            <a:pPr>
              <a:lnSpc>
                <a:spcPct val="90000"/>
              </a:lnSpc>
            </a:pPr>
            <a:r>
              <a:rPr lang="en-US"/>
              <a:t>Gasification</a:t>
            </a:r>
          </a:p>
          <a:p>
            <a:pPr>
              <a:lnSpc>
                <a:spcPct val="90000"/>
              </a:lnSpc>
            </a:pPr>
            <a:r>
              <a:rPr lang="en-US"/>
              <a:t>Plasma arc (advanced thermal conversion)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Gasification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sz="2800" dirty="0"/>
              <a:t>Partial oxidation process using air, pure oxygen, oxygen enriched air, hydrogen, or steam</a:t>
            </a:r>
          </a:p>
          <a:p>
            <a:pPr>
              <a:lnSpc>
                <a:spcPct val="80000"/>
              </a:lnSpc>
            </a:pPr>
            <a:r>
              <a:rPr lang="en-US" sz="2800" dirty="0"/>
              <a:t>Produces electricity, </a:t>
            </a:r>
            <a:r>
              <a:rPr lang="en-US" sz="2800" dirty="0" err="1"/>
              <a:t>fules</a:t>
            </a:r>
            <a:r>
              <a:rPr lang="en-US" sz="2800" dirty="0"/>
              <a:t> (methane, hydrogen, ethanol, synthetic diesel), and chemical products </a:t>
            </a:r>
          </a:p>
          <a:p>
            <a:pPr>
              <a:lnSpc>
                <a:spcPct val="80000"/>
              </a:lnSpc>
            </a:pPr>
            <a:r>
              <a:rPr lang="en-US" sz="2800" dirty="0"/>
              <a:t>Temperature &gt; </a:t>
            </a:r>
            <a:r>
              <a:rPr lang="en-US" sz="2800" dirty="0" smtClean="0"/>
              <a:t>1300</a:t>
            </a:r>
            <a:r>
              <a:rPr lang="en-US" sz="2800" baseline="30000" dirty="0" smtClean="0"/>
              <a:t>o</a:t>
            </a:r>
            <a:r>
              <a:rPr lang="en-US" sz="2800" dirty="0" smtClean="0"/>
              <a:t>F 704.4444C</a:t>
            </a:r>
            <a:endParaRPr lang="en-US" sz="2800" dirty="0"/>
          </a:p>
          <a:p>
            <a:pPr>
              <a:lnSpc>
                <a:spcPct val="80000"/>
              </a:lnSpc>
            </a:pPr>
            <a:r>
              <a:rPr lang="en-US" sz="2800" dirty="0"/>
              <a:t>More flexible than incineration, more technologically complex than incineration or pyrolysis, more public acceptance</a:t>
            </a:r>
          </a:p>
          <a:p>
            <a:pPr>
              <a:lnSpc>
                <a:spcPct val="80000"/>
              </a:lnSpc>
            </a:pP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4" name="Picture 4" descr="landfill processes 002"/>
          <p:cNvPicPr>
            <a:picLocks noChangeAspect="1" noChangeArrowheads="1"/>
          </p:cNvPicPr>
          <p:nvPr/>
        </p:nvPicPr>
        <p:blipFill>
          <a:blip r:embed="rId2"/>
          <a:srcRect l="39215" t="70200" r="7843" b="10315"/>
          <a:stretch>
            <a:fillRect/>
          </a:stretch>
        </p:blipFill>
        <p:spPr bwMode="auto">
          <a:xfrm>
            <a:off x="1371600" y="1905000"/>
            <a:ext cx="7315200" cy="3657600"/>
          </a:xfrm>
          <a:prstGeom prst="rect">
            <a:avLst/>
          </a:prstGeom>
          <a:noFill/>
        </p:spPr>
      </p:pic>
      <p:sp>
        <p:nvSpPr>
          <p:cNvPr id="30725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Flexibility of Gasification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Pyrolysis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2400"/>
              <a:t>Thermal degradation of carbonaceous materials</a:t>
            </a:r>
          </a:p>
          <a:p>
            <a:pPr>
              <a:lnSpc>
                <a:spcPct val="90000"/>
              </a:lnSpc>
            </a:pPr>
            <a:r>
              <a:rPr lang="en-US" sz="2400"/>
              <a:t>Lower temperature than gasification (750 – 1500</a:t>
            </a:r>
            <a:r>
              <a:rPr lang="en-US" sz="2400" baseline="30000"/>
              <a:t>o</a:t>
            </a:r>
            <a:r>
              <a:rPr lang="en-US" sz="2400"/>
              <a:t>F)</a:t>
            </a:r>
          </a:p>
          <a:p>
            <a:pPr>
              <a:lnSpc>
                <a:spcPct val="90000"/>
              </a:lnSpc>
            </a:pPr>
            <a:r>
              <a:rPr lang="en-US" sz="2400"/>
              <a:t>Absence or limited oxygen</a:t>
            </a:r>
          </a:p>
          <a:p>
            <a:pPr>
              <a:lnSpc>
                <a:spcPct val="90000"/>
              </a:lnSpc>
            </a:pPr>
            <a:r>
              <a:rPr lang="en-US" sz="2400"/>
              <a:t>Products are pyrolitic oils and gas, solid char</a:t>
            </a:r>
          </a:p>
          <a:p>
            <a:pPr>
              <a:lnSpc>
                <a:spcPct val="90000"/>
              </a:lnSpc>
            </a:pPr>
            <a:r>
              <a:rPr lang="en-US" sz="2400"/>
              <a:t>Distribution of products depends on temperature</a:t>
            </a:r>
          </a:p>
          <a:p>
            <a:pPr>
              <a:lnSpc>
                <a:spcPct val="90000"/>
              </a:lnSpc>
            </a:pPr>
            <a:r>
              <a:rPr lang="en-US" sz="2400"/>
              <a:t>Pyrolysis oil used for (after appropriate post-treatment): liquid fuels, chemicals, adhesives, and other products. </a:t>
            </a:r>
          </a:p>
          <a:p>
            <a:pPr>
              <a:lnSpc>
                <a:spcPct val="90000"/>
              </a:lnSpc>
            </a:pPr>
            <a:r>
              <a:rPr lang="en-US" sz="2400"/>
              <a:t>A number of processes directly combust pyrolysis gases, oils, and char</a:t>
            </a:r>
          </a:p>
          <a:p>
            <a:pPr>
              <a:lnSpc>
                <a:spcPct val="90000"/>
              </a:lnSpc>
            </a:pPr>
            <a:endParaRPr lang="en-US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6085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288925"/>
            <a:ext cx="9144000" cy="714692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</p:pic>
      <p:sp>
        <p:nvSpPr>
          <p:cNvPr id="46086" name="Rectangle 6"/>
          <p:cNvSpPr>
            <a:spLocks noChangeArrowheads="1"/>
          </p:cNvSpPr>
          <p:nvPr/>
        </p:nvSpPr>
        <p:spPr bwMode="auto">
          <a:xfrm>
            <a:off x="381000" y="5638800"/>
            <a:ext cx="4572000" cy="88423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endParaRPr lang="en-US"/>
          </a:p>
          <a:p>
            <a:r>
              <a:rPr lang="en-US" sz="2800"/>
              <a:t>Pyrolyzer—Mitsui R21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/>
              <a:t>Thermoselect (Gasification and Pyrolysis)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sz="2700"/>
              <a:t>Recovers a synthesis gas, utilizable glass-like minerals, metals rich in iron and sulfur from municipal solid waste, commercial waste, industrial waste and hazardous waste </a:t>
            </a:r>
          </a:p>
          <a:p>
            <a:pPr>
              <a:lnSpc>
                <a:spcPct val="80000"/>
              </a:lnSpc>
            </a:pPr>
            <a:r>
              <a:rPr lang="en-US" sz="2700"/>
              <a:t>High temperature gasification of the organic waste constituents and direct fusion of the inorganic components. </a:t>
            </a:r>
          </a:p>
          <a:p>
            <a:pPr>
              <a:lnSpc>
                <a:spcPct val="80000"/>
              </a:lnSpc>
            </a:pPr>
            <a:r>
              <a:rPr lang="en-US" sz="2700"/>
              <a:t>Water, salt and zinc concentrate are produced as usable raw materials during the process water treatment. </a:t>
            </a:r>
          </a:p>
          <a:p>
            <a:pPr>
              <a:lnSpc>
                <a:spcPct val="80000"/>
              </a:lnSpc>
            </a:pPr>
            <a:r>
              <a:rPr lang="en-US" sz="2700"/>
              <a:t>No ashes, slag or filter dusts </a:t>
            </a:r>
          </a:p>
          <a:p>
            <a:pPr>
              <a:lnSpc>
                <a:spcPct val="80000"/>
              </a:lnSpc>
            </a:pPr>
            <a:r>
              <a:rPr lang="en-US" sz="2700"/>
              <a:t>100,000 tpd plant in Japan operating since 1999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6326" name="Picture 6" descr="schema_verfahrensubersicht_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6327" name="Text Box 7"/>
          <p:cNvSpPr txBox="1">
            <a:spLocks noChangeArrowheads="1"/>
          </p:cNvSpPr>
          <p:nvPr/>
        </p:nvSpPr>
        <p:spPr bwMode="auto">
          <a:xfrm>
            <a:off x="228600" y="5715000"/>
            <a:ext cx="5391150" cy="82232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/>
              <a:t>Thermoselect </a:t>
            </a:r>
          </a:p>
          <a:p>
            <a:r>
              <a:rPr lang="en-US"/>
              <a:t>(http://www.thermoselect.com/index.cfm)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2468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3"/>
          <a:srcRect l="14063" t="34558" r="57813" b="10204"/>
          <a:stretch>
            <a:fillRect/>
          </a:stretch>
        </p:blipFill>
        <p:spPr>
          <a:xfrm>
            <a:off x="0" y="762000"/>
            <a:ext cx="9144000" cy="6096000"/>
          </a:xfrm>
          <a:noFill/>
          <a:ln/>
        </p:spPr>
      </p:pic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914400" y="177800"/>
            <a:ext cx="6273800" cy="5191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sz="2800">
                <a:solidFill>
                  <a:srgbClr val="3333CC"/>
                </a:solidFill>
                <a:hlinkClick r:id="rId4"/>
              </a:rPr>
              <a:t>Fulcrum Bioenergy MSW to Ethanol Plant</a:t>
            </a:r>
            <a:endParaRPr lang="en-US" sz="2800">
              <a:solidFill>
                <a:srgbClr val="33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Plasma Arc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sz="2400"/>
              <a:t>Heating Technique using electrical arc</a:t>
            </a:r>
          </a:p>
          <a:p>
            <a:pPr>
              <a:lnSpc>
                <a:spcPct val="80000"/>
              </a:lnSpc>
            </a:pPr>
            <a:r>
              <a:rPr lang="en-US" sz="2400"/>
              <a:t>Used for combustion, pyrolysis, gasification, metals processing</a:t>
            </a:r>
          </a:p>
          <a:p>
            <a:pPr>
              <a:lnSpc>
                <a:spcPct val="80000"/>
              </a:lnSpc>
            </a:pPr>
            <a:r>
              <a:rPr lang="en-US" sz="2400"/>
              <a:t>Originally developed by SKF Steel in Sweden for reducing gas foriron manufacturing</a:t>
            </a:r>
          </a:p>
          <a:p>
            <a:pPr>
              <a:lnSpc>
                <a:spcPct val="80000"/>
              </a:lnSpc>
            </a:pPr>
            <a:r>
              <a:rPr lang="en-US" sz="2400"/>
              <a:t>Plasma direct melting reactor developed by Westinghouse Plasma Corp.</a:t>
            </a:r>
          </a:p>
          <a:p>
            <a:pPr>
              <a:lnSpc>
                <a:spcPct val="80000"/>
              </a:lnSpc>
            </a:pPr>
            <a:r>
              <a:rPr lang="en-US" sz="2400"/>
              <a:t>Further developed for treating hazardous feedstocks (Contaminated soils, Low-level radioactive waste, Medical waste)</a:t>
            </a:r>
          </a:p>
          <a:p>
            <a:pPr>
              <a:lnSpc>
                <a:spcPct val="80000"/>
              </a:lnSpc>
            </a:pPr>
            <a:r>
              <a:rPr lang="en-US" sz="2400"/>
              <a:t>Temperatures (&gt; 1400</a:t>
            </a:r>
            <a:r>
              <a:rPr lang="en-US" sz="2400" baseline="30000"/>
              <a:t>o</a:t>
            </a:r>
            <a:r>
              <a:rPr lang="en-US" sz="2400"/>
              <a:t>C) sufficient to slag ash</a:t>
            </a:r>
          </a:p>
          <a:p>
            <a:pPr>
              <a:lnSpc>
                <a:spcPct val="80000"/>
              </a:lnSpc>
            </a:pPr>
            <a:r>
              <a:rPr lang="en-US" sz="2400"/>
              <a:t>Plasma power consumption 200-400 kWh/ton</a:t>
            </a:r>
          </a:p>
          <a:p>
            <a:pPr>
              <a:lnSpc>
                <a:spcPct val="80000"/>
              </a:lnSpc>
            </a:pPr>
            <a:r>
              <a:rPr lang="en-US" sz="2400"/>
              <a:t>Commercial scale facilities for treating MSW in Japan</a:t>
            </a:r>
          </a:p>
          <a:p>
            <a:pPr>
              <a:lnSpc>
                <a:spcPct val="80000"/>
              </a:lnSpc>
            </a:pPr>
            <a:endParaRPr lang="en-US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/>
              <a:t>Plasma Arc Technology in Florida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2800"/>
              <a:t>Green Power Systems is proposing to build and operate a plasma arc facility to process 1,000 tons per day of municipal solid waste (garbage) in Tallahassee, Florida. </a:t>
            </a:r>
          </a:p>
          <a:p>
            <a:pPr>
              <a:lnSpc>
                <a:spcPct val="90000"/>
              </a:lnSpc>
            </a:pPr>
            <a:r>
              <a:rPr lang="en-US" sz="2800"/>
              <a:t>Geoplasma is proposing to build a similar facility for up to 3,000 tons of solid waste per day in St. Lucie County, claims 120 MW will be produced</a:t>
            </a:r>
          </a:p>
          <a:p>
            <a:pPr>
              <a:lnSpc>
                <a:spcPct val="90000"/>
              </a:lnSpc>
            </a:pPr>
            <a:r>
              <a:rPr lang="en-US" sz="2800"/>
              <a:t>Health risks, economics, and technical issues still remain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Process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Heated using </a:t>
            </a:r>
          </a:p>
          <a:p>
            <a:pPr lvl="1"/>
            <a:r>
              <a:rPr lang="en-US"/>
              <a:t>direct current arc plasma for high T organic waste destruction and gasification and</a:t>
            </a:r>
          </a:p>
          <a:p>
            <a:pPr lvl="1"/>
            <a:r>
              <a:rPr lang="en-US"/>
              <a:t>Alternating current powered, resistance hearing to maintain more even T distribution in molten bath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2229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96838" y="119063"/>
            <a:ext cx="9337676" cy="662622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8134" name="Picture 6" descr="process_pi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Waste Incineration - Advantages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Char char="•"/>
            </a:pPr>
            <a:r>
              <a:rPr lang="en-US" sz="2400"/>
              <a:t>Volume and weight reduced (approx. 90% vol. and 75% wt reduction)</a:t>
            </a:r>
          </a:p>
          <a:p>
            <a:pPr>
              <a:lnSpc>
                <a:spcPct val="90000"/>
              </a:lnSpc>
              <a:buFontTx/>
              <a:buChar char="•"/>
            </a:pPr>
            <a:r>
              <a:rPr lang="en-US" sz="2400"/>
              <a:t>Waste reduction is immediate, no long term residency required</a:t>
            </a:r>
          </a:p>
          <a:p>
            <a:pPr>
              <a:lnSpc>
                <a:spcPct val="90000"/>
              </a:lnSpc>
              <a:buFontTx/>
              <a:buChar char="•"/>
            </a:pPr>
            <a:r>
              <a:rPr lang="en-US" sz="2400"/>
              <a:t>Destruction in seconds where LF requires 100s of years</a:t>
            </a:r>
          </a:p>
          <a:p>
            <a:pPr>
              <a:lnSpc>
                <a:spcPct val="90000"/>
              </a:lnSpc>
              <a:buFontTx/>
              <a:buChar char="•"/>
            </a:pPr>
            <a:r>
              <a:rPr lang="en-US" sz="2400"/>
              <a:t>Incineration can be done at generation site </a:t>
            </a:r>
          </a:p>
          <a:p>
            <a:pPr>
              <a:lnSpc>
                <a:spcPct val="90000"/>
              </a:lnSpc>
              <a:buFontTx/>
              <a:buChar char="•"/>
            </a:pPr>
            <a:r>
              <a:rPr lang="en-US" sz="2400"/>
              <a:t>Air discharges can be controlled </a:t>
            </a:r>
          </a:p>
          <a:p>
            <a:pPr>
              <a:lnSpc>
                <a:spcPct val="90000"/>
              </a:lnSpc>
              <a:buFontTx/>
              <a:buChar char="•"/>
            </a:pPr>
            <a:r>
              <a:rPr lang="en-US" sz="2400"/>
              <a:t>Ash residue is usually non-putrescible, sterile, inert</a:t>
            </a:r>
          </a:p>
          <a:p>
            <a:pPr>
              <a:lnSpc>
                <a:spcPct val="90000"/>
              </a:lnSpc>
              <a:buFontTx/>
              <a:buChar char="•"/>
            </a:pPr>
            <a:r>
              <a:rPr lang="en-US" sz="2400"/>
              <a:t>Small disposal area required</a:t>
            </a:r>
          </a:p>
          <a:p>
            <a:pPr>
              <a:lnSpc>
                <a:spcPct val="90000"/>
              </a:lnSpc>
              <a:buFontTx/>
              <a:buChar char="•"/>
            </a:pPr>
            <a:r>
              <a:rPr lang="en-US" sz="2400"/>
              <a:t>Cost can be offset by heat recovery/ sale of energy</a:t>
            </a:r>
          </a:p>
          <a:p>
            <a:pPr>
              <a:lnSpc>
                <a:spcPct val="90000"/>
              </a:lnSpc>
              <a:buFont typeface="Wingdings" pitchFamily="2" charset="2"/>
              <a:buChar char="•"/>
            </a:pPr>
            <a:endParaRPr lang="en-US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Waste Incineration - Disadvantages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sz="3600"/>
              <a:t>High capital cost</a:t>
            </a:r>
          </a:p>
          <a:p>
            <a:pPr>
              <a:lnSpc>
                <a:spcPct val="80000"/>
              </a:lnSpc>
            </a:pPr>
            <a:r>
              <a:rPr lang="en-US" sz="3600"/>
              <a:t>Skilled operators are required (particularly for boiler operations)</a:t>
            </a:r>
          </a:p>
          <a:p>
            <a:pPr>
              <a:lnSpc>
                <a:spcPct val="80000"/>
              </a:lnSpc>
            </a:pPr>
            <a:r>
              <a:rPr lang="en-US" sz="3600"/>
              <a:t>Some materials are noncombustible </a:t>
            </a:r>
          </a:p>
          <a:p>
            <a:pPr>
              <a:lnSpc>
                <a:spcPct val="80000"/>
              </a:lnSpc>
            </a:pPr>
            <a:r>
              <a:rPr lang="en-US" sz="3600"/>
              <a:t>Some material require supplemental fuel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Waste Incineration - Disadvantages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sz="2600"/>
              <a:t>Air contaminant potential (MACT standards have substantially reduced dioxin, WTE 19% of Hg emissions in 1995 – 90% reduction since then)</a:t>
            </a:r>
          </a:p>
          <a:p>
            <a:pPr>
              <a:lnSpc>
                <a:spcPct val="80000"/>
              </a:lnSpc>
            </a:pPr>
            <a:r>
              <a:rPr lang="en-US" sz="2600"/>
              <a:t>Volume of gas from incineration is 10 x as great as other thermochemical conversion processes, greater cost for gas cleanup/pollution control</a:t>
            </a:r>
          </a:p>
          <a:p>
            <a:pPr>
              <a:lnSpc>
                <a:spcPct val="80000"/>
              </a:lnSpc>
            </a:pPr>
            <a:r>
              <a:rPr lang="en-US" sz="2600"/>
              <a:t>Public disapproval</a:t>
            </a:r>
          </a:p>
          <a:p>
            <a:pPr lvl="1">
              <a:lnSpc>
                <a:spcPct val="80000"/>
              </a:lnSpc>
              <a:buFont typeface="Wingdings" pitchFamily="2" charset="2"/>
              <a:buChar char="Ø"/>
            </a:pPr>
            <a:r>
              <a:rPr lang="en-US" sz="2600"/>
              <a:t>Risk imposed rather than voluntary</a:t>
            </a:r>
          </a:p>
          <a:p>
            <a:pPr lvl="1">
              <a:lnSpc>
                <a:spcPct val="80000"/>
              </a:lnSpc>
              <a:buFont typeface="Wingdings" pitchFamily="2" charset="2"/>
              <a:buChar char="Ø"/>
            </a:pPr>
            <a:r>
              <a:rPr lang="en-US" sz="2600"/>
              <a:t>Incineration will decrease property value (perceived not necessarily true)</a:t>
            </a:r>
          </a:p>
          <a:p>
            <a:pPr lvl="1">
              <a:lnSpc>
                <a:spcPct val="80000"/>
              </a:lnSpc>
              <a:buFont typeface="Wingdings" pitchFamily="2" charset="2"/>
              <a:buChar char="Ø"/>
            </a:pPr>
            <a:r>
              <a:rPr lang="en-US" sz="2600"/>
              <a:t>Distrust of government/industry ability to regulate</a:t>
            </a:r>
          </a:p>
          <a:p>
            <a:pPr>
              <a:lnSpc>
                <a:spcPct val="80000"/>
              </a:lnSpc>
            </a:pPr>
            <a:endParaRPr lang="en-US" sz="2600"/>
          </a:p>
          <a:p>
            <a:pPr>
              <a:lnSpc>
                <a:spcPct val="80000"/>
              </a:lnSpc>
            </a:pPr>
            <a:endParaRPr lang="en-US" sz="2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/>
              <a:t>Carbon and Energy Considerations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2800"/>
              <a:t>Tonne of waste creates 3.5 MW of energy during incineration (eq. to 300 kg of fuel oil) powers 70 homes</a:t>
            </a:r>
          </a:p>
          <a:p>
            <a:pPr>
              <a:lnSpc>
                <a:spcPct val="90000"/>
              </a:lnSpc>
            </a:pPr>
            <a:r>
              <a:rPr lang="en-US" sz="2800"/>
              <a:t>Biogenic portion of waste is considered CO</a:t>
            </a:r>
            <a:r>
              <a:rPr lang="en-US" sz="2800" baseline="-25000"/>
              <a:t>2</a:t>
            </a:r>
            <a:r>
              <a:rPr lang="en-US" sz="2800"/>
              <a:t> neutral (tree uses more CO</a:t>
            </a:r>
            <a:r>
              <a:rPr lang="en-US" sz="2800" baseline="-25000"/>
              <a:t>2</a:t>
            </a:r>
            <a:r>
              <a:rPr lang="en-US" sz="2800"/>
              <a:t> during its lifecycle than released during combustion)</a:t>
            </a:r>
          </a:p>
          <a:p>
            <a:pPr>
              <a:lnSpc>
                <a:spcPct val="90000"/>
              </a:lnSpc>
            </a:pPr>
            <a:r>
              <a:rPr lang="en-US" sz="2800"/>
              <a:t>Unlike biochemical conversion processes, nonbiogenic CO</a:t>
            </a:r>
            <a:r>
              <a:rPr lang="en-US" sz="2800" baseline="-25000"/>
              <a:t>2</a:t>
            </a:r>
            <a:r>
              <a:rPr lang="en-US" sz="2800"/>
              <a:t> is generated</a:t>
            </a:r>
          </a:p>
          <a:p>
            <a:pPr>
              <a:lnSpc>
                <a:spcPct val="90000"/>
              </a:lnSpc>
            </a:pPr>
            <a:r>
              <a:rPr lang="en-US" sz="2800"/>
              <a:t>Should not displace recycling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WTE Process</a:t>
            </a:r>
          </a:p>
        </p:txBody>
      </p:sp>
      <p:sp>
        <p:nvSpPr>
          <p:cNvPr id="60420" name="Rectangle 4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Three Ts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Time</a:t>
            </a:r>
          </a:p>
          <a:p>
            <a:r>
              <a:rPr lang="en-US"/>
              <a:t>Temperature</a:t>
            </a:r>
          </a:p>
          <a:p>
            <a:r>
              <a:rPr lang="en-US"/>
              <a:t>Turbulence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System Components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71600" y="1905000"/>
            <a:ext cx="7772400" cy="4114800"/>
          </a:xfrm>
        </p:spPr>
        <p:txBody>
          <a:bodyPr/>
          <a:lstStyle/>
          <a:p>
            <a:r>
              <a:rPr lang="en-US"/>
              <a:t>Refuse receipt/storage</a:t>
            </a:r>
          </a:p>
          <a:p>
            <a:r>
              <a:rPr lang="en-US"/>
              <a:t>Refuse feeding</a:t>
            </a:r>
          </a:p>
          <a:p>
            <a:r>
              <a:rPr lang="en-US"/>
              <a:t>Grate system</a:t>
            </a:r>
          </a:p>
          <a:p>
            <a:r>
              <a:rPr lang="en-US"/>
              <a:t>Air supply</a:t>
            </a:r>
          </a:p>
          <a:p>
            <a:r>
              <a:rPr lang="en-US"/>
              <a:t>Furnace</a:t>
            </a:r>
          </a:p>
          <a:p>
            <a:r>
              <a:rPr lang="en-US"/>
              <a:t>Boiler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incinerator 00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404813" y="-457200"/>
            <a:ext cx="9955213" cy="7772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Energy/Mass Balance</a:t>
            </a: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2971800" y="3200400"/>
            <a:ext cx="3276600" cy="25908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" name="Line 4"/>
          <p:cNvSpPr>
            <a:spLocks noChangeShapeType="1"/>
          </p:cNvSpPr>
          <p:nvPr/>
        </p:nvSpPr>
        <p:spPr bwMode="auto">
          <a:xfrm>
            <a:off x="1600200" y="4572000"/>
            <a:ext cx="13716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stealth" w="lg" len="lg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1417638" y="3962400"/>
            <a:ext cx="944562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/>
              <a:t>Waste</a:t>
            </a:r>
          </a:p>
        </p:txBody>
      </p:sp>
      <p:sp>
        <p:nvSpPr>
          <p:cNvPr id="9222" name="Line 6"/>
          <p:cNvSpPr>
            <a:spLocks noChangeShapeType="1"/>
          </p:cNvSpPr>
          <p:nvPr/>
        </p:nvSpPr>
        <p:spPr bwMode="auto">
          <a:xfrm>
            <a:off x="6248400" y="4648200"/>
            <a:ext cx="1143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triangle" w="lg" len="med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6858000" y="3810000"/>
            <a:ext cx="1276350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/>
              <a:t>Flue Gas</a:t>
            </a:r>
          </a:p>
        </p:txBody>
      </p:sp>
      <p:sp>
        <p:nvSpPr>
          <p:cNvPr id="9224" name="Line 8"/>
          <p:cNvSpPr>
            <a:spLocks noChangeShapeType="1"/>
          </p:cNvSpPr>
          <p:nvPr/>
        </p:nvSpPr>
        <p:spPr bwMode="auto">
          <a:xfrm flipV="1">
            <a:off x="4495800" y="2362200"/>
            <a:ext cx="0" cy="838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triangle" w="lg" len="med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4860925" y="2479675"/>
            <a:ext cx="3178175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/>
              <a:t>Energy Loss (Radiation)</a:t>
            </a:r>
          </a:p>
        </p:txBody>
      </p:sp>
      <p:sp>
        <p:nvSpPr>
          <p:cNvPr id="9226" name="Line 10"/>
          <p:cNvSpPr>
            <a:spLocks noChangeShapeType="1"/>
          </p:cNvSpPr>
          <p:nvPr/>
        </p:nvSpPr>
        <p:spPr bwMode="auto">
          <a:xfrm>
            <a:off x="4572000" y="5791200"/>
            <a:ext cx="0" cy="7620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triangle" w="lg" len="med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7" name="Text Box 11"/>
          <p:cNvSpPr txBox="1">
            <a:spLocks noChangeArrowheads="1"/>
          </p:cNvSpPr>
          <p:nvPr/>
        </p:nvSpPr>
        <p:spPr bwMode="auto">
          <a:xfrm>
            <a:off x="4784725" y="5984875"/>
            <a:ext cx="2809875" cy="82232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/>
              <a:t>Mass Loss (unburned</a:t>
            </a:r>
          </a:p>
          <a:p>
            <a:r>
              <a:rPr lang="en-US"/>
              <a:t>C in Ash)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Flue Gas Pollutants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Particulates</a:t>
            </a:r>
          </a:p>
          <a:p>
            <a:r>
              <a:rPr lang="en-US"/>
              <a:t>Acid Gases</a:t>
            </a:r>
          </a:p>
          <a:p>
            <a:r>
              <a:rPr lang="en-US"/>
              <a:t>NO</a:t>
            </a:r>
            <a:r>
              <a:rPr lang="en-US" baseline="-25000"/>
              <a:t>x</a:t>
            </a:r>
          </a:p>
          <a:p>
            <a:r>
              <a:rPr lang="en-US"/>
              <a:t>CO</a:t>
            </a:r>
          </a:p>
          <a:p>
            <a:r>
              <a:rPr lang="en-US"/>
              <a:t>Organic Hazardous Air Pollutants</a:t>
            </a:r>
          </a:p>
          <a:p>
            <a:r>
              <a:rPr lang="en-US"/>
              <a:t>Metal Hazardous Air Pollutants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Particulates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2400"/>
              <a:t>Solid </a:t>
            </a:r>
          </a:p>
          <a:p>
            <a:pPr>
              <a:lnSpc>
                <a:spcPct val="90000"/>
              </a:lnSpc>
            </a:pPr>
            <a:r>
              <a:rPr lang="en-US" sz="2400"/>
              <a:t>Condensable </a:t>
            </a:r>
          </a:p>
          <a:p>
            <a:pPr>
              <a:lnSpc>
                <a:spcPct val="90000"/>
              </a:lnSpc>
            </a:pPr>
            <a:r>
              <a:rPr lang="en-US" sz="2400"/>
              <a:t>Causes </a:t>
            </a:r>
          </a:p>
          <a:p>
            <a:pPr lvl="1">
              <a:lnSpc>
                <a:spcPct val="90000"/>
              </a:lnSpc>
            </a:pPr>
            <a:r>
              <a:rPr lang="en-US" sz="2000"/>
              <a:t>Too low of a comb T (incomplete comb) </a:t>
            </a:r>
          </a:p>
          <a:p>
            <a:pPr lvl="1">
              <a:lnSpc>
                <a:spcPct val="90000"/>
              </a:lnSpc>
            </a:pPr>
            <a:r>
              <a:rPr lang="en-US" sz="2000"/>
              <a:t>Insufficient oxygen or overabundant EA (too high T) </a:t>
            </a:r>
          </a:p>
          <a:p>
            <a:pPr lvl="1">
              <a:lnSpc>
                <a:spcPct val="90000"/>
              </a:lnSpc>
            </a:pPr>
            <a:r>
              <a:rPr lang="en-US" sz="2000"/>
              <a:t>Insufficient mixing or residence time </a:t>
            </a:r>
          </a:p>
          <a:p>
            <a:pPr lvl="1">
              <a:lnSpc>
                <a:spcPct val="90000"/>
              </a:lnSpc>
            </a:pPr>
            <a:r>
              <a:rPr lang="en-US" sz="2000"/>
              <a:t>Too much turbulence, entrainment of particulates </a:t>
            </a:r>
          </a:p>
          <a:p>
            <a:pPr>
              <a:lnSpc>
                <a:spcPct val="90000"/>
              </a:lnSpc>
            </a:pPr>
            <a:r>
              <a:rPr lang="en-US" sz="2400"/>
              <a:t>Control</a:t>
            </a:r>
          </a:p>
          <a:p>
            <a:pPr lvl="1">
              <a:lnSpc>
                <a:spcPct val="90000"/>
              </a:lnSpc>
            </a:pPr>
            <a:r>
              <a:rPr lang="en-US" sz="2000"/>
              <a:t>Cyclones - not effective for removal of small particulates </a:t>
            </a:r>
          </a:p>
          <a:p>
            <a:pPr lvl="1">
              <a:lnSpc>
                <a:spcPct val="90000"/>
              </a:lnSpc>
            </a:pPr>
            <a:r>
              <a:rPr lang="en-US" sz="2000"/>
              <a:t>Electrostatic precipitator  </a:t>
            </a:r>
          </a:p>
          <a:p>
            <a:pPr lvl="1">
              <a:lnSpc>
                <a:spcPct val="90000"/>
              </a:lnSpc>
            </a:pPr>
            <a:r>
              <a:rPr lang="en-US" sz="2000"/>
              <a:t>Fabric Filters (baghouses) </a:t>
            </a:r>
          </a:p>
          <a:p>
            <a:pPr lvl="2">
              <a:lnSpc>
                <a:spcPct val="90000"/>
              </a:lnSpc>
            </a:pPr>
            <a:endParaRPr lang="en-US" sz="1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Metals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Removed with particulates </a:t>
            </a:r>
          </a:p>
          <a:p>
            <a:r>
              <a:rPr lang="en-US"/>
              <a:t>Mercury remains volatilized </a:t>
            </a:r>
          </a:p>
          <a:p>
            <a:r>
              <a:rPr lang="en-US"/>
              <a:t>Tough to remove from flue gas </a:t>
            </a:r>
          </a:p>
          <a:p>
            <a:r>
              <a:rPr lang="en-US"/>
              <a:t>Remove source or use activated carbon (along with dioxins)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Acid Gases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2800"/>
              <a:t>From Cl, S, N, Fl in refuse (in plastics, textiles, rubber, yd waste, paper) </a:t>
            </a:r>
          </a:p>
          <a:p>
            <a:pPr>
              <a:lnSpc>
                <a:spcPct val="90000"/>
              </a:lnSpc>
            </a:pPr>
            <a:r>
              <a:rPr lang="en-US" sz="2800"/>
              <a:t>Uncontrolled incineration - 18-20% HCl with pH 2</a:t>
            </a:r>
          </a:p>
          <a:p>
            <a:pPr>
              <a:lnSpc>
                <a:spcPct val="90000"/>
              </a:lnSpc>
            </a:pPr>
            <a:r>
              <a:rPr lang="en-US" sz="2800"/>
              <a:t>Acid gas scrubber (SO</a:t>
            </a:r>
            <a:r>
              <a:rPr lang="en-US" sz="2800" baseline="-25000"/>
              <a:t>2</a:t>
            </a:r>
            <a:r>
              <a:rPr lang="en-US" sz="2800"/>
              <a:t>, HCl, HFl) usually ahead of ESP or baghouse </a:t>
            </a:r>
          </a:p>
          <a:p>
            <a:pPr lvl="1">
              <a:lnSpc>
                <a:spcPct val="90000"/>
              </a:lnSpc>
            </a:pPr>
            <a:r>
              <a:rPr lang="en-US" sz="2400"/>
              <a:t>Wet scrubber </a:t>
            </a:r>
          </a:p>
          <a:p>
            <a:pPr lvl="1">
              <a:lnSpc>
                <a:spcPct val="90000"/>
              </a:lnSpc>
            </a:pPr>
            <a:r>
              <a:rPr lang="en-US" sz="2400"/>
              <a:t>Spray dryer </a:t>
            </a:r>
          </a:p>
          <a:p>
            <a:pPr lvl="1">
              <a:lnSpc>
                <a:spcPct val="90000"/>
              </a:lnSpc>
            </a:pPr>
            <a:r>
              <a:rPr lang="en-US" sz="2400"/>
              <a:t>Dry scrubber injectors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Nitrogen removal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Source removal to avoid fuel NO</a:t>
            </a:r>
            <a:r>
              <a:rPr lang="en-US" baseline="-25000"/>
              <a:t>x</a:t>
            </a:r>
            <a:r>
              <a:rPr lang="en-US"/>
              <a:t> production </a:t>
            </a:r>
          </a:p>
          <a:p>
            <a:r>
              <a:rPr lang="en-US"/>
              <a:t>T &lt; 1500 F to avoid thermal NO</a:t>
            </a:r>
            <a:r>
              <a:rPr lang="en-US" baseline="-25000"/>
              <a:t>x </a:t>
            </a:r>
          </a:p>
          <a:p>
            <a:r>
              <a:rPr lang="en-US"/>
              <a:t>Denox sytems - selective catalytic reaction via injection of ammonia</a:t>
            </a:r>
            <a:r>
              <a:rPr lang="en-US" sz="360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Air Pollution Control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Remove certain waste components</a:t>
            </a:r>
          </a:p>
          <a:p>
            <a:r>
              <a:rPr lang="en-US"/>
              <a:t>Good Combustion Practices</a:t>
            </a:r>
          </a:p>
          <a:p>
            <a:r>
              <a:rPr lang="en-US"/>
              <a:t>Emission Control Devices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Devices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800"/>
              <a:t>Electrostatic Precipitator</a:t>
            </a:r>
          </a:p>
          <a:p>
            <a:r>
              <a:rPr lang="en-US" sz="2800"/>
              <a:t>Baghouses</a:t>
            </a:r>
          </a:p>
          <a:p>
            <a:r>
              <a:rPr lang="en-US" sz="2800"/>
              <a:t>Acid Gas Scrubbers</a:t>
            </a:r>
          </a:p>
          <a:p>
            <a:pPr lvl="1"/>
            <a:r>
              <a:rPr lang="en-US" sz="2400"/>
              <a:t>Wet scrubber</a:t>
            </a:r>
          </a:p>
          <a:p>
            <a:pPr lvl="1"/>
            <a:r>
              <a:rPr lang="en-US" sz="2400"/>
              <a:t>Dry scrubber</a:t>
            </a:r>
          </a:p>
          <a:p>
            <a:pPr lvl="1"/>
            <a:r>
              <a:rPr lang="en-US" sz="2400"/>
              <a:t>Chemicals added in slurry to neutralize acids</a:t>
            </a:r>
          </a:p>
          <a:p>
            <a:r>
              <a:rPr lang="en-US" sz="2800"/>
              <a:t>Activated Carbon</a:t>
            </a:r>
          </a:p>
          <a:p>
            <a:r>
              <a:rPr lang="en-US" sz="2800"/>
              <a:t>Selective Non-catalytic Reduction</a:t>
            </a:r>
          </a:p>
          <a:p>
            <a:endParaRPr lang="en-US" sz="2800"/>
          </a:p>
          <a:p>
            <a:endParaRPr lang="en-US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Ash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2800"/>
              <a:t>Bottom Ash – recovered from combustion chamber</a:t>
            </a:r>
          </a:p>
          <a:p>
            <a:pPr>
              <a:lnSpc>
                <a:spcPct val="90000"/>
              </a:lnSpc>
            </a:pPr>
            <a:r>
              <a:rPr lang="en-US" sz="2800"/>
              <a:t>Heat Recovery Ash – collected in the heat recovery system (boiler, economizer, superheater)</a:t>
            </a:r>
          </a:p>
          <a:p>
            <a:pPr>
              <a:lnSpc>
                <a:spcPct val="90000"/>
              </a:lnSpc>
            </a:pPr>
            <a:r>
              <a:rPr lang="en-US" sz="2800"/>
              <a:t>Fly Ash – Particulate matter removed prior to sorbents</a:t>
            </a:r>
          </a:p>
          <a:p>
            <a:pPr>
              <a:lnSpc>
                <a:spcPct val="90000"/>
              </a:lnSpc>
            </a:pPr>
            <a:r>
              <a:rPr lang="en-US" sz="2800"/>
              <a:t>Air Pollution Control Residues – usually combined with fly ash</a:t>
            </a:r>
          </a:p>
          <a:p>
            <a:pPr>
              <a:lnSpc>
                <a:spcPct val="90000"/>
              </a:lnSpc>
            </a:pPr>
            <a:r>
              <a:rPr lang="en-US" sz="2800"/>
              <a:t>Combined Ash – most US facilities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800"/>
              <a:t>   combine all ashes</a:t>
            </a:r>
          </a:p>
          <a:p>
            <a:pPr>
              <a:lnSpc>
                <a:spcPct val="90000"/>
              </a:lnSpc>
            </a:pPr>
            <a:endParaRPr lang="en-US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/>
              <a:t>Schematic Presentation of Bottom Ash Treatment</a:t>
            </a:r>
          </a:p>
        </p:txBody>
      </p:sp>
      <p:pic>
        <p:nvPicPr>
          <p:cNvPr id="34819" name="Picture 3" descr="landfill processes 003"/>
          <p:cNvPicPr>
            <a:picLocks noChangeAspect="1" noChangeArrowheads="1"/>
          </p:cNvPicPr>
          <p:nvPr/>
        </p:nvPicPr>
        <p:blipFill>
          <a:blip r:embed="rId2"/>
          <a:srcRect l="42157" t="63751" r="7843" b="10916"/>
          <a:stretch>
            <a:fillRect/>
          </a:stretch>
        </p:blipFill>
        <p:spPr bwMode="auto">
          <a:xfrm>
            <a:off x="1447800" y="1981200"/>
            <a:ext cx="6705600" cy="46021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Ash Reuse Options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Construction fill</a:t>
            </a:r>
          </a:p>
          <a:p>
            <a:r>
              <a:rPr lang="en-US"/>
              <a:t>Road construction</a:t>
            </a:r>
          </a:p>
          <a:p>
            <a:r>
              <a:rPr lang="en-US"/>
              <a:t>Landfill daily cover </a:t>
            </a:r>
          </a:p>
          <a:p>
            <a:r>
              <a:rPr lang="en-US"/>
              <a:t>Cement block production</a:t>
            </a:r>
          </a:p>
          <a:p>
            <a:r>
              <a:rPr lang="en-US"/>
              <a:t>Treatment of acid mine drainage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100_229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79600" y="-1409700"/>
            <a:ext cx="12903200" cy="9677400"/>
          </a:xfrm>
          <a:prstGeom prst="rect">
            <a:avLst/>
          </a:prstGeom>
          <a:noFill/>
        </p:spPr>
      </p:pic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669925" y="879475"/>
            <a:ext cx="8604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/>
            <a:r>
              <a:rPr lang="en-US"/>
              <a:t>Stack</a:t>
            </a:r>
          </a:p>
        </p:txBody>
      </p:sp>
      <p:sp>
        <p:nvSpPr>
          <p:cNvPr id="16388" name="Line 4"/>
          <p:cNvSpPr>
            <a:spLocks noChangeShapeType="1"/>
          </p:cNvSpPr>
          <p:nvPr/>
        </p:nvSpPr>
        <p:spPr bwMode="auto">
          <a:xfrm>
            <a:off x="1219200" y="1524000"/>
            <a:ext cx="53340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5622925" y="498475"/>
            <a:ext cx="18669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/>
            <a:r>
              <a:rPr lang="en-US"/>
              <a:t>Refuse Boiler</a:t>
            </a:r>
          </a:p>
        </p:txBody>
      </p:sp>
      <p:sp>
        <p:nvSpPr>
          <p:cNvPr id="16390" name="Line 6"/>
          <p:cNvSpPr>
            <a:spLocks noChangeShapeType="1"/>
          </p:cNvSpPr>
          <p:nvPr/>
        </p:nvSpPr>
        <p:spPr bwMode="auto">
          <a:xfrm flipH="1">
            <a:off x="6019800" y="1066800"/>
            <a:ext cx="304800" cy="990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6391" name="Text Box 7"/>
          <p:cNvSpPr txBox="1">
            <a:spLocks noChangeArrowheads="1"/>
          </p:cNvSpPr>
          <p:nvPr/>
        </p:nvSpPr>
        <p:spPr bwMode="auto">
          <a:xfrm>
            <a:off x="7527925" y="1412875"/>
            <a:ext cx="1147763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/>
            <a:r>
              <a:rPr lang="en-US"/>
              <a:t>Tipping</a:t>
            </a:r>
          </a:p>
          <a:p>
            <a:pPr eaLnBrk="1" hangingPunct="1"/>
            <a:r>
              <a:rPr lang="en-US"/>
              <a:t>Floor</a:t>
            </a:r>
          </a:p>
        </p:txBody>
      </p:sp>
      <p:sp>
        <p:nvSpPr>
          <p:cNvPr id="16392" name="Line 8"/>
          <p:cNvSpPr>
            <a:spLocks noChangeShapeType="1"/>
          </p:cNvSpPr>
          <p:nvPr/>
        </p:nvSpPr>
        <p:spPr bwMode="auto">
          <a:xfrm>
            <a:off x="8382000" y="2209800"/>
            <a:ext cx="30480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6393" name="Text Box 9"/>
          <p:cNvSpPr txBox="1">
            <a:spLocks noChangeArrowheads="1"/>
          </p:cNvSpPr>
          <p:nvPr/>
        </p:nvSpPr>
        <p:spPr bwMode="auto">
          <a:xfrm>
            <a:off x="2193925" y="803275"/>
            <a:ext cx="16970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/>
            <a:r>
              <a:rPr lang="en-US"/>
              <a:t>Fabric Filter</a:t>
            </a:r>
          </a:p>
        </p:txBody>
      </p:sp>
      <p:sp>
        <p:nvSpPr>
          <p:cNvPr id="16394" name="Text Box 10"/>
          <p:cNvSpPr txBox="1">
            <a:spLocks noChangeArrowheads="1"/>
          </p:cNvSpPr>
          <p:nvPr/>
        </p:nvSpPr>
        <p:spPr bwMode="auto">
          <a:xfrm>
            <a:off x="3336925" y="1184275"/>
            <a:ext cx="16827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/>
            <a:r>
              <a:rPr lang="en-US"/>
              <a:t>Spray Dryer</a:t>
            </a:r>
          </a:p>
        </p:txBody>
      </p:sp>
      <p:sp>
        <p:nvSpPr>
          <p:cNvPr id="16395" name="Line 11"/>
          <p:cNvSpPr>
            <a:spLocks noChangeShapeType="1"/>
          </p:cNvSpPr>
          <p:nvPr/>
        </p:nvSpPr>
        <p:spPr bwMode="auto">
          <a:xfrm flipH="1">
            <a:off x="2895600" y="1676400"/>
            <a:ext cx="381000" cy="762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6396" name="Text Box 12"/>
          <p:cNvSpPr txBox="1">
            <a:spLocks noChangeArrowheads="1"/>
          </p:cNvSpPr>
          <p:nvPr/>
        </p:nvSpPr>
        <p:spPr bwMode="auto">
          <a:xfrm>
            <a:off x="1812925" y="4460875"/>
            <a:ext cx="21367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/>
            <a:r>
              <a:rPr lang="en-US"/>
              <a:t>Metal Recovery</a:t>
            </a:r>
          </a:p>
        </p:txBody>
      </p:sp>
      <p:sp>
        <p:nvSpPr>
          <p:cNvPr id="16397" name="Line 13"/>
          <p:cNvSpPr>
            <a:spLocks noChangeShapeType="1"/>
          </p:cNvSpPr>
          <p:nvPr/>
        </p:nvSpPr>
        <p:spPr bwMode="auto">
          <a:xfrm flipH="1" flipV="1">
            <a:off x="2286000" y="3657600"/>
            <a:ext cx="381000" cy="914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6398" name="Text Box 14"/>
          <p:cNvSpPr txBox="1">
            <a:spLocks noChangeArrowheads="1"/>
          </p:cNvSpPr>
          <p:nvPr/>
        </p:nvSpPr>
        <p:spPr bwMode="auto">
          <a:xfrm>
            <a:off x="0" y="2057400"/>
            <a:ext cx="19367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/>
            <a:r>
              <a:rPr lang="en-US"/>
              <a:t>Ash Conveyer</a:t>
            </a:r>
          </a:p>
        </p:txBody>
      </p:sp>
      <p:sp>
        <p:nvSpPr>
          <p:cNvPr id="16399" name="Line 15"/>
          <p:cNvSpPr>
            <a:spLocks noChangeShapeType="1"/>
          </p:cNvSpPr>
          <p:nvPr/>
        </p:nvSpPr>
        <p:spPr bwMode="auto">
          <a:xfrm>
            <a:off x="914400" y="2667000"/>
            <a:ext cx="457200" cy="838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6400" name="Line 16"/>
          <p:cNvSpPr>
            <a:spLocks noChangeShapeType="1"/>
          </p:cNvSpPr>
          <p:nvPr/>
        </p:nvSpPr>
        <p:spPr bwMode="auto">
          <a:xfrm flipH="1">
            <a:off x="2057400" y="1143000"/>
            <a:ext cx="533400" cy="1981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6401" name="Text Box 17"/>
          <p:cNvSpPr txBox="1">
            <a:spLocks noChangeArrowheads="1"/>
          </p:cNvSpPr>
          <p:nvPr/>
        </p:nvSpPr>
        <p:spPr bwMode="auto">
          <a:xfrm>
            <a:off x="974725" y="5680075"/>
            <a:ext cx="4760913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/>
              <a:t>Mass Burn Facility – Pinellas County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100_230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79600" y="-1409700"/>
            <a:ext cx="12903200" cy="9677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100_230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79600" y="-1409700"/>
            <a:ext cx="12903200" cy="9677400"/>
          </a:xfrm>
          <a:prstGeom prst="rect">
            <a:avLst/>
          </a:prstGeom>
          <a:noFill/>
        </p:spPr>
      </p:pic>
      <p:sp>
        <p:nvSpPr>
          <p:cNvPr id="20483" name="Text Box 3"/>
          <p:cNvSpPr txBox="1">
            <a:spLocks noChangeArrowheads="1"/>
          </p:cNvSpPr>
          <p:nvPr/>
        </p:nvSpPr>
        <p:spPr bwMode="auto">
          <a:xfrm>
            <a:off x="-92075" y="806450"/>
            <a:ext cx="35750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/>
            <a:r>
              <a:rPr lang="en-US" sz="3600">
                <a:solidFill>
                  <a:schemeClr val="bg1"/>
                </a:solidFill>
              </a:rPr>
              <a:t>Turbine Generator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100_230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266700" y="-3022600"/>
            <a:ext cx="9677400" cy="12903200"/>
          </a:xfrm>
          <a:prstGeom prst="rect">
            <a:avLst/>
          </a:prstGeom>
          <a:noFill/>
        </p:spPr>
      </p:pic>
      <p:sp>
        <p:nvSpPr>
          <p:cNvPr id="21507" name="Text Box 3"/>
          <p:cNvSpPr txBox="1">
            <a:spLocks noChangeArrowheads="1"/>
          </p:cNvSpPr>
          <p:nvPr/>
        </p:nvSpPr>
        <p:spPr bwMode="auto">
          <a:xfrm>
            <a:off x="2879725" y="1720850"/>
            <a:ext cx="24574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/>
            <a:r>
              <a:rPr lang="en-US" sz="3600">
                <a:solidFill>
                  <a:schemeClr val="bg1"/>
                </a:solidFill>
              </a:rPr>
              <a:t>Fabric Filter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100_230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79600" y="-1409700"/>
            <a:ext cx="12903200" cy="9677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Conclusions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sz="3000"/>
              <a:t>Combustion remains predominant thermal technology for MSW conversion with realized improvements in emissions</a:t>
            </a:r>
          </a:p>
          <a:p>
            <a:pPr>
              <a:lnSpc>
                <a:spcPct val="80000"/>
              </a:lnSpc>
            </a:pPr>
            <a:r>
              <a:rPr lang="en-US" sz="3000"/>
              <a:t>Gasification and pyrolysis systems now in commercial scale operation but industry still emerging</a:t>
            </a:r>
          </a:p>
          <a:p>
            <a:pPr>
              <a:lnSpc>
                <a:spcPct val="80000"/>
              </a:lnSpc>
            </a:pPr>
            <a:r>
              <a:rPr lang="en-US" sz="3000"/>
              <a:t>Improved environmental data needed on operating systems</a:t>
            </a:r>
          </a:p>
          <a:p>
            <a:pPr>
              <a:lnSpc>
                <a:spcPct val="80000"/>
              </a:lnSpc>
            </a:pPr>
            <a:r>
              <a:rPr lang="en-US" sz="3000"/>
              <a:t>Comprehensive environmental or life cycle assessments should be completed</a:t>
            </a:r>
          </a:p>
          <a:p>
            <a:pPr>
              <a:lnSpc>
                <a:spcPct val="80000"/>
              </a:lnSpc>
            </a:pPr>
            <a:endParaRPr lang="en-US" sz="28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Learning Tool">
  <a:themeElements>
    <a:clrScheme name="Learning Tool 3">
      <a:dk1>
        <a:srgbClr val="000000"/>
      </a:dk1>
      <a:lt1>
        <a:srgbClr val="FFFFFF"/>
      </a:lt1>
      <a:dk2>
        <a:srgbClr val="000000"/>
      </a:dk2>
      <a:lt2>
        <a:srgbClr val="393939"/>
      </a:lt2>
      <a:accent1>
        <a:srgbClr val="CBCBCB"/>
      </a:accent1>
      <a:accent2>
        <a:srgbClr val="868686"/>
      </a:accent2>
      <a:accent3>
        <a:srgbClr val="FFFFFF"/>
      </a:accent3>
      <a:accent4>
        <a:srgbClr val="000000"/>
      </a:accent4>
      <a:accent5>
        <a:srgbClr val="E2E2E2"/>
      </a:accent5>
      <a:accent6>
        <a:srgbClr val="797979"/>
      </a:accent6>
      <a:hlink>
        <a:srgbClr val="4D4D4D"/>
      </a:hlink>
      <a:folHlink>
        <a:srgbClr val="EAEAEA"/>
      </a:folHlink>
    </a:clrScheme>
    <a:fontScheme name="Learning Tool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Learning Tool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earning Tool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earning Tool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earning Tool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earning Tool 2">
    <a:dk1>
      <a:srgbClr val="660066"/>
    </a:dk1>
    <a:lt1>
      <a:srgbClr val="FFFFFF"/>
    </a:lt1>
    <a:dk2>
      <a:srgbClr val="FF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560056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C:\Documents and Settings\reinhart\Application Data\Microsoft\Templates\Learning Tool.pot</Template>
  <TotalTime>1807</TotalTime>
  <Words>1122</Words>
  <Application>Microsoft Office PowerPoint</Application>
  <PresentationFormat>On-screen Show (4:3)</PresentationFormat>
  <Paragraphs>174</Paragraphs>
  <Slides>39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0" baseType="lpstr">
      <vt:lpstr>Learning Tool</vt:lpstr>
      <vt:lpstr>Thermochemical Conversion Technologies</vt:lpstr>
      <vt:lpstr>Combustion Types</vt:lpstr>
      <vt:lpstr>Gasification</vt:lpstr>
      <vt:lpstr>Flexibility of Gasification</vt:lpstr>
      <vt:lpstr>Pyrolysis</vt:lpstr>
      <vt:lpstr>PowerPoint Presentation</vt:lpstr>
      <vt:lpstr>Thermoselect (Gasification and Pyrolysis)</vt:lpstr>
      <vt:lpstr>PowerPoint Presentation</vt:lpstr>
      <vt:lpstr>PowerPoint Presentation</vt:lpstr>
      <vt:lpstr>Plasma Arc</vt:lpstr>
      <vt:lpstr>Plasma Arc Technology in Florida</vt:lpstr>
      <vt:lpstr>Process</vt:lpstr>
      <vt:lpstr>PowerPoint Presentation</vt:lpstr>
      <vt:lpstr>PowerPoint Presentation</vt:lpstr>
      <vt:lpstr>Waste Incineration - Advantages</vt:lpstr>
      <vt:lpstr>Waste Incineration - Disadvantages</vt:lpstr>
      <vt:lpstr>Waste Incineration - Disadvantages</vt:lpstr>
      <vt:lpstr>Carbon and Energy Considerations</vt:lpstr>
      <vt:lpstr>WTE Process</vt:lpstr>
      <vt:lpstr>Three Ts</vt:lpstr>
      <vt:lpstr>System Components</vt:lpstr>
      <vt:lpstr>PowerPoint Presentation</vt:lpstr>
      <vt:lpstr>Energy/Mass Balance</vt:lpstr>
      <vt:lpstr>Flue Gas Pollutants</vt:lpstr>
      <vt:lpstr>Particulates</vt:lpstr>
      <vt:lpstr>Metals</vt:lpstr>
      <vt:lpstr>Acid Gases</vt:lpstr>
      <vt:lpstr>Nitrogen removal</vt:lpstr>
      <vt:lpstr>Air Pollution Control</vt:lpstr>
      <vt:lpstr>Devices</vt:lpstr>
      <vt:lpstr>Ash</vt:lpstr>
      <vt:lpstr>Schematic Presentation of Bottom Ash Treatment</vt:lpstr>
      <vt:lpstr>Ash Reuse Options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Conclusions</vt:lpstr>
    </vt:vector>
  </TitlesOfParts>
  <Company>UCF Engineering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Municipal Solid Waste Incineration</dc:title>
  <dc:creator>Dr. Ron Eaglin</dc:creator>
  <cp:lastModifiedBy>Linda Rudd</cp:lastModifiedBy>
  <cp:revision>19</cp:revision>
  <dcterms:created xsi:type="dcterms:W3CDTF">1999-11-20T14:41:29Z</dcterms:created>
  <dcterms:modified xsi:type="dcterms:W3CDTF">2016-11-22T16:01:54Z</dcterms:modified>
</cp:coreProperties>
</file>