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15"/>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E7AB3E8-51BC-4320-A2BB-22AE16C54D8D}">
          <p14:sldIdLst>
            <p14:sldId id="256"/>
            <p14:sldId id="269"/>
            <p14:sldId id="257"/>
            <p14:sldId id="258"/>
            <p14:sldId id="259"/>
            <p14:sldId id="260"/>
            <p14:sldId id="261"/>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image" Target="../media/image5.jpg"/></Relationships>
</file>

<file path=ppt/diagrams/_rels/data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image" Target="../media/image10.jpg"/></Relationships>
</file>

<file path=ppt/diagrams/_rels/drawing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image" Target="../media/image5.jpg"/></Relationships>
</file>

<file path=ppt/diagrams/_rels/drawing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image" Target="../media/image10.jp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205F0B-0CF5-461F-AC6E-6F8FA361C92D}" type="doc">
      <dgm:prSet loTypeId="urn:microsoft.com/office/officeart/2005/8/layout/vProcess5" loCatId="process" qsTypeId="urn:microsoft.com/office/officeart/2005/8/quickstyle/simple2" qsCatId="simple" csTypeId="urn:microsoft.com/office/officeart/2005/8/colors/accent5_2" csCatId="accent5" phldr="1"/>
      <dgm:spPr/>
      <dgm:t>
        <a:bodyPr/>
        <a:lstStyle/>
        <a:p>
          <a:endParaRPr lang="en-GB"/>
        </a:p>
      </dgm:t>
    </dgm:pt>
    <dgm:pt modelId="{1771D20E-4D3D-4407-B3EB-18EC887F394E}">
      <dgm:prSet phldrT="[Text]" custT="1"/>
      <dgm:spPr/>
      <dgm:t>
        <a:bodyPr/>
        <a:lstStyle/>
        <a:p>
          <a:pPr>
            <a:lnSpc>
              <a:spcPct val="150000"/>
            </a:lnSpc>
            <a:buFont typeface="Arial"/>
            <a:buChar char="•"/>
          </a:pPr>
          <a:r>
            <a:rPr lang="en-US" sz="1400" dirty="0">
              <a:latin typeface="Arial" panose="020B0604020202020204" pitchFamily="34" charset="0"/>
              <a:cs typeface="Arial" panose="020B0604020202020204" pitchFamily="34" charset="0"/>
            </a:rPr>
            <a:t>Adolescence is a crucial period of physical, mental, and social development. The choices and conditions during this stage have a significant long-term impact on health.</a:t>
          </a:r>
          <a:endParaRPr lang="en-GB" sz="1500" dirty="0"/>
        </a:p>
      </dgm:t>
    </dgm:pt>
    <dgm:pt modelId="{8B3909CD-32F1-4D71-BE4C-31A682877107}" type="parTrans" cxnId="{9E3A55B1-F128-4EA6-8B79-C75F211A6F54}">
      <dgm:prSet/>
      <dgm:spPr/>
      <dgm:t>
        <a:bodyPr/>
        <a:lstStyle/>
        <a:p>
          <a:endParaRPr lang="en-GB"/>
        </a:p>
      </dgm:t>
    </dgm:pt>
    <dgm:pt modelId="{C4EFF9D9-51B6-4086-8C83-EB3888A35E25}" type="sibTrans" cxnId="{9E3A55B1-F128-4EA6-8B79-C75F211A6F54}">
      <dgm:prSet/>
      <dgm:spPr/>
      <dgm:t>
        <a:bodyPr/>
        <a:lstStyle/>
        <a:p>
          <a:endParaRPr lang="en-GB"/>
        </a:p>
      </dgm:t>
    </dgm:pt>
    <dgm:pt modelId="{519ABC75-0CEB-4363-A633-C92A6217A2F8}">
      <dgm:prSet phldrT="[Text]" custT="1"/>
      <dgm:spPr/>
      <dgm:t>
        <a:bodyPr/>
        <a:lstStyle/>
        <a:p>
          <a:pPr>
            <a:lnSpc>
              <a:spcPct val="150000"/>
            </a:lnSpc>
            <a:buFont typeface="Arial"/>
            <a:buChar char="•"/>
          </a:pPr>
          <a:r>
            <a:rPr lang="en-US" sz="1400" dirty="0">
              <a:latin typeface="Arial" panose="020B0604020202020204" pitchFamily="34" charset="0"/>
              <a:cs typeface="Arial" panose="020B0604020202020204" pitchFamily="34" charset="0"/>
            </a:rPr>
            <a:t>The life course approach suggests that health is influenced not only by adult decisions but also by adolescent experiences (Barker, 1998).</a:t>
          </a:r>
          <a:endParaRPr lang="en-GB" sz="1400" dirty="0"/>
        </a:p>
      </dgm:t>
    </dgm:pt>
    <dgm:pt modelId="{8B38DE5B-F041-4AB8-A9F4-C069882D368D}" type="parTrans" cxnId="{E1007153-B90B-42E9-A97C-0255598658B7}">
      <dgm:prSet/>
      <dgm:spPr/>
      <dgm:t>
        <a:bodyPr/>
        <a:lstStyle/>
        <a:p>
          <a:endParaRPr lang="en-GB"/>
        </a:p>
      </dgm:t>
    </dgm:pt>
    <dgm:pt modelId="{FE9A2765-A211-469E-BAED-E476273FBDCB}" type="sibTrans" cxnId="{E1007153-B90B-42E9-A97C-0255598658B7}">
      <dgm:prSet/>
      <dgm:spPr/>
      <dgm:t>
        <a:bodyPr/>
        <a:lstStyle/>
        <a:p>
          <a:endParaRPr lang="en-GB"/>
        </a:p>
      </dgm:t>
    </dgm:pt>
    <dgm:pt modelId="{C83A1AD0-360E-401E-88DC-DF0A0DBB27AD}">
      <dgm:prSet phldrT="[Text]" custT="1"/>
      <dgm:spPr/>
      <dgm:t>
        <a:bodyPr/>
        <a:lstStyle/>
        <a:p>
          <a:pPr>
            <a:lnSpc>
              <a:spcPct val="150000"/>
            </a:lnSpc>
            <a:buFont typeface="Arial"/>
            <a:buChar char="•"/>
          </a:pPr>
          <a:r>
            <a:rPr lang="en-GB" sz="1600" dirty="0"/>
            <a:t>Adolescent age range from 12 to 18 is considered adolescence.</a:t>
          </a:r>
        </a:p>
      </dgm:t>
    </dgm:pt>
    <dgm:pt modelId="{60AD8BE3-25B6-4B1A-A554-3CD3D3B9BB4A}" type="parTrans" cxnId="{57EA33E2-ECC9-4E85-9394-F580060D556A}">
      <dgm:prSet/>
      <dgm:spPr/>
      <dgm:t>
        <a:bodyPr/>
        <a:lstStyle/>
        <a:p>
          <a:endParaRPr lang="en-GB"/>
        </a:p>
      </dgm:t>
    </dgm:pt>
    <dgm:pt modelId="{3AF6AF66-F6C3-4C75-A3B2-123462F800CA}" type="sibTrans" cxnId="{57EA33E2-ECC9-4E85-9394-F580060D556A}">
      <dgm:prSet/>
      <dgm:spPr/>
      <dgm:t>
        <a:bodyPr/>
        <a:lstStyle/>
        <a:p>
          <a:endParaRPr lang="en-GB"/>
        </a:p>
      </dgm:t>
    </dgm:pt>
    <dgm:pt modelId="{E8E222E8-82B5-4977-A6F2-BA7D1842A8BB}">
      <dgm:prSet phldrT="[Text]" custT="1"/>
      <dgm:spPr/>
      <dgm:t>
        <a:bodyPr/>
        <a:lstStyle/>
        <a:p>
          <a:pPr>
            <a:lnSpc>
              <a:spcPct val="150000"/>
            </a:lnSpc>
            <a:buFont typeface="Arial"/>
            <a:buChar char="•"/>
          </a:pPr>
          <a:r>
            <a:rPr lang="en-GB" sz="1400" dirty="0">
              <a:latin typeface="Arial" panose="020B0604020202020204" pitchFamily="34" charset="0"/>
              <a:cs typeface="Arial" panose="020B0604020202020204" pitchFamily="34" charset="0"/>
            </a:rPr>
            <a:t>National Policies and Regulations, promoting and supporting adolescent education, well-being , and mental health access for adolescents.</a:t>
          </a:r>
        </a:p>
      </dgm:t>
    </dgm:pt>
    <dgm:pt modelId="{549B1776-A241-4F64-A071-873C4CBB8172}" type="parTrans" cxnId="{23C262C3-0597-442D-AC41-AEA7AABCACCA}">
      <dgm:prSet/>
      <dgm:spPr/>
      <dgm:t>
        <a:bodyPr/>
        <a:lstStyle/>
        <a:p>
          <a:endParaRPr lang="en-GB"/>
        </a:p>
      </dgm:t>
    </dgm:pt>
    <dgm:pt modelId="{5A7E1C5C-DD1D-4615-8CA6-FE325F97726C}" type="sibTrans" cxnId="{23C262C3-0597-442D-AC41-AEA7AABCACCA}">
      <dgm:prSet/>
      <dgm:spPr/>
      <dgm:t>
        <a:bodyPr/>
        <a:lstStyle/>
        <a:p>
          <a:endParaRPr lang="en-GB"/>
        </a:p>
      </dgm:t>
    </dgm:pt>
    <dgm:pt modelId="{6FB57976-7F1F-4811-A381-1728C24F0E79}" type="pres">
      <dgm:prSet presAssocID="{1D205F0B-0CF5-461F-AC6E-6F8FA361C92D}" presName="outerComposite" presStyleCnt="0">
        <dgm:presLayoutVars>
          <dgm:chMax val="5"/>
          <dgm:dir/>
          <dgm:resizeHandles val="exact"/>
        </dgm:presLayoutVars>
      </dgm:prSet>
      <dgm:spPr/>
    </dgm:pt>
    <dgm:pt modelId="{C28954ED-E702-4625-98FC-2A65CA15E87B}" type="pres">
      <dgm:prSet presAssocID="{1D205F0B-0CF5-461F-AC6E-6F8FA361C92D}" presName="dummyMaxCanvas" presStyleCnt="0">
        <dgm:presLayoutVars/>
      </dgm:prSet>
      <dgm:spPr/>
    </dgm:pt>
    <dgm:pt modelId="{5384F253-41D0-486E-89FF-2E926C0CD56C}" type="pres">
      <dgm:prSet presAssocID="{1D205F0B-0CF5-461F-AC6E-6F8FA361C92D}" presName="FourNodes_1" presStyleLbl="node1" presStyleIdx="0" presStyleCnt="4">
        <dgm:presLayoutVars>
          <dgm:bulletEnabled val="1"/>
        </dgm:presLayoutVars>
      </dgm:prSet>
      <dgm:spPr/>
    </dgm:pt>
    <dgm:pt modelId="{9AA07973-C4A4-48E0-B045-8B37129DDF24}" type="pres">
      <dgm:prSet presAssocID="{1D205F0B-0CF5-461F-AC6E-6F8FA361C92D}" presName="FourNodes_2" presStyleLbl="node1" presStyleIdx="1" presStyleCnt="4">
        <dgm:presLayoutVars>
          <dgm:bulletEnabled val="1"/>
        </dgm:presLayoutVars>
      </dgm:prSet>
      <dgm:spPr/>
    </dgm:pt>
    <dgm:pt modelId="{1D5593BB-AAED-4FC2-B13F-54FA6D09B3DE}" type="pres">
      <dgm:prSet presAssocID="{1D205F0B-0CF5-461F-AC6E-6F8FA361C92D}" presName="FourNodes_3" presStyleLbl="node1" presStyleIdx="2" presStyleCnt="4">
        <dgm:presLayoutVars>
          <dgm:bulletEnabled val="1"/>
        </dgm:presLayoutVars>
      </dgm:prSet>
      <dgm:spPr/>
    </dgm:pt>
    <dgm:pt modelId="{19AF294A-0893-4F90-AEFE-237C7FAB4ADE}" type="pres">
      <dgm:prSet presAssocID="{1D205F0B-0CF5-461F-AC6E-6F8FA361C92D}" presName="FourNodes_4" presStyleLbl="node1" presStyleIdx="3" presStyleCnt="4">
        <dgm:presLayoutVars>
          <dgm:bulletEnabled val="1"/>
        </dgm:presLayoutVars>
      </dgm:prSet>
      <dgm:spPr/>
    </dgm:pt>
    <dgm:pt modelId="{9DC0AB8D-D951-4A81-ABE3-443CC9CE8FC9}" type="pres">
      <dgm:prSet presAssocID="{1D205F0B-0CF5-461F-AC6E-6F8FA361C92D}" presName="FourConn_1-2" presStyleLbl="fgAccFollowNode1" presStyleIdx="0" presStyleCnt="3">
        <dgm:presLayoutVars>
          <dgm:bulletEnabled val="1"/>
        </dgm:presLayoutVars>
      </dgm:prSet>
      <dgm:spPr/>
    </dgm:pt>
    <dgm:pt modelId="{56FE4509-FA92-457E-A122-2F703FF84DBA}" type="pres">
      <dgm:prSet presAssocID="{1D205F0B-0CF5-461F-AC6E-6F8FA361C92D}" presName="FourConn_2-3" presStyleLbl="fgAccFollowNode1" presStyleIdx="1" presStyleCnt="3">
        <dgm:presLayoutVars>
          <dgm:bulletEnabled val="1"/>
        </dgm:presLayoutVars>
      </dgm:prSet>
      <dgm:spPr/>
    </dgm:pt>
    <dgm:pt modelId="{F3CF2B33-CDDE-4B42-8AB7-5D3CD3423DF1}" type="pres">
      <dgm:prSet presAssocID="{1D205F0B-0CF5-461F-AC6E-6F8FA361C92D}" presName="FourConn_3-4" presStyleLbl="fgAccFollowNode1" presStyleIdx="2" presStyleCnt="3">
        <dgm:presLayoutVars>
          <dgm:bulletEnabled val="1"/>
        </dgm:presLayoutVars>
      </dgm:prSet>
      <dgm:spPr/>
    </dgm:pt>
    <dgm:pt modelId="{5D018BA1-FBEE-4BDC-82EA-35F129944BC0}" type="pres">
      <dgm:prSet presAssocID="{1D205F0B-0CF5-461F-AC6E-6F8FA361C92D}" presName="FourNodes_1_text" presStyleLbl="node1" presStyleIdx="3" presStyleCnt="4">
        <dgm:presLayoutVars>
          <dgm:bulletEnabled val="1"/>
        </dgm:presLayoutVars>
      </dgm:prSet>
      <dgm:spPr/>
    </dgm:pt>
    <dgm:pt modelId="{8326EAE2-1B65-42C1-A540-2C69A69A48CC}" type="pres">
      <dgm:prSet presAssocID="{1D205F0B-0CF5-461F-AC6E-6F8FA361C92D}" presName="FourNodes_2_text" presStyleLbl="node1" presStyleIdx="3" presStyleCnt="4">
        <dgm:presLayoutVars>
          <dgm:bulletEnabled val="1"/>
        </dgm:presLayoutVars>
      </dgm:prSet>
      <dgm:spPr/>
    </dgm:pt>
    <dgm:pt modelId="{C24A018B-E9FE-4322-A9E4-7E2653A0F640}" type="pres">
      <dgm:prSet presAssocID="{1D205F0B-0CF5-461F-AC6E-6F8FA361C92D}" presName="FourNodes_3_text" presStyleLbl="node1" presStyleIdx="3" presStyleCnt="4">
        <dgm:presLayoutVars>
          <dgm:bulletEnabled val="1"/>
        </dgm:presLayoutVars>
      </dgm:prSet>
      <dgm:spPr/>
    </dgm:pt>
    <dgm:pt modelId="{2CD12355-908F-4198-AEF1-CE2E9206E169}" type="pres">
      <dgm:prSet presAssocID="{1D205F0B-0CF5-461F-AC6E-6F8FA361C92D}" presName="FourNodes_4_text" presStyleLbl="node1" presStyleIdx="3" presStyleCnt="4">
        <dgm:presLayoutVars>
          <dgm:bulletEnabled val="1"/>
        </dgm:presLayoutVars>
      </dgm:prSet>
      <dgm:spPr/>
    </dgm:pt>
  </dgm:ptLst>
  <dgm:cxnLst>
    <dgm:cxn modelId="{3EED520C-FDD0-4021-A601-121F47476E24}" type="presOf" srcId="{C83A1AD0-360E-401E-88DC-DF0A0DBB27AD}" destId="{5D018BA1-FBEE-4BDC-82EA-35F129944BC0}" srcOrd="1" destOrd="0" presId="urn:microsoft.com/office/officeart/2005/8/layout/vProcess5"/>
    <dgm:cxn modelId="{BFC7542C-E5A9-4832-9815-031526B9507E}" type="presOf" srcId="{3AF6AF66-F6C3-4C75-A3B2-123462F800CA}" destId="{9DC0AB8D-D951-4A81-ABE3-443CC9CE8FC9}" srcOrd="0" destOrd="0" presId="urn:microsoft.com/office/officeart/2005/8/layout/vProcess5"/>
    <dgm:cxn modelId="{C9325C40-ACB5-4C24-9CC2-F0D4AC7DF860}" type="presOf" srcId="{C83A1AD0-360E-401E-88DC-DF0A0DBB27AD}" destId="{5384F253-41D0-486E-89FF-2E926C0CD56C}" srcOrd="0" destOrd="0" presId="urn:microsoft.com/office/officeart/2005/8/layout/vProcess5"/>
    <dgm:cxn modelId="{E1007153-B90B-42E9-A97C-0255598658B7}" srcId="{1D205F0B-0CF5-461F-AC6E-6F8FA361C92D}" destId="{519ABC75-0CEB-4363-A633-C92A6217A2F8}" srcOrd="2" destOrd="0" parTransId="{8B38DE5B-F041-4AB8-A9F4-C069882D368D}" sibTransId="{FE9A2765-A211-469E-BAED-E476273FBDCB}"/>
    <dgm:cxn modelId="{CB76187B-F8D1-4156-A395-F2C20F708FC4}" type="presOf" srcId="{519ABC75-0CEB-4363-A633-C92A6217A2F8}" destId="{C24A018B-E9FE-4322-A9E4-7E2653A0F640}" srcOrd="1" destOrd="0" presId="urn:microsoft.com/office/officeart/2005/8/layout/vProcess5"/>
    <dgm:cxn modelId="{B778F99B-0AC2-4738-B6BB-C44727A21454}" type="presOf" srcId="{FE9A2765-A211-469E-BAED-E476273FBDCB}" destId="{F3CF2B33-CDDE-4B42-8AB7-5D3CD3423DF1}" srcOrd="0" destOrd="0" presId="urn:microsoft.com/office/officeart/2005/8/layout/vProcess5"/>
    <dgm:cxn modelId="{BA806CA7-F320-4A31-9413-3DA15D3747D9}" type="presOf" srcId="{E8E222E8-82B5-4977-A6F2-BA7D1842A8BB}" destId="{2CD12355-908F-4198-AEF1-CE2E9206E169}" srcOrd="1" destOrd="0" presId="urn:microsoft.com/office/officeart/2005/8/layout/vProcess5"/>
    <dgm:cxn modelId="{9E3A55B1-F128-4EA6-8B79-C75F211A6F54}" srcId="{1D205F0B-0CF5-461F-AC6E-6F8FA361C92D}" destId="{1771D20E-4D3D-4407-B3EB-18EC887F394E}" srcOrd="1" destOrd="0" parTransId="{8B3909CD-32F1-4D71-BE4C-31A682877107}" sibTransId="{C4EFF9D9-51B6-4086-8C83-EB3888A35E25}"/>
    <dgm:cxn modelId="{409DFAC2-6A57-4F79-966B-0D0C506A0DE4}" type="presOf" srcId="{1771D20E-4D3D-4407-B3EB-18EC887F394E}" destId="{8326EAE2-1B65-42C1-A540-2C69A69A48CC}" srcOrd="1" destOrd="0" presId="urn:microsoft.com/office/officeart/2005/8/layout/vProcess5"/>
    <dgm:cxn modelId="{23C262C3-0597-442D-AC41-AEA7AABCACCA}" srcId="{1D205F0B-0CF5-461F-AC6E-6F8FA361C92D}" destId="{E8E222E8-82B5-4977-A6F2-BA7D1842A8BB}" srcOrd="3" destOrd="0" parTransId="{549B1776-A241-4F64-A071-873C4CBB8172}" sibTransId="{5A7E1C5C-DD1D-4615-8CA6-FE325F97726C}"/>
    <dgm:cxn modelId="{96DDEBC7-1664-4591-AEFC-12CAC7548BFF}" type="presOf" srcId="{C4EFF9D9-51B6-4086-8C83-EB3888A35E25}" destId="{56FE4509-FA92-457E-A122-2F703FF84DBA}" srcOrd="0" destOrd="0" presId="urn:microsoft.com/office/officeart/2005/8/layout/vProcess5"/>
    <dgm:cxn modelId="{74BBFBE1-A9D2-403B-B2FD-C9EAC055A181}" type="presOf" srcId="{1D205F0B-0CF5-461F-AC6E-6F8FA361C92D}" destId="{6FB57976-7F1F-4811-A381-1728C24F0E79}" srcOrd="0" destOrd="0" presId="urn:microsoft.com/office/officeart/2005/8/layout/vProcess5"/>
    <dgm:cxn modelId="{57EA33E2-ECC9-4E85-9394-F580060D556A}" srcId="{1D205F0B-0CF5-461F-AC6E-6F8FA361C92D}" destId="{C83A1AD0-360E-401E-88DC-DF0A0DBB27AD}" srcOrd="0" destOrd="0" parTransId="{60AD8BE3-25B6-4B1A-A554-3CD3D3B9BB4A}" sibTransId="{3AF6AF66-F6C3-4C75-A3B2-123462F800CA}"/>
    <dgm:cxn modelId="{24CF36E8-45D3-45C6-9F96-8478C9C16804}" type="presOf" srcId="{519ABC75-0CEB-4363-A633-C92A6217A2F8}" destId="{1D5593BB-AAED-4FC2-B13F-54FA6D09B3DE}" srcOrd="0" destOrd="0" presId="urn:microsoft.com/office/officeart/2005/8/layout/vProcess5"/>
    <dgm:cxn modelId="{EBD17CEE-862C-42AD-8BCB-01699B5DCBE5}" type="presOf" srcId="{E8E222E8-82B5-4977-A6F2-BA7D1842A8BB}" destId="{19AF294A-0893-4F90-AEFE-237C7FAB4ADE}" srcOrd="0" destOrd="0" presId="urn:microsoft.com/office/officeart/2005/8/layout/vProcess5"/>
    <dgm:cxn modelId="{07E238F0-0ACB-43A6-A89E-B1A32C6930F7}" type="presOf" srcId="{1771D20E-4D3D-4407-B3EB-18EC887F394E}" destId="{9AA07973-C4A4-48E0-B045-8B37129DDF24}" srcOrd="0" destOrd="0" presId="urn:microsoft.com/office/officeart/2005/8/layout/vProcess5"/>
    <dgm:cxn modelId="{BD62C997-E304-47F5-BC08-DA7214FF69B3}" type="presParOf" srcId="{6FB57976-7F1F-4811-A381-1728C24F0E79}" destId="{C28954ED-E702-4625-98FC-2A65CA15E87B}" srcOrd="0" destOrd="0" presId="urn:microsoft.com/office/officeart/2005/8/layout/vProcess5"/>
    <dgm:cxn modelId="{EAF41634-D27E-40ED-8302-1EFE6196A870}" type="presParOf" srcId="{6FB57976-7F1F-4811-A381-1728C24F0E79}" destId="{5384F253-41D0-486E-89FF-2E926C0CD56C}" srcOrd="1" destOrd="0" presId="urn:microsoft.com/office/officeart/2005/8/layout/vProcess5"/>
    <dgm:cxn modelId="{5B1AA75A-149A-46A9-BE3F-9799CFBFD726}" type="presParOf" srcId="{6FB57976-7F1F-4811-A381-1728C24F0E79}" destId="{9AA07973-C4A4-48E0-B045-8B37129DDF24}" srcOrd="2" destOrd="0" presId="urn:microsoft.com/office/officeart/2005/8/layout/vProcess5"/>
    <dgm:cxn modelId="{BDF480CE-DF42-4821-BAB0-7C38DAEB7AF2}" type="presParOf" srcId="{6FB57976-7F1F-4811-A381-1728C24F0E79}" destId="{1D5593BB-AAED-4FC2-B13F-54FA6D09B3DE}" srcOrd="3" destOrd="0" presId="urn:microsoft.com/office/officeart/2005/8/layout/vProcess5"/>
    <dgm:cxn modelId="{30D2CE16-581C-4585-BE80-89E6279F8A25}" type="presParOf" srcId="{6FB57976-7F1F-4811-A381-1728C24F0E79}" destId="{19AF294A-0893-4F90-AEFE-237C7FAB4ADE}" srcOrd="4" destOrd="0" presId="urn:microsoft.com/office/officeart/2005/8/layout/vProcess5"/>
    <dgm:cxn modelId="{49CEBBB1-17C5-437B-AE34-FD01217A1180}" type="presParOf" srcId="{6FB57976-7F1F-4811-A381-1728C24F0E79}" destId="{9DC0AB8D-D951-4A81-ABE3-443CC9CE8FC9}" srcOrd="5" destOrd="0" presId="urn:microsoft.com/office/officeart/2005/8/layout/vProcess5"/>
    <dgm:cxn modelId="{7BCACD62-3A7F-40D1-AECC-79D652A20CD4}" type="presParOf" srcId="{6FB57976-7F1F-4811-A381-1728C24F0E79}" destId="{56FE4509-FA92-457E-A122-2F703FF84DBA}" srcOrd="6" destOrd="0" presId="urn:microsoft.com/office/officeart/2005/8/layout/vProcess5"/>
    <dgm:cxn modelId="{F8ACB220-71B9-41C2-9816-1C722828C4C2}" type="presParOf" srcId="{6FB57976-7F1F-4811-A381-1728C24F0E79}" destId="{F3CF2B33-CDDE-4B42-8AB7-5D3CD3423DF1}" srcOrd="7" destOrd="0" presId="urn:microsoft.com/office/officeart/2005/8/layout/vProcess5"/>
    <dgm:cxn modelId="{7516411C-03DC-474B-B17C-EC69AED3E551}" type="presParOf" srcId="{6FB57976-7F1F-4811-A381-1728C24F0E79}" destId="{5D018BA1-FBEE-4BDC-82EA-35F129944BC0}" srcOrd="8" destOrd="0" presId="urn:microsoft.com/office/officeart/2005/8/layout/vProcess5"/>
    <dgm:cxn modelId="{3ED77F43-AA4C-413E-A4E2-6944E14A4311}" type="presParOf" srcId="{6FB57976-7F1F-4811-A381-1728C24F0E79}" destId="{8326EAE2-1B65-42C1-A540-2C69A69A48CC}" srcOrd="9" destOrd="0" presId="urn:microsoft.com/office/officeart/2005/8/layout/vProcess5"/>
    <dgm:cxn modelId="{8A35A639-B993-472D-9A1E-C0AE9F496700}" type="presParOf" srcId="{6FB57976-7F1F-4811-A381-1728C24F0E79}" destId="{C24A018B-E9FE-4322-A9E4-7E2653A0F640}" srcOrd="10" destOrd="0" presId="urn:microsoft.com/office/officeart/2005/8/layout/vProcess5"/>
    <dgm:cxn modelId="{3B06514A-37CA-4F8C-B75C-9888864F450C}" type="presParOf" srcId="{6FB57976-7F1F-4811-A381-1728C24F0E79}" destId="{2CD12355-908F-4198-AEF1-CE2E9206E169}"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7BF361-B697-4637-98DE-8AE55A8ED177}"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GB"/>
        </a:p>
      </dgm:t>
    </dgm:pt>
    <dgm:pt modelId="{0347DE2D-38C1-40CA-9A31-19F8B22DE90E}">
      <dgm:prSet phldrT="[Text]" custT="1"/>
      <dgm:spPr/>
      <dgm:t>
        <a:bodyPr/>
        <a:lstStyle/>
        <a:p>
          <a:pPr>
            <a:lnSpc>
              <a:spcPct val="150000"/>
            </a:lnSpc>
          </a:pPr>
          <a:r>
            <a:rPr lang="en-US" sz="1600" dirty="0">
              <a:latin typeface="Arial" panose="020B0604020202020204" pitchFamily="34" charset="0"/>
              <a:cs typeface="Arial" panose="020B0604020202020204" pitchFamily="34" charset="0"/>
            </a:rPr>
            <a:t>Adolescents from disadvantaged backgrounds are more likely to develop physical and mental health problems" (Blane, 2006).</a:t>
          </a:r>
          <a:endParaRPr lang="en-GB" sz="1600" dirty="0"/>
        </a:p>
      </dgm:t>
    </dgm:pt>
    <dgm:pt modelId="{6807FD1A-156B-40A9-998F-412CE57634EE}" type="parTrans" cxnId="{84A4832B-2D01-4758-871C-11114C2BC83A}">
      <dgm:prSet/>
      <dgm:spPr/>
      <dgm:t>
        <a:bodyPr/>
        <a:lstStyle/>
        <a:p>
          <a:endParaRPr lang="en-GB"/>
        </a:p>
      </dgm:t>
    </dgm:pt>
    <dgm:pt modelId="{7FAC3369-472F-4549-904E-DA42318A7605}" type="sibTrans" cxnId="{84A4832B-2D01-4758-871C-11114C2BC83A}">
      <dgm:prSet/>
      <dgm:spPr/>
      <dgm:t>
        <a:bodyPr/>
        <a:lstStyle/>
        <a:p>
          <a:endParaRPr lang="en-GB"/>
        </a:p>
      </dgm:t>
    </dgm:pt>
    <dgm:pt modelId="{151ECC1F-281C-4B86-A9B2-D644360C9D4F}">
      <dgm:prSet phldrT="[Text]" custT="1"/>
      <dgm:spPr/>
      <dgm:t>
        <a:bodyPr/>
        <a:lstStyle/>
        <a:p>
          <a:pPr algn="l">
            <a:lnSpc>
              <a:spcPct val="150000"/>
            </a:lnSpc>
          </a:pPr>
          <a:endParaRPr lang="en-US" sz="1600" dirty="0">
            <a:latin typeface="Arial" panose="020B0604020202020204" pitchFamily="34" charset="0"/>
            <a:cs typeface="Arial" panose="020B0604020202020204" pitchFamily="34" charset="0"/>
          </a:endParaRPr>
        </a:p>
        <a:p>
          <a:pPr algn="ctr">
            <a:lnSpc>
              <a:spcPct val="150000"/>
            </a:lnSpc>
          </a:pPr>
          <a:r>
            <a:rPr lang="en-US" sz="1600" dirty="0">
              <a:latin typeface="Arial" panose="020B0604020202020204" pitchFamily="34" charset="0"/>
              <a:cs typeface="Arial" panose="020B0604020202020204" pitchFamily="34" charset="0"/>
            </a:rPr>
            <a:t>Social factors such as socio-economic status, the environment in which adolescents live, and family relationships play a significant role in their health (Chandola et al., 2006).</a:t>
          </a:r>
          <a:br>
            <a:rPr lang="en-US" sz="1100" dirty="0">
              <a:latin typeface="Arial" panose="020B0604020202020204" pitchFamily="34" charset="0"/>
              <a:cs typeface="Arial" panose="020B0604020202020204" pitchFamily="34" charset="0"/>
            </a:rPr>
          </a:br>
          <a:br>
            <a:rPr lang="en-US" sz="1100" dirty="0"/>
          </a:br>
          <a:endParaRPr lang="en-GB" sz="1100" dirty="0"/>
        </a:p>
      </dgm:t>
    </dgm:pt>
    <dgm:pt modelId="{F669B55D-0189-43EF-A7CD-CD3827576ABB}" type="parTrans" cxnId="{DCBFDAA4-5975-40D0-82A2-117DF220E704}">
      <dgm:prSet/>
      <dgm:spPr/>
      <dgm:t>
        <a:bodyPr/>
        <a:lstStyle/>
        <a:p>
          <a:endParaRPr lang="en-GB"/>
        </a:p>
      </dgm:t>
    </dgm:pt>
    <dgm:pt modelId="{F8697E5F-6A43-432A-8218-B51D38757BAF}" type="sibTrans" cxnId="{DCBFDAA4-5975-40D0-82A2-117DF220E704}">
      <dgm:prSet/>
      <dgm:spPr/>
      <dgm:t>
        <a:bodyPr/>
        <a:lstStyle/>
        <a:p>
          <a:endParaRPr lang="en-GB"/>
        </a:p>
      </dgm:t>
    </dgm:pt>
    <dgm:pt modelId="{B0CADCCA-0128-4F2E-9D2F-83477A95510B}" type="pres">
      <dgm:prSet presAssocID="{617BF361-B697-4637-98DE-8AE55A8ED177}" presName="linearFlow" presStyleCnt="0">
        <dgm:presLayoutVars>
          <dgm:resizeHandles val="exact"/>
        </dgm:presLayoutVars>
      </dgm:prSet>
      <dgm:spPr/>
    </dgm:pt>
    <dgm:pt modelId="{69AA95EF-C5F2-46A3-A2E7-C1D1EAC2CF0D}" type="pres">
      <dgm:prSet presAssocID="{151ECC1F-281C-4B86-A9B2-D644360C9D4F}" presName="node" presStyleLbl="node1" presStyleIdx="0" presStyleCnt="2">
        <dgm:presLayoutVars>
          <dgm:bulletEnabled val="1"/>
        </dgm:presLayoutVars>
      </dgm:prSet>
      <dgm:spPr/>
    </dgm:pt>
    <dgm:pt modelId="{52C11E1D-574F-4097-91A1-E6D1A868F030}" type="pres">
      <dgm:prSet presAssocID="{F8697E5F-6A43-432A-8218-B51D38757BAF}" presName="sibTrans" presStyleLbl="sibTrans2D1" presStyleIdx="0" presStyleCnt="1"/>
      <dgm:spPr/>
    </dgm:pt>
    <dgm:pt modelId="{83C1EECA-D194-4029-88B4-FD4AF9546D46}" type="pres">
      <dgm:prSet presAssocID="{F8697E5F-6A43-432A-8218-B51D38757BAF}" presName="connectorText" presStyleLbl="sibTrans2D1" presStyleIdx="0" presStyleCnt="1"/>
      <dgm:spPr/>
    </dgm:pt>
    <dgm:pt modelId="{F0560EF7-6502-4DEA-9D30-1680A74BD1BB}" type="pres">
      <dgm:prSet presAssocID="{0347DE2D-38C1-40CA-9A31-19F8B22DE90E}" presName="node" presStyleLbl="node1" presStyleIdx="1" presStyleCnt="2">
        <dgm:presLayoutVars>
          <dgm:bulletEnabled val="1"/>
        </dgm:presLayoutVars>
      </dgm:prSet>
      <dgm:spPr/>
    </dgm:pt>
  </dgm:ptLst>
  <dgm:cxnLst>
    <dgm:cxn modelId="{84A4832B-2D01-4758-871C-11114C2BC83A}" srcId="{617BF361-B697-4637-98DE-8AE55A8ED177}" destId="{0347DE2D-38C1-40CA-9A31-19F8B22DE90E}" srcOrd="1" destOrd="0" parTransId="{6807FD1A-156B-40A9-998F-412CE57634EE}" sibTransId="{7FAC3369-472F-4549-904E-DA42318A7605}"/>
    <dgm:cxn modelId="{5FB28742-8211-4683-96A7-C62784284572}" type="presOf" srcId="{0347DE2D-38C1-40CA-9A31-19F8B22DE90E}" destId="{F0560EF7-6502-4DEA-9D30-1680A74BD1BB}" srcOrd="0" destOrd="0" presId="urn:microsoft.com/office/officeart/2005/8/layout/process2"/>
    <dgm:cxn modelId="{80873899-E3EE-43AF-BBEA-F07902C889C9}" type="presOf" srcId="{F8697E5F-6A43-432A-8218-B51D38757BAF}" destId="{83C1EECA-D194-4029-88B4-FD4AF9546D46}" srcOrd="1" destOrd="0" presId="urn:microsoft.com/office/officeart/2005/8/layout/process2"/>
    <dgm:cxn modelId="{9DC2159C-4817-49DD-A407-83F366C166B9}" type="presOf" srcId="{151ECC1F-281C-4B86-A9B2-D644360C9D4F}" destId="{69AA95EF-C5F2-46A3-A2E7-C1D1EAC2CF0D}" srcOrd="0" destOrd="0" presId="urn:microsoft.com/office/officeart/2005/8/layout/process2"/>
    <dgm:cxn modelId="{DCBFDAA4-5975-40D0-82A2-117DF220E704}" srcId="{617BF361-B697-4637-98DE-8AE55A8ED177}" destId="{151ECC1F-281C-4B86-A9B2-D644360C9D4F}" srcOrd="0" destOrd="0" parTransId="{F669B55D-0189-43EF-A7CD-CD3827576ABB}" sibTransId="{F8697E5F-6A43-432A-8218-B51D38757BAF}"/>
    <dgm:cxn modelId="{10A7DFB8-A657-4E7D-BA47-5A91126C5632}" type="presOf" srcId="{617BF361-B697-4637-98DE-8AE55A8ED177}" destId="{B0CADCCA-0128-4F2E-9D2F-83477A95510B}" srcOrd="0" destOrd="0" presId="urn:microsoft.com/office/officeart/2005/8/layout/process2"/>
    <dgm:cxn modelId="{6C15F7CA-B411-4EDE-A13C-A99B5BB57FDC}" type="presOf" srcId="{F8697E5F-6A43-432A-8218-B51D38757BAF}" destId="{52C11E1D-574F-4097-91A1-E6D1A868F030}" srcOrd="0" destOrd="0" presId="urn:microsoft.com/office/officeart/2005/8/layout/process2"/>
    <dgm:cxn modelId="{99B86467-8292-42A1-A18C-0EB10BD5499B}" type="presParOf" srcId="{B0CADCCA-0128-4F2E-9D2F-83477A95510B}" destId="{69AA95EF-C5F2-46A3-A2E7-C1D1EAC2CF0D}" srcOrd="0" destOrd="0" presId="urn:microsoft.com/office/officeart/2005/8/layout/process2"/>
    <dgm:cxn modelId="{D02B8605-3B70-4B43-B283-BEB2641B08D3}" type="presParOf" srcId="{B0CADCCA-0128-4F2E-9D2F-83477A95510B}" destId="{52C11E1D-574F-4097-91A1-E6D1A868F030}" srcOrd="1" destOrd="0" presId="urn:microsoft.com/office/officeart/2005/8/layout/process2"/>
    <dgm:cxn modelId="{E46DF51C-AC76-4A03-8538-C14BC05FE902}" type="presParOf" srcId="{52C11E1D-574F-4097-91A1-E6D1A868F030}" destId="{83C1EECA-D194-4029-88B4-FD4AF9546D46}" srcOrd="0" destOrd="0" presId="urn:microsoft.com/office/officeart/2005/8/layout/process2"/>
    <dgm:cxn modelId="{4E5E55D8-2FA0-4BBE-806B-3A0AAB2D7F53}" type="presParOf" srcId="{B0CADCCA-0128-4F2E-9D2F-83477A95510B}" destId="{F0560EF7-6502-4DEA-9D30-1680A74BD1BB}"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91DA9D-E54F-4316-A6A0-8EF751D72182}"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5DC0A686-6DF9-4CDD-89D1-BCB1D7573A6B}">
      <dgm:prSet/>
      <dgm:spPr/>
      <dgm:t>
        <a:bodyPr/>
        <a:lstStyle/>
        <a:p>
          <a:pPr>
            <a:lnSpc>
              <a:spcPct val="150000"/>
            </a:lnSpc>
          </a:pPr>
          <a:r>
            <a:rPr lang="en-GB" dirty="0">
              <a:latin typeface="Arial" panose="020B0604020202020204" pitchFamily="34" charset="0"/>
              <a:cs typeface="Arial" panose="020B0604020202020204" pitchFamily="34" charset="0"/>
            </a:rPr>
            <a:t>Proper nutrition is essential for physical and mental development. Nutritional deficiencies during adolescence can lead to health issues such as obesity or cognitive impairments (Jones, 2012).</a:t>
          </a:r>
          <a:endParaRPr lang="en-US" dirty="0">
            <a:latin typeface="Arial" panose="020B0604020202020204" pitchFamily="34" charset="0"/>
            <a:cs typeface="Arial" panose="020B0604020202020204" pitchFamily="34" charset="0"/>
          </a:endParaRPr>
        </a:p>
      </dgm:t>
    </dgm:pt>
    <dgm:pt modelId="{B97CB944-28DA-4671-925F-232DB14B1D9E}" type="parTrans" cxnId="{FA603854-C679-4F07-B39E-29EDD8558E6E}">
      <dgm:prSet/>
      <dgm:spPr/>
      <dgm:t>
        <a:bodyPr/>
        <a:lstStyle/>
        <a:p>
          <a:endParaRPr lang="en-US"/>
        </a:p>
      </dgm:t>
    </dgm:pt>
    <dgm:pt modelId="{654F3E51-465D-46D9-8318-ADD886089A39}" type="sibTrans" cxnId="{FA603854-C679-4F07-B39E-29EDD8558E6E}">
      <dgm:prSet/>
      <dgm:spPr/>
      <dgm:t>
        <a:bodyPr/>
        <a:lstStyle/>
        <a:p>
          <a:endParaRPr lang="en-US"/>
        </a:p>
      </dgm:t>
    </dgm:pt>
    <dgm:pt modelId="{B7EED80A-C8FF-4C43-9B96-F2F0496CCDFB}">
      <dgm:prSet/>
      <dgm:spPr/>
      <dgm:t>
        <a:bodyPr/>
        <a:lstStyle/>
        <a:p>
          <a:pPr>
            <a:lnSpc>
              <a:spcPct val="150000"/>
            </a:lnSpc>
          </a:pPr>
          <a:r>
            <a:rPr lang="en-GB" dirty="0">
              <a:latin typeface="Arial" panose="020B0604020202020204" pitchFamily="34" charset="0"/>
              <a:cs typeface="Arial" panose="020B0604020202020204" pitchFamily="34" charset="0"/>
            </a:rPr>
            <a:t>"Healthy eating habits in adolescence are associated with a lower risk of chronic diseases in adulthood" (Daniels, 2006).</a:t>
          </a:r>
          <a:endParaRPr lang="en-US" dirty="0">
            <a:latin typeface="Arial" panose="020B0604020202020204" pitchFamily="34" charset="0"/>
            <a:cs typeface="Arial" panose="020B0604020202020204" pitchFamily="34" charset="0"/>
          </a:endParaRPr>
        </a:p>
      </dgm:t>
    </dgm:pt>
    <dgm:pt modelId="{20071620-FFC4-4532-8BC6-9A4D9E1B9638}" type="parTrans" cxnId="{D834D056-CA75-4206-942F-F594D926EB37}">
      <dgm:prSet/>
      <dgm:spPr/>
      <dgm:t>
        <a:bodyPr/>
        <a:lstStyle/>
        <a:p>
          <a:endParaRPr lang="en-US"/>
        </a:p>
      </dgm:t>
    </dgm:pt>
    <dgm:pt modelId="{B69558C6-A613-40E7-A5E8-6AD86B3F76DB}" type="sibTrans" cxnId="{D834D056-CA75-4206-942F-F594D926EB37}">
      <dgm:prSet/>
      <dgm:spPr/>
      <dgm:t>
        <a:bodyPr/>
        <a:lstStyle/>
        <a:p>
          <a:endParaRPr lang="en-US"/>
        </a:p>
      </dgm:t>
    </dgm:pt>
    <dgm:pt modelId="{3EB263A3-F543-4DC9-94CA-4056823D4A53}">
      <dgm:prSet/>
      <dgm:spPr/>
      <dgm:t>
        <a:bodyPr/>
        <a:lstStyle/>
        <a:p>
          <a:pPr>
            <a:lnSpc>
              <a:spcPct val="150000"/>
            </a:lnSpc>
          </a:pPr>
          <a:r>
            <a:rPr lang="en-US" dirty="0">
              <a:latin typeface="Arial" panose="020B0604020202020204" pitchFamily="34" charset="0"/>
              <a:cs typeface="Arial" panose="020B0604020202020204" pitchFamily="34" charset="0"/>
            </a:rPr>
            <a:t>Legislation Protecting Adolescents Health through UN Convention on the Rights of the Child, ensuring access to healthcare and education, and protects adolescents’ rights to health services</a:t>
          </a:r>
        </a:p>
      </dgm:t>
    </dgm:pt>
    <dgm:pt modelId="{9A1D0A82-3AC7-4A05-81DE-2E5B18521ED2}" type="parTrans" cxnId="{2553FF9F-B331-4DA6-BDF4-DCDC94091CA9}">
      <dgm:prSet/>
      <dgm:spPr/>
      <dgm:t>
        <a:bodyPr/>
        <a:lstStyle/>
        <a:p>
          <a:endParaRPr lang="en-GB"/>
        </a:p>
      </dgm:t>
    </dgm:pt>
    <dgm:pt modelId="{F9FF6966-2A61-472C-A30A-71D9A1845D11}" type="sibTrans" cxnId="{2553FF9F-B331-4DA6-BDF4-DCDC94091CA9}">
      <dgm:prSet/>
      <dgm:spPr/>
      <dgm:t>
        <a:bodyPr/>
        <a:lstStyle/>
        <a:p>
          <a:endParaRPr lang="en-GB"/>
        </a:p>
      </dgm:t>
    </dgm:pt>
    <dgm:pt modelId="{47F97EC8-8BFF-48FD-86BD-9F113D7D0073}" type="pres">
      <dgm:prSet presAssocID="{AB91DA9D-E54F-4316-A6A0-8EF751D72182}" presName="linear" presStyleCnt="0">
        <dgm:presLayoutVars>
          <dgm:dir/>
          <dgm:resizeHandles val="exact"/>
        </dgm:presLayoutVars>
      </dgm:prSet>
      <dgm:spPr/>
    </dgm:pt>
    <dgm:pt modelId="{71D2CF97-08B1-41A2-9C33-E45A7F8C8760}" type="pres">
      <dgm:prSet presAssocID="{5DC0A686-6DF9-4CDD-89D1-BCB1D7573A6B}" presName="comp" presStyleCnt="0"/>
      <dgm:spPr/>
    </dgm:pt>
    <dgm:pt modelId="{266A25B2-F2D8-439B-ADC7-B87A5C9A342D}" type="pres">
      <dgm:prSet presAssocID="{5DC0A686-6DF9-4CDD-89D1-BCB1D7573A6B}" presName="box" presStyleLbl="node1" presStyleIdx="0" presStyleCnt="3"/>
      <dgm:spPr/>
    </dgm:pt>
    <dgm:pt modelId="{0A9612AF-F435-4C9F-994F-B7EA25B04A4D}" type="pres">
      <dgm:prSet presAssocID="{5DC0A686-6DF9-4CDD-89D1-BCB1D7573A6B}" presName="img" presStyleLbl="fgImgPlace1" presStyleIdx="0" presStyleCnt="3"/>
      <dgm:spPr>
        <a:blipFill>
          <a:blip xmlns:r="http://schemas.openxmlformats.org/officeDocument/2006/relationships" r:embed="rId1"/>
          <a:srcRect/>
          <a:stretch>
            <a:fillRect l="-63000" r="-63000"/>
          </a:stretch>
        </a:blipFill>
      </dgm:spPr>
      <dgm:extLst>
        <a:ext uri="{E40237B7-FDA0-4F09-8148-C483321AD2D9}">
          <dgm14:cNvPr xmlns:dgm14="http://schemas.microsoft.com/office/drawing/2010/diagram" id="0" name="" descr="Platter of healthy foods and fruits"/>
        </a:ext>
      </dgm:extLst>
    </dgm:pt>
    <dgm:pt modelId="{5EA82551-C78E-4C41-93F5-FD97D206A11F}" type="pres">
      <dgm:prSet presAssocID="{5DC0A686-6DF9-4CDD-89D1-BCB1D7573A6B}" presName="text" presStyleLbl="node1" presStyleIdx="0" presStyleCnt="3">
        <dgm:presLayoutVars>
          <dgm:bulletEnabled val="1"/>
        </dgm:presLayoutVars>
      </dgm:prSet>
      <dgm:spPr/>
    </dgm:pt>
    <dgm:pt modelId="{7A550BF0-91B6-4392-84B2-23B8ED0C206B}" type="pres">
      <dgm:prSet presAssocID="{654F3E51-465D-46D9-8318-ADD886089A39}" presName="spacer" presStyleCnt="0"/>
      <dgm:spPr/>
    </dgm:pt>
    <dgm:pt modelId="{A3C340CE-83EC-4A42-A040-F73DF56BF931}" type="pres">
      <dgm:prSet presAssocID="{B7EED80A-C8FF-4C43-9B96-F2F0496CCDFB}" presName="comp" presStyleCnt="0"/>
      <dgm:spPr/>
    </dgm:pt>
    <dgm:pt modelId="{11373C90-6BA9-4D1D-ADBF-FF97F1F8C9AA}" type="pres">
      <dgm:prSet presAssocID="{B7EED80A-C8FF-4C43-9B96-F2F0496CCDFB}" presName="box" presStyleLbl="node1" presStyleIdx="1" presStyleCnt="3"/>
      <dgm:spPr/>
    </dgm:pt>
    <dgm:pt modelId="{230D4C45-07CD-4C71-9750-8DE78BABB335}" type="pres">
      <dgm:prSet presAssocID="{B7EED80A-C8FF-4C43-9B96-F2F0496CCDFB}" presName="img" presStyleLbl="fgImgPlace1" presStyleIdx="1" presStyleCnt="3"/>
      <dgm:spPr>
        <a:blipFill>
          <a:blip xmlns:r="http://schemas.openxmlformats.org/officeDocument/2006/relationships" r:embed="rId2"/>
          <a:srcRect/>
          <a:stretch>
            <a:fillRect l="-60000" r="-60000"/>
          </a:stretch>
        </a:blipFill>
      </dgm:spPr>
      <dgm:extLst>
        <a:ext uri="{E40237B7-FDA0-4F09-8148-C483321AD2D9}">
          <dgm14:cNvPr xmlns:dgm14="http://schemas.microsoft.com/office/drawing/2010/diagram" id="0" name="" descr="People eating dinner"/>
        </a:ext>
      </dgm:extLst>
    </dgm:pt>
    <dgm:pt modelId="{3FBCF445-A5C7-485B-8B33-4E27209F68C7}" type="pres">
      <dgm:prSet presAssocID="{B7EED80A-C8FF-4C43-9B96-F2F0496CCDFB}" presName="text" presStyleLbl="node1" presStyleIdx="1" presStyleCnt="3">
        <dgm:presLayoutVars>
          <dgm:bulletEnabled val="1"/>
        </dgm:presLayoutVars>
      </dgm:prSet>
      <dgm:spPr/>
    </dgm:pt>
    <dgm:pt modelId="{D7F51312-A4A6-4735-BB83-C8750714214C}" type="pres">
      <dgm:prSet presAssocID="{B69558C6-A613-40E7-A5E8-6AD86B3F76DB}" presName="spacer" presStyleCnt="0"/>
      <dgm:spPr/>
    </dgm:pt>
    <dgm:pt modelId="{B98A2804-29F0-48DD-89CD-42F4E08B9D4B}" type="pres">
      <dgm:prSet presAssocID="{3EB263A3-F543-4DC9-94CA-4056823D4A53}" presName="comp" presStyleCnt="0"/>
      <dgm:spPr/>
    </dgm:pt>
    <dgm:pt modelId="{BF298ACB-5045-404B-869C-940908EAA820}" type="pres">
      <dgm:prSet presAssocID="{3EB263A3-F543-4DC9-94CA-4056823D4A53}" presName="box" presStyleLbl="node1" presStyleIdx="2" presStyleCnt="3"/>
      <dgm:spPr/>
    </dgm:pt>
    <dgm:pt modelId="{476ED3CD-A349-4FC7-A577-F17F571651F7}" type="pres">
      <dgm:prSet presAssocID="{3EB263A3-F543-4DC9-94CA-4056823D4A53}" presName="img" presStyleLbl="fgImgPlace1" presStyleIdx="2" presStyleCnt="3"/>
      <dgm:spPr>
        <a:blipFill>
          <a:blip xmlns:r="http://schemas.openxmlformats.org/officeDocument/2006/relationships" r:embed="rId3"/>
          <a:srcRect/>
          <a:stretch>
            <a:fillRect l="-24000" r="-24000"/>
          </a:stretch>
        </a:blipFill>
      </dgm:spPr>
      <dgm:extLst>
        <a:ext uri="{E40237B7-FDA0-4F09-8148-C483321AD2D9}">
          <dgm14:cNvPr xmlns:dgm14="http://schemas.microsoft.com/office/drawing/2010/diagram" id="0" name="" descr="Graduation day selfie"/>
        </a:ext>
      </dgm:extLst>
    </dgm:pt>
    <dgm:pt modelId="{50B50448-9D64-46C8-B004-9B9BDFDDF381}" type="pres">
      <dgm:prSet presAssocID="{3EB263A3-F543-4DC9-94CA-4056823D4A53}" presName="text" presStyleLbl="node1" presStyleIdx="2" presStyleCnt="3">
        <dgm:presLayoutVars>
          <dgm:bulletEnabled val="1"/>
        </dgm:presLayoutVars>
      </dgm:prSet>
      <dgm:spPr/>
    </dgm:pt>
  </dgm:ptLst>
  <dgm:cxnLst>
    <dgm:cxn modelId="{9658FF34-EC36-4E2B-B324-8FE5BDED95CC}" type="presOf" srcId="{B7EED80A-C8FF-4C43-9B96-F2F0496CCDFB}" destId="{11373C90-6BA9-4D1D-ADBF-FF97F1F8C9AA}" srcOrd="0" destOrd="0" presId="urn:microsoft.com/office/officeart/2005/8/layout/vList4"/>
    <dgm:cxn modelId="{64AD3E3A-1796-49B4-9A72-E9E5BC630445}" type="presOf" srcId="{5DC0A686-6DF9-4CDD-89D1-BCB1D7573A6B}" destId="{5EA82551-C78E-4C41-93F5-FD97D206A11F}" srcOrd="1" destOrd="0" presId="urn:microsoft.com/office/officeart/2005/8/layout/vList4"/>
    <dgm:cxn modelId="{CE5E6671-3F6D-4C89-B84C-8153C9FCA604}" type="presOf" srcId="{B7EED80A-C8FF-4C43-9B96-F2F0496CCDFB}" destId="{3FBCF445-A5C7-485B-8B33-4E27209F68C7}" srcOrd="1" destOrd="0" presId="urn:microsoft.com/office/officeart/2005/8/layout/vList4"/>
    <dgm:cxn modelId="{FA603854-C679-4F07-B39E-29EDD8558E6E}" srcId="{AB91DA9D-E54F-4316-A6A0-8EF751D72182}" destId="{5DC0A686-6DF9-4CDD-89D1-BCB1D7573A6B}" srcOrd="0" destOrd="0" parTransId="{B97CB944-28DA-4671-925F-232DB14B1D9E}" sibTransId="{654F3E51-465D-46D9-8318-ADD886089A39}"/>
    <dgm:cxn modelId="{D834D056-CA75-4206-942F-F594D926EB37}" srcId="{AB91DA9D-E54F-4316-A6A0-8EF751D72182}" destId="{B7EED80A-C8FF-4C43-9B96-F2F0496CCDFB}" srcOrd="1" destOrd="0" parTransId="{20071620-FFC4-4532-8BC6-9A4D9E1B9638}" sibTransId="{B69558C6-A613-40E7-A5E8-6AD86B3F76DB}"/>
    <dgm:cxn modelId="{2553FF9F-B331-4DA6-BDF4-DCDC94091CA9}" srcId="{AB91DA9D-E54F-4316-A6A0-8EF751D72182}" destId="{3EB263A3-F543-4DC9-94CA-4056823D4A53}" srcOrd="2" destOrd="0" parTransId="{9A1D0A82-3AC7-4A05-81DE-2E5B18521ED2}" sibTransId="{F9FF6966-2A61-472C-A30A-71D9A1845D11}"/>
    <dgm:cxn modelId="{5DAD17B2-920A-4C9D-A0DB-01C31091C09B}" type="presOf" srcId="{3EB263A3-F543-4DC9-94CA-4056823D4A53}" destId="{50B50448-9D64-46C8-B004-9B9BDFDDF381}" srcOrd="1" destOrd="0" presId="urn:microsoft.com/office/officeart/2005/8/layout/vList4"/>
    <dgm:cxn modelId="{D8F48ED7-3BBF-4F01-9847-98F3604FDA5D}" type="presOf" srcId="{AB91DA9D-E54F-4316-A6A0-8EF751D72182}" destId="{47F97EC8-8BFF-48FD-86BD-9F113D7D0073}" srcOrd="0" destOrd="0" presId="urn:microsoft.com/office/officeart/2005/8/layout/vList4"/>
    <dgm:cxn modelId="{F24B14DE-EB6B-4742-BEC8-366C0895290F}" type="presOf" srcId="{3EB263A3-F543-4DC9-94CA-4056823D4A53}" destId="{BF298ACB-5045-404B-869C-940908EAA820}" srcOrd="0" destOrd="0" presId="urn:microsoft.com/office/officeart/2005/8/layout/vList4"/>
    <dgm:cxn modelId="{CE9F43EB-120A-4364-A8D4-D6528A9F435F}" type="presOf" srcId="{5DC0A686-6DF9-4CDD-89D1-BCB1D7573A6B}" destId="{266A25B2-F2D8-439B-ADC7-B87A5C9A342D}" srcOrd="0" destOrd="0" presId="urn:microsoft.com/office/officeart/2005/8/layout/vList4"/>
    <dgm:cxn modelId="{635512D1-1C5B-4AA1-A27F-1E26A33F3045}" type="presParOf" srcId="{47F97EC8-8BFF-48FD-86BD-9F113D7D0073}" destId="{71D2CF97-08B1-41A2-9C33-E45A7F8C8760}" srcOrd="0" destOrd="0" presId="urn:microsoft.com/office/officeart/2005/8/layout/vList4"/>
    <dgm:cxn modelId="{CCE01FDD-8D04-4B6E-B623-DF392A0B5E6A}" type="presParOf" srcId="{71D2CF97-08B1-41A2-9C33-E45A7F8C8760}" destId="{266A25B2-F2D8-439B-ADC7-B87A5C9A342D}" srcOrd="0" destOrd="0" presId="urn:microsoft.com/office/officeart/2005/8/layout/vList4"/>
    <dgm:cxn modelId="{1F6C6720-B320-4607-AB75-FA3CC2112E86}" type="presParOf" srcId="{71D2CF97-08B1-41A2-9C33-E45A7F8C8760}" destId="{0A9612AF-F435-4C9F-994F-B7EA25B04A4D}" srcOrd="1" destOrd="0" presId="urn:microsoft.com/office/officeart/2005/8/layout/vList4"/>
    <dgm:cxn modelId="{2BF7FD36-798A-4094-ADE3-8FF58AC5FCCA}" type="presParOf" srcId="{71D2CF97-08B1-41A2-9C33-E45A7F8C8760}" destId="{5EA82551-C78E-4C41-93F5-FD97D206A11F}" srcOrd="2" destOrd="0" presId="urn:microsoft.com/office/officeart/2005/8/layout/vList4"/>
    <dgm:cxn modelId="{BE9CC7E4-51F5-46B7-B415-EC26F1C447FF}" type="presParOf" srcId="{47F97EC8-8BFF-48FD-86BD-9F113D7D0073}" destId="{7A550BF0-91B6-4392-84B2-23B8ED0C206B}" srcOrd="1" destOrd="0" presId="urn:microsoft.com/office/officeart/2005/8/layout/vList4"/>
    <dgm:cxn modelId="{E69805E0-737F-423D-8CF8-81EC358C2D48}" type="presParOf" srcId="{47F97EC8-8BFF-48FD-86BD-9F113D7D0073}" destId="{A3C340CE-83EC-4A42-A040-F73DF56BF931}" srcOrd="2" destOrd="0" presId="urn:microsoft.com/office/officeart/2005/8/layout/vList4"/>
    <dgm:cxn modelId="{1C949AAC-5BD3-488B-8416-A9244F87B7FB}" type="presParOf" srcId="{A3C340CE-83EC-4A42-A040-F73DF56BF931}" destId="{11373C90-6BA9-4D1D-ADBF-FF97F1F8C9AA}" srcOrd="0" destOrd="0" presId="urn:microsoft.com/office/officeart/2005/8/layout/vList4"/>
    <dgm:cxn modelId="{573D9CEF-2A13-4843-AE14-DC9CB329E443}" type="presParOf" srcId="{A3C340CE-83EC-4A42-A040-F73DF56BF931}" destId="{230D4C45-07CD-4C71-9750-8DE78BABB335}" srcOrd="1" destOrd="0" presId="urn:microsoft.com/office/officeart/2005/8/layout/vList4"/>
    <dgm:cxn modelId="{50CCE562-2E15-416E-BDDC-545C34E23FBF}" type="presParOf" srcId="{A3C340CE-83EC-4A42-A040-F73DF56BF931}" destId="{3FBCF445-A5C7-485B-8B33-4E27209F68C7}" srcOrd="2" destOrd="0" presId="urn:microsoft.com/office/officeart/2005/8/layout/vList4"/>
    <dgm:cxn modelId="{17E68E27-586A-41D4-959F-8FFD8E052AAE}" type="presParOf" srcId="{47F97EC8-8BFF-48FD-86BD-9F113D7D0073}" destId="{D7F51312-A4A6-4735-BB83-C8750714214C}" srcOrd="3" destOrd="0" presId="urn:microsoft.com/office/officeart/2005/8/layout/vList4"/>
    <dgm:cxn modelId="{2D7F42DB-6EC5-48EA-8BF7-0F79A2E5F6FB}" type="presParOf" srcId="{47F97EC8-8BFF-48FD-86BD-9F113D7D0073}" destId="{B98A2804-29F0-48DD-89CD-42F4E08B9D4B}" srcOrd="4" destOrd="0" presId="urn:microsoft.com/office/officeart/2005/8/layout/vList4"/>
    <dgm:cxn modelId="{C4E208ED-24A1-4EAA-8471-6CD3C4B353A3}" type="presParOf" srcId="{B98A2804-29F0-48DD-89CD-42F4E08B9D4B}" destId="{BF298ACB-5045-404B-869C-940908EAA820}" srcOrd="0" destOrd="0" presId="urn:microsoft.com/office/officeart/2005/8/layout/vList4"/>
    <dgm:cxn modelId="{E1911CEC-6AB2-4CCA-AD86-805C6617D437}" type="presParOf" srcId="{B98A2804-29F0-48DD-89CD-42F4E08B9D4B}" destId="{476ED3CD-A349-4FC7-A577-F17F571651F7}" srcOrd="1" destOrd="0" presId="urn:microsoft.com/office/officeart/2005/8/layout/vList4"/>
    <dgm:cxn modelId="{10E3CD5A-8F8B-4825-AE4B-4601B2F66AED}" type="presParOf" srcId="{B98A2804-29F0-48DD-89CD-42F4E08B9D4B}" destId="{50B50448-9D64-46C8-B004-9B9BDFDDF381}"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4997C6-9AE0-44A0-BD77-83E087119734}"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5249F04F-6F21-446D-BC5E-375F510B1D53}">
      <dgm:prSet custT="1"/>
      <dgm:spPr/>
      <dgm:t>
        <a:bodyPr/>
        <a:lstStyle/>
        <a:p>
          <a:pPr>
            <a:lnSpc>
              <a:spcPct val="200000"/>
            </a:lnSpc>
          </a:pPr>
          <a:r>
            <a:rPr lang="en-US" sz="1800" b="1" dirty="0">
              <a:latin typeface="Arial Black" panose="020B0A04020102020204" pitchFamily="34" charset="0"/>
            </a:rPr>
            <a:t>How does physical activity influence adolescent health?</a:t>
          </a:r>
          <a:endParaRPr lang="en-GB" sz="1800" dirty="0">
            <a:latin typeface="Arial Black" panose="020B0A04020102020204" pitchFamily="34" charset="0"/>
          </a:endParaRPr>
        </a:p>
      </dgm:t>
    </dgm:pt>
    <dgm:pt modelId="{9320C100-F612-4F67-9163-C2C654BB145A}" type="parTrans" cxnId="{DB43FA2D-F92C-451E-BAAD-5FA9A90A2C75}">
      <dgm:prSet/>
      <dgm:spPr/>
      <dgm:t>
        <a:bodyPr/>
        <a:lstStyle/>
        <a:p>
          <a:endParaRPr lang="en-GB"/>
        </a:p>
      </dgm:t>
    </dgm:pt>
    <dgm:pt modelId="{368F8A3B-4B1E-42A7-990F-4F6FC0E46C03}" type="sibTrans" cxnId="{DB43FA2D-F92C-451E-BAAD-5FA9A90A2C75}">
      <dgm:prSet/>
      <dgm:spPr/>
      <dgm:t>
        <a:bodyPr/>
        <a:lstStyle/>
        <a:p>
          <a:endParaRPr lang="en-GB"/>
        </a:p>
      </dgm:t>
    </dgm:pt>
    <dgm:pt modelId="{1B64609B-A1BA-4F00-8611-A27E15127137}">
      <dgm:prSet custT="1"/>
      <dgm:spPr/>
      <dgm:t>
        <a:bodyPr/>
        <a:lstStyle/>
        <a:p>
          <a:pPr>
            <a:lnSpc>
              <a:spcPct val="200000"/>
            </a:lnSpc>
          </a:pPr>
          <a:r>
            <a:rPr lang="en-US" sz="1400" dirty="0">
              <a:latin typeface="Arial" panose="020B0604020202020204" pitchFamily="34" charset="0"/>
              <a:cs typeface="Arial" panose="020B0604020202020204" pitchFamily="34" charset="0"/>
            </a:rPr>
            <a:t>Regular physical activity helps maintain a healthy body, prevents obesity, and improves mental health (Green, 2005).</a:t>
          </a:r>
          <a:endParaRPr lang="en-GB" sz="1400" dirty="0">
            <a:latin typeface="Arial" panose="020B0604020202020204" pitchFamily="34" charset="0"/>
            <a:cs typeface="Arial" panose="020B0604020202020204" pitchFamily="34" charset="0"/>
          </a:endParaRPr>
        </a:p>
      </dgm:t>
    </dgm:pt>
    <dgm:pt modelId="{A1DAEB15-3A41-4F89-B2A3-A4880FA6C630}" type="parTrans" cxnId="{43A5B6CB-2D27-4F9C-9BA9-E438742C4F41}">
      <dgm:prSet/>
      <dgm:spPr/>
      <dgm:t>
        <a:bodyPr/>
        <a:lstStyle/>
        <a:p>
          <a:endParaRPr lang="en-GB"/>
        </a:p>
      </dgm:t>
    </dgm:pt>
    <dgm:pt modelId="{D4FCC51B-1237-4A14-BC49-48917694808D}" type="sibTrans" cxnId="{43A5B6CB-2D27-4F9C-9BA9-E438742C4F41}">
      <dgm:prSet/>
      <dgm:spPr/>
      <dgm:t>
        <a:bodyPr/>
        <a:lstStyle/>
        <a:p>
          <a:endParaRPr lang="en-GB"/>
        </a:p>
      </dgm:t>
    </dgm:pt>
    <dgm:pt modelId="{381213C4-3FEE-491D-8E42-93E4503FC39E}">
      <dgm:prSet custT="1"/>
      <dgm:spPr/>
      <dgm:t>
        <a:bodyPr/>
        <a:lstStyle/>
        <a:p>
          <a:pPr>
            <a:lnSpc>
              <a:spcPct val="200000"/>
            </a:lnSpc>
          </a:pPr>
          <a:r>
            <a:rPr lang="en-US" sz="1400" dirty="0">
              <a:latin typeface="Arial" panose="020B0604020202020204" pitchFamily="34" charset="0"/>
              <a:cs typeface="Arial" panose="020B0604020202020204" pitchFamily="34" charset="0"/>
            </a:rPr>
            <a:t>"Regular exercise can reduce the risk of cardiovascular diseases and other long-term conditions" (Casey, 2014).</a:t>
          </a:r>
          <a:endParaRPr lang="en-GB" sz="1400" dirty="0">
            <a:latin typeface="Arial" panose="020B0604020202020204" pitchFamily="34" charset="0"/>
            <a:cs typeface="Arial" panose="020B0604020202020204" pitchFamily="34" charset="0"/>
          </a:endParaRPr>
        </a:p>
      </dgm:t>
    </dgm:pt>
    <dgm:pt modelId="{BE4A9574-0165-40A6-86DA-6DA29BD8FC25}" type="parTrans" cxnId="{999CBF0B-0646-4846-A6CF-A0B5D12BFE6D}">
      <dgm:prSet/>
      <dgm:spPr/>
      <dgm:t>
        <a:bodyPr/>
        <a:lstStyle/>
        <a:p>
          <a:endParaRPr lang="en-GB"/>
        </a:p>
      </dgm:t>
    </dgm:pt>
    <dgm:pt modelId="{18348E49-A61C-4248-A4C5-412FAB485B45}" type="sibTrans" cxnId="{999CBF0B-0646-4846-A6CF-A0B5D12BFE6D}">
      <dgm:prSet/>
      <dgm:spPr/>
      <dgm:t>
        <a:bodyPr/>
        <a:lstStyle/>
        <a:p>
          <a:endParaRPr lang="en-GB"/>
        </a:p>
      </dgm:t>
    </dgm:pt>
    <dgm:pt modelId="{224200F6-BE36-4CE3-991A-4D24B3A8E671}">
      <dgm:prSet/>
      <dgm:spPr/>
      <dgm:t>
        <a:bodyPr/>
        <a:lstStyle/>
        <a:p>
          <a:pPr>
            <a:lnSpc>
              <a:spcPct val="90000"/>
            </a:lnSpc>
          </a:pPr>
          <a:endParaRPr lang="en-GB" sz="1300" dirty="0"/>
        </a:p>
      </dgm:t>
    </dgm:pt>
    <dgm:pt modelId="{DD681081-9F4D-4493-8515-1D32ED8C4A06}" type="parTrans" cxnId="{A17DA6F7-19FD-46F7-AF25-3A306799686F}">
      <dgm:prSet/>
      <dgm:spPr/>
      <dgm:t>
        <a:bodyPr/>
        <a:lstStyle/>
        <a:p>
          <a:endParaRPr lang="en-GB"/>
        </a:p>
      </dgm:t>
    </dgm:pt>
    <dgm:pt modelId="{93289227-BEA5-4746-804C-70722BF905D2}" type="sibTrans" cxnId="{A17DA6F7-19FD-46F7-AF25-3A306799686F}">
      <dgm:prSet/>
      <dgm:spPr/>
      <dgm:t>
        <a:bodyPr/>
        <a:lstStyle/>
        <a:p>
          <a:endParaRPr lang="en-GB"/>
        </a:p>
      </dgm:t>
    </dgm:pt>
    <dgm:pt modelId="{DF82910D-6923-4CA7-A5B8-2982399BFEA5}">
      <dgm:prSet custT="1"/>
      <dgm:spPr/>
      <dgm:t>
        <a:bodyPr/>
        <a:lstStyle/>
        <a:p>
          <a:pPr>
            <a:lnSpc>
              <a:spcPct val="200000"/>
            </a:lnSpc>
          </a:pPr>
          <a:r>
            <a:rPr lang="en-GB" sz="1400" dirty="0">
              <a:latin typeface="Arial" panose="020B0604020202020204" pitchFamily="34" charset="0"/>
              <a:cs typeface="Arial" panose="020B0604020202020204" pitchFamily="34" charset="0"/>
            </a:rPr>
            <a:t>Health promotion programs focus on nutrition, mental health, and physical activity, delivered by community-based programs and school initiatives play a key role in shaping positive behaviours.</a:t>
          </a:r>
        </a:p>
      </dgm:t>
    </dgm:pt>
    <dgm:pt modelId="{767B8A0E-EE24-4ACF-9E3A-26E8F6F1C897}" type="parTrans" cxnId="{544842E1-5C33-4DC7-8C8E-9B7E39D6DF30}">
      <dgm:prSet/>
      <dgm:spPr/>
      <dgm:t>
        <a:bodyPr/>
        <a:lstStyle/>
        <a:p>
          <a:endParaRPr lang="en-GB"/>
        </a:p>
      </dgm:t>
    </dgm:pt>
    <dgm:pt modelId="{00C49255-750E-4CE8-9356-B8295F86B039}" type="sibTrans" cxnId="{544842E1-5C33-4DC7-8C8E-9B7E39D6DF30}">
      <dgm:prSet/>
      <dgm:spPr/>
      <dgm:t>
        <a:bodyPr/>
        <a:lstStyle/>
        <a:p>
          <a:endParaRPr lang="en-GB"/>
        </a:p>
      </dgm:t>
    </dgm:pt>
    <dgm:pt modelId="{26E277F3-E2BA-4B05-BD57-AEF317FD8F81}" type="pres">
      <dgm:prSet presAssocID="{914997C6-9AE0-44A0-BD77-83E087119734}" presName="Name0" presStyleCnt="0">
        <dgm:presLayoutVars>
          <dgm:dir/>
          <dgm:animLvl val="lvl"/>
          <dgm:resizeHandles val="exact"/>
        </dgm:presLayoutVars>
      </dgm:prSet>
      <dgm:spPr/>
    </dgm:pt>
    <dgm:pt modelId="{DA43E885-8F08-43E0-BED8-B3084C50D9AB}" type="pres">
      <dgm:prSet presAssocID="{5249F04F-6F21-446D-BC5E-375F510B1D53}" presName="linNode" presStyleCnt="0"/>
      <dgm:spPr/>
    </dgm:pt>
    <dgm:pt modelId="{419A07C6-9B57-46CF-AFE9-CC5B7D4F397A}" type="pres">
      <dgm:prSet presAssocID="{5249F04F-6F21-446D-BC5E-375F510B1D53}" presName="parTx" presStyleLbl="revTx" presStyleIdx="0" presStyleCnt="1">
        <dgm:presLayoutVars>
          <dgm:chMax val="1"/>
          <dgm:bulletEnabled val="1"/>
        </dgm:presLayoutVars>
      </dgm:prSet>
      <dgm:spPr/>
    </dgm:pt>
    <dgm:pt modelId="{A966CD9E-EC47-47C8-AAA8-EB6C1A21A1A0}" type="pres">
      <dgm:prSet presAssocID="{5249F04F-6F21-446D-BC5E-375F510B1D53}" presName="bracket" presStyleLbl="parChTrans1D1" presStyleIdx="0" presStyleCnt="1"/>
      <dgm:spPr/>
    </dgm:pt>
    <dgm:pt modelId="{C63F0B0F-8A63-4F99-8496-01B0C4347A97}" type="pres">
      <dgm:prSet presAssocID="{5249F04F-6F21-446D-BC5E-375F510B1D53}" presName="spH" presStyleCnt="0"/>
      <dgm:spPr/>
    </dgm:pt>
    <dgm:pt modelId="{36FF1EFE-7217-4AFF-90A6-7152C8270E9B}" type="pres">
      <dgm:prSet presAssocID="{5249F04F-6F21-446D-BC5E-375F510B1D53}" presName="desTx" presStyleLbl="node1" presStyleIdx="0" presStyleCnt="1">
        <dgm:presLayoutVars>
          <dgm:bulletEnabled val="1"/>
        </dgm:presLayoutVars>
      </dgm:prSet>
      <dgm:spPr/>
    </dgm:pt>
  </dgm:ptLst>
  <dgm:cxnLst>
    <dgm:cxn modelId="{999CBF0B-0646-4846-A6CF-A0B5D12BFE6D}" srcId="{5249F04F-6F21-446D-BC5E-375F510B1D53}" destId="{381213C4-3FEE-491D-8E42-93E4503FC39E}" srcOrd="1" destOrd="0" parTransId="{BE4A9574-0165-40A6-86DA-6DA29BD8FC25}" sibTransId="{18348E49-A61C-4248-A4C5-412FAB485B45}"/>
    <dgm:cxn modelId="{46921D13-4159-4BE0-8D9C-CBCBBD36B2CD}" type="presOf" srcId="{5249F04F-6F21-446D-BC5E-375F510B1D53}" destId="{419A07C6-9B57-46CF-AFE9-CC5B7D4F397A}" srcOrd="0" destOrd="0" presId="urn:diagrams.loki3.com/BracketList"/>
    <dgm:cxn modelId="{DB43FA2D-F92C-451E-BAAD-5FA9A90A2C75}" srcId="{914997C6-9AE0-44A0-BD77-83E087119734}" destId="{5249F04F-6F21-446D-BC5E-375F510B1D53}" srcOrd="0" destOrd="0" parTransId="{9320C100-F612-4F67-9163-C2C654BB145A}" sibTransId="{368F8A3B-4B1E-42A7-990F-4F6FC0E46C03}"/>
    <dgm:cxn modelId="{7CB0A634-D5D3-42F2-AD22-0A90C1F3B95D}" type="presOf" srcId="{DF82910D-6923-4CA7-A5B8-2982399BFEA5}" destId="{36FF1EFE-7217-4AFF-90A6-7152C8270E9B}" srcOrd="0" destOrd="2" presId="urn:diagrams.loki3.com/BracketList"/>
    <dgm:cxn modelId="{FF79434A-3C23-4320-82F1-E35CA2F40901}" type="presOf" srcId="{224200F6-BE36-4CE3-991A-4D24B3A8E671}" destId="{36FF1EFE-7217-4AFF-90A6-7152C8270E9B}" srcOrd="0" destOrd="3" presId="urn:diagrams.loki3.com/BracketList"/>
    <dgm:cxn modelId="{F66959AC-08C5-4581-9494-6741BF0FA278}" type="presOf" srcId="{381213C4-3FEE-491D-8E42-93E4503FC39E}" destId="{36FF1EFE-7217-4AFF-90A6-7152C8270E9B}" srcOrd="0" destOrd="1" presId="urn:diagrams.loki3.com/BracketList"/>
    <dgm:cxn modelId="{43A5B6CB-2D27-4F9C-9BA9-E438742C4F41}" srcId="{5249F04F-6F21-446D-BC5E-375F510B1D53}" destId="{1B64609B-A1BA-4F00-8611-A27E15127137}" srcOrd="0" destOrd="0" parTransId="{A1DAEB15-3A41-4F89-B2A3-A4880FA6C630}" sibTransId="{D4FCC51B-1237-4A14-BC49-48917694808D}"/>
    <dgm:cxn modelId="{F55EFDCD-9EE8-4223-8292-F43061E561F6}" type="presOf" srcId="{1B64609B-A1BA-4F00-8611-A27E15127137}" destId="{36FF1EFE-7217-4AFF-90A6-7152C8270E9B}" srcOrd="0" destOrd="0" presId="urn:diagrams.loki3.com/BracketList"/>
    <dgm:cxn modelId="{544842E1-5C33-4DC7-8C8E-9B7E39D6DF30}" srcId="{5249F04F-6F21-446D-BC5E-375F510B1D53}" destId="{DF82910D-6923-4CA7-A5B8-2982399BFEA5}" srcOrd="2" destOrd="0" parTransId="{767B8A0E-EE24-4ACF-9E3A-26E8F6F1C897}" sibTransId="{00C49255-750E-4CE8-9356-B8295F86B039}"/>
    <dgm:cxn modelId="{59BEBFE5-00C7-4828-B45F-C15E47E81D9F}" type="presOf" srcId="{914997C6-9AE0-44A0-BD77-83E087119734}" destId="{26E277F3-E2BA-4B05-BD57-AEF317FD8F81}" srcOrd="0" destOrd="0" presId="urn:diagrams.loki3.com/BracketList"/>
    <dgm:cxn modelId="{A17DA6F7-19FD-46F7-AF25-3A306799686F}" srcId="{5249F04F-6F21-446D-BC5E-375F510B1D53}" destId="{224200F6-BE36-4CE3-991A-4D24B3A8E671}" srcOrd="3" destOrd="0" parTransId="{DD681081-9F4D-4493-8515-1D32ED8C4A06}" sibTransId="{93289227-BEA5-4746-804C-70722BF905D2}"/>
    <dgm:cxn modelId="{BD526B9B-C91C-498C-ACA7-03797651F065}" type="presParOf" srcId="{26E277F3-E2BA-4B05-BD57-AEF317FD8F81}" destId="{DA43E885-8F08-43E0-BED8-B3084C50D9AB}" srcOrd="0" destOrd="0" presId="urn:diagrams.loki3.com/BracketList"/>
    <dgm:cxn modelId="{CCD8DF30-3651-4339-AF80-41C0A5AC466B}" type="presParOf" srcId="{DA43E885-8F08-43E0-BED8-B3084C50D9AB}" destId="{419A07C6-9B57-46CF-AFE9-CC5B7D4F397A}" srcOrd="0" destOrd="0" presId="urn:diagrams.loki3.com/BracketList"/>
    <dgm:cxn modelId="{3CB0E7F7-EE21-415A-95E1-B6CD6C261B59}" type="presParOf" srcId="{DA43E885-8F08-43E0-BED8-B3084C50D9AB}" destId="{A966CD9E-EC47-47C8-AAA8-EB6C1A21A1A0}" srcOrd="1" destOrd="0" presId="urn:diagrams.loki3.com/BracketList"/>
    <dgm:cxn modelId="{ADF60F1A-5FCE-4143-B279-E12A472689FE}" type="presParOf" srcId="{DA43E885-8F08-43E0-BED8-B3084C50D9AB}" destId="{C63F0B0F-8A63-4F99-8496-01B0C4347A97}" srcOrd="2" destOrd="0" presId="urn:diagrams.loki3.com/BracketList"/>
    <dgm:cxn modelId="{6355B548-6AAD-4BCF-AB50-5382F4A56E4B}" type="presParOf" srcId="{DA43E885-8F08-43E0-BED8-B3084C50D9AB}" destId="{36FF1EFE-7217-4AFF-90A6-7152C8270E9B}"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98FD80-CC27-4F27-9EA3-6955D4B2DCBC}" type="doc">
      <dgm:prSet loTypeId="urn:microsoft.com/office/officeart/2005/8/layout/hList7" loCatId="process" qsTypeId="urn:microsoft.com/office/officeart/2005/8/quickstyle/simple1" qsCatId="simple" csTypeId="urn:microsoft.com/office/officeart/2018/5/colors/Iconchunking_neutralbg_colorful1" csCatId="colorful" phldr="1"/>
      <dgm:spPr/>
      <dgm:t>
        <a:bodyPr/>
        <a:lstStyle/>
        <a:p>
          <a:endParaRPr lang="en-GB"/>
        </a:p>
      </dgm:t>
    </dgm:pt>
    <dgm:pt modelId="{0EE34D5B-D779-4C5E-B4C3-B64536987944}">
      <dgm:prSet phldrT="[Text]"/>
      <dgm:spPr/>
      <dgm:t>
        <a:bodyPr/>
        <a:lstStyle/>
        <a:p>
          <a:pPr>
            <a:lnSpc>
              <a:spcPct val="150000"/>
            </a:lnSpc>
          </a:pPr>
          <a:r>
            <a:rPr lang="en-GB" dirty="0">
              <a:effectLst/>
              <a:latin typeface="Arial" panose="020B0604020202020204" pitchFamily="34" charset="0"/>
              <a:ea typeface="Aptos" panose="020B0004020202020204" pitchFamily="34" charset="0"/>
              <a:cs typeface="Arial" panose="020B0604020202020204" pitchFamily="34" charset="0"/>
            </a:rPr>
            <a:t>Adolescence is a time of stress, and mental health problems, such as anxiety and depression, become more common during this period (Harrison, 2007).</a:t>
          </a:r>
          <a:endParaRPr lang="en-GB" dirty="0">
            <a:latin typeface="Arial" panose="020B0604020202020204" pitchFamily="34" charset="0"/>
            <a:cs typeface="Arial" panose="020B0604020202020204" pitchFamily="34" charset="0"/>
          </a:endParaRPr>
        </a:p>
      </dgm:t>
    </dgm:pt>
    <dgm:pt modelId="{C200F29E-F0D1-4980-8C32-659D5CCFA37C}" type="parTrans" cxnId="{6BB64C98-E300-425C-9C22-BD37924D778F}">
      <dgm:prSet/>
      <dgm:spPr/>
      <dgm:t>
        <a:bodyPr/>
        <a:lstStyle/>
        <a:p>
          <a:endParaRPr lang="en-GB"/>
        </a:p>
      </dgm:t>
    </dgm:pt>
    <dgm:pt modelId="{60693049-86E7-4B30-BCA9-E8AF78FE5D85}" type="sibTrans" cxnId="{6BB64C98-E300-425C-9C22-BD37924D778F}">
      <dgm:prSet/>
      <dgm:spPr/>
      <dgm:t>
        <a:bodyPr/>
        <a:lstStyle/>
        <a:p>
          <a:endParaRPr lang="en-GB"/>
        </a:p>
      </dgm:t>
    </dgm:pt>
    <dgm:pt modelId="{0B5EE8BD-27E9-4707-B7FA-F120C1C995DA}">
      <dgm:prSet/>
      <dgm:spPr/>
      <dgm:t>
        <a:bodyPr/>
        <a:lstStyle/>
        <a:p>
          <a:pPr>
            <a:lnSpc>
              <a:spcPct val="150000"/>
            </a:lnSpc>
          </a:pPr>
          <a:r>
            <a:rPr lang="en-GB" dirty="0">
              <a:effectLst/>
              <a:latin typeface="Arial" panose="020B0604020202020204" pitchFamily="34" charset="0"/>
              <a:ea typeface="Aptos" panose="020B0004020202020204" pitchFamily="34" charset="0"/>
              <a:cs typeface="Arial" panose="020B0604020202020204" pitchFamily="34" charset="0"/>
            </a:rPr>
            <a:t>Social support and adequate mental health education can significantly reduce the risks of depression and anxiety during adolescence" (Graham,2004)</a:t>
          </a:r>
          <a:endParaRPr lang="en-GB" dirty="0">
            <a:latin typeface="Arial" panose="020B0604020202020204" pitchFamily="34" charset="0"/>
            <a:cs typeface="Arial" panose="020B0604020202020204" pitchFamily="34" charset="0"/>
          </a:endParaRPr>
        </a:p>
      </dgm:t>
    </dgm:pt>
    <dgm:pt modelId="{E4483A00-6F60-4EFC-833C-6324AE394592}" type="parTrans" cxnId="{B921A784-AAF9-4AE8-8FD7-0F7AF6240739}">
      <dgm:prSet/>
      <dgm:spPr/>
      <dgm:t>
        <a:bodyPr/>
        <a:lstStyle/>
        <a:p>
          <a:endParaRPr lang="en-GB"/>
        </a:p>
      </dgm:t>
    </dgm:pt>
    <dgm:pt modelId="{B358D03F-DCF8-4E02-98D2-C9B1AA453537}" type="sibTrans" cxnId="{B921A784-AAF9-4AE8-8FD7-0F7AF6240739}">
      <dgm:prSet/>
      <dgm:spPr/>
      <dgm:t>
        <a:bodyPr/>
        <a:lstStyle/>
        <a:p>
          <a:endParaRPr lang="en-GB"/>
        </a:p>
      </dgm:t>
    </dgm:pt>
    <dgm:pt modelId="{62C879E3-3958-4025-B2E2-3861C9F6BC39}">
      <dgm:prSet/>
      <dgm:spPr/>
      <dgm:t>
        <a:bodyPr/>
        <a:lstStyle/>
        <a:p>
          <a:pPr>
            <a:lnSpc>
              <a:spcPct val="150000"/>
            </a:lnSpc>
          </a:pPr>
          <a:r>
            <a:rPr lang="en-GB" dirty="0">
              <a:latin typeface="Arial" panose="020B0604020202020204" pitchFamily="34" charset="0"/>
              <a:cs typeface="Arial" panose="020B0604020202020204" pitchFamily="34" charset="0"/>
            </a:rPr>
            <a:t>National policies like WHO’s Global Strategy for Women’s, Children’s, and Adolescents’ Health 2016-2030, helping  on mental health support and substance abuse prevention </a:t>
          </a:r>
        </a:p>
      </dgm:t>
    </dgm:pt>
    <dgm:pt modelId="{2172CB76-0FD4-4DFA-88B8-2B2DE6504B10}" type="parTrans" cxnId="{68C5BC86-1EA7-4DD6-AE60-DBF3D43A19A4}">
      <dgm:prSet/>
      <dgm:spPr/>
      <dgm:t>
        <a:bodyPr/>
        <a:lstStyle/>
        <a:p>
          <a:endParaRPr lang="en-GB"/>
        </a:p>
      </dgm:t>
    </dgm:pt>
    <dgm:pt modelId="{BC9EDFFF-EED6-4C26-B524-735B95436913}" type="sibTrans" cxnId="{68C5BC86-1EA7-4DD6-AE60-DBF3D43A19A4}">
      <dgm:prSet/>
      <dgm:spPr/>
      <dgm:t>
        <a:bodyPr/>
        <a:lstStyle/>
        <a:p>
          <a:endParaRPr lang="en-GB"/>
        </a:p>
      </dgm:t>
    </dgm:pt>
    <dgm:pt modelId="{ED73BDF0-CCE4-41AF-BB41-FAC73333469A}" type="pres">
      <dgm:prSet presAssocID="{9098FD80-CC27-4F27-9EA3-6955D4B2DCBC}" presName="Name0" presStyleCnt="0">
        <dgm:presLayoutVars>
          <dgm:dir/>
          <dgm:resizeHandles val="exact"/>
        </dgm:presLayoutVars>
      </dgm:prSet>
      <dgm:spPr/>
    </dgm:pt>
    <dgm:pt modelId="{97624422-E604-404F-BDE3-B529AA5D972D}" type="pres">
      <dgm:prSet presAssocID="{9098FD80-CC27-4F27-9EA3-6955D4B2DCBC}" presName="fgShape" presStyleLbl="fgShp" presStyleIdx="0" presStyleCnt="1"/>
      <dgm:spPr/>
    </dgm:pt>
    <dgm:pt modelId="{350BA652-D56B-4353-8900-BD8E52F626DD}" type="pres">
      <dgm:prSet presAssocID="{9098FD80-CC27-4F27-9EA3-6955D4B2DCBC}" presName="linComp" presStyleCnt="0"/>
      <dgm:spPr/>
    </dgm:pt>
    <dgm:pt modelId="{362FD423-BA96-4DFD-9432-390ABAEBCE33}" type="pres">
      <dgm:prSet presAssocID="{0EE34D5B-D779-4C5E-B4C3-B64536987944}" presName="compNode" presStyleCnt="0"/>
      <dgm:spPr/>
    </dgm:pt>
    <dgm:pt modelId="{72208F3F-3321-48BE-A072-F54E5DE4F98A}" type="pres">
      <dgm:prSet presAssocID="{0EE34D5B-D779-4C5E-B4C3-B64536987944}" presName="bkgdShape" presStyleLbl="node1" presStyleIdx="0" presStyleCnt="3"/>
      <dgm:spPr/>
    </dgm:pt>
    <dgm:pt modelId="{EA671B68-4D69-4F00-85D8-B2438ED7A1EA}" type="pres">
      <dgm:prSet presAssocID="{0EE34D5B-D779-4C5E-B4C3-B64536987944}" presName="nodeTx" presStyleLbl="node1" presStyleIdx="0" presStyleCnt="3">
        <dgm:presLayoutVars>
          <dgm:bulletEnabled val="1"/>
        </dgm:presLayoutVars>
      </dgm:prSet>
      <dgm:spPr/>
    </dgm:pt>
    <dgm:pt modelId="{A5E3DAEC-3550-4073-B5E0-8E08061E9510}" type="pres">
      <dgm:prSet presAssocID="{0EE34D5B-D779-4C5E-B4C3-B64536987944}" presName="invisiNode" presStyleLbl="node1" presStyleIdx="0" presStyleCnt="3"/>
      <dgm:spPr/>
    </dgm:pt>
    <dgm:pt modelId="{3C732F1E-79A6-4ADD-BD6B-2F508227F9BA}" type="pres">
      <dgm:prSet presAssocID="{0EE34D5B-D779-4C5E-B4C3-B64536987944}" presName="imagNode" presStyleLbl="fgImgPlace1" presStyleIdx="0" presStyleCnt="3"/>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Puzzles in brain"/>
        </a:ext>
      </dgm:extLst>
    </dgm:pt>
    <dgm:pt modelId="{2C26F9E4-A183-4406-B0C1-D9CEA93DEBFA}" type="pres">
      <dgm:prSet presAssocID="{60693049-86E7-4B30-BCA9-E8AF78FE5D85}" presName="sibTrans" presStyleLbl="sibTrans2D1" presStyleIdx="0" presStyleCnt="0"/>
      <dgm:spPr/>
    </dgm:pt>
    <dgm:pt modelId="{D6F61C04-9C38-4981-8A0B-C7B6A6B7C7E5}" type="pres">
      <dgm:prSet presAssocID="{0B5EE8BD-27E9-4707-B7FA-F120C1C995DA}" presName="compNode" presStyleCnt="0"/>
      <dgm:spPr/>
    </dgm:pt>
    <dgm:pt modelId="{836E13CA-A6A8-4934-9A2B-2F69FEB8B753}" type="pres">
      <dgm:prSet presAssocID="{0B5EE8BD-27E9-4707-B7FA-F120C1C995DA}" presName="bkgdShape" presStyleLbl="node1" presStyleIdx="1" presStyleCnt="3"/>
      <dgm:spPr/>
    </dgm:pt>
    <dgm:pt modelId="{663F58C9-4324-46D3-A795-3FE8FBB17FDC}" type="pres">
      <dgm:prSet presAssocID="{0B5EE8BD-27E9-4707-B7FA-F120C1C995DA}" presName="nodeTx" presStyleLbl="node1" presStyleIdx="1" presStyleCnt="3">
        <dgm:presLayoutVars>
          <dgm:bulletEnabled val="1"/>
        </dgm:presLayoutVars>
      </dgm:prSet>
      <dgm:spPr/>
    </dgm:pt>
    <dgm:pt modelId="{B8CCC4AB-085D-4DF8-A65F-8C3E1A113172}" type="pres">
      <dgm:prSet presAssocID="{0B5EE8BD-27E9-4707-B7FA-F120C1C995DA}" presName="invisiNode" presStyleLbl="node1" presStyleIdx="1" presStyleCnt="3"/>
      <dgm:spPr/>
    </dgm:pt>
    <dgm:pt modelId="{8BD1DD27-AD38-4465-9B56-43643AFB7A15}" type="pres">
      <dgm:prSet presAssocID="{0B5EE8BD-27E9-4707-B7FA-F120C1C995DA}"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extLst>
        <a:ext uri="{E40237B7-FDA0-4F09-8148-C483321AD2D9}">
          <dgm14:cNvPr xmlns:dgm14="http://schemas.microsoft.com/office/drawing/2010/diagram" id="0" name="" descr="Origami paper brain"/>
        </a:ext>
      </dgm:extLst>
    </dgm:pt>
    <dgm:pt modelId="{664F1B96-DEA7-4F24-89C8-298AF4CDE579}" type="pres">
      <dgm:prSet presAssocID="{B358D03F-DCF8-4E02-98D2-C9B1AA453537}" presName="sibTrans" presStyleLbl="sibTrans2D1" presStyleIdx="0" presStyleCnt="0"/>
      <dgm:spPr/>
    </dgm:pt>
    <dgm:pt modelId="{0C53CBF6-FD6E-4102-A860-75216F3F9E6C}" type="pres">
      <dgm:prSet presAssocID="{62C879E3-3958-4025-B2E2-3861C9F6BC39}" presName="compNode" presStyleCnt="0"/>
      <dgm:spPr/>
    </dgm:pt>
    <dgm:pt modelId="{1B202D87-69EA-440C-8E3E-F87D9B5D6182}" type="pres">
      <dgm:prSet presAssocID="{62C879E3-3958-4025-B2E2-3861C9F6BC39}" presName="bkgdShape" presStyleLbl="node1" presStyleIdx="2" presStyleCnt="3"/>
      <dgm:spPr/>
    </dgm:pt>
    <dgm:pt modelId="{61A83B56-0BA7-435A-921A-C1093DDF1374}" type="pres">
      <dgm:prSet presAssocID="{62C879E3-3958-4025-B2E2-3861C9F6BC39}" presName="nodeTx" presStyleLbl="node1" presStyleIdx="2" presStyleCnt="3">
        <dgm:presLayoutVars>
          <dgm:bulletEnabled val="1"/>
        </dgm:presLayoutVars>
      </dgm:prSet>
      <dgm:spPr/>
    </dgm:pt>
    <dgm:pt modelId="{8BADBFD4-2A49-4B10-A8E8-DFE2119B1E47}" type="pres">
      <dgm:prSet presAssocID="{62C879E3-3958-4025-B2E2-3861C9F6BC39}" presName="invisiNode" presStyleLbl="node1" presStyleIdx="2" presStyleCnt="3"/>
      <dgm:spPr/>
    </dgm:pt>
    <dgm:pt modelId="{BE0B7B57-1D1A-4FE4-8960-9913541A5B9E}" type="pres">
      <dgm:prSet presAssocID="{62C879E3-3958-4025-B2E2-3861C9F6BC39}" presName="imagNode" presStyleLbl="fgImgPlace1" presStyleIdx="2" presStyleCnt="3"/>
      <dgm:spPr>
        <a:blipFill>
          <a:blip xmlns:r="http://schemas.openxmlformats.org/officeDocument/2006/relationships" r:embed="rId3"/>
          <a:srcRect/>
          <a:stretch>
            <a:fillRect l="-26000" r="-26000"/>
          </a:stretch>
        </a:blipFill>
      </dgm:spPr>
      <dgm:extLst>
        <a:ext uri="{E40237B7-FDA0-4F09-8148-C483321AD2D9}">
          <dgm14:cNvPr xmlns:dgm14="http://schemas.microsoft.com/office/drawing/2010/diagram" id="0" name="" descr="Chalk art on sidewalk"/>
        </a:ext>
      </dgm:extLst>
    </dgm:pt>
  </dgm:ptLst>
  <dgm:cxnLst>
    <dgm:cxn modelId="{D46FC639-E937-4E53-9EB7-3D0BE70FE369}" type="presOf" srcId="{62C879E3-3958-4025-B2E2-3861C9F6BC39}" destId="{1B202D87-69EA-440C-8E3E-F87D9B5D6182}" srcOrd="0" destOrd="0" presId="urn:microsoft.com/office/officeart/2005/8/layout/hList7"/>
    <dgm:cxn modelId="{6D97B345-F953-405A-B682-ED5ABA02C816}" type="presOf" srcId="{0B5EE8BD-27E9-4707-B7FA-F120C1C995DA}" destId="{663F58C9-4324-46D3-A795-3FE8FBB17FDC}" srcOrd="1" destOrd="0" presId="urn:microsoft.com/office/officeart/2005/8/layout/hList7"/>
    <dgm:cxn modelId="{C16E0C7C-CA7A-4314-8F51-F0E2D8C2FC90}" type="presOf" srcId="{0EE34D5B-D779-4C5E-B4C3-B64536987944}" destId="{72208F3F-3321-48BE-A072-F54E5DE4F98A}" srcOrd="0" destOrd="0" presId="urn:microsoft.com/office/officeart/2005/8/layout/hList7"/>
    <dgm:cxn modelId="{B921A784-AAF9-4AE8-8FD7-0F7AF6240739}" srcId="{9098FD80-CC27-4F27-9EA3-6955D4B2DCBC}" destId="{0B5EE8BD-27E9-4707-B7FA-F120C1C995DA}" srcOrd="1" destOrd="0" parTransId="{E4483A00-6F60-4EFC-833C-6324AE394592}" sibTransId="{B358D03F-DCF8-4E02-98D2-C9B1AA453537}"/>
    <dgm:cxn modelId="{68C5BC86-1EA7-4DD6-AE60-DBF3D43A19A4}" srcId="{9098FD80-CC27-4F27-9EA3-6955D4B2DCBC}" destId="{62C879E3-3958-4025-B2E2-3861C9F6BC39}" srcOrd="2" destOrd="0" parTransId="{2172CB76-0FD4-4DFA-88B8-2B2DE6504B10}" sibTransId="{BC9EDFFF-EED6-4C26-B524-735B95436913}"/>
    <dgm:cxn modelId="{6BB64C98-E300-425C-9C22-BD37924D778F}" srcId="{9098FD80-CC27-4F27-9EA3-6955D4B2DCBC}" destId="{0EE34D5B-D779-4C5E-B4C3-B64536987944}" srcOrd="0" destOrd="0" parTransId="{C200F29E-F0D1-4980-8C32-659D5CCFA37C}" sibTransId="{60693049-86E7-4B30-BCA9-E8AF78FE5D85}"/>
    <dgm:cxn modelId="{0C054EA2-9309-4032-A196-3D9E2A491AF5}" type="presOf" srcId="{0B5EE8BD-27E9-4707-B7FA-F120C1C995DA}" destId="{836E13CA-A6A8-4934-9A2B-2F69FEB8B753}" srcOrd="0" destOrd="0" presId="urn:microsoft.com/office/officeart/2005/8/layout/hList7"/>
    <dgm:cxn modelId="{F343CDA2-D10F-4EAC-85AC-551905574B41}" type="presOf" srcId="{9098FD80-CC27-4F27-9EA3-6955D4B2DCBC}" destId="{ED73BDF0-CCE4-41AF-BB41-FAC73333469A}" srcOrd="0" destOrd="0" presId="urn:microsoft.com/office/officeart/2005/8/layout/hList7"/>
    <dgm:cxn modelId="{15B382A5-D23C-47AC-BCAF-19607FA65CE8}" type="presOf" srcId="{B358D03F-DCF8-4E02-98D2-C9B1AA453537}" destId="{664F1B96-DEA7-4F24-89C8-298AF4CDE579}" srcOrd="0" destOrd="0" presId="urn:microsoft.com/office/officeart/2005/8/layout/hList7"/>
    <dgm:cxn modelId="{53E35FD8-8B3E-4E82-9927-D346B598B98C}" type="presOf" srcId="{62C879E3-3958-4025-B2E2-3861C9F6BC39}" destId="{61A83B56-0BA7-435A-921A-C1093DDF1374}" srcOrd="1" destOrd="0" presId="urn:microsoft.com/office/officeart/2005/8/layout/hList7"/>
    <dgm:cxn modelId="{E570A0DC-3B72-48BE-B2C8-E7E928925393}" type="presOf" srcId="{60693049-86E7-4B30-BCA9-E8AF78FE5D85}" destId="{2C26F9E4-A183-4406-B0C1-D9CEA93DEBFA}" srcOrd="0" destOrd="0" presId="urn:microsoft.com/office/officeart/2005/8/layout/hList7"/>
    <dgm:cxn modelId="{724AADE6-8232-4C49-899B-67FAB8E8099C}" type="presOf" srcId="{0EE34D5B-D779-4C5E-B4C3-B64536987944}" destId="{EA671B68-4D69-4F00-85D8-B2438ED7A1EA}" srcOrd="1" destOrd="0" presId="urn:microsoft.com/office/officeart/2005/8/layout/hList7"/>
    <dgm:cxn modelId="{71D81FBF-3C48-45DF-B973-2DFE6F254C9E}" type="presParOf" srcId="{ED73BDF0-CCE4-41AF-BB41-FAC73333469A}" destId="{97624422-E604-404F-BDE3-B529AA5D972D}" srcOrd="0" destOrd="0" presId="urn:microsoft.com/office/officeart/2005/8/layout/hList7"/>
    <dgm:cxn modelId="{1DAF2B49-4F58-4658-A9EA-23555DBEAB2C}" type="presParOf" srcId="{ED73BDF0-CCE4-41AF-BB41-FAC73333469A}" destId="{350BA652-D56B-4353-8900-BD8E52F626DD}" srcOrd="1" destOrd="0" presId="urn:microsoft.com/office/officeart/2005/8/layout/hList7"/>
    <dgm:cxn modelId="{DFE4ACA4-9455-4DB6-8255-E56F5CEF9A5E}" type="presParOf" srcId="{350BA652-D56B-4353-8900-BD8E52F626DD}" destId="{362FD423-BA96-4DFD-9432-390ABAEBCE33}" srcOrd="0" destOrd="0" presId="urn:microsoft.com/office/officeart/2005/8/layout/hList7"/>
    <dgm:cxn modelId="{2EDF9E83-A6D3-4E78-AB2A-01C4D546CB20}" type="presParOf" srcId="{362FD423-BA96-4DFD-9432-390ABAEBCE33}" destId="{72208F3F-3321-48BE-A072-F54E5DE4F98A}" srcOrd="0" destOrd="0" presId="urn:microsoft.com/office/officeart/2005/8/layout/hList7"/>
    <dgm:cxn modelId="{BB0DA766-4ECE-4DD3-9677-3CE8908EFAE8}" type="presParOf" srcId="{362FD423-BA96-4DFD-9432-390ABAEBCE33}" destId="{EA671B68-4D69-4F00-85D8-B2438ED7A1EA}" srcOrd="1" destOrd="0" presId="urn:microsoft.com/office/officeart/2005/8/layout/hList7"/>
    <dgm:cxn modelId="{747B8380-F0E3-4E71-9203-6A1E7A6615C8}" type="presParOf" srcId="{362FD423-BA96-4DFD-9432-390ABAEBCE33}" destId="{A5E3DAEC-3550-4073-B5E0-8E08061E9510}" srcOrd="2" destOrd="0" presId="urn:microsoft.com/office/officeart/2005/8/layout/hList7"/>
    <dgm:cxn modelId="{4F214C6C-4089-4AC2-AA18-F01385E6F4B7}" type="presParOf" srcId="{362FD423-BA96-4DFD-9432-390ABAEBCE33}" destId="{3C732F1E-79A6-4ADD-BD6B-2F508227F9BA}" srcOrd="3" destOrd="0" presId="urn:microsoft.com/office/officeart/2005/8/layout/hList7"/>
    <dgm:cxn modelId="{2FDCCEB7-93D7-41AA-9C72-EC14E2D59CAD}" type="presParOf" srcId="{350BA652-D56B-4353-8900-BD8E52F626DD}" destId="{2C26F9E4-A183-4406-B0C1-D9CEA93DEBFA}" srcOrd="1" destOrd="0" presId="urn:microsoft.com/office/officeart/2005/8/layout/hList7"/>
    <dgm:cxn modelId="{1292901A-2415-4738-A9DB-31C312EB37B1}" type="presParOf" srcId="{350BA652-D56B-4353-8900-BD8E52F626DD}" destId="{D6F61C04-9C38-4981-8A0B-C7B6A6B7C7E5}" srcOrd="2" destOrd="0" presId="urn:microsoft.com/office/officeart/2005/8/layout/hList7"/>
    <dgm:cxn modelId="{186E5B76-68D3-413E-BE37-492668FD21D4}" type="presParOf" srcId="{D6F61C04-9C38-4981-8A0B-C7B6A6B7C7E5}" destId="{836E13CA-A6A8-4934-9A2B-2F69FEB8B753}" srcOrd="0" destOrd="0" presId="urn:microsoft.com/office/officeart/2005/8/layout/hList7"/>
    <dgm:cxn modelId="{C4CF7E03-9C32-449D-89C3-8DFE06ED4381}" type="presParOf" srcId="{D6F61C04-9C38-4981-8A0B-C7B6A6B7C7E5}" destId="{663F58C9-4324-46D3-A795-3FE8FBB17FDC}" srcOrd="1" destOrd="0" presId="urn:microsoft.com/office/officeart/2005/8/layout/hList7"/>
    <dgm:cxn modelId="{6BAB5266-A403-4806-9A45-A230EC9176FC}" type="presParOf" srcId="{D6F61C04-9C38-4981-8A0B-C7B6A6B7C7E5}" destId="{B8CCC4AB-085D-4DF8-A65F-8C3E1A113172}" srcOrd="2" destOrd="0" presId="urn:microsoft.com/office/officeart/2005/8/layout/hList7"/>
    <dgm:cxn modelId="{931ED7EC-BB63-440C-97BB-6AD4D240BF24}" type="presParOf" srcId="{D6F61C04-9C38-4981-8A0B-C7B6A6B7C7E5}" destId="{8BD1DD27-AD38-4465-9B56-43643AFB7A15}" srcOrd="3" destOrd="0" presId="urn:microsoft.com/office/officeart/2005/8/layout/hList7"/>
    <dgm:cxn modelId="{A9F8BC23-CFB9-46FF-BD91-346BC557445E}" type="presParOf" srcId="{350BA652-D56B-4353-8900-BD8E52F626DD}" destId="{664F1B96-DEA7-4F24-89C8-298AF4CDE579}" srcOrd="3" destOrd="0" presId="urn:microsoft.com/office/officeart/2005/8/layout/hList7"/>
    <dgm:cxn modelId="{EE81B890-D63A-4018-9299-0136C0A0F4F7}" type="presParOf" srcId="{350BA652-D56B-4353-8900-BD8E52F626DD}" destId="{0C53CBF6-FD6E-4102-A860-75216F3F9E6C}" srcOrd="4" destOrd="0" presId="urn:microsoft.com/office/officeart/2005/8/layout/hList7"/>
    <dgm:cxn modelId="{49A3D2EA-A263-433F-A7C5-E4E29786B6CB}" type="presParOf" srcId="{0C53CBF6-FD6E-4102-A860-75216F3F9E6C}" destId="{1B202D87-69EA-440C-8E3E-F87D9B5D6182}" srcOrd="0" destOrd="0" presId="urn:microsoft.com/office/officeart/2005/8/layout/hList7"/>
    <dgm:cxn modelId="{13D66C6E-9F14-46D6-8AA5-8E8723A16886}" type="presParOf" srcId="{0C53CBF6-FD6E-4102-A860-75216F3F9E6C}" destId="{61A83B56-0BA7-435A-921A-C1093DDF1374}" srcOrd="1" destOrd="0" presId="urn:microsoft.com/office/officeart/2005/8/layout/hList7"/>
    <dgm:cxn modelId="{8F283639-43FA-48D3-B041-7C3C7A2C7870}" type="presParOf" srcId="{0C53CBF6-FD6E-4102-A860-75216F3F9E6C}" destId="{8BADBFD4-2A49-4B10-A8E8-DFE2119B1E47}" srcOrd="2" destOrd="0" presId="urn:microsoft.com/office/officeart/2005/8/layout/hList7"/>
    <dgm:cxn modelId="{55D4E36E-9161-4B63-BD96-2E486913AFCB}" type="presParOf" srcId="{0C53CBF6-FD6E-4102-A860-75216F3F9E6C}" destId="{BE0B7B57-1D1A-4FE4-8960-9913541A5B9E}"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6B7C4F4-DA63-4C0A-A304-420D5A27ED28}" type="doc">
      <dgm:prSet loTypeId="urn:microsoft.com/office/officeart/2005/8/layout/hList6" loCatId="list" qsTypeId="urn:microsoft.com/office/officeart/2005/8/quickstyle/simple5" qsCatId="simple" csTypeId="urn:microsoft.com/office/officeart/2005/8/colors/colorful5" csCatId="colorful" phldr="1"/>
      <dgm:spPr/>
      <dgm:t>
        <a:bodyPr/>
        <a:lstStyle/>
        <a:p>
          <a:endParaRPr lang="en-US"/>
        </a:p>
      </dgm:t>
    </dgm:pt>
    <dgm:pt modelId="{7EC87DA5-95D5-42DA-A992-75C923D54672}">
      <dgm:prSet custT="1"/>
      <dgm:spPr/>
      <dgm:t>
        <a:bodyPr/>
        <a:lstStyle/>
        <a:p>
          <a:pPr>
            <a:lnSpc>
              <a:spcPct val="150000"/>
            </a:lnSpc>
          </a:pPr>
          <a:r>
            <a:rPr lang="en-GB" sz="1700" dirty="0">
              <a:effectLst/>
              <a:latin typeface="Arial" panose="020B0604020202020204" pitchFamily="34" charset="0"/>
              <a:ea typeface="Aptos" panose="020B0004020202020204" pitchFamily="34" charset="0"/>
              <a:cs typeface="Arial" panose="020B0604020202020204" pitchFamily="34" charset="0"/>
            </a:rPr>
            <a:t>Family plays a vital role in shaping adolescents' healthy habits. Emotional and educational support from parents helps prevent risky behaviours (Dawson &amp; Saunders, 2003).</a:t>
          </a:r>
        </a:p>
      </dgm:t>
    </dgm:pt>
    <dgm:pt modelId="{9D1F8F1D-EDBF-460B-AA79-4EE7FB4BA85E}" type="parTrans" cxnId="{E252C08C-4073-42CC-B5A0-CAC41B5FF561}">
      <dgm:prSet/>
      <dgm:spPr/>
      <dgm:t>
        <a:bodyPr/>
        <a:lstStyle/>
        <a:p>
          <a:endParaRPr lang="en-GB"/>
        </a:p>
      </dgm:t>
    </dgm:pt>
    <dgm:pt modelId="{16130383-E9E4-4607-BD8F-AD5553C7DF74}" type="sibTrans" cxnId="{E252C08C-4073-42CC-B5A0-CAC41B5FF561}">
      <dgm:prSet/>
      <dgm:spPr/>
      <dgm:t>
        <a:bodyPr/>
        <a:lstStyle/>
        <a:p>
          <a:endParaRPr lang="en-GB"/>
        </a:p>
      </dgm:t>
    </dgm:pt>
    <dgm:pt modelId="{8CAFC1E9-90D9-41D8-B4F4-A0CF8F6F80C0}">
      <dgm:prSet custT="1"/>
      <dgm:spPr/>
      <dgm:t>
        <a:bodyPr/>
        <a:lstStyle/>
        <a:p>
          <a:pPr>
            <a:lnSpc>
              <a:spcPct val="150000"/>
            </a:lnSpc>
          </a:pPr>
          <a:r>
            <a:rPr lang="en-GB" sz="1800" dirty="0">
              <a:effectLst/>
              <a:latin typeface="Arial" panose="020B0604020202020204" pitchFamily="34" charset="0"/>
              <a:ea typeface="Aptos" panose="020B0004020202020204" pitchFamily="34" charset="0"/>
              <a:cs typeface="Arial" panose="020B0604020202020204" pitchFamily="34" charset="0"/>
            </a:rPr>
            <a:t>"A stable and involved family can contribute to the prevention of physical and mental health problems" (Blane, 2006).</a:t>
          </a:r>
        </a:p>
      </dgm:t>
    </dgm:pt>
    <dgm:pt modelId="{B3B35D36-87FB-4BE0-957C-B8B051501501}" type="parTrans" cxnId="{AA3F37B7-92C9-4840-9C45-DD90CD00857D}">
      <dgm:prSet/>
      <dgm:spPr/>
      <dgm:t>
        <a:bodyPr/>
        <a:lstStyle/>
        <a:p>
          <a:endParaRPr lang="en-GB"/>
        </a:p>
      </dgm:t>
    </dgm:pt>
    <dgm:pt modelId="{A7C781BC-36C8-492A-9B7A-76E73FEF6E09}" type="sibTrans" cxnId="{AA3F37B7-92C9-4840-9C45-DD90CD00857D}">
      <dgm:prSet/>
      <dgm:spPr/>
      <dgm:t>
        <a:bodyPr/>
        <a:lstStyle/>
        <a:p>
          <a:endParaRPr lang="en-GB"/>
        </a:p>
      </dgm:t>
    </dgm:pt>
    <dgm:pt modelId="{8E2F07CC-35CF-4911-99EF-E4892EF108EC}" type="pres">
      <dgm:prSet presAssocID="{86B7C4F4-DA63-4C0A-A304-420D5A27ED28}" presName="Name0" presStyleCnt="0">
        <dgm:presLayoutVars>
          <dgm:dir/>
          <dgm:resizeHandles val="exact"/>
        </dgm:presLayoutVars>
      </dgm:prSet>
      <dgm:spPr/>
    </dgm:pt>
    <dgm:pt modelId="{67B7E369-947E-43E6-AA18-4C2C066C7D36}" type="pres">
      <dgm:prSet presAssocID="{8CAFC1E9-90D9-41D8-B4F4-A0CF8F6F80C0}" presName="node" presStyleLbl="node1" presStyleIdx="0" presStyleCnt="2">
        <dgm:presLayoutVars>
          <dgm:bulletEnabled val="1"/>
        </dgm:presLayoutVars>
      </dgm:prSet>
      <dgm:spPr/>
    </dgm:pt>
    <dgm:pt modelId="{CA08180D-9443-46C3-9B41-89BE3A581772}" type="pres">
      <dgm:prSet presAssocID="{A7C781BC-36C8-492A-9B7A-76E73FEF6E09}" presName="sibTrans" presStyleCnt="0"/>
      <dgm:spPr/>
    </dgm:pt>
    <dgm:pt modelId="{1061281A-1F07-4AB6-8D75-ADA9C71C5520}" type="pres">
      <dgm:prSet presAssocID="{7EC87DA5-95D5-42DA-A992-75C923D54672}" presName="node" presStyleLbl="node1" presStyleIdx="1" presStyleCnt="2">
        <dgm:presLayoutVars>
          <dgm:bulletEnabled val="1"/>
        </dgm:presLayoutVars>
      </dgm:prSet>
      <dgm:spPr/>
    </dgm:pt>
  </dgm:ptLst>
  <dgm:cxnLst>
    <dgm:cxn modelId="{4FF6805C-C70A-426C-AF65-0F2465FAB113}" type="presOf" srcId="{7EC87DA5-95D5-42DA-A992-75C923D54672}" destId="{1061281A-1F07-4AB6-8D75-ADA9C71C5520}" srcOrd="0" destOrd="0" presId="urn:microsoft.com/office/officeart/2005/8/layout/hList6"/>
    <dgm:cxn modelId="{68AFCF45-28AB-4E3F-B0BE-D2DCDF7146C6}" type="presOf" srcId="{8CAFC1E9-90D9-41D8-B4F4-A0CF8F6F80C0}" destId="{67B7E369-947E-43E6-AA18-4C2C066C7D36}" srcOrd="0" destOrd="0" presId="urn:microsoft.com/office/officeart/2005/8/layout/hList6"/>
    <dgm:cxn modelId="{E252C08C-4073-42CC-B5A0-CAC41B5FF561}" srcId="{86B7C4F4-DA63-4C0A-A304-420D5A27ED28}" destId="{7EC87DA5-95D5-42DA-A992-75C923D54672}" srcOrd="1" destOrd="0" parTransId="{9D1F8F1D-EDBF-460B-AA79-4EE7FB4BA85E}" sibTransId="{16130383-E9E4-4607-BD8F-AD5553C7DF74}"/>
    <dgm:cxn modelId="{AA3F37B7-92C9-4840-9C45-DD90CD00857D}" srcId="{86B7C4F4-DA63-4C0A-A304-420D5A27ED28}" destId="{8CAFC1E9-90D9-41D8-B4F4-A0CF8F6F80C0}" srcOrd="0" destOrd="0" parTransId="{B3B35D36-87FB-4BE0-957C-B8B051501501}" sibTransId="{A7C781BC-36C8-492A-9B7A-76E73FEF6E09}"/>
    <dgm:cxn modelId="{08BE3EE5-F603-4B97-962B-C885E197A07B}" type="presOf" srcId="{86B7C4F4-DA63-4C0A-A304-420D5A27ED28}" destId="{8E2F07CC-35CF-4911-99EF-E4892EF108EC}" srcOrd="0" destOrd="0" presId="urn:microsoft.com/office/officeart/2005/8/layout/hList6"/>
    <dgm:cxn modelId="{C604F6BE-14EC-4A87-AAB6-A88DD62D3BA5}" type="presParOf" srcId="{8E2F07CC-35CF-4911-99EF-E4892EF108EC}" destId="{67B7E369-947E-43E6-AA18-4C2C066C7D36}" srcOrd="0" destOrd="0" presId="urn:microsoft.com/office/officeart/2005/8/layout/hList6"/>
    <dgm:cxn modelId="{E2C77329-99B3-4CC8-AE02-61F10B70D0D8}" type="presParOf" srcId="{8E2F07CC-35CF-4911-99EF-E4892EF108EC}" destId="{CA08180D-9443-46C3-9B41-89BE3A581772}" srcOrd="1" destOrd="0" presId="urn:microsoft.com/office/officeart/2005/8/layout/hList6"/>
    <dgm:cxn modelId="{D9460821-8DBA-4FCB-81B7-14C3EDCF1FB1}" type="presParOf" srcId="{8E2F07CC-35CF-4911-99EF-E4892EF108EC}" destId="{1061281A-1F07-4AB6-8D75-ADA9C71C5520}" srcOrd="2"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640F01-1824-4081-8813-0BDAC8116973}" type="doc">
      <dgm:prSet loTypeId="urn:microsoft.com/office/officeart/2009/layout/ReverseList" loCatId="relationship" qsTypeId="urn:microsoft.com/office/officeart/2005/8/quickstyle/simple1" qsCatId="simple" csTypeId="urn:microsoft.com/office/officeart/2005/8/colors/accent1_2" csCatId="accent1" phldr="1"/>
      <dgm:spPr/>
    </dgm:pt>
    <dgm:pt modelId="{D1261831-8CBD-45E7-8B67-6FE7BA56B1BF}">
      <dgm:prSet phldrT="[Text]" custT="1"/>
      <dgm:spPr/>
      <dgm:t>
        <a:bodyPr/>
        <a:lstStyle/>
        <a:p>
          <a:pPr>
            <a:lnSpc>
              <a:spcPct val="150000"/>
            </a:lnSpc>
            <a:buSzPts val="1000"/>
            <a:buFont typeface="Arial" panose="020B0604020202020204" pitchFamily="34" charset="0"/>
            <a:buChar char="•"/>
          </a:pPr>
          <a:r>
            <a:rPr lang="en-US" sz="1400" dirty="0">
              <a:effectLst/>
              <a:latin typeface="Arial" panose="020B0604020202020204" pitchFamily="34" charset="0"/>
              <a:cs typeface="Arial" panose="020B0604020202020204" pitchFamily="34" charset="0"/>
            </a:rPr>
            <a:t>Alcohol consumption, smoking, or poor diet in adolescence can lead to chronic diseases, such as diabetes or cardiovascular problems, later in life (Kuh &amp; Ben-Shlomo, 2004).</a:t>
          </a:r>
          <a:endParaRPr lang="en-GB" sz="1400" dirty="0">
            <a:latin typeface="Arial" panose="020B0604020202020204" pitchFamily="34" charset="0"/>
            <a:cs typeface="Arial" panose="020B0604020202020204" pitchFamily="34" charset="0"/>
          </a:endParaRPr>
        </a:p>
      </dgm:t>
    </dgm:pt>
    <dgm:pt modelId="{1C5885A0-4396-47E7-86C3-97336401CDE0}" type="parTrans" cxnId="{27F35628-AF59-4844-A623-4AFD241A7E74}">
      <dgm:prSet/>
      <dgm:spPr/>
      <dgm:t>
        <a:bodyPr/>
        <a:lstStyle/>
        <a:p>
          <a:endParaRPr lang="en-GB"/>
        </a:p>
      </dgm:t>
    </dgm:pt>
    <dgm:pt modelId="{5B55229B-0A86-4376-B90D-57FB084F0437}" type="sibTrans" cxnId="{27F35628-AF59-4844-A623-4AFD241A7E74}">
      <dgm:prSet/>
      <dgm:spPr/>
      <dgm:t>
        <a:bodyPr/>
        <a:lstStyle/>
        <a:p>
          <a:endParaRPr lang="en-GB"/>
        </a:p>
      </dgm:t>
    </dgm:pt>
    <dgm:pt modelId="{C1C959BF-AC15-44B8-B2CB-885A3461DB7D}">
      <dgm:prSet phldrT="[Text]" custT="1"/>
      <dgm:spPr/>
      <dgm:t>
        <a:bodyPr/>
        <a:lstStyle/>
        <a:p>
          <a:pPr>
            <a:lnSpc>
              <a:spcPct val="150000"/>
            </a:lnSpc>
            <a:buSzPts val="1000"/>
            <a:buFont typeface="Arial" panose="020B0604020202020204" pitchFamily="34" charset="0"/>
            <a:buChar char="•"/>
          </a:pPr>
          <a:r>
            <a:rPr lang="en-US" sz="1500" dirty="0">
              <a:effectLst/>
              <a:latin typeface="Arial" panose="020B0604020202020204" pitchFamily="34" charset="0"/>
              <a:cs typeface="Arial" panose="020B0604020202020204" pitchFamily="34" charset="0"/>
            </a:rPr>
            <a:t>"Unhealthy choices in adolescence can have long-term consequences on both physical and mental health" (Sacker et al., 2002).</a:t>
          </a:r>
          <a:endParaRPr lang="en-GB" sz="1500" dirty="0">
            <a:latin typeface="Arial" panose="020B0604020202020204" pitchFamily="34" charset="0"/>
            <a:cs typeface="Arial" panose="020B0604020202020204" pitchFamily="34" charset="0"/>
          </a:endParaRPr>
        </a:p>
      </dgm:t>
    </dgm:pt>
    <dgm:pt modelId="{61B2A543-56AD-4402-820E-FD502F781C84}" type="parTrans" cxnId="{3E5476CF-8D0C-4A42-9CF2-517E8113CC82}">
      <dgm:prSet/>
      <dgm:spPr/>
      <dgm:t>
        <a:bodyPr/>
        <a:lstStyle/>
        <a:p>
          <a:endParaRPr lang="en-GB"/>
        </a:p>
      </dgm:t>
    </dgm:pt>
    <dgm:pt modelId="{189EECC9-8279-405E-922F-92D3F55FA242}" type="sibTrans" cxnId="{3E5476CF-8D0C-4A42-9CF2-517E8113CC82}">
      <dgm:prSet/>
      <dgm:spPr/>
      <dgm:t>
        <a:bodyPr/>
        <a:lstStyle/>
        <a:p>
          <a:endParaRPr lang="en-GB"/>
        </a:p>
      </dgm:t>
    </dgm:pt>
    <dgm:pt modelId="{C16E6CFB-BAF7-4532-9B3C-2A0AEE215AB5}">
      <dgm:prSet phldrT="[Text]" phldr="1"/>
      <dgm:spPr/>
      <dgm:t>
        <a:bodyPr/>
        <a:lstStyle/>
        <a:p>
          <a:endParaRPr lang="en-GB" dirty="0"/>
        </a:p>
      </dgm:t>
    </dgm:pt>
    <dgm:pt modelId="{E82C0B2B-ED1E-46C9-BE2C-4C7DF759309E}" type="sibTrans" cxnId="{940D919C-ADB9-43F5-B6DD-8645CEF6C80B}">
      <dgm:prSet/>
      <dgm:spPr/>
      <dgm:t>
        <a:bodyPr/>
        <a:lstStyle/>
        <a:p>
          <a:endParaRPr lang="en-GB"/>
        </a:p>
      </dgm:t>
    </dgm:pt>
    <dgm:pt modelId="{97C415AA-DBCC-4E90-89EE-43F57D20F1F2}" type="parTrans" cxnId="{940D919C-ADB9-43F5-B6DD-8645CEF6C80B}">
      <dgm:prSet/>
      <dgm:spPr/>
      <dgm:t>
        <a:bodyPr/>
        <a:lstStyle/>
        <a:p>
          <a:endParaRPr lang="en-GB"/>
        </a:p>
      </dgm:t>
    </dgm:pt>
    <dgm:pt modelId="{3060001C-670D-4EA9-A0E8-A733D7DA6852}" type="pres">
      <dgm:prSet presAssocID="{6C640F01-1824-4081-8813-0BDAC8116973}" presName="Name0" presStyleCnt="0">
        <dgm:presLayoutVars>
          <dgm:chMax val="2"/>
          <dgm:chPref val="2"/>
          <dgm:animLvl val="lvl"/>
        </dgm:presLayoutVars>
      </dgm:prSet>
      <dgm:spPr/>
    </dgm:pt>
    <dgm:pt modelId="{C394D7EE-E8F0-4952-9235-3D7ED4E8C116}" type="pres">
      <dgm:prSet presAssocID="{6C640F01-1824-4081-8813-0BDAC8116973}" presName="LeftText" presStyleLbl="revTx" presStyleIdx="0" presStyleCnt="0">
        <dgm:presLayoutVars>
          <dgm:bulletEnabled val="1"/>
        </dgm:presLayoutVars>
      </dgm:prSet>
      <dgm:spPr/>
    </dgm:pt>
    <dgm:pt modelId="{F8347CC3-9DF9-4F95-8A5D-3717EB663BD1}" type="pres">
      <dgm:prSet presAssocID="{6C640F01-1824-4081-8813-0BDAC8116973}" presName="LeftNode" presStyleLbl="bgImgPlace1" presStyleIdx="0" presStyleCnt="2" custScaleX="109231" custScaleY="107718">
        <dgm:presLayoutVars>
          <dgm:chMax val="2"/>
          <dgm:chPref val="2"/>
        </dgm:presLayoutVars>
      </dgm:prSet>
      <dgm:spPr/>
    </dgm:pt>
    <dgm:pt modelId="{9FCC8FD3-93EF-42C6-926C-75F104A940E1}" type="pres">
      <dgm:prSet presAssocID="{6C640F01-1824-4081-8813-0BDAC8116973}" presName="RightText" presStyleLbl="revTx" presStyleIdx="0" presStyleCnt="0">
        <dgm:presLayoutVars>
          <dgm:bulletEnabled val="1"/>
        </dgm:presLayoutVars>
      </dgm:prSet>
      <dgm:spPr/>
    </dgm:pt>
    <dgm:pt modelId="{99482D24-41E5-4DB9-A4F2-1A9D4F412C2E}" type="pres">
      <dgm:prSet presAssocID="{6C640F01-1824-4081-8813-0BDAC8116973}" presName="RightNode" presStyleLbl="bgImgPlace1" presStyleIdx="1" presStyleCnt="2" custScaleX="110461" custScaleY="107718">
        <dgm:presLayoutVars>
          <dgm:chMax val="0"/>
          <dgm:chPref val="0"/>
        </dgm:presLayoutVars>
      </dgm:prSet>
      <dgm:spPr/>
    </dgm:pt>
    <dgm:pt modelId="{BF756849-3C2A-4F11-885E-52E2AA4CF3C4}" type="pres">
      <dgm:prSet presAssocID="{6C640F01-1824-4081-8813-0BDAC8116973}" presName="TopArrow" presStyleLbl="node1" presStyleIdx="0" presStyleCnt="2"/>
      <dgm:spPr/>
    </dgm:pt>
    <dgm:pt modelId="{7F51110C-DB6E-47FF-96FB-24BA46E83D03}" type="pres">
      <dgm:prSet presAssocID="{6C640F01-1824-4081-8813-0BDAC8116973}" presName="BottomArrow" presStyleLbl="node1" presStyleIdx="1" presStyleCnt="2"/>
      <dgm:spPr/>
    </dgm:pt>
  </dgm:ptLst>
  <dgm:cxnLst>
    <dgm:cxn modelId="{A97B9713-7C7D-4F01-BA1D-E2D71A539240}" type="presOf" srcId="{6C640F01-1824-4081-8813-0BDAC8116973}" destId="{3060001C-670D-4EA9-A0E8-A733D7DA6852}" srcOrd="0" destOrd="0" presId="urn:microsoft.com/office/officeart/2009/layout/ReverseList"/>
    <dgm:cxn modelId="{27F35628-AF59-4844-A623-4AFD241A7E74}" srcId="{6C640F01-1824-4081-8813-0BDAC8116973}" destId="{D1261831-8CBD-45E7-8B67-6FE7BA56B1BF}" srcOrd="0" destOrd="0" parTransId="{1C5885A0-4396-47E7-86C3-97336401CDE0}" sibTransId="{5B55229B-0A86-4376-B90D-57FB084F0437}"/>
    <dgm:cxn modelId="{4714D85F-A6D2-4738-9DCA-FFEB71240796}" type="presOf" srcId="{C1C959BF-AC15-44B8-B2CB-885A3461DB7D}" destId="{99482D24-41E5-4DB9-A4F2-1A9D4F412C2E}" srcOrd="1" destOrd="0" presId="urn:microsoft.com/office/officeart/2009/layout/ReverseList"/>
    <dgm:cxn modelId="{42C84A67-9B5C-4F4A-8C22-7040C159F667}" type="presOf" srcId="{D1261831-8CBD-45E7-8B67-6FE7BA56B1BF}" destId="{F8347CC3-9DF9-4F95-8A5D-3717EB663BD1}" srcOrd="1" destOrd="0" presId="urn:microsoft.com/office/officeart/2009/layout/ReverseList"/>
    <dgm:cxn modelId="{940D919C-ADB9-43F5-B6DD-8645CEF6C80B}" srcId="{6C640F01-1824-4081-8813-0BDAC8116973}" destId="{C16E6CFB-BAF7-4532-9B3C-2A0AEE215AB5}" srcOrd="2" destOrd="0" parTransId="{97C415AA-DBCC-4E90-89EE-43F57D20F1F2}" sibTransId="{E82C0B2B-ED1E-46C9-BE2C-4C7DF759309E}"/>
    <dgm:cxn modelId="{818772BE-438F-4E90-8538-A3EE93E3864C}" type="presOf" srcId="{D1261831-8CBD-45E7-8B67-6FE7BA56B1BF}" destId="{C394D7EE-E8F0-4952-9235-3D7ED4E8C116}" srcOrd="0" destOrd="0" presId="urn:microsoft.com/office/officeart/2009/layout/ReverseList"/>
    <dgm:cxn modelId="{3E5476CF-8D0C-4A42-9CF2-517E8113CC82}" srcId="{6C640F01-1824-4081-8813-0BDAC8116973}" destId="{C1C959BF-AC15-44B8-B2CB-885A3461DB7D}" srcOrd="1" destOrd="0" parTransId="{61B2A543-56AD-4402-820E-FD502F781C84}" sibTransId="{189EECC9-8279-405E-922F-92D3F55FA242}"/>
    <dgm:cxn modelId="{080232D1-94DA-45D6-8018-E4208466AA57}" type="presOf" srcId="{C1C959BF-AC15-44B8-B2CB-885A3461DB7D}" destId="{9FCC8FD3-93EF-42C6-926C-75F104A940E1}" srcOrd="0" destOrd="0" presId="urn:microsoft.com/office/officeart/2009/layout/ReverseList"/>
    <dgm:cxn modelId="{FBBB63F0-450C-4FCE-A279-F60F9F155947}" type="presParOf" srcId="{3060001C-670D-4EA9-A0E8-A733D7DA6852}" destId="{C394D7EE-E8F0-4952-9235-3D7ED4E8C116}" srcOrd="0" destOrd="0" presId="urn:microsoft.com/office/officeart/2009/layout/ReverseList"/>
    <dgm:cxn modelId="{CEF902CD-57BC-4265-AA3E-F89A543BD1D7}" type="presParOf" srcId="{3060001C-670D-4EA9-A0E8-A733D7DA6852}" destId="{F8347CC3-9DF9-4F95-8A5D-3717EB663BD1}" srcOrd="1" destOrd="0" presId="urn:microsoft.com/office/officeart/2009/layout/ReverseList"/>
    <dgm:cxn modelId="{A05702F5-B00E-407B-BCF2-B5A524287B69}" type="presParOf" srcId="{3060001C-670D-4EA9-A0E8-A733D7DA6852}" destId="{9FCC8FD3-93EF-42C6-926C-75F104A940E1}" srcOrd="2" destOrd="0" presId="urn:microsoft.com/office/officeart/2009/layout/ReverseList"/>
    <dgm:cxn modelId="{9533D1F3-DD71-4AC6-9399-2A0AA51DC341}" type="presParOf" srcId="{3060001C-670D-4EA9-A0E8-A733D7DA6852}" destId="{99482D24-41E5-4DB9-A4F2-1A9D4F412C2E}" srcOrd="3" destOrd="0" presId="urn:microsoft.com/office/officeart/2009/layout/ReverseList"/>
    <dgm:cxn modelId="{FC9238C2-C0DB-4598-9ED7-E96F31EDA5F7}" type="presParOf" srcId="{3060001C-670D-4EA9-A0E8-A733D7DA6852}" destId="{BF756849-3C2A-4F11-885E-52E2AA4CF3C4}" srcOrd="4" destOrd="0" presId="urn:microsoft.com/office/officeart/2009/layout/ReverseList"/>
    <dgm:cxn modelId="{79F33F20-5DCC-4A63-B7A7-56B3B480468A}" type="presParOf" srcId="{3060001C-670D-4EA9-A0E8-A733D7DA6852}" destId="{7F51110C-DB6E-47FF-96FB-24BA46E83D03}" srcOrd="5" destOrd="0" presId="urn:microsoft.com/office/officeart/2009/layout/Revers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4F253-41D0-486E-89FF-2E926C0CD56C}">
      <dsp:nvSpPr>
        <dsp:cNvPr id="0" name=""/>
        <dsp:cNvSpPr/>
      </dsp:nvSpPr>
      <dsp:spPr>
        <a:xfrm>
          <a:off x="0" y="0"/>
          <a:ext cx="6143413" cy="103191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Font typeface="Arial"/>
            <a:buNone/>
          </a:pPr>
          <a:r>
            <a:rPr lang="en-GB" sz="1600" kern="1200" dirty="0"/>
            <a:t>Adolescent age range from 12 to 18 is considered adolescence.</a:t>
          </a:r>
        </a:p>
      </dsp:txBody>
      <dsp:txXfrm>
        <a:off x="30224" y="30224"/>
        <a:ext cx="4942697" cy="971469"/>
      </dsp:txXfrm>
    </dsp:sp>
    <dsp:sp modelId="{9AA07973-C4A4-48E0-B045-8B37129DDF24}">
      <dsp:nvSpPr>
        <dsp:cNvPr id="0" name=""/>
        <dsp:cNvSpPr/>
      </dsp:nvSpPr>
      <dsp:spPr>
        <a:xfrm>
          <a:off x="514510" y="1219538"/>
          <a:ext cx="6143413" cy="103191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Font typeface="Arial"/>
            <a:buNone/>
          </a:pPr>
          <a:r>
            <a:rPr lang="en-US" sz="1400" kern="1200" dirty="0">
              <a:latin typeface="Arial" panose="020B0604020202020204" pitchFamily="34" charset="0"/>
              <a:cs typeface="Arial" panose="020B0604020202020204" pitchFamily="34" charset="0"/>
            </a:rPr>
            <a:t>Adolescence is a crucial period of physical, mental, and social development. The choices and conditions during this stage have a significant long-term impact on health.</a:t>
          </a:r>
          <a:endParaRPr lang="en-GB" sz="1500" kern="1200" dirty="0"/>
        </a:p>
      </dsp:txBody>
      <dsp:txXfrm>
        <a:off x="544734" y="1249762"/>
        <a:ext cx="4897708" cy="971469"/>
      </dsp:txXfrm>
    </dsp:sp>
    <dsp:sp modelId="{1D5593BB-AAED-4FC2-B13F-54FA6D09B3DE}">
      <dsp:nvSpPr>
        <dsp:cNvPr id="0" name=""/>
        <dsp:cNvSpPr/>
      </dsp:nvSpPr>
      <dsp:spPr>
        <a:xfrm>
          <a:off x="1021342" y="2439077"/>
          <a:ext cx="6143413" cy="103191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Font typeface="Arial"/>
            <a:buNone/>
          </a:pPr>
          <a:r>
            <a:rPr lang="en-US" sz="1400" kern="1200" dirty="0">
              <a:latin typeface="Arial" panose="020B0604020202020204" pitchFamily="34" charset="0"/>
              <a:cs typeface="Arial" panose="020B0604020202020204" pitchFamily="34" charset="0"/>
            </a:rPr>
            <a:t>The life course approach suggests that health is influenced not only by adult decisions but also by adolescent experiences (Barker, 1998).</a:t>
          </a:r>
          <a:endParaRPr lang="en-GB" sz="1400" kern="1200" dirty="0"/>
        </a:p>
      </dsp:txBody>
      <dsp:txXfrm>
        <a:off x="1051566" y="2469301"/>
        <a:ext cx="4905387" cy="971469"/>
      </dsp:txXfrm>
    </dsp:sp>
    <dsp:sp modelId="{19AF294A-0893-4F90-AEFE-237C7FAB4ADE}">
      <dsp:nvSpPr>
        <dsp:cNvPr id="0" name=""/>
        <dsp:cNvSpPr/>
      </dsp:nvSpPr>
      <dsp:spPr>
        <a:xfrm>
          <a:off x="1535853" y="3658615"/>
          <a:ext cx="6143413" cy="103191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Font typeface="Arial"/>
            <a:buNone/>
          </a:pPr>
          <a:r>
            <a:rPr lang="en-GB" sz="1400" kern="1200" dirty="0">
              <a:latin typeface="Arial" panose="020B0604020202020204" pitchFamily="34" charset="0"/>
              <a:cs typeface="Arial" panose="020B0604020202020204" pitchFamily="34" charset="0"/>
            </a:rPr>
            <a:t>National Policies and Regulations, promoting and supporting adolescent education, well-being , and mental health access for adolescents.</a:t>
          </a:r>
        </a:p>
      </dsp:txBody>
      <dsp:txXfrm>
        <a:off x="1566077" y="3688839"/>
        <a:ext cx="4897708" cy="971469"/>
      </dsp:txXfrm>
    </dsp:sp>
    <dsp:sp modelId="{9DC0AB8D-D951-4A81-ABE3-443CC9CE8FC9}">
      <dsp:nvSpPr>
        <dsp:cNvPr id="0" name=""/>
        <dsp:cNvSpPr/>
      </dsp:nvSpPr>
      <dsp:spPr>
        <a:xfrm>
          <a:off x="5472667" y="790354"/>
          <a:ext cx="670746" cy="67074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5623585" y="790354"/>
        <a:ext cx="368910" cy="504736"/>
      </dsp:txXfrm>
    </dsp:sp>
    <dsp:sp modelId="{56FE4509-FA92-457E-A122-2F703FF84DBA}">
      <dsp:nvSpPr>
        <dsp:cNvPr id="0" name=""/>
        <dsp:cNvSpPr/>
      </dsp:nvSpPr>
      <dsp:spPr>
        <a:xfrm>
          <a:off x="5987178" y="2009893"/>
          <a:ext cx="670746" cy="67074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6138096" y="2009893"/>
        <a:ext cx="368910" cy="504736"/>
      </dsp:txXfrm>
    </dsp:sp>
    <dsp:sp modelId="{F3CF2B33-CDDE-4B42-8AB7-5D3CD3423DF1}">
      <dsp:nvSpPr>
        <dsp:cNvPr id="0" name=""/>
        <dsp:cNvSpPr/>
      </dsp:nvSpPr>
      <dsp:spPr>
        <a:xfrm>
          <a:off x="6494009" y="3229431"/>
          <a:ext cx="670746" cy="67074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6644927" y="3229431"/>
        <a:ext cx="368910" cy="504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A95EF-C5F2-46A3-A2E7-C1D1EAC2CF0D}">
      <dsp:nvSpPr>
        <dsp:cNvPr id="0" name=""/>
        <dsp:cNvSpPr/>
      </dsp:nvSpPr>
      <dsp:spPr>
        <a:xfrm>
          <a:off x="0" y="2194"/>
          <a:ext cx="4699015" cy="1437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endParaRPr lang="en-US" sz="1600" kern="1200" dirty="0">
            <a:latin typeface="Arial" panose="020B0604020202020204" pitchFamily="34" charset="0"/>
            <a:cs typeface="Arial" panose="020B0604020202020204" pitchFamily="34" charset="0"/>
          </a:endParaRPr>
        </a:p>
        <a:p>
          <a:pPr marL="0" lvl="0" indent="0" algn="ctr" defTabSz="711200">
            <a:lnSpc>
              <a:spcPct val="150000"/>
            </a:lnSpc>
            <a:spcBef>
              <a:spcPct val="0"/>
            </a:spcBef>
            <a:spcAft>
              <a:spcPct val="35000"/>
            </a:spcAft>
            <a:buNone/>
          </a:pPr>
          <a:r>
            <a:rPr lang="en-US" sz="1600" kern="1200" dirty="0">
              <a:latin typeface="Arial" panose="020B0604020202020204" pitchFamily="34" charset="0"/>
              <a:cs typeface="Arial" panose="020B0604020202020204" pitchFamily="34" charset="0"/>
            </a:rPr>
            <a:t>Social factors such as socio-economic status, the environment in which adolescents live, and family relationships play a significant role in their health (Chandola et al., 2006).</a:t>
          </a:r>
          <a:br>
            <a:rPr lang="en-US" sz="1100" kern="1200" dirty="0">
              <a:latin typeface="Arial" panose="020B0604020202020204" pitchFamily="34" charset="0"/>
              <a:cs typeface="Arial" panose="020B0604020202020204" pitchFamily="34" charset="0"/>
            </a:rPr>
          </a:br>
          <a:br>
            <a:rPr lang="en-US" sz="1100" kern="1200" dirty="0"/>
          </a:br>
          <a:endParaRPr lang="en-GB" sz="1100" kern="1200" dirty="0"/>
        </a:p>
      </dsp:txBody>
      <dsp:txXfrm>
        <a:off x="42089" y="44283"/>
        <a:ext cx="4614837" cy="1352850"/>
      </dsp:txXfrm>
    </dsp:sp>
    <dsp:sp modelId="{52C11E1D-574F-4097-91A1-E6D1A868F030}">
      <dsp:nvSpPr>
        <dsp:cNvPr id="0" name=""/>
        <dsp:cNvSpPr/>
      </dsp:nvSpPr>
      <dsp:spPr>
        <a:xfrm rot="5400000">
          <a:off x="2080064" y="1475148"/>
          <a:ext cx="538885" cy="6466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rot="-5400000">
        <a:off x="2155508" y="1529037"/>
        <a:ext cx="387998" cy="377220"/>
      </dsp:txXfrm>
    </dsp:sp>
    <dsp:sp modelId="{F0560EF7-6502-4DEA-9D30-1680A74BD1BB}">
      <dsp:nvSpPr>
        <dsp:cNvPr id="0" name=""/>
        <dsp:cNvSpPr/>
      </dsp:nvSpPr>
      <dsp:spPr>
        <a:xfrm>
          <a:off x="0" y="2157737"/>
          <a:ext cx="4699015" cy="14370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en-US" sz="1600" kern="1200" dirty="0">
              <a:latin typeface="Arial" panose="020B0604020202020204" pitchFamily="34" charset="0"/>
              <a:cs typeface="Arial" panose="020B0604020202020204" pitchFamily="34" charset="0"/>
            </a:rPr>
            <a:t>Adolescents from disadvantaged backgrounds are more likely to develop physical and mental health problems" (Blane, 2006).</a:t>
          </a:r>
          <a:endParaRPr lang="en-GB" sz="1600" kern="1200" dirty="0"/>
        </a:p>
      </dsp:txBody>
      <dsp:txXfrm>
        <a:off x="42089" y="2199826"/>
        <a:ext cx="4614837" cy="1352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A25B2-F2D8-439B-ADC7-B87A5C9A342D}">
      <dsp:nvSpPr>
        <dsp:cNvPr id="0" name=""/>
        <dsp:cNvSpPr/>
      </dsp:nvSpPr>
      <dsp:spPr>
        <a:xfrm>
          <a:off x="0" y="0"/>
          <a:ext cx="6172199" cy="15230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Proper nutrition is essential for physical and mental development. Nutritional deficiencies during adolescence can lead to health issues such as obesity or cognitive impairments (Jones, 2012).</a:t>
          </a:r>
          <a:endParaRPr lang="en-US" sz="1600" kern="1200" dirty="0">
            <a:latin typeface="Arial" panose="020B0604020202020204" pitchFamily="34" charset="0"/>
            <a:cs typeface="Arial" panose="020B0604020202020204" pitchFamily="34" charset="0"/>
          </a:endParaRPr>
        </a:p>
      </dsp:txBody>
      <dsp:txXfrm>
        <a:off x="1386740" y="0"/>
        <a:ext cx="4785459" cy="1523007"/>
      </dsp:txXfrm>
    </dsp:sp>
    <dsp:sp modelId="{0A9612AF-F435-4C9F-994F-B7EA25B04A4D}">
      <dsp:nvSpPr>
        <dsp:cNvPr id="0" name=""/>
        <dsp:cNvSpPr/>
      </dsp:nvSpPr>
      <dsp:spPr>
        <a:xfrm>
          <a:off x="152300" y="152300"/>
          <a:ext cx="1234440" cy="1218406"/>
        </a:xfrm>
        <a:prstGeom prst="roundRect">
          <a:avLst>
            <a:gd name="adj" fmla="val 10000"/>
          </a:avLst>
        </a:prstGeom>
        <a:blipFill>
          <a:blip xmlns:r="http://schemas.openxmlformats.org/officeDocument/2006/relationships" r:embed="rId1"/>
          <a:srcRect/>
          <a:stretch>
            <a:fillRect l="-63000" r="-6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373C90-6BA9-4D1D-ADBF-FF97F1F8C9AA}">
      <dsp:nvSpPr>
        <dsp:cNvPr id="0" name=""/>
        <dsp:cNvSpPr/>
      </dsp:nvSpPr>
      <dsp:spPr>
        <a:xfrm>
          <a:off x="0" y="1675308"/>
          <a:ext cx="6172199" cy="15230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"Healthy eating habits in adolescence are associated with a lower risk of chronic diseases in adulthood" (Daniels, 2006).</a:t>
          </a:r>
          <a:endParaRPr lang="en-US" sz="1600" kern="1200" dirty="0">
            <a:latin typeface="Arial" panose="020B0604020202020204" pitchFamily="34" charset="0"/>
            <a:cs typeface="Arial" panose="020B0604020202020204" pitchFamily="34" charset="0"/>
          </a:endParaRPr>
        </a:p>
      </dsp:txBody>
      <dsp:txXfrm>
        <a:off x="1386740" y="1675308"/>
        <a:ext cx="4785459" cy="1523007"/>
      </dsp:txXfrm>
    </dsp:sp>
    <dsp:sp modelId="{230D4C45-07CD-4C71-9750-8DE78BABB335}">
      <dsp:nvSpPr>
        <dsp:cNvPr id="0" name=""/>
        <dsp:cNvSpPr/>
      </dsp:nvSpPr>
      <dsp:spPr>
        <a:xfrm>
          <a:off x="152300" y="1827609"/>
          <a:ext cx="1234440" cy="1218406"/>
        </a:xfrm>
        <a:prstGeom prst="roundRect">
          <a:avLst>
            <a:gd name="adj" fmla="val 10000"/>
          </a:avLst>
        </a:prstGeom>
        <a:blipFill>
          <a:blip xmlns:r="http://schemas.openxmlformats.org/officeDocument/2006/relationships" r:embed="rId2"/>
          <a:srcRect/>
          <a:stretch>
            <a:fillRect l="-60000" r="-6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298ACB-5045-404B-869C-940908EAA820}">
      <dsp:nvSpPr>
        <dsp:cNvPr id="0" name=""/>
        <dsp:cNvSpPr/>
      </dsp:nvSpPr>
      <dsp:spPr>
        <a:xfrm>
          <a:off x="0" y="3350617"/>
          <a:ext cx="6172199" cy="15230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50000"/>
            </a:lnSpc>
            <a:spcBef>
              <a:spcPct val="0"/>
            </a:spcBef>
            <a:spcAft>
              <a:spcPct val="35000"/>
            </a:spcAft>
            <a:buNone/>
          </a:pPr>
          <a:r>
            <a:rPr lang="en-US" sz="1600" kern="1200" dirty="0">
              <a:latin typeface="Arial" panose="020B0604020202020204" pitchFamily="34" charset="0"/>
              <a:cs typeface="Arial" panose="020B0604020202020204" pitchFamily="34" charset="0"/>
            </a:rPr>
            <a:t>Legislation Protecting Adolescents Health through UN Convention on the Rights of the Child, ensuring access to healthcare and education, and protects adolescents’ rights to health services</a:t>
          </a:r>
        </a:p>
      </dsp:txBody>
      <dsp:txXfrm>
        <a:off x="1386740" y="3350617"/>
        <a:ext cx="4785459" cy="1523007"/>
      </dsp:txXfrm>
    </dsp:sp>
    <dsp:sp modelId="{476ED3CD-A349-4FC7-A577-F17F571651F7}">
      <dsp:nvSpPr>
        <dsp:cNvPr id="0" name=""/>
        <dsp:cNvSpPr/>
      </dsp:nvSpPr>
      <dsp:spPr>
        <a:xfrm>
          <a:off x="152300" y="3502917"/>
          <a:ext cx="1234440" cy="1218406"/>
        </a:xfrm>
        <a:prstGeom prst="roundRect">
          <a:avLst>
            <a:gd name="adj" fmla="val 10000"/>
          </a:avLst>
        </a:prstGeom>
        <a:blipFill>
          <a:blip xmlns:r="http://schemas.openxmlformats.org/officeDocument/2006/relationships" r:embed="rId3"/>
          <a:srcRect/>
          <a:stretch>
            <a:fillRect l="-24000" r="-2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9A07C6-9B57-46CF-AFE9-CC5B7D4F397A}">
      <dsp:nvSpPr>
        <dsp:cNvPr id="0" name=""/>
        <dsp:cNvSpPr/>
      </dsp:nvSpPr>
      <dsp:spPr>
        <a:xfrm>
          <a:off x="0" y="620449"/>
          <a:ext cx="2175933" cy="3941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200000"/>
            </a:lnSpc>
            <a:spcBef>
              <a:spcPct val="0"/>
            </a:spcBef>
            <a:spcAft>
              <a:spcPct val="35000"/>
            </a:spcAft>
            <a:buNone/>
          </a:pPr>
          <a:r>
            <a:rPr lang="en-US" sz="1800" b="1" kern="1200" dirty="0">
              <a:latin typeface="Arial Black" panose="020B0A04020102020204" pitchFamily="34" charset="0"/>
            </a:rPr>
            <a:t>How does physical activity influence adolescent health?</a:t>
          </a:r>
          <a:endParaRPr lang="en-GB" sz="1800" kern="1200" dirty="0">
            <a:latin typeface="Arial Black" panose="020B0A04020102020204" pitchFamily="34" charset="0"/>
          </a:endParaRPr>
        </a:p>
      </dsp:txBody>
      <dsp:txXfrm>
        <a:off x="0" y="620449"/>
        <a:ext cx="2175933" cy="3941437"/>
      </dsp:txXfrm>
    </dsp:sp>
    <dsp:sp modelId="{A966CD9E-EC47-47C8-AAA8-EB6C1A21A1A0}">
      <dsp:nvSpPr>
        <dsp:cNvPr id="0" name=""/>
        <dsp:cNvSpPr/>
      </dsp:nvSpPr>
      <dsp:spPr>
        <a:xfrm>
          <a:off x="2175933" y="620449"/>
          <a:ext cx="435186" cy="394143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1EFE-7217-4AFF-90A6-7152C8270E9B}">
      <dsp:nvSpPr>
        <dsp:cNvPr id="0" name=""/>
        <dsp:cNvSpPr/>
      </dsp:nvSpPr>
      <dsp:spPr>
        <a:xfrm>
          <a:off x="2785194" y="620449"/>
          <a:ext cx="5918538" cy="39414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200000"/>
            </a:lnSpc>
            <a:spcBef>
              <a:spcPct val="0"/>
            </a:spcBef>
            <a:spcAft>
              <a:spcPct val="15000"/>
            </a:spcAft>
            <a:buChar char="•"/>
          </a:pPr>
          <a:r>
            <a:rPr lang="en-US" sz="1400" kern="1200" dirty="0">
              <a:latin typeface="Arial" panose="020B0604020202020204" pitchFamily="34" charset="0"/>
              <a:cs typeface="Arial" panose="020B0604020202020204" pitchFamily="34" charset="0"/>
            </a:rPr>
            <a:t>Regular physical activity helps maintain a healthy body, prevents obesity, and improves mental health (Green, 2005).</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200000"/>
            </a:lnSpc>
            <a:spcBef>
              <a:spcPct val="0"/>
            </a:spcBef>
            <a:spcAft>
              <a:spcPct val="15000"/>
            </a:spcAft>
            <a:buChar char="•"/>
          </a:pPr>
          <a:r>
            <a:rPr lang="en-US" sz="1400" kern="1200" dirty="0">
              <a:latin typeface="Arial" panose="020B0604020202020204" pitchFamily="34" charset="0"/>
              <a:cs typeface="Arial" panose="020B0604020202020204" pitchFamily="34" charset="0"/>
            </a:rPr>
            <a:t>"Regular exercise can reduce the risk of cardiovascular diseases and other long-term conditions" (Casey, 2014).</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200000"/>
            </a:lnSpc>
            <a:spcBef>
              <a:spcPct val="0"/>
            </a:spcBef>
            <a:spcAft>
              <a:spcPct val="15000"/>
            </a:spcAft>
            <a:buChar char="•"/>
          </a:pPr>
          <a:r>
            <a:rPr lang="en-GB" sz="1400" kern="1200" dirty="0">
              <a:latin typeface="Arial" panose="020B0604020202020204" pitchFamily="34" charset="0"/>
              <a:cs typeface="Arial" panose="020B0604020202020204" pitchFamily="34" charset="0"/>
            </a:rPr>
            <a:t>Health promotion programs focus on nutrition, mental health, and physical activity, delivered by community-based programs and school initiatives play a key role in shaping positive behaviours.</a:t>
          </a:r>
        </a:p>
        <a:p>
          <a:pPr marL="114300" lvl="1" indent="-114300" algn="l" defTabSz="577850">
            <a:lnSpc>
              <a:spcPct val="90000"/>
            </a:lnSpc>
            <a:spcBef>
              <a:spcPct val="0"/>
            </a:spcBef>
            <a:spcAft>
              <a:spcPct val="15000"/>
            </a:spcAft>
            <a:buChar char="•"/>
          </a:pPr>
          <a:endParaRPr lang="en-GB" sz="1300" kern="1200" dirty="0"/>
        </a:p>
      </dsp:txBody>
      <dsp:txXfrm>
        <a:off x="2785194" y="620449"/>
        <a:ext cx="5918538" cy="39414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08F3F-3321-48BE-A072-F54E5DE4F98A}">
      <dsp:nvSpPr>
        <dsp:cNvPr id="0" name=""/>
        <dsp:cNvSpPr/>
      </dsp:nvSpPr>
      <dsp:spPr>
        <a:xfrm>
          <a:off x="2314" y="0"/>
          <a:ext cx="3600967" cy="5476872"/>
        </a:xfrm>
        <a:prstGeom prst="roundRect">
          <a:avLst>
            <a:gd name="adj" fmla="val 10000"/>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effectLst/>
              <a:latin typeface="Arial" panose="020B0604020202020204" pitchFamily="34" charset="0"/>
              <a:ea typeface="Aptos" panose="020B0004020202020204" pitchFamily="34" charset="0"/>
              <a:cs typeface="Arial" panose="020B0604020202020204" pitchFamily="34" charset="0"/>
            </a:rPr>
            <a:t>Adolescence is a time of stress, and mental health problems, such as anxiety and depression, become more common during this period (Harrison, 2007).</a:t>
          </a:r>
          <a:endParaRPr lang="en-GB" sz="1600" kern="1200" dirty="0">
            <a:latin typeface="Arial" panose="020B0604020202020204" pitchFamily="34" charset="0"/>
            <a:cs typeface="Arial" panose="020B0604020202020204" pitchFamily="34" charset="0"/>
          </a:endParaRPr>
        </a:p>
      </dsp:txBody>
      <dsp:txXfrm>
        <a:off x="2314" y="2190748"/>
        <a:ext cx="3600967" cy="2190748"/>
      </dsp:txXfrm>
    </dsp:sp>
    <dsp:sp modelId="{3C732F1E-79A6-4ADD-BD6B-2F508227F9BA}">
      <dsp:nvSpPr>
        <dsp:cNvPr id="0" name=""/>
        <dsp:cNvSpPr/>
      </dsp:nvSpPr>
      <dsp:spPr>
        <a:xfrm>
          <a:off x="890899" y="328612"/>
          <a:ext cx="1823798" cy="1823798"/>
        </a:xfrm>
        <a:prstGeom prst="ellipse">
          <a:avLst/>
        </a:prstGeom>
        <a:blipFill>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E13CA-A6A8-4934-9A2B-2F69FEB8B753}">
      <dsp:nvSpPr>
        <dsp:cNvPr id="0" name=""/>
        <dsp:cNvSpPr/>
      </dsp:nvSpPr>
      <dsp:spPr>
        <a:xfrm>
          <a:off x="3711311" y="0"/>
          <a:ext cx="3600967" cy="5476872"/>
        </a:xfrm>
        <a:prstGeom prst="roundRect">
          <a:avLst>
            <a:gd name="adj" fmla="val 10000"/>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effectLst/>
              <a:latin typeface="Arial" panose="020B0604020202020204" pitchFamily="34" charset="0"/>
              <a:ea typeface="Aptos" panose="020B0004020202020204" pitchFamily="34" charset="0"/>
              <a:cs typeface="Arial" panose="020B0604020202020204" pitchFamily="34" charset="0"/>
            </a:rPr>
            <a:t>Social support and adequate mental health education can significantly reduce the risks of depression and anxiety during adolescence" (Graham,2004)</a:t>
          </a:r>
          <a:endParaRPr lang="en-GB" sz="1600" kern="1200" dirty="0">
            <a:latin typeface="Arial" panose="020B0604020202020204" pitchFamily="34" charset="0"/>
            <a:cs typeface="Arial" panose="020B0604020202020204" pitchFamily="34" charset="0"/>
          </a:endParaRPr>
        </a:p>
      </dsp:txBody>
      <dsp:txXfrm>
        <a:off x="3711311" y="2190748"/>
        <a:ext cx="3600967" cy="2190748"/>
      </dsp:txXfrm>
    </dsp:sp>
    <dsp:sp modelId="{8BD1DD27-AD38-4465-9B56-43643AFB7A15}">
      <dsp:nvSpPr>
        <dsp:cNvPr id="0" name=""/>
        <dsp:cNvSpPr/>
      </dsp:nvSpPr>
      <dsp:spPr>
        <a:xfrm>
          <a:off x="4599895" y="328612"/>
          <a:ext cx="1823798" cy="1823798"/>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202D87-69EA-440C-8E3E-F87D9B5D6182}">
      <dsp:nvSpPr>
        <dsp:cNvPr id="0" name=""/>
        <dsp:cNvSpPr/>
      </dsp:nvSpPr>
      <dsp:spPr>
        <a:xfrm>
          <a:off x="7420307" y="0"/>
          <a:ext cx="3600967" cy="5476872"/>
        </a:xfrm>
        <a:prstGeom prst="roundRect">
          <a:avLst>
            <a:gd name="adj" fmla="val 10000"/>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150000"/>
            </a:lnSpc>
            <a:spcBef>
              <a:spcPct val="0"/>
            </a:spcBef>
            <a:spcAft>
              <a:spcPct val="35000"/>
            </a:spcAft>
            <a:buNone/>
          </a:pPr>
          <a:r>
            <a:rPr lang="en-GB" sz="1600" kern="1200" dirty="0">
              <a:latin typeface="Arial" panose="020B0604020202020204" pitchFamily="34" charset="0"/>
              <a:cs typeface="Arial" panose="020B0604020202020204" pitchFamily="34" charset="0"/>
            </a:rPr>
            <a:t>National policies like WHO’s Global Strategy for Women’s, Children’s, and Adolescents’ Health 2016-2030, helping  on mental health support and substance abuse prevention </a:t>
          </a:r>
        </a:p>
      </dsp:txBody>
      <dsp:txXfrm>
        <a:off x="7420307" y="2190748"/>
        <a:ext cx="3600967" cy="2190748"/>
      </dsp:txXfrm>
    </dsp:sp>
    <dsp:sp modelId="{BE0B7B57-1D1A-4FE4-8960-9913541A5B9E}">
      <dsp:nvSpPr>
        <dsp:cNvPr id="0" name=""/>
        <dsp:cNvSpPr/>
      </dsp:nvSpPr>
      <dsp:spPr>
        <a:xfrm>
          <a:off x="8308892" y="328612"/>
          <a:ext cx="1823798" cy="1823798"/>
        </a:xfrm>
        <a:prstGeom prst="ellipse">
          <a:avLst/>
        </a:prstGeom>
        <a:blipFill>
          <a:blip xmlns:r="http://schemas.openxmlformats.org/officeDocument/2006/relationships" r:embed="rId3"/>
          <a:srcRect/>
          <a:stretch>
            <a:fillRect l="-26000" r="-2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624422-E604-404F-BDE3-B529AA5D972D}">
      <dsp:nvSpPr>
        <dsp:cNvPr id="0" name=""/>
        <dsp:cNvSpPr/>
      </dsp:nvSpPr>
      <dsp:spPr>
        <a:xfrm>
          <a:off x="440943" y="4381497"/>
          <a:ext cx="10141702" cy="821530"/>
        </a:xfrm>
        <a:prstGeom prst="leftRightArrow">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7E369-947E-43E6-AA18-4C2C066C7D36}">
      <dsp:nvSpPr>
        <dsp:cNvPr id="0" name=""/>
        <dsp:cNvSpPr/>
      </dsp:nvSpPr>
      <dsp:spPr>
        <a:xfrm rot="16200000">
          <a:off x="-1228785" y="1231302"/>
          <a:ext cx="4883441" cy="2420836"/>
        </a:xfrm>
        <a:prstGeom prst="flowChartManualOperation">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0" rIns="114300" bIns="0" numCol="1" spcCol="1270" anchor="ctr" anchorCtr="0">
          <a:noAutofit/>
        </a:bodyPr>
        <a:lstStyle/>
        <a:p>
          <a:pPr marL="0" lvl="0" indent="0" algn="ctr" defTabSz="800100">
            <a:lnSpc>
              <a:spcPct val="150000"/>
            </a:lnSpc>
            <a:spcBef>
              <a:spcPct val="0"/>
            </a:spcBef>
            <a:spcAft>
              <a:spcPct val="35000"/>
            </a:spcAft>
            <a:buNone/>
          </a:pPr>
          <a:r>
            <a:rPr lang="en-GB" sz="1800" kern="1200" dirty="0">
              <a:effectLst/>
              <a:latin typeface="Arial" panose="020B0604020202020204" pitchFamily="34" charset="0"/>
              <a:ea typeface="Aptos" panose="020B0004020202020204" pitchFamily="34" charset="0"/>
              <a:cs typeface="Arial" panose="020B0604020202020204" pitchFamily="34" charset="0"/>
            </a:rPr>
            <a:t>"A stable and involved family can contribute to the prevention of physical and mental health problems" (Blane, 2006).</a:t>
          </a:r>
        </a:p>
      </dsp:txBody>
      <dsp:txXfrm rot="5400000">
        <a:off x="2517" y="976688"/>
        <a:ext cx="2420836" cy="2930065"/>
      </dsp:txXfrm>
    </dsp:sp>
    <dsp:sp modelId="{1061281A-1F07-4AB6-8D75-ADA9C71C5520}">
      <dsp:nvSpPr>
        <dsp:cNvPr id="0" name=""/>
        <dsp:cNvSpPr/>
      </dsp:nvSpPr>
      <dsp:spPr>
        <a:xfrm rot="16200000">
          <a:off x="1373613" y="1231302"/>
          <a:ext cx="4883441" cy="2420836"/>
        </a:xfrm>
        <a:prstGeom prst="flowChartManualOperation">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7950" tIns="0" rIns="107950" bIns="0" numCol="1" spcCol="1270" anchor="ctr" anchorCtr="0">
          <a:noAutofit/>
        </a:bodyPr>
        <a:lstStyle/>
        <a:p>
          <a:pPr marL="0" lvl="0" indent="0" algn="ctr" defTabSz="755650">
            <a:lnSpc>
              <a:spcPct val="150000"/>
            </a:lnSpc>
            <a:spcBef>
              <a:spcPct val="0"/>
            </a:spcBef>
            <a:spcAft>
              <a:spcPct val="35000"/>
            </a:spcAft>
            <a:buNone/>
          </a:pPr>
          <a:r>
            <a:rPr lang="en-GB" sz="1700" kern="1200" dirty="0">
              <a:effectLst/>
              <a:latin typeface="Arial" panose="020B0604020202020204" pitchFamily="34" charset="0"/>
              <a:ea typeface="Aptos" panose="020B0004020202020204" pitchFamily="34" charset="0"/>
              <a:cs typeface="Arial" panose="020B0604020202020204" pitchFamily="34" charset="0"/>
            </a:rPr>
            <a:t>Family plays a vital role in shaping adolescents' healthy habits. Emotional and educational support from parents helps prevent risky behaviours (Dawson &amp; Saunders, 2003).</a:t>
          </a:r>
        </a:p>
      </dsp:txBody>
      <dsp:txXfrm rot="5400000">
        <a:off x="2604915" y="976688"/>
        <a:ext cx="2420836" cy="29300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47CC3-9DF9-4F95-8A5D-3717EB663BD1}">
      <dsp:nvSpPr>
        <dsp:cNvPr id="0" name=""/>
        <dsp:cNvSpPr/>
      </dsp:nvSpPr>
      <dsp:spPr>
        <a:xfrm rot="16200000">
          <a:off x="539525" y="1425774"/>
          <a:ext cx="3458692" cy="2143315"/>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88900" rIns="80010" bIns="88900" numCol="1" spcCol="1270" anchor="t" anchorCtr="0">
          <a:noAutofit/>
        </a:bodyPr>
        <a:lstStyle/>
        <a:p>
          <a:pPr marL="0" lvl="0" indent="0" algn="l" defTabSz="622300">
            <a:lnSpc>
              <a:spcPct val="150000"/>
            </a:lnSpc>
            <a:spcBef>
              <a:spcPct val="0"/>
            </a:spcBef>
            <a:spcAft>
              <a:spcPct val="35000"/>
            </a:spcAft>
            <a:buSzPts val="1000"/>
            <a:buFont typeface="Arial" panose="020B0604020202020204" pitchFamily="34" charset="0"/>
            <a:buNone/>
          </a:pPr>
          <a:r>
            <a:rPr lang="en-US" sz="1400" kern="1200" dirty="0">
              <a:effectLst/>
              <a:latin typeface="Arial" panose="020B0604020202020204" pitchFamily="34" charset="0"/>
              <a:cs typeface="Arial" panose="020B0604020202020204" pitchFamily="34" charset="0"/>
            </a:rPr>
            <a:t>Alcohol consumption, smoking, or poor diet in adolescence can lead to chronic diseases, such as diabetes or cardiovascular problems, later in life (Kuh &amp; Ben-Shlomo, 2004).</a:t>
          </a:r>
          <a:endParaRPr lang="en-GB" sz="1400" kern="1200" dirty="0">
            <a:latin typeface="Arial" panose="020B0604020202020204" pitchFamily="34" charset="0"/>
            <a:cs typeface="Arial" panose="020B0604020202020204" pitchFamily="34" charset="0"/>
          </a:endParaRPr>
        </a:p>
      </dsp:txBody>
      <dsp:txXfrm rot="5400000">
        <a:off x="1301861" y="872733"/>
        <a:ext cx="2038668" cy="3249398"/>
      </dsp:txXfrm>
    </dsp:sp>
    <dsp:sp modelId="{99482D24-41E5-4DB9-A4F2-1A9D4F412C2E}">
      <dsp:nvSpPr>
        <dsp:cNvPr id="0" name=""/>
        <dsp:cNvSpPr/>
      </dsp:nvSpPr>
      <dsp:spPr>
        <a:xfrm rot="5400000">
          <a:off x="2590811" y="1413706"/>
          <a:ext cx="3458692" cy="2167450"/>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725" tIns="95250" rIns="57150" bIns="95250" numCol="1" spcCol="1270" anchor="t" anchorCtr="0">
          <a:noAutofit/>
        </a:bodyPr>
        <a:lstStyle/>
        <a:p>
          <a:pPr marL="0" lvl="0" indent="0" algn="l" defTabSz="666750">
            <a:lnSpc>
              <a:spcPct val="150000"/>
            </a:lnSpc>
            <a:spcBef>
              <a:spcPct val="0"/>
            </a:spcBef>
            <a:spcAft>
              <a:spcPct val="35000"/>
            </a:spcAft>
            <a:buSzPts val="1000"/>
            <a:buFont typeface="Arial" panose="020B0604020202020204" pitchFamily="34" charset="0"/>
            <a:buNone/>
          </a:pPr>
          <a:r>
            <a:rPr lang="en-US" sz="1500" kern="1200" dirty="0">
              <a:effectLst/>
              <a:latin typeface="Arial" panose="020B0604020202020204" pitchFamily="34" charset="0"/>
              <a:cs typeface="Arial" panose="020B0604020202020204" pitchFamily="34" charset="0"/>
            </a:rPr>
            <a:t>"Unhealthy choices in adolescence can have long-term consequences on both physical and mental health" (Sacker et al., 2002).</a:t>
          </a:r>
          <a:endParaRPr lang="en-GB" sz="1500" kern="1200" dirty="0">
            <a:latin typeface="Arial" panose="020B0604020202020204" pitchFamily="34" charset="0"/>
            <a:cs typeface="Arial" panose="020B0604020202020204" pitchFamily="34" charset="0"/>
          </a:endParaRPr>
        </a:p>
      </dsp:txBody>
      <dsp:txXfrm rot="-5400000">
        <a:off x="3236432" y="873911"/>
        <a:ext cx="2061625" cy="3247042"/>
      </dsp:txXfrm>
    </dsp:sp>
    <dsp:sp modelId="{BF756849-3C2A-4F11-885E-52E2AA4CF3C4}">
      <dsp:nvSpPr>
        <dsp:cNvPr id="0" name=""/>
        <dsp:cNvSpPr/>
      </dsp:nvSpPr>
      <dsp:spPr>
        <a:xfrm>
          <a:off x="2268671" y="0"/>
          <a:ext cx="2051285" cy="2051185"/>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51110C-DB6E-47FF-96FB-24BA46E83D03}">
      <dsp:nvSpPr>
        <dsp:cNvPr id="0" name=""/>
        <dsp:cNvSpPr/>
      </dsp:nvSpPr>
      <dsp:spPr>
        <a:xfrm rot="10800000">
          <a:off x="2268671" y="2943179"/>
          <a:ext cx="2051285" cy="2051185"/>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4CE54C-B81F-4614-8FC0-482DF730837A}" type="datetimeFigureOut">
              <a:rPr lang="en-GB" smtClean="0"/>
              <a:t>12/03/2025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019908-E16D-4119-BAE5-767F4081D9C6}" type="slidenum">
              <a:rPr lang="en-GB" smtClean="0"/>
              <a:t>‹#›</a:t>
            </a:fld>
            <a:endParaRPr lang="en-GB"/>
          </a:p>
        </p:txBody>
      </p:sp>
    </p:spTree>
    <p:extLst>
      <p:ext uri="{BB962C8B-B14F-4D97-AF65-F5344CB8AC3E}">
        <p14:creationId xmlns:p14="http://schemas.microsoft.com/office/powerpoint/2010/main" val="4187908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019908-E16D-4119-BAE5-767F4081D9C6}" type="slidenum">
              <a:rPr lang="en-GB" smtClean="0"/>
              <a:t>2</a:t>
            </a:fld>
            <a:endParaRPr lang="en-GB"/>
          </a:p>
        </p:txBody>
      </p:sp>
    </p:spTree>
    <p:extLst>
      <p:ext uri="{BB962C8B-B14F-4D97-AF65-F5344CB8AC3E}">
        <p14:creationId xmlns:p14="http://schemas.microsoft.com/office/powerpoint/2010/main" val="1247993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019908-E16D-4119-BAE5-767F4081D9C6}" type="slidenum">
              <a:rPr lang="en-GB" smtClean="0"/>
              <a:t>3</a:t>
            </a:fld>
            <a:endParaRPr lang="en-GB"/>
          </a:p>
        </p:txBody>
      </p:sp>
    </p:spTree>
    <p:extLst>
      <p:ext uri="{BB962C8B-B14F-4D97-AF65-F5344CB8AC3E}">
        <p14:creationId xmlns:p14="http://schemas.microsoft.com/office/powerpoint/2010/main" val="1928632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019908-E16D-4119-BAE5-767F4081D9C6}" type="slidenum">
              <a:rPr lang="en-GB" smtClean="0"/>
              <a:t>4</a:t>
            </a:fld>
            <a:endParaRPr lang="en-GB"/>
          </a:p>
        </p:txBody>
      </p:sp>
    </p:spTree>
    <p:extLst>
      <p:ext uri="{BB962C8B-B14F-4D97-AF65-F5344CB8AC3E}">
        <p14:creationId xmlns:p14="http://schemas.microsoft.com/office/powerpoint/2010/main" val="2420709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1089A7-2066-4371-87B0-7FBC6E30F56F}" type="datetime1">
              <a:rPr lang="en-US" smtClean="0"/>
              <a:t>3/12/2025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7073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39C326-3B63-4C94-9684-6F040BF02800}" type="datetime1">
              <a:rPr lang="en-US" smtClean="0"/>
              <a:t>3/12/2025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84109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822F5-25F4-4DE4-BA33-216B2F1A874B}" type="datetime1">
              <a:rPr lang="en-US" smtClean="0"/>
              <a:t>3/12/2025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72709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6FA63C-4B7B-4BFD-A09F-AD4053B8477A}" type="datetime1">
              <a:rPr lang="en-US" smtClean="0"/>
              <a:t>3/12/2025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9698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446E13-63A1-40FC-A2ED-8DB5A2B8CE49}" type="datetime1">
              <a:rPr lang="en-US" smtClean="0"/>
              <a:t>3/12/2025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09107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0D942D-A102-4692-8F5C-6E9720D33E65}" type="datetime1">
              <a:rPr lang="en-US" smtClean="0"/>
              <a:t>3/12/2025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5155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AB2628-FB90-4C81-A2BE-D33E14AA8535}" type="datetime1">
              <a:rPr lang="en-US" smtClean="0"/>
              <a:t>3/12/2025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39552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BB8A14-D52B-4839-99E0-60C07DBDE189}" type="datetime1">
              <a:rPr lang="en-US" smtClean="0"/>
              <a:t>3/12/2025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5337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3DC8C8-1D77-497E-A0EF-DD8FDBE76648}" type="datetime1">
              <a:rPr lang="en-US" smtClean="0"/>
              <a:t>3/12/2025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24166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82A358-DF3B-422D-A07F-037699252E19}" type="datetime1">
              <a:rPr lang="en-US" smtClean="0"/>
              <a:t>3/12/2025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7864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41BD58-D89A-4FD4-BF79-8249D174F64D}" type="datetime1">
              <a:rPr lang="en-US" smtClean="0"/>
              <a:t>3/12/2025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58526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62C1-8C51-4939-ACA2-FA756FD7D5D6}" type="datetime1">
              <a:rPr lang="en-US" smtClean="0"/>
              <a:t>3/12/2025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4108990532"/>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hyperlink" Target="https://en.wikipedia.org/wiki/Vegetarian_Diet_Pyramid" TargetMode="External"/><Relationship Id="rId3" Type="http://schemas.openxmlformats.org/officeDocument/2006/relationships/diagramLayout" Target="../diagrams/layout3.xml"/><Relationship Id="rId7" Type="http://schemas.openxmlformats.org/officeDocument/2006/relationships/image" Target="../media/image8.jpg"/><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9.jp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4.svg"/><Relationship Id="rId7" Type="http://schemas.openxmlformats.org/officeDocument/2006/relationships/diagramQuickStyle" Target="../diagrams/quickStyle6.xml"/><Relationship Id="rId2" Type="http://schemas.openxmlformats.org/officeDocument/2006/relationships/image" Target="../media/image13.png"/><Relationship Id="rId1" Type="http://schemas.openxmlformats.org/officeDocument/2006/relationships/slideLayout" Target="../slideLayouts/slideLayout8.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hyperlink" Target="https://svgsilh.com/image/1300131.html" TargetMode="External"/><Relationship Id="rId9" Type="http://schemas.microsoft.com/office/2007/relationships/diagramDrawing" Target="../diagrams/drawing6.xml"/></Relationships>
</file>

<file path=ppt/slides/_rels/slide9.xml.rels><?xml version="1.0" encoding="UTF-8" standalone="yes"?>
<Relationships xmlns="http://schemas.openxmlformats.org/package/2006/relationships"><Relationship Id="rId3" Type="http://schemas.openxmlformats.org/officeDocument/2006/relationships/hyperlink" Target="https://cod.pressbooks.pub/ecec1101/chapter/chapter-13-adolescence-physical-development/" TargetMode="External"/><Relationship Id="rId2" Type="http://schemas.openxmlformats.org/officeDocument/2006/relationships/image" Target="../media/image15.jpeg"/><Relationship Id="rId1" Type="http://schemas.openxmlformats.org/officeDocument/2006/relationships/slideLayout" Target="../slideLayouts/slideLayout8.xml"/><Relationship Id="rId4" Type="http://schemas.openxmlformats.org/officeDocument/2006/relationships/hyperlink" Target="https://creativecommons.org/licenses/by-nc/3.0/" TargetMode="Externa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hyperlink" Target="https://dgmt.co.za/five-urgent-and-effective-measures-to-curb-the-abuse-of-alcohol/" TargetMode="External"/><Relationship Id="rId7" Type="http://schemas.openxmlformats.org/officeDocument/2006/relationships/diagramData" Target="../diagrams/data7.xml"/><Relationship Id="rId2" Type="http://schemas.openxmlformats.org/officeDocument/2006/relationships/image" Target="../media/image16.png"/><Relationship Id="rId1" Type="http://schemas.openxmlformats.org/officeDocument/2006/relationships/slideLayout" Target="../slideLayouts/slideLayout8.xml"/><Relationship Id="rId6" Type="http://schemas.openxmlformats.org/officeDocument/2006/relationships/hyperlink" Target="https://creativecommons.org/licenses/by-nc/3.0/" TargetMode="External"/><Relationship Id="rId11" Type="http://schemas.microsoft.com/office/2007/relationships/diagramDrawing" Target="../diagrams/drawing7.xml"/><Relationship Id="rId5" Type="http://schemas.openxmlformats.org/officeDocument/2006/relationships/hyperlink" Target="https://www.wallpaperflare.com/alcohol-bottles-whiskey-jack-daniels-drink-refreshment-wallpaper-cpptt/download/3840x2160" TargetMode="External"/><Relationship Id="rId10" Type="http://schemas.openxmlformats.org/officeDocument/2006/relationships/diagramColors" Target="../diagrams/colors7.xml"/><Relationship Id="rId4" Type="http://schemas.openxmlformats.org/officeDocument/2006/relationships/image" Target="../media/image17.jpg"/><Relationship Id="rId9"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s://www.gov.uk/government/publications/health-matters-life-course-approach-to-prevention/health-matters-prevention-a-life-course-approach"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C589F92B-D0FF-E115-3FC1-20825A71AB69}"/>
              </a:ext>
            </a:extLst>
          </p:cNvPr>
          <p:cNvPicPr>
            <a:picLocks noChangeAspect="1"/>
          </p:cNvPicPr>
          <p:nvPr/>
        </p:nvPicPr>
        <p:blipFill>
          <a:blip r:embed="rId2"/>
          <a:srcRect l="11822" t="9091" r="22392" b="-1"/>
          <a:stretch/>
        </p:blipFill>
        <p:spPr>
          <a:xfrm>
            <a:off x="3523488" y="29835"/>
            <a:ext cx="8668512" cy="6857990"/>
          </a:xfrm>
          <a:prstGeom prst="rect">
            <a:avLst/>
          </a:prstGeom>
        </p:spPr>
      </p:pic>
      <p:sp>
        <p:nvSpPr>
          <p:cNvPr id="23" name="Rectangle 2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C7D7C-0475-B667-B02A-4A2107BA667C}"/>
              </a:ext>
            </a:extLst>
          </p:cNvPr>
          <p:cNvSpPr>
            <a:spLocks noGrp="1"/>
          </p:cNvSpPr>
          <p:nvPr>
            <p:ph type="ctrTitle"/>
          </p:nvPr>
        </p:nvSpPr>
        <p:spPr>
          <a:xfrm>
            <a:off x="-165487" y="814081"/>
            <a:ext cx="6430819" cy="2592756"/>
          </a:xfrm>
        </p:spPr>
        <p:txBody>
          <a:bodyPr anchor="b">
            <a:normAutofit/>
          </a:bodyPr>
          <a:lstStyle/>
          <a:p>
            <a:r>
              <a:rPr lang="en-US" sz="3700" dirty="0">
                <a:latin typeface="Arial Black" panose="020B0A04020102020204" pitchFamily="34" charset="0"/>
              </a:rPr>
              <a:t>Exploring the Life Course Approach: </a:t>
            </a:r>
            <a:br>
              <a:rPr lang="en-US" sz="3700" dirty="0">
                <a:latin typeface="Arial Black" panose="020B0A04020102020204" pitchFamily="34" charset="0"/>
              </a:rPr>
            </a:br>
            <a:r>
              <a:rPr lang="en-US" sz="3700" dirty="0">
                <a:latin typeface="Arial Black" panose="020B0A04020102020204" pitchFamily="34" charset="0"/>
              </a:rPr>
              <a:t>Implications for Health and Well-Being</a:t>
            </a:r>
            <a:endParaRPr lang="en-GB" sz="3700" dirty="0">
              <a:latin typeface="Arial Black" panose="020B0A040201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BAAA976-F224-3A65-3536-21999BFA4F2D}"/>
              </a:ext>
            </a:extLst>
          </p:cNvPr>
          <p:cNvSpPr>
            <a:spLocks noGrp="1"/>
          </p:cNvSpPr>
          <p:nvPr>
            <p:ph type="subTitle" idx="1"/>
          </p:nvPr>
        </p:nvSpPr>
        <p:spPr>
          <a:xfrm>
            <a:off x="1501624" y="4906789"/>
            <a:ext cx="4043727" cy="1406635"/>
          </a:xfrm>
        </p:spPr>
        <p:txBody>
          <a:bodyPr>
            <a:normAutofit/>
          </a:bodyPr>
          <a:lstStyle/>
          <a:p>
            <a:pPr algn="l"/>
            <a:r>
              <a:rPr lang="en-GB" sz="1300" dirty="0">
                <a:latin typeface="Arial" panose="020B0604020202020204" pitchFamily="34" charset="0"/>
                <a:cs typeface="Arial" panose="020B0604020202020204" pitchFamily="34" charset="0"/>
              </a:rPr>
              <a:t>Name student: Alina Iftime </a:t>
            </a:r>
          </a:p>
          <a:p>
            <a:pPr algn="l"/>
            <a:r>
              <a:rPr lang="en-GB" sz="1300" dirty="0">
                <a:latin typeface="Arial" panose="020B0604020202020204" pitchFamily="34" charset="0"/>
                <a:cs typeface="Arial" panose="020B0604020202020204" pitchFamily="34" charset="0"/>
              </a:rPr>
              <a:t>I.D student: 2411833</a:t>
            </a:r>
          </a:p>
          <a:p>
            <a:pPr algn="l"/>
            <a:r>
              <a:rPr lang="en-GB" sz="1300" dirty="0">
                <a:latin typeface="Arial" panose="020B0604020202020204" pitchFamily="34" charset="0"/>
                <a:cs typeface="Arial" panose="020B0604020202020204" pitchFamily="34" charset="0"/>
              </a:rPr>
              <a:t>Name lecturer: Amanda Owens</a:t>
            </a:r>
          </a:p>
          <a:p>
            <a:pPr algn="l"/>
            <a:r>
              <a:rPr lang="en-GB" sz="1300" dirty="0">
                <a:latin typeface="Arial" panose="020B0604020202020204" pitchFamily="34" charset="0"/>
                <a:cs typeface="Arial" panose="020B0604020202020204" pitchFamily="34" charset="0"/>
              </a:rPr>
              <a:t>Module Code: BMNS4014 </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09113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grpId="0" nodeType="withEffect">
                                  <p:stCondLst>
                                    <p:cond delay="200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par>
                                <p:cTn id="14" presetID="10" presetClass="entr" presetSubtype="0" fill="hold" grpId="0" nodeType="withEffect">
                                  <p:stCondLst>
                                    <p:cond delay="200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par>
                                <p:cTn id="17" presetID="10" presetClass="entr" presetSubtype="0" fill="hold" grpId="0" nodeType="withEffect">
                                  <p:stCondLst>
                                    <p:cond delay="2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4D18F-D377-6328-D121-218431FC0C3F}"/>
              </a:ext>
            </a:extLst>
          </p:cNvPr>
          <p:cNvSpPr>
            <a:spLocks noGrp="1"/>
          </p:cNvSpPr>
          <p:nvPr>
            <p:ph type="title"/>
          </p:nvPr>
        </p:nvSpPr>
        <p:spPr>
          <a:xfrm>
            <a:off x="481013" y="3752849"/>
            <a:ext cx="3290887" cy="2452687"/>
          </a:xfrm>
        </p:spPr>
        <p:txBody>
          <a:bodyPr anchor="ctr">
            <a:normAutofit/>
          </a:bodyPr>
          <a:lstStyle/>
          <a:p>
            <a:r>
              <a:rPr lang="en-GB" sz="3600" dirty="0">
                <a:latin typeface="Arial Black" panose="020B0A04020102020204" pitchFamily="34" charset="0"/>
              </a:rPr>
              <a:t>Life Course Approach </a:t>
            </a:r>
          </a:p>
        </p:txBody>
      </p:sp>
      <p:pic>
        <p:nvPicPr>
          <p:cNvPr id="3074" name="Picture 2" descr="A holistic approach to staying healthy during the pandemic - The Clarion">
            <a:extLst>
              <a:ext uri="{FF2B5EF4-FFF2-40B4-BE49-F238E27FC236}">
                <a16:creationId xmlns:a16="http://schemas.microsoft.com/office/drawing/2014/main" id="{7C7EAAE6-C5AE-ECA1-AA17-091637EA29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176" b="32229"/>
          <a:stretch/>
        </p:blipFill>
        <p:spPr bwMode="auto">
          <a:xfrm>
            <a:off x="20" y="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EA7B7C-72CF-EF24-E3B1-504648E3D5D5}"/>
              </a:ext>
            </a:extLst>
          </p:cNvPr>
          <p:cNvSpPr>
            <a:spLocks noGrp="1"/>
          </p:cNvSpPr>
          <p:nvPr>
            <p:ph idx="1"/>
          </p:nvPr>
        </p:nvSpPr>
        <p:spPr>
          <a:xfrm>
            <a:off x="3420534" y="3342131"/>
            <a:ext cx="8771466" cy="3710593"/>
          </a:xfrm>
        </p:spPr>
        <p:txBody>
          <a:bodyPr anchor="ctr">
            <a:normAutofit fontScale="77500" lnSpcReduction="20000"/>
          </a:bodyPr>
          <a:lstStyle/>
          <a:p>
            <a:pPr>
              <a:lnSpc>
                <a:spcPct val="200000"/>
              </a:lnSpc>
            </a:pPr>
            <a:r>
              <a:rPr lang="en-GB" sz="2000" dirty="0">
                <a:latin typeface="Arial" panose="020B0604020202020204" pitchFamily="34" charset="0"/>
                <a:cs typeface="Arial" panose="020B0604020202020204" pitchFamily="34" charset="0"/>
              </a:rPr>
              <a:t>The life course approach looks at how different factors as: biology, behaviour, social conditions, and the environment, affect health and well-being throughout a person’s life, from before birth to old age. This approach highlights how advantages or disadvantages build up over time, affecting whether people stay healthy or face health problems. It focuses on key life stages and encourages early action to reduce health inequalities and support better well-being for everyone. </a:t>
            </a:r>
            <a:r>
              <a:rPr lang="en-US" sz="2000" dirty="0">
                <a:latin typeface="Arial" panose="020B0604020202020204" pitchFamily="34" charset="0"/>
                <a:cs typeface="Arial" panose="020B0604020202020204" pitchFamily="34" charset="0"/>
              </a:rPr>
              <a:t>Combining ideas from health, social sciences, and psychology</a:t>
            </a:r>
            <a:r>
              <a:rPr lang="en-GB" sz="2000" dirty="0">
                <a:latin typeface="Arial" panose="020B0604020202020204" pitchFamily="34" charset="0"/>
                <a:cs typeface="Arial" panose="020B0604020202020204" pitchFamily="34" charset="0"/>
              </a:rPr>
              <a:t> helps create policies and care that improve lives across all ages. </a:t>
            </a:r>
          </a:p>
        </p:txBody>
      </p:sp>
    </p:spTree>
    <p:extLst>
      <p:ext uri="{BB962C8B-B14F-4D97-AF65-F5344CB8AC3E}">
        <p14:creationId xmlns:p14="http://schemas.microsoft.com/office/powerpoint/2010/main" val="812055564"/>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Youth soccer team huddle">
            <a:extLst>
              <a:ext uri="{FF2B5EF4-FFF2-40B4-BE49-F238E27FC236}">
                <a16:creationId xmlns:a16="http://schemas.microsoft.com/office/drawing/2014/main" id="{1220AA2B-FC0F-A909-CAD4-09B99C887350}"/>
              </a:ext>
            </a:extLst>
          </p:cNvPr>
          <p:cNvPicPr>
            <a:picLocks noChangeAspect="1"/>
          </p:cNvPicPr>
          <p:nvPr/>
        </p:nvPicPr>
        <p:blipFill>
          <a:blip r:embed="rId3">
            <a:extLst>
              <a:ext uri="{28A0092B-C50C-407E-A947-70E740481C1C}">
                <a14:useLocalDpi xmlns:a14="http://schemas.microsoft.com/office/drawing/2010/main" val="0"/>
              </a:ext>
            </a:extLst>
          </a:blip>
          <a:srcRect l="350" t="6484" r="20747" b="-1"/>
          <a:stretch/>
        </p:blipFill>
        <p:spPr>
          <a:xfrm>
            <a:off x="3523488" y="10"/>
            <a:ext cx="8668512" cy="6857990"/>
          </a:xfrm>
          <a:prstGeom prst="rect">
            <a:avLst/>
          </a:prstGeom>
        </p:spPr>
      </p:pic>
      <p:sp>
        <p:nvSpPr>
          <p:cNvPr id="46" name="Rectangle 4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3BD7A2-123A-664F-C1E1-10709A2F2804}"/>
              </a:ext>
            </a:extLst>
          </p:cNvPr>
          <p:cNvSpPr>
            <a:spLocks noGrp="1"/>
          </p:cNvSpPr>
          <p:nvPr>
            <p:ph type="title"/>
          </p:nvPr>
        </p:nvSpPr>
        <p:spPr>
          <a:xfrm>
            <a:off x="178435" y="1142154"/>
            <a:ext cx="6690106" cy="703325"/>
          </a:xfrm>
        </p:spPr>
        <p:txBody>
          <a:bodyPr vert="horz" lIns="91440" tIns="45720" rIns="91440" bIns="45720" rtlCol="0" anchor="b">
            <a:normAutofit/>
          </a:bodyPr>
          <a:lstStyle/>
          <a:p>
            <a:r>
              <a:rPr lang="en-US" sz="2800" dirty="0"/>
              <a:t> </a:t>
            </a:r>
            <a:r>
              <a:rPr lang="en-US" sz="4000" dirty="0">
                <a:latin typeface="Arial Black" panose="020B0A04020102020204" pitchFamily="34" charset="0"/>
              </a:rPr>
              <a:t>ADOLESCENT HEALTH </a:t>
            </a:r>
            <a:endParaRPr lang="en-US" sz="2800" dirty="0">
              <a:latin typeface="Arial Black" panose="020B0A04020102020204" pitchFamily="34" charset="0"/>
            </a:endParaRPr>
          </a:p>
        </p:txBody>
      </p:sp>
      <p:sp>
        <p:nvSpPr>
          <p:cNvPr id="48" name="Rectangle 4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0" name="Rectangle 4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8" name="Diagram 27">
            <a:extLst>
              <a:ext uri="{FF2B5EF4-FFF2-40B4-BE49-F238E27FC236}">
                <a16:creationId xmlns:a16="http://schemas.microsoft.com/office/drawing/2014/main" id="{D6E510E5-EA63-B099-9FCD-E031422806EC}"/>
              </a:ext>
            </a:extLst>
          </p:cNvPr>
          <p:cNvGraphicFramePr/>
          <p:nvPr>
            <p:extLst>
              <p:ext uri="{D42A27DB-BD31-4B8C-83A1-F6EECF244321}">
                <p14:modId xmlns:p14="http://schemas.microsoft.com/office/powerpoint/2010/main" val="2027248863"/>
              </p:ext>
            </p:extLst>
          </p:nvPr>
        </p:nvGraphicFramePr>
        <p:xfrm>
          <a:off x="0" y="2091267"/>
          <a:ext cx="7679267" cy="46905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5970804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descr="family bonding in living room">
            <a:extLst>
              <a:ext uri="{FF2B5EF4-FFF2-40B4-BE49-F238E27FC236}">
                <a16:creationId xmlns:a16="http://schemas.microsoft.com/office/drawing/2014/main" id="{50D99E65-2869-A9C6-586D-1FBE7C57EB1F}"/>
              </a:ext>
            </a:extLst>
          </p:cNvPr>
          <p:cNvPicPr>
            <a:picLocks noChangeAspect="1"/>
          </p:cNvPicPr>
          <p:nvPr/>
        </p:nvPicPr>
        <p:blipFill>
          <a:blip r:embed="rId3">
            <a:extLst>
              <a:ext uri="{28A0092B-C50C-407E-A947-70E740481C1C}">
                <a14:useLocalDpi xmlns:a14="http://schemas.microsoft.com/office/drawing/2010/main" val="0"/>
              </a:ext>
            </a:extLst>
          </a:blip>
          <a:srcRect t="9091" r="23298"/>
          <a:stretch/>
        </p:blipFill>
        <p:spPr>
          <a:xfrm>
            <a:off x="3523488" y="10"/>
            <a:ext cx="8668512" cy="6857990"/>
          </a:xfrm>
          <a:prstGeom prst="rect">
            <a:avLst/>
          </a:prstGeom>
        </p:spPr>
      </p:pic>
      <p:sp>
        <p:nvSpPr>
          <p:cNvPr id="40" name="Rectangle 3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1" name="Diagram 40">
            <a:extLst>
              <a:ext uri="{FF2B5EF4-FFF2-40B4-BE49-F238E27FC236}">
                <a16:creationId xmlns:a16="http://schemas.microsoft.com/office/drawing/2014/main" id="{CA0D85BB-68FC-193F-383E-26D1C750712E}"/>
              </a:ext>
            </a:extLst>
          </p:cNvPr>
          <p:cNvGraphicFramePr/>
          <p:nvPr>
            <p:extLst>
              <p:ext uri="{D42A27DB-BD31-4B8C-83A1-F6EECF244321}">
                <p14:modId xmlns:p14="http://schemas.microsoft.com/office/powerpoint/2010/main" val="3032882236"/>
              </p:ext>
            </p:extLst>
          </p:nvPr>
        </p:nvGraphicFramePr>
        <p:xfrm>
          <a:off x="1173980" y="3110654"/>
          <a:ext cx="4699015" cy="3596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itle 5">
            <a:extLst>
              <a:ext uri="{FF2B5EF4-FFF2-40B4-BE49-F238E27FC236}">
                <a16:creationId xmlns:a16="http://schemas.microsoft.com/office/drawing/2014/main" id="{0EC721AF-A187-8897-0BC9-6483C2E80655}"/>
              </a:ext>
            </a:extLst>
          </p:cNvPr>
          <p:cNvSpPr>
            <a:spLocks noGrp="1"/>
          </p:cNvSpPr>
          <p:nvPr>
            <p:ph type="title"/>
          </p:nvPr>
        </p:nvSpPr>
        <p:spPr>
          <a:xfrm>
            <a:off x="-245533" y="1206634"/>
            <a:ext cx="8014331" cy="1753634"/>
          </a:xfrm>
        </p:spPr>
        <p:txBody>
          <a:bodyPr>
            <a:normAutofit fontScale="90000"/>
          </a:bodyPr>
          <a:lstStyle/>
          <a:p>
            <a:pPr algn="ctr"/>
            <a:r>
              <a:rPr lang="en-US" sz="3200" b="1" dirty="0">
                <a:latin typeface="Arial Black" panose="020B0A04020102020204" pitchFamily="34" charset="0"/>
              </a:rPr>
              <a:t>Social Determinants of Health in Adolescence</a:t>
            </a:r>
            <a:br>
              <a:rPr lang="en-US" sz="3200" b="1" dirty="0">
                <a:latin typeface="Arial Black" panose="020B0A04020102020204" pitchFamily="34" charset="0"/>
              </a:rPr>
            </a:br>
            <a:br>
              <a:rPr lang="en-US" sz="3200" dirty="0">
                <a:latin typeface="Arial Black" panose="020B0A04020102020204" pitchFamily="34" charset="0"/>
              </a:rPr>
            </a:br>
            <a:r>
              <a:rPr lang="en-US" sz="3200" b="1" dirty="0">
                <a:latin typeface="Arial Black" panose="020B0A04020102020204" pitchFamily="34" charset="0"/>
              </a:rPr>
              <a:t>How do social conditions influence adolescent health?</a:t>
            </a:r>
            <a:endParaRPr lang="en-GB" dirty="0">
              <a:latin typeface="Arial Black" panose="020B0A04020102020204" pitchFamily="34" charset="0"/>
            </a:endParaRPr>
          </a:p>
        </p:txBody>
      </p:sp>
    </p:spTree>
    <p:extLst>
      <p:ext uri="{BB962C8B-B14F-4D97-AF65-F5344CB8AC3E}">
        <p14:creationId xmlns:p14="http://schemas.microsoft.com/office/powerpoint/2010/main" val="2345138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2804F-FBA4-8167-3541-060A17D7A7B2}"/>
              </a:ext>
            </a:extLst>
          </p:cNvPr>
          <p:cNvSpPr>
            <a:spLocks noGrp="1"/>
          </p:cNvSpPr>
          <p:nvPr>
            <p:ph type="title"/>
          </p:nvPr>
        </p:nvSpPr>
        <p:spPr>
          <a:xfrm>
            <a:off x="150379" y="5960533"/>
            <a:ext cx="5884334" cy="926040"/>
          </a:xfrm>
        </p:spPr>
        <p:txBody>
          <a:bodyPr>
            <a:normAutofit fontScale="90000"/>
          </a:bodyPr>
          <a:lstStyle/>
          <a:p>
            <a:r>
              <a:rPr lang="en-GB" sz="1800" b="1" dirty="0">
                <a:effectLst/>
                <a:latin typeface="Aptos" panose="020B0004020202020204" pitchFamily="34" charset="0"/>
                <a:ea typeface="Aptos" panose="020B0004020202020204" pitchFamily="34" charset="0"/>
                <a:cs typeface="Times New Roman" panose="02020603050405020304" pitchFamily="18" charset="0"/>
              </a:rPr>
              <a:t> </a:t>
            </a:r>
            <a:r>
              <a:rPr lang="en-GB" sz="2200" b="1" dirty="0">
                <a:effectLst/>
                <a:latin typeface="Arial Black" panose="020B0A04020102020204" pitchFamily="34" charset="0"/>
                <a:ea typeface="Aptos" panose="020B0004020202020204" pitchFamily="34" charset="0"/>
                <a:cs typeface="Arial" panose="020B0604020202020204" pitchFamily="34" charset="0"/>
              </a:rPr>
              <a:t>Nutrition and Health in Adolescence</a:t>
            </a:r>
            <a:br>
              <a:rPr lang="en-GB" sz="1800" b="1" dirty="0">
                <a:effectLst/>
                <a:latin typeface="Aptos" panose="020B0004020202020204" pitchFamily="34" charset="0"/>
                <a:ea typeface="Aptos" panose="020B0004020202020204" pitchFamily="34" charset="0"/>
                <a:cs typeface="Times New Roman" panose="02020603050405020304" pitchFamily="18" charset="0"/>
              </a:rPr>
            </a:br>
            <a:br>
              <a:rPr lang="en-GB" sz="1800" b="1"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graphicFrame>
        <p:nvGraphicFramePr>
          <p:cNvPr id="19" name="Content Placeholder 2">
            <a:extLst>
              <a:ext uri="{FF2B5EF4-FFF2-40B4-BE49-F238E27FC236}">
                <a16:creationId xmlns:a16="http://schemas.microsoft.com/office/drawing/2014/main" id="{8D430250-DA9D-B586-B7DD-8ADDB29AFF3A}"/>
              </a:ext>
            </a:extLst>
          </p:cNvPr>
          <p:cNvGraphicFramePr>
            <a:graphicFrameLocks noGrp="1"/>
          </p:cNvGraphicFramePr>
          <p:nvPr>
            <p:ph idx="1"/>
            <p:extLst>
              <p:ext uri="{D42A27DB-BD31-4B8C-83A1-F6EECF244321}">
                <p14:modId xmlns:p14="http://schemas.microsoft.com/office/powerpoint/2010/main" val="3201599575"/>
              </p:ext>
            </p:extLst>
          </p:nvPr>
        </p:nvGraphicFramePr>
        <p:xfrm>
          <a:off x="5715000" y="1525588"/>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80DEDDEE-A7BB-8605-29DD-C9B2F402DF98}"/>
              </a:ext>
            </a:extLst>
          </p:cNvPr>
          <p:cNvSpPr>
            <a:spLocks noGrp="1"/>
          </p:cNvSpPr>
          <p:nvPr>
            <p:ph type="body" sz="half" idx="2"/>
          </p:nvPr>
        </p:nvSpPr>
        <p:spPr>
          <a:xfrm>
            <a:off x="4758267" y="560923"/>
            <a:ext cx="7389379" cy="762405"/>
          </a:xfrm>
        </p:spPr>
        <p:txBody>
          <a:bodyPr>
            <a:normAutofit fontScale="25000" lnSpcReduction="20000"/>
          </a:bodyPr>
          <a:lstStyle/>
          <a:p>
            <a:pPr>
              <a:lnSpc>
                <a:spcPct val="150000"/>
              </a:lnSpc>
            </a:pPr>
            <a:r>
              <a:rPr lang="en-GB" sz="8800" b="1" kern="100" dirty="0">
                <a:effectLst/>
                <a:latin typeface="Arial Black" panose="020B0A04020102020204" pitchFamily="34" charset="0"/>
                <a:ea typeface="Aptos" panose="020B0004020202020204" pitchFamily="34" charset="0"/>
                <a:cs typeface="Arial" panose="020B0604020202020204" pitchFamily="34" charset="0"/>
              </a:rPr>
              <a:t>   The Importance Of Nutrition In Adolescence!</a:t>
            </a:r>
          </a:p>
          <a:p>
            <a:endParaRPr lang="en-GB" sz="3400" b="1" kern="100" dirty="0">
              <a:latin typeface="Aptos" panose="020B0004020202020204" pitchFamily="34" charset="0"/>
              <a:ea typeface="Aptos" panose="020B0004020202020204" pitchFamily="34" charset="0"/>
              <a:cs typeface="Times New Roman" panose="02020603050405020304" pitchFamily="18" charset="0"/>
            </a:endParaRPr>
          </a:p>
          <a:p>
            <a:endParaRPr lang="en-GB" sz="3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pic>
        <p:nvPicPr>
          <p:cNvPr id="14" name="Picture 13" descr="A pyramid of food items with Mediterranean Sea in the background">
            <a:extLst>
              <a:ext uri="{FF2B5EF4-FFF2-40B4-BE49-F238E27FC236}">
                <a16:creationId xmlns:a16="http://schemas.microsoft.com/office/drawing/2014/main" id="{D897CAA4-AFA7-D1C0-F35F-58B5DF5B6D1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4355" y="232833"/>
            <a:ext cx="5670645" cy="5372101"/>
          </a:xfrm>
          <a:prstGeom prst="rect">
            <a:avLst/>
          </a:prstGeom>
        </p:spPr>
      </p:pic>
      <p:sp>
        <p:nvSpPr>
          <p:cNvPr id="15" name="TextBox 14">
            <a:extLst>
              <a:ext uri="{FF2B5EF4-FFF2-40B4-BE49-F238E27FC236}">
                <a16:creationId xmlns:a16="http://schemas.microsoft.com/office/drawing/2014/main" id="{0305390D-5643-B0DA-2D3B-7F300C0087D0}"/>
              </a:ext>
            </a:extLst>
          </p:cNvPr>
          <p:cNvSpPr txBox="1"/>
          <p:nvPr/>
        </p:nvSpPr>
        <p:spPr>
          <a:xfrm>
            <a:off x="2238821" y="6858000"/>
            <a:ext cx="7714358" cy="230832"/>
          </a:xfrm>
          <a:prstGeom prst="rect">
            <a:avLst/>
          </a:prstGeom>
          <a:noFill/>
        </p:spPr>
        <p:txBody>
          <a:bodyPr wrap="square" rtlCol="0">
            <a:spAutoFit/>
          </a:bodyPr>
          <a:lstStyle/>
          <a:p>
            <a:r>
              <a:rPr lang="en-GB" sz="900">
                <a:hlinkClick r:id="rId8" tooltip="https://en.wikipedia.org/wiki/Vegetarian_Diet_Pyramid"/>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60634555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4EE81-5CE5-39AF-9F71-16D04A699204}"/>
              </a:ext>
            </a:extLst>
          </p:cNvPr>
          <p:cNvSpPr>
            <a:spLocks noGrp="1"/>
          </p:cNvSpPr>
          <p:nvPr>
            <p:ph type="title"/>
          </p:nvPr>
        </p:nvSpPr>
        <p:spPr>
          <a:xfrm>
            <a:off x="76200" y="238539"/>
            <a:ext cx="11667066" cy="1434415"/>
          </a:xfrm>
        </p:spPr>
        <p:txBody>
          <a:bodyPr vert="horz" lIns="91440" tIns="45720" rIns="91440" bIns="45720" rtlCol="0" anchor="b">
            <a:normAutofit fontScale="90000"/>
          </a:bodyPr>
          <a:lstStyle/>
          <a:p>
            <a:pPr algn="ctr"/>
            <a:r>
              <a:rPr lang="en-US" sz="5400" b="1" dirty="0">
                <a:effectLst/>
                <a:latin typeface="Arial Black" panose="020B0A04020102020204" pitchFamily="34" charset="0"/>
              </a:rPr>
              <a:t>The Role of Physical Activity and Sport</a:t>
            </a:r>
            <a:endParaRPr lang="en-US" sz="5400" dirty="0">
              <a:latin typeface="Arial Black" panose="020B0A04020102020204" pitchFamily="34" charset="0"/>
            </a:endParaRP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6B4C6A26-884D-6649-9851-7A28DAE77A79}"/>
              </a:ext>
            </a:extLst>
          </p:cNvPr>
          <p:cNvGraphicFramePr/>
          <p:nvPr>
            <p:extLst>
              <p:ext uri="{D42A27DB-BD31-4B8C-83A1-F6EECF244321}">
                <p14:modId xmlns:p14="http://schemas.microsoft.com/office/powerpoint/2010/main" val="3414615491"/>
              </p:ext>
            </p:extLst>
          </p:nvPr>
        </p:nvGraphicFramePr>
        <p:xfrm>
          <a:off x="-558800" y="1675664"/>
          <a:ext cx="8703733" cy="5182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5" descr="Enthusiastic female runners celebrating finish">
            <a:extLst>
              <a:ext uri="{FF2B5EF4-FFF2-40B4-BE49-F238E27FC236}">
                <a16:creationId xmlns:a16="http://schemas.microsoft.com/office/drawing/2014/main" id="{CEB5D4FD-9094-BDD9-1BE7-AAB22311ACF0}"/>
              </a:ext>
            </a:extLst>
          </p:cNvPr>
          <p:cNvPicPr>
            <a:picLocks noGrp="1" noChangeAspect="1"/>
          </p:cNvPicPr>
          <p:nvPr>
            <p:ph idx="1"/>
          </p:nvPr>
        </p:nvPicPr>
        <p:blipFill>
          <a:blip r:embed="rId7">
            <a:extLst>
              <a:ext uri="{28A0092B-C50C-407E-A947-70E740481C1C}">
                <a14:useLocalDpi xmlns:a14="http://schemas.microsoft.com/office/drawing/2010/main" val="0"/>
              </a:ext>
            </a:extLst>
          </a:blip>
          <a:srcRect l="15118" r="20666" b="2"/>
          <a:stretch/>
        </p:blipFill>
        <p:spPr>
          <a:xfrm>
            <a:off x="8211015" y="2261032"/>
            <a:ext cx="3830909" cy="3982012"/>
          </a:xfrm>
          <a:prstGeom prst="rect">
            <a:avLst/>
          </a:prstGeom>
        </p:spPr>
      </p:pic>
    </p:spTree>
    <p:extLst>
      <p:ext uri="{BB962C8B-B14F-4D97-AF65-F5344CB8AC3E}">
        <p14:creationId xmlns:p14="http://schemas.microsoft.com/office/powerpoint/2010/main" val="21282192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6" name="Straight Connector 1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0"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2"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9" name="Content Placeholder 8">
            <a:extLst>
              <a:ext uri="{FF2B5EF4-FFF2-40B4-BE49-F238E27FC236}">
                <a16:creationId xmlns:a16="http://schemas.microsoft.com/office/drawing/2014/main" id="{AFC9333B-3510-5F8E-6C06-A5FB12F27534}"/>
              </a:ext>
            </a:extLst>
          </p:cNvPr>
          <p:cNvGraphicFramePr>
            <a:graphicFrameLocks noGrp="1"/>
          </p:cNvGraphicFramePr>
          <p:nvPr>
            <p:ph idx="1"/>
            <p:extLst>
              <p:ext uri="{D42A27DB-BD31-4B8C-83A1-F6EECF244321}">
                <p14:modId xmlns:p14="http://schemas.microsoft.com/office/powerpoint/2010/main" val="3877737999"/>
              </p:ext>
            </p:extLst>
          </p:nvPr>
        </p:nvGraphicFramePr>
        <p:xfrm>
          <a:off x="1007541" y="1136657"/>
          <a:ext cx="11023590" cy="5476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88871EC-34B3-8019-546D-EECE4931ABA0}"/>
              </a:ext>
            </a:extLst>
          </p:cNvPr>
          <p:cNvSpPr txBox="1"/>
          <p:nvPr/>
        </p:nvSpPr>
        <p:spPr>
          <a:xfrm>
            <a:off x="2768962" y="220362"/>
            <a:ext cx="8648609" cy="646331"/>
          </a:xfrm>
          <a:prstGeom prst="rect">
            <a:avLst/>
          </a:prstGeom>
          <a:noFill/>
        </p:spPr>
        <p:txBody>
          <a:bodyPr wrap="square" rtlCol="0">
            <a:spAutoFit/>
          </a:bodyPr>
          <a:lstStyle/>
          <a:p>
            <a:r>
              <a:rPr lang="en-US" sz="3600" b="1" kern="1200" dirty="0">
                <a:solidFill>
                  <a:schemeClr val="tx1"/>
                </a:solidFill>
                <a:effectLst/>
                <a:latin typeface="Arial Black" panose="020B0A04020102020204" pitchFamily="34" charset="0"/>
              </a:rPr>
              <a:t>Mental Health in Adolescence</a:t>
            </a:r>
            <a:endParaRPr lang="en-GB" sz="3600" dirty="0"/>
          </a:p>
        </p:txBody>
      </p:sp>
    </p:spTree>
    <p:extLst>
      <p:ext uri="{BB962C8B-B14F-4D97-AF65-F5344CB8AC3E}">
        <p14:creationId xmlns:p14="http://schemas.microsoft.com/office/powerpoint/2010/main" val="161511303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32" name="Rectangle 3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4" name="Rectangle 3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DD53EFE-06C7-1BD2-41D1-F3CC13AA2EBA}"/>
              </a:ext>
            </a:extLst>
          </p:cNvPr>
          <p:cNvSpPr>
            <a:spLocks noGrp="1"/>
          </p:cNvSpPr>
          <p:nvPr>
            <p:ph type="title"/>
          </p:nvPr>
        </p:nvSpPr>
        <p:spPr>
          <a:xfrm>
            <a:off x="60197" y="565604"/>
            <a:ext cx="4876800" cy="1317565"/>
          </a:xfrm>
        </p:spPr>
        <p:txBody>
          <a:bodyPr vert="horz" lIns="91440" tIns="45720" rIns="91440" bIns="45720" rtlCol="0" anchor="b">
            <a:normAutofit fontScale="90000"/>
          </a:bodyPr>
          <a:lstStyle/>
          <a:p>
            <a:pPr algn="ctr">
              <a:lnSpc>
                <a:spcPct val="150000"/>
              </a:lnSpc>
            </a:pPr>
            <a:r>
              <a:rPr lang="en-US" sz="3100" b="1" kern="1200" dirty="0">
                <a:solidFill>
                  <a:srgbClr val="FFFFFF"/>
                </a:solidFill>
                <a:latin typeface="Arial Black" panose="020B0A04020102020204" pitchFamily="34" charset="0"/>
              </a:rPr>
              <a:t>The Role of Family in Adolescent Health</a:t>
            </a:r>
            <a:br>
              <a:rPr lang="en-US" sz="2200" kern="1200" dirty="0">
                <a:solidFill>
                  <a:srgbClr val="FFFFFF"/>
                </a:solidFill>
                <a:latin typeface="+mj-lt"/>
                <a:ea typeface="+mj-ea"/>
                <a:cs typeface="+mj-cs"/>
              </a:rPr>
            </a:br>
            <a:endParaRPr lang="en-US" sz="2200" kern="1200" dirty="0">
              <a:solidFill>
                <a:srgbClr val="FFFFFF"/>
              </a:solidFill>
              <a:latin typeface="+mj-lt"/>
              <a:ea typeface="+mj-ea"/>
              <a:cs typeface="+mj-cs"/>
            </a:endParaRPr>
          </a:p>
        </p:txBody>
      </p:sp>
      <p:pic>
        <p:nvPicPr>
          <p:cNvPr id="10" name="Graphic 9">
            <a:extLst>
              <a:ext uri="{FF2B5EF4-FFF2-40B4-BE49-F238E27FC236}">
                <a16:creationId xmlns:a16="http://schemas.microsoft.com/office/drawing/2014/main" id="{E680AC3D-3A3E-BDAC-8194-7766024FC926}"/>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005304" y="1224387"/>
            <a:ext cx="5407002" cy="4409224"/>
          </a:xfrm>
          <a:prstGeom prst="rect">
            <a:avLst/>
          </a:prstGeom>
        </p:spPr>
      </p:pic>
      <p:graphicFrame>
        <p:nvGraphicFramePr>
          <p:cNvPr id="6" name="Content Placeholder 2">
            <a:extLst>
              <a:ext uri="{FF2B5EF4-FFF2-40B4-BE49-F238E27FC236}">
                <a16:creationId xmlns:a16="http://schemas.microsoft.com/office/drawing/2014/main" id="{6230158A-A5B5-D057-DC20-85E93C79825C}"/>
              </a:ext>
            </a:extLst>
          </p:cNvPr>
          <p:cNvGraphicFramePr>
            <a:graphicFrameLocks noGrp="1"/>
          </p:cNvGraphicFramePr>
          <p:nvPr>
            <p:ph idx="1"/>
            <p:extLst>
              <p:ext uri="{D42A27DB-BD31-4B8C-83A1-F6EECF244321}">
                <p14:modId xmlns:p14="http://schemas.microsoft.com/office/powerpoint/2010/main" val="4224115342"/>
              </p:ext>
            </p:extLst>
          </p:nvPr>
        </p:nvGraphicFramePr>
        <p:xfrm>
          <a:off x="60197" y="1889892"/>
          <a:ext cx="5028269" cy="48834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130055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453F-BDBF-53AE-60E0-31F12A82B29B}"/>
              </a:ext>
            </a:extLst>
          </p:cNvPr>
          <p:cNvSpPr>
            <a:spLocks noGrp="1"/>
          </p:cNvSpPr>
          <p:nvPr>
            <p:ph type="title"/>
          </p:nvPr>
        </p:nvSpPr>
        <p:spPr>
          <a:xfrm>
            <a:off x="59267" y="3788288"/>
            <a:ext cx="4732867" cy="2969684"/>
          </a:xfrm>
        </p:spPr>
        <p:txBody>
          <a:bodyPr vert="horz" lIns="91440" tIns="45720" rIns="91440" bIns="45720" rtlCol="0" anchor="ctr">
            <a:normAutofit fontScale="90000"/>
          </a:bodyPr>
          <a:lstStyle/>
          <a:p>
            <a:pPr>
              <a:lnSpc>
                <a:spcPct val="150000"/>
              </a:lnSpc>
              <a:spcAft>
                <a:spcPts val="800"/>
              </a:spcAft>
            </a:pPr>
            <a:r>
              <a:rPr lang="en-US" sz="2000" b="1" dirty="0">
                <a:effectLst/>
                <a:latin typeface="Arial Black" panose="020B0A04020102020204" pitchFamily="34" charset="0"/>
              </a:rPr>
              <a:t>The Impact of Social Environment on Adolescents' Choices</a:t>
            </a:r>
            <a:br>
              <a:rPr lang="en-US" sz="2000" b="1" dirty="0">
                <a:effectLst/>
                <a:latin typeface="Arial Black" panose="020B0A04020102020204" pitchFamily="34" charset="0"/>
              </a:rPr>
            </a:br>
            <a:br>
              <a:rPr lang="en-US" sz="2000" dirty="0">
                <a:effectLst/>
                <a:latin typeface="Arial Black" panose="020B0A04020102020204" pitchFamily="34" charset="0"/>
              </a:rPr>
            </a:br>
            <a:r>
              <a:rPr lang="en-US" sz="2000" b="1" dirty="0">
                <a:effectLst/>
                <a:latin typeface="Arial Black" panose="020B0A04020102020204" pitchFamily="34" charset="0"/>
              </a:rPr>
              <a:t>How does the surrounding environment affect adolescents' choices?</a:t>
            </a:r>
            <a:br>
              <a:rPr lang="en-US" sz="1700" dirty="0">
                <a:effectLst/>
              </a:rPr>
            </a:br>
            <a:endParaRPr lang="en-US" sz="1700" dirty="0"/>
          </a:p>
        </p:txBody>
      </p:sp>
      <p:pic>
        <p:nvPicPr>
          <p:cNvPr id="14" name="Content Placeholder 13" descr="A group of people sitting on a ledge eating&#10;&#10;Description automatically generated">
            <a:extLst>
              <a:ext uri="{FF2B5EF4-FFF2-40B4-BE49-F238E27FC236}">
                <a16:creationId xmlns:a16="http://schemas.microsoft.com/office/drawing/2014/main" id="{1D20ED74-75BB-4228-C6AC-525C4576AD2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698" b="4536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 Placeholder 3">
            <a:extLst>
              <a:ext uri="{FF2B5EF4-FFF2-40B4-BE49-F238E27FC236}">
                <a16:creationId xmlns:a16="http://schemas.microsoft.com/office/drawing/2014/main" id="{70D410F1-0AEF-B94C-5410-DCB033A74B1C}"/>
              </a:ext>
            </a:extLst>
          </p:cNvPr>
          <p:cNvSpPr>
            <a:spLocks noGrp="1"/>
          </p:cNvSpPr>
          <p:nvPr>
            <p:ph type="body" sz="half" idx="2"/>
          </p:nvPr>
        </p:nvSpPr>
        <p:spPr>
          <a:xfrm>
            <a:off x="4106335" y="3624268"/>
            <a:ext cx="8119532" cy="3233722"/>
          </a:xfrm>
        </p:spPr>
        <p:txBody>
          <a:bodyPr vert="horz" lIns="91440" tIns="45720" rIns="91440" bIns="45720" rtlCol="0" anchor="ctr">
            <a:normAutofit lnSpcReduction="10000"/>
          </a:bodyPr>
          <a:lstStyle/>
          <a:p>
            <a:pPr indent="-228600">
              <a:buFont typeface="Arial" panose="020B0604020202020204" pitchFamily="34" charset="0"/>
              <a:buChar char="•"/>
            </a:pPr>
            <a:endParaRPr lang="en-US" sz="1800" dirty="0">
              <a:effectLst/>
            </a:endParaRPr>
          </a:p>
          <a:p>
            <a:pPr marL="742950" lvl="1" indent="-228600">
              <a:lnSpc>
                <a:spcPct val="150000"/>
              </a:lnSpc>
              <a:spcAft>
                <a:spcPts val="800"/>
              </a:spcAft>
              <a:buSzPts val="1000"/>
              <a:buFont typeface="Arial" panose="020B0604020202020204" pitchFamily="34" charset="0"/>
              <a:buChar char="•"/>
              <a:tabLst>
                <a:tab pos="914400" algn="l"/>
              </a:tabLst>
            </a:pPr>
            <a:r>
              <a:rPr lang="en-US" sz="2000" dirty="0">
                <a:effectLst/>
                <a:latin typeface="Arial" panose="020B0604020202020204" pitchFamily="34" charset="0"/>
                <a:cs typeface="Arial" panose="020B0604020202020204" pitchFamily="34" charset="0"/>
              </a:rPr>
              <a:t>Adolescents living in deprived communities or exposed to social conflicts are more likely to engage in unhealthy </a:t>
            </a:r>
            <a:r>
              <a:rPr lang="en-US" sz="2000" dirty="0" err="1">
                <a:effectLst/>
                <a:latin typeface="Arial" panose="020B0604020202020204" pitchFamily="34" charset="0"/>
                <a:cs typeface="Arial" panose="020B0604020202020204" pitchFamily="34" charset="0"/>
              </a:rPr>
              <a:t>behaviours</a:t>
            </a:r>
            <a:r>
              <a:rPr lang="en-US" sz="2000" dirty="0">
                <a:effectLst/>
                <a:latin typeface="Arial" panose="020B0604020202020204" pitchFamily="34" charset="0"/>
                <a:cs typeface="Arial" panose="020B0604020202020204" pitchFamily="34" charset="0"/>
              </a:rPr>
              <a:t>, such as substance use (Marmot, 2004).</a:t>
            </a:r>
          </a:p>
          <a:p>
            <a:pPr marL="742950" lvl="1" indent="-228600">
              <a:lnSpc>
                <a:spcPct val="150000"/>
              </a:lnSpc>
              <a:spcAft>
                <a:spcPts val="800"/>
              </a:spcAft>
              <a:buSzPts val="1000"/>
              <a:buFont typeface="Arial" panose="020B0604020202020204" pitchFamily="34" charset="0"/>
              <a:buChar char="•"/>
              <a:tabLst>
                <a:tab pos="914400" algn="l"/>
              </a:tabLst>
            </a:pPr>
            <a:r>
              <a:rPr lang="en-US" sz="2000" dirty="0">
                <a:effectLst/>
                <a:latin typeface="Arial" panose="020B0604020202020204" pitchFamily="34" charset="0"/>
                <a:cs typeface="Arial" panose="020B0604020202020204" pitchFamily="34" charset="0"/>
              </a:rPr>
              <a:t>"Disadvantaged social environments increase the risk of risky </a:t>
            </a:r>
            <a:r>
              <a:rPr lang="en-US" sz="2000" dirty="0" err="1">
                <a:effectLst/>
                <a:latin typeface="Arial" panose="020B0604020202020204" pitchFamily="34" charset="0"/>
                <a:cs typeface="Arial" panose="020B0604020202020204" pitchFamily="34" charset="0"/>
              </a:rPr>
              <a:t>behaviours</a:t>
            </a:r>
            <a:r>
              <a:rPr lang="en-US" sz="2000" dirty="0">
                <a:effectLst/>
                <a:latin typeface="Arial" panose="020B0604020202020204" pitchFamily="34" charset="0"/>
                <a:cs typeface="Arial" panose="020B0604020202020204" pitchFamily="34" charset="0"/>
              </a:rPr>
              <a:t> and health issues in adolescence" (Chandola et al., 2006).</a:t>
            </a:r>
          </a:p>
          <a:p>
            <a:pPr indent="-228600">
              <a:buFont typeface="Arial" panose="020B0604020202020204" pitchFamily="34" charset="0"/>
              <a:buChar char="•"/>
            </a:pPr>
            <a:endParaRPr lang="en-US" sz="1800" dirty="0"/>
          </a:p>
        </p:txBody>
      </p:sp>
      <p:sp>
        <p:nvSpPr>
          <p:cNvPr id="15" name="TextBox 14">
            <a:extLst>
              <a:ext uri="{FF2B5EF4-FFF2-40B4-BE49-F238E27FC236}">
                <a16:creationId xmlns:a16="http://schemas.microsoft.com/office/drawing/2014/main" id="{193614BD-7A8C-4026-5383-E2FAC9D9F4BE}"/>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d.pressbooks.pub/ecec1101/chapter/chapter-13-adolescence-physical-develop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569293025"/>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CFE2B86-E328-54BC-A72B-022901E79325}"/>
              </a:ext>
            </a:extLst>
          </p:cNvPr>
          <p:cNvSpPr>
            <a:spLocks noGrp="1"/>
          </p:cNvSpPr>
          <p:nvPr>
            <p:ph type="body" sz="half" idx="2"/>
          </p:nvPr>
        </p:nvSpPr>
        <p:spPr>
          <a:xfrm>
            <a:off x="-1175914" y="1322372"/>
            <a:ext cx="5138314" cy="4395773"/>
          </a:xfrm>
        </p:spPr>
        <p:txBody>
          <a:bodyPr vert="horz" lIns="91440" tIns="45720" rIns="91440" bIns="45720" rtlCol="0">
            <a:normAutofit/>
          </a:bodyPr>
          <a:lstStyle/>
          <a:p>
            <a:pPr indent="-228600">
              <a:lnSpc>
                <a:spcPct val="150000"/>
              </a:lnSpc>
              <a:buFont typeface="Arial" panose="020B0604020202020204" pitchFamily="34" charset="0"/>
              <a:buChar char="•"/>
            </a:pPr>
            <a:endParaRPr lang="en-US" sz="1700" dirty="0">
              <a:effectLst/>
            </a:endParaRPr>
          </a:p>
          <a:p>
            <a:pPr indent="-228600">
              <a:buFont typeface="Arial" panose="020B0604020202020204" pitchFamily="34" charset="0"/>
              <a:buChar char="•"/>
            </a:pPr>
            <a:endParaRPr lang="en-US" sz="1700" dirty="0"/>
          </a:p>
        </p:txBody>
      </p:sp>
      <p:pic>
        <p:nvPicPr>
          <p:cNvPr id="7" name="Picture 6" descr="A person in a hoodie pointing at a car&#10;&#10;Description automatically generated">
            <a:extLst>
              <a:ext uri="{FF2B5EF4-FFF2-40B4-BE49-F238E27FC236}">
                <a16:creationId xmlns:a16="http://schemas.microsoft.com/office/drawing/2014/main" id="{AA060B5A-CFBF-F1B8-C098-DD1085DD66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60" r="-1" b="2318"/>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12" name="Picture 11" descr="A glass of alcohol and a cigar&#10;&#10;Description automatically generated">
            <a:extLst>
              <a:ext uri="{FF2B5EF4-FFF2-40B4-BE49-F238E27FC236}">
                <a16:creationId xmlns:a16="http://schemas.microsoft.com/office/drawing/2014/main" id="{4D44E228-6366-EAE1-24A6-4A48F668917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6216" b="12534"/>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8" name="TextBox 7">
            <a:extLst>
              <a:ext uri="{FF2B5EF4-FFF2-40B4-BE49-F238E27FC236}">
                <a16:creationId xmlns:a16="http://schemas.microsoft.com/office/drawing/2014/main" id="{50D64EB0-4477-8BD9-B045-65B178C2685F}"/>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gmt.co.za/five-urgent-and-effective-measures-to-curb-the-abuse-of-alcoho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0" name="Title 19">
            <a:extLst>
              <a:ext uri="{FF2B5EF4-FFF2-40B4-BE49-F238E27FC236}">
                <a16:creationId xmlns:a16="http://schemas.microsoft.com/office/drawing/2014/main" id="{CFFA3E7E-28A7-6089-19E3-147D6302653D}"/>
              </a:ext>
            </a:extLst>
          </p:cNvPr>
          <p:cNvSpPr>
            <a:spLocks noGrp="1"/>
          </p:cNvSpPr>
          <p:nvPr>
            <p:ph type="title"/>
          </p:nvPr>
        </p:nvSpPr>
        <p:spPr>
          <a:xfrm>
            <a:off x="-10157" y="735335"/>
            <a:ext cx="5897151" cy="1193154"/>
          </a:xfrm>
        </p:spPr>
        <p:txBody>
          <a:bodyPr>
            <a:noAutofit/>
          </a:bodyPr>
          <a:lstStyle/>
          <a:p>
            <a:pPr algn="ctr">
              <a:lnSpc>
                <a:spcPct val="150000"/>
              </a:lnSpc>
              <a:spcAft>
                <a:spcPts val="800"/>
              </a:spcAft>
            </a:pPr>
            <a:r>
              <a:rPr lang="en-GB" sz="2000" b="1" kern="100" dirty="0">
                <a:effectLst/>
                <a:latin typeface="Arial Black" panose="020B0A04020102020204" pitchFamily="34" charset="0"/>
                <a:ea typeface="Aptos" panose="020B0004020202020204" pitchFamily="34" charset="0"/>
                <a:cs typeface="Times New Roman" panose="02020603050405020304" pitchFamily="18" charset="0"/>
              </a:rPr>
              <a:t>Consequences of Unhealthy Choices in Adolescence.</a:t>
            </a:r>
            <a:br>
              <a:rPr lang="en-GB" sz="2000" kern="100" dirty="0">
                <a:effectLst/>
                <a:latin typeface="Arial Black" panose="020B0A04020102020204" pitchFamily="34" charset="0"/>
                <a:ea typeface="Aptos" panose="020B0004020202020204" pitchFamily="34" charset="0"/>
                <a:cs typeface="Times New Roman" panose="02020603050405020304" pitchFamily="18" charset="0"/>
              </a:rPr>
            </a:br>
            <a:r>
              <a:rPr lang="en-GB" sz="2000" b="1" kern="100" dirty="0">
                <a:effectLst/>
                <a:latin typeface="Arial Black" panose="020B0A04020102020204" pitchFamily="34" charset="0"/>
                <a:ea typeface="Aptos" panose="020B0004020202020204" pitchFamily="34" charset="0"/>
                <a:cs typeface="Times New Roman" panose="02020603050405020304" pitchFamily="18" charset="0"/>
              </a:rPr>
              <a:t>What happens if adolescents make unhealthy choices?</a:t>
            </a:r>
            <a:endParaRPr lang="en-GB" sz="2000" dirty="0"/>
          </a:p>
        </p:txBody>
      </p:sp>
      <p:graphicFrame>
        <p:nvGraphicFramePr>
          <p:cNvPr id="3" name="Diagram 2">
            <a:extLst>
              <a:ext uri="{FF2B5EF4-FFF2-40B4-BE49-F238E27FC236}">
                <a16:creationId xmlns:a16="http://schemas.microsoft.com/office/drawing/2014/main" id="{53852ED4-B128-7CB2-2661-AA6023194968}"/>
              </a:ext>
            </a:extLst>
          </p:cNvPr>
          <p:cNvGraphicFramePr/>
          <p:nvPr>
            <p:extLst>
              <p:ext uri="{D42A27DB-BD31-4B8C-83A1-F6EECF244321}">
                <p14:modId xmlns:p14="http://schemas.microsoft.com/office/powerpoint/2010/main" val="3814873499"/>
              </p:ext>
            </p:extLst>
          </p:nvPr>
        </p:nvGraphicFramePr>
        <p:xfrm>
          <a:off x="-411675" y="1863635"/>
          <a:ext cx="6601097" cy="49943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59481209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Content Placeholder 5" descr="People embracing graduate">
            <a:extLst>
              <a:ext uri="{FF2B5EF4-FFF2-40B4-BE49-F238E27FC236}">
                <a16:creationId xmlns:a16="http://schemas.microsoft.com/office/drawing/2014/main" id="{0E5F9690-3971-1EA2-F79B-00F636B7D12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184" r="-1" b="-1"/>
          <a:stretch/>
        </p:blipFill>
        <p:spPr>
          <a:xfrm>
            <a:off x="20" y="10"/>
            <a:ext cx="9947062" cy="6857990"/>
          </a:xfrm>
          <a:prstGeom prst="rect">
            <a:avLst/>
          </a:prstGeom>
        </p:spPr>
      </p:pic>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5" name="Freeform: Shape 1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7" name="Freeform: Shape 1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45E5275-757D-169E-EF5B-E6DA885F9162}"/>
              </a:ext>
            </a:extLst>
          </p:cNvPr>
          <p:cNvSpPr>
            <a:spLocks noGrp="1"/>
          </p:cNvSpPr>
          <p:nvPr>
            <p:ph type="title"/>
          </p:nvPr>
        </p:nvSpPr>
        <p:spPr>
          <a:xfrm>
            <a:off x="7632190" y="250457"/>
            <a:ext cx="4629783" cy="2044737"/>
          </a:xfrm>
        </p:spPr>
        <p:txBody>
          <a:bodyPr vert="horz" lIns="91440" tIns="45720" rIns="91440" bIns="45720" rtlCol="0" anchor="b">
            <a:normAutofit/>
          </a:bodyPr>
          <a:lstStyle/>
          <a:p>
            <a:pPr algn="ctr">
              <a:spcAft>
                <a:spcPts val="800"/>
              </a:spcAft>
            </a:pPr>
            <a:r>
              <a:rPr lang="en-US" sz="2000" b="1" dirty="0">
                <a:effectLst/>
                <a:latin typeface="Arial Black" panose="020B0A04020102020204" pitchFamily="34" charset="0"/>
              </a:rPr>
              <a:t> The Importance of Support and Education</a:t>
            </a:r>
            <a:br>
              <a:rPr lang="en-US" sz="2000" b="1" dirty="0">
                <a:effectLst/>
                <a:latin typeface="Arial Black" panose="020B0A04020102020204" pitchFamily="34" charset="0"/>
              </a:rPr>
            </a:br>
            <a:br>
              <a:rPr lang="en-US" sz="2000" dirty="0">
                <a:effectLst/>
                <a:latin typeface="Arial Black" panose="020B0A04020102020204" pitchFamily="34" charset="0"/>
              </a:rPr>
            </a:br>
            <a:r>
              <a:rPr lang="en-US" sz="2000" b="1" dirty="0">
                <a:effectLst/>
                <a:latin typeface="Arial Black" panose="020B0A04020102020204" pitchFamily="34" charset="0"/>
              </a:rPr>
              <a:t>How can we support adolescent health?</a:t>
            </a:r>
            <a:br>
              <a:rPr lang="en-US" sz="2000" dirty="0">
                <a:effectLst/>
                <a:latin typeface="Arial Black" panose="020B0A04020102020204" pitchFamily="34" charset="0"/>
              </a:rPr>
            </a:br>
            <a:endParaRPr lang="en-US" sz="1700" dirty="0">
              <a:latin typeface="Arial Black" panose="020B0A04020102020204" pitchFamily="34" charset="0"/>
            </a:endParaRPr>
          </a:p>
        </p:txBody>
      </p:sp>
      <p:sp>
        <p:nvSpPr>
          <p:cNvPr id="4" name="Text Placeholder 3">
            <a:extLst>
              <a:ext uri="{FF2B5EF4-FFF2-40B4-BE49-F238E27FC236}">
                <a16:creationId xmlns:a16="http://schemas.microsoft.com/office/drawing/2014/main" id="{C77BBA56-2423-65A6-AEBB-DA2834004AA8}"/>
              </a:ext>
            </a:extLst>
          </p:cNvPr>
          <p:cNvSpPr>
            <a:spLocks noGrp="1"/>
          </p:cNvSpPr>
          <p:nvPr>
            <p:ph type="body" sz="half" idx="2"/>
          </p:nvPr>
        </p:nvSpPr>
        <p:spPr>
          <a:xfrm>
            <a:off x="7437306" y="2159732"/>
            <a:ext cx="4465614" cy="3982871"/>
          </a:xfrm>
        </p:spPr>
        <p:txBody>
          <a:bodyPr vert="horz" lIns="91440" tIns="45720" rIns="91440" bIns="45720" rtlCol="0">
            <a:normAutofit fontScale="92500" lnSpcReduction="10000"/>
          </a:bodyPr>
          <a:lstStyle/>
          <a:p>
            <a:pPr indent="-228600">
              <a:buFont typeface="Arial" panose="020B0604020202020204" pitchFamily="34" charset="0"/>
              <a:buChar char="•"/>
            </a:pPr>
            <a:endParaRPr lang="en-US" sz="1400" dirty="0">
              <a:effectLst/>
            </a:endParaRPr>
          </a:p>
          <a:p>
            <a:pPr marL="742950" lvl="1" indent="-228600">
              <a:lnSpc>
                <a:spcPct val="150000"/>
              </a:lnSpc>
              <a:spcAft>
                <a:spcPts val="800"/>
              </a:spcAft>
              <a:buSzPts val="1000"/>
              <a:buFont typeface="Arial" panose="020B0604020202020204" pitchFamily="34" charset="0"/>
              <a:buChar char="•"/>
              <a:tabLst>
                <a:tab pos="914400" algn="l"/>
              </a:tabLst>
            </a:pPr>
            <a:r>
              <a:rPr lang="en-US" sz="1800" dirty="0">
                <a:effectLst/>
                <a:latin typeface="Arial" panose="020B0604020202020204" pitchFamily="34" charset="0"/>
                <a:cs typeface="Arial" panose="020B0604020202020204" pitchFamily="34" charset="0"/>
              </a:rPr>
              <a:t>Support from family, education, and community is essential to help adolescents make healthy choices and develop positive </a:t>
            </a:r>
            <a:r>
              <a:rPr lang="en-US" sz="1800" dirty="0" err="1">
                <a:effectLst/>
                <a:latin typeface="Arial" panose="020B0604020202020204" pitchFamily="34" charset="0"/>
                <a:cs typeface="Arial" panose="020B0604020202020204" pitchFamily="34" charset="0"/>
              </a:rPr>
              <a:t>behaviours</a:t>
            </a:r>
            <a:r>
              <a:rPr lang="en-US" sz="1800" dirty="0">
                <a:effectLst/>
                <a:latin typeface="Arial" panose="020B0604020202020204" pitchFamily="34" charset="0"/>
                <a:cs typeface="Arial" panose="020B0604020202020204" pitchFamily="34" charset="0"/>
              </a:rPr>
              <a:t>.</a:t>
            </a:r>
          </a:p>
          <a:p>
            <a:pPr marL="742950" lvl="1" indent="-228600">
              <a:lnSpc>
                <a:spcPct val="150000"/>
              </a:lnSpc>
              <a:spcAft>
                <a:spcPts val="800"/>
              </a:spcAft>
              <a:buSzPts val="1000"/>
              <a:buFont typeface="Arial" panose="020B0604020202020204" pitchFamily="34" charset="0"/>
              <a:buChar char="•"/>
              <a:tabLst>
                <a:tab pos="914400" algn="l"/>
              </a:tabLst>
            </a:pPr>
            <a:r>
              <a:rPr lang="en-US" sz="1800" dirty="0">
                <a:effectLst/>
                <a:latin typeface="Arial" panose="020B0604020202020204" pitchFamily="34" charset="0"/>
                <a:cs typeface="Arial" panose="020B0604020202020204" pitchFamily="34" charset="0"/>
              </a:rPr>
              <a:t>"Education and social support are fundamental to ensuring that adolescents grow up healthy and become balanced adults" (Marmot et al., 2008).</a:t>
            </a:r>
          </a:p>
          <a:p>
            <a:pPr indent="-228600">
              <a:buFont typeface="Arial" panose="020B0604020202020204" pitchFamily="34" charset="0"/>
              <a:buChar char="•"/>
            </a:pPr>
            <a:endParaRPr lang="en-US" sz="1400" dirty="0"/>
          </a:p>
        </p:txBody>
      </p:sp>
    </p:spTree>
    <p:extLst>
      <p:ext uri="{BB962C8B-B14F-4D97-AF65-F5344CB8AC3E}">
        <p14:creationId xmlns:p14="http://schemas.microsoft.com/office/powerpoint/2010/main" val="248846377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D439E-F96C-557D-7C1B-081676D24900}"/>
              </a:ext>
            </a:extLst>
          </p:cNvPr>
          <p:cNvSpPr>
            <a:spLocks noGrp="1"/>
          </p:cNvSpPr>
          <p:nvPr>
            <p:ph type="title"/>
          </p:nvPr>
        </p:nvSpPr>
        <p:spPr>
          <a:xfrm>
            <a:off x="839788" y="457200"/>
            <a:ext cx="3932237" cy="531812"/>
          </a:xfrm>
        </p:spPr>
        <p:txBody>
          <a:bodyPr/>
          <a:lstStyle/>
          <a:p>
            <a:r>
              <a:rPr lang="en-GB" sz="1800" b="1" dirty="0">
                <a:effectLst/>
                <a:latin typeface="Aptos" panose="020B0004020202020204" pitchFamily="34" charset="0"/>
                <a:ea typeface="Aptos" panose="020B0004020202020204" pitchFamily="34" charset="0"/>
                <a:cs typeface="Times New Roman" panose="02020603050405020304" pitchFamily="18" charset="0"/>
              </a:rPr>
              <a:t>References: </a:t>
            </a:r>
            <a:endParaRPr lang="en-GB" dirty="0"/>
          </a:p>
        </p:txBody>
      </p:sp>
      <p:sp>
        <p:nvSpPr>
          <p:cNvPr id="4" name="Text Placeholder 3">
            <a:extLst>
              <a:ext uri="{FF2B5EF4-FFF2-40B4-BE49-F238E27FC236}">
                <a16:creationId xmlns:a16="http://schemas.microsoft.com/office/drawing/2014/main" id="{18AB9D86-3B0E-9318-2AA1-5DE2F6B069A5}"/>
              </a:ext>
            </a:extLst>
          </p:cNvPr>
          <p:cNvSpPr>
            <a:spLocks noGrp="1"/>
          </p:cNvSpPr>
          <p:nvPr>
            <p:ph type="body" sz="half" idx="2"/>
          </p:nvPr>
        </p:nvSpPr>
        <p:spPr>
          <a:xfrm>
            <a:off x="228599" y="1117599"/>
            <a:ext cx="11777134" cy="5935134"/>
          </a:xfrm>
        </p:spPr>
        <p:txBody>
          <a:bodyPr>
            <a:normAutofit fontScale="25000" lnSpcReduction="20000"/>
          </a:bodyPr>
          <a:lstStyle/>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Barker, D.J.P., 1998. In utero programming of chronic disease. </a:t>
            </a:r>
            <a:r>
              <a:rPr lang="en-GB" sz="5600" i="1" kern="100" dirty="0">
                <a:effectLst/>
                <a:latin typeface="Arial" panose="020B0604020202020204" pitchFamily="34" charset="0"/>
                <a:ea typeface="Aptos" panose="020B0004020202020204" pitchFamily="34" charset="0"/>
                <a:cs typeface="Arial" panose="020B0604020202020204" pitchFamily="34" charset="0"/>
              </a:rPr>
              <a:t>Clinical Science</a:t>
            </a:r>
            <a:r>
              <a:rPr lang="en-GB" sz="5600" kern="100" dirty="0">
                <a:effectLst/>
                <a:latin typeface="Arial" panose="020B0604020202020204" pitchFamily="34" charset="0"/>
                <a:ea typeface="Aptos" panose="020B0004020202020204" pitchFamily="34" charset="0"/>
                <a:cs typeface="Arial" panose="020B0604020202020204" pitchFamily="34" charset="0"/>
              </a:rPr>
              <a:t>, 95(2), pp. 115-128.</a:t>
            </a:r>
          </a:p>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Blane, D., 2006. The life course, the social gradient, and health. In: Marmot, M., Stansfeld, S., eds. </a:t>
            </a:r>
            <a:r>
              <a:rPr lang="en-GB" sz="5600" i="1" kern="100" dirty="0">
                <a:effectLst/>
                <a:latin typeface="Arial" panose="020B0604020202020204" pitchFamily="34" charset="0"/>
                <a:ea typeface="Aptos" panose="020B0004020202020204" pitchFamily="34" charset="0"/>
                <a:cs typeface="Arial" panose="020B0604020202020204" pitchFamily="34" charset="0"/>
              </a:rPr>
              <a:t>Social determinants of health</a:t>
            </a:r>
            <a:r>
              <a:rPr lang="en-GB" sz="5600" kern="100" dirty="0">
                <a:effectLst/>
                <a:latin typeface="Arial" panose="020B0604020202020204" pitchFamily="34" charset="0"/>
                <a:ea typeface="Aptos" panose="020B0004020202020204" pitchFamily="34" charset="0"/>
                <a:cs typeface="Arial" panose="020B0604020202020204" pitchFamily="34" charset="0"/>
              </a:rPr>
              <a:t>. Oxford: Oxford University Press, pp. 29-49</a:t>
            </a:r>
          </a:p>
          <a:p>
            <a:pPr marL="34290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Blane, D., 2006. Social determinants of health: The role of life course. </a:t>
            </a:r>
            <a:r>
              <a:rPr lang="en-GB" sz="5600" i="1" kern="100" dirty="0">
                <a:effectLst/>
                <a:latin typeface="Arial" panose="020B0604020202020204" pitchFamily="34" charset="0"/>
                <a:ea typeface="Aptos" panose="020B0004020202020204" pitchFamily="34" charset="0"/>
                <a:cs typeface="Arial" panose="020B0604020202020204" pitchFamily="34" charset="0"/>
              </a:rPr>
              <a:t>In: Marmot, M., Stansfeld, S.,</a:t>
            </a:r>
            <a:endParaRPr lang="en-GB" sz="5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Casey, R., 2014. Health and well-being in adolescence: A review of the literature. </a:t>
            </a:r>
            <a:r>
              <a:rPr lang="en-GB" sz="5600" i="1" kern="100" dirty="0">
                <a:effectLst/>
                <a:latin typeface="Arial" panose="020B0604020202020204" pitchFamily="34" charset="0"/>
                <a:ea typeface="Aptos" panose="020B0004020202020204" pitchFamily="34" charset="0"/>
                <a:cs typeface="Arial" panose="020B0604020202020204" pitchFamily="34" charset="0"/>
              </a:rPr>
              <a:t>Journal of Adolescence</a:t>
            </a:r>
            <a:r>
              <a:rPr lang="en-GB" sz="5600" kern="100" dirty="0">
                <a:effectLst/>
                <a:latin typeface="Arial" panose="020B0604020202020204" pitchFamily="34" charset="0"/>
                <a:ea typeface="Aptos" panose="020B0004020202020204" pitchFamily="34" charset="0"/>
                <a:cs typeface="Arial" panose="020B0604020202020204" pitchFamily="34" charset="0"/>
              </a:rPr>
              <a:t>, 37(2), pp. 69-75.</a:t>
            </a:r>
          </a:p>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Chandola, T., Ferrie, J., and Stansfeld, S., 2006. Social inequalities in health: A life course perspective. </a:t>
            </a:r>
            <a:r>
              <a:rPr lang="en-GB" sz="5600" i="1" kern="100" dirty="0">
                <a:effectLst/>
                <a:latin typeface="Arial" panose="020B0604020202020204" pitchFamily="34" charset="0"/>
                <a:ea typeface="Aptos" panose="020B0004020202020204" pitchFamily="34" charset="0"/>
                <a:cs typeface="Arial" panose="020B0604020202020204" pitchFamily="34" charset="0"/>
              </a:rPr>
              <a:t>Social Science &amp; Medicine</a:t>
            </a:r>
            <a:r>
              <a:rPr lang="en-GB" sz="5600" kern="100" dirty="0">
                <a:effectLst/>
                <a:latin typeface="Arial" panose="020B0604020202020204" pitchFamily="34" charset="0"/>
                <a:ea typeface="Aptos" panose="020B0004020202020204" pitchFamily="34" charset="0"/>
                <a:cs typeface="Arial" panose="020B0604020202020204" pitchFamily="34" charset="0"/>
              </a:rPr>
              <a:t>, 62(3), pp. 597-608.</a:t>
            </a:r>
          </a:p>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Daniels, S.R., 2006. The consequences of childhood obesity. </a:t>
            </a:r>
            <a:r>
              <a:rPr lang="en-GB" sz="5600" i="1" kern="100" dirty="0">
                <a:effectLst/>
                <a:latin typeface="Arial" panose="020B0604020202020204" pitchFamily="34" charset="0"/>
                <a:ea typeface="Aptos" panose="020B0004020202020204" pitchFamily="34" charset="0"/>
                <a:cs typeface="Arial" panose="020B0604020202020204" pitchFamily="34" charset="0"/>
              </a:rPr>
              <a:t>The Future of Children</a:t>
            </a:r>
            <a:r>
              <a:rPr lang="en-GB" sz="5600" kern="100" dirty="0">
                <a:effectLst/>
                <a:latin typeface="Arial" panose="020B0604020202020204" pitchFamily="34" charset="0"/>
                <a:ea typeface="Aptos" panose="020B0004020202020204" pitchFamily="34" charset="0"/>
                <a:cs typeface="Arial" panose="020B0604020202020204" pitchFamily="34" charset="0"/>
              </a:rPr>
              <a:t>, 16(1), pp. 47-67.</a:t>
            </a:r>
          </a:p>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Dawson, M. and Saunders, C., 2003. The role of social support in adolescent health. </a:t>
            </a:r>
            <a:r>
              <a:rPr lang="en-GB" sz="5600" i="1" kern="100" dirty="0">
                <a:effectLst/>
                <a:latin typeface="Arial" panose="020B0604020202020204" pitchFamily="34" charset="0"/>
                <a:ea typeface="Aptos" panose="020B0004020202020204" pitchFamily="34" charset="0"/>
                <a:cs typeface="Arial" panose="020B0604020202020204" pitchFamily="34" charset="0"/>
              </a:rPr>
              <a:t>Journal of Youth and Adolescence</a:t>
            </a:r>
            <a:r>
              <a:rPr lang="en-GB" sz="5600" kern="100" dirty="0">
                <a:effectLst/>
                <a:latin typeface="Arial" panose="020B0604020202020204" pitchFamily="34" charset="0"/>
                <a:ea typeface="Aptos" panose="020B0004020202020204" pitchFamily="34" charset="0"/>
                <a:cs typeface="Arial" panose="020B0604020202020204" pitchFamily="34" charset="0"/>
              </a:rPr>
              <a:t>, 32(5), pp. 391-406.</a:t>
            </a:r>
          </a:p>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Green, H., 2005. A report on adolescent health in the UK: Evidence from the Health Survey. </a:t>
            </a:r>
            <a:r>
              <a:rPr lang="en-GB" sz="5600" i="1" kern="100" dirty="0">
                <a:effectLst/>
                <a:latin typeface="Arial" panose="020B0604020202020204" pitchFamily="34" charset="0"/>
                <a:ea typeface="Aptos" panose="020B0004020202020204" pitchFamily="34" charset="0"/>
                <a:cs typeface="Arial" panose="020B0604020202020204" pitchFamily="34" charset="0"/>
              </a:rPr>
              <a:t>British Journal of Public Health</a:t>
            </a:r>
            <a:r>
              <a:rPr lang="en-GB" sz="5600" kern="100" dirty="0">
                <a:effectLst/>
                <a:latin typeface="Arial" panose="020B0604020202020204" pitchFamily="34" charset="0"/>
                <a:ea typeface="Aptos" panose="020B0004020202020204" pitchFamily="34" charset="0"/>
                <a:cs typeface="Arial" panose="020B0604020202020204" pitchFamily="34" charset="0"/>
              </a:rPr>
              <a:t>, 99(2), pp. 141-146.</a:t>
            </a:r>
          </a:p>
          <a:p>
            <a:pPr marL="342900" lvl="0" indent="-342900">
              <a:lnSpc>
                <a:spcPct val="170000"/>
              </a:lnSpc>
              <a:spcAft>
                <a:spcPts val="800"/>
              </a:spcAft>
              <a:buFont typeface="+mj-lt"/>
              <a:buAutoNum type="arabicPeriod"/>
              <a:tabLst>
                <a:tab pos="457200" algn="l"/>
              </a:tabLst>
            </a:pPr>
            <a:r>
              <a:rPr lang="en-GB" sz="5600" kern="100" dirty="0">
                <a:effectLst/>
                <a:latin typeface="Arial" panose="020B0604020202020204" pitchFamily="34" charset="0"/>
                <a:ea typeface="Aptos" panose="020B0004020202020204" pitchFamily="34" charset="0"/>
                <a:cs typeface="Arial" panose="020B0604020202020204" pitchFamily="34" charset="0"/>
              </a:rPr>
              <a:t>Graham, H., 2004. Social determinants and their effects on health. In: Marmot, M., Wilkinson, R., eds. </a:t>
            </a:r>
            <a:r>
              <a:rPr lang="en-GB" sz="5600" i="1" kern="100" dirty="0">
                <a:effectLst/>
                <a:latin typeface="Arial" panose="020B0604020202020204" pitchFamily="34" charset="0"/>
                <a:ea typeface="Aptos" panose="020B0004020202020204" pitchFamily="34" charset="0"/>
                <a:cs typeface="Arial" panose="020B0604020202020204" pitchFamily="34" charset="0"/>
              </a:rPr>
              <a:t>Social determinants of health</a:t>
            </a:r>
            <a:r>
              <a:rPr lang="en-GB" sz="5600" kern="100" dirty="0">
                <a:effectLst/>
                <a:latin typeface="Arial" panose="020B0604020202020204" pitchFamily="34" charset="0"/>
                <a:ea typeface="Aptos" panose="020B0004020202020204" pitchFamily="34" charset="0"/>
                <a:cs typeface="Arial" panose="020B0604020202020204" pitchFamily="34" charset="0"/>
              </a:rPr>
              <a:t>. Oxford: Oxford University Press, pp. 83-106.</a:t>
            </a:r>
          </a:p>
          <a:p>
            <a:endParaRPr lang="en-GB" dirty="0"/>
          </a:p>
        </p:txBody>
      </p:sp>
    </p:spTree>
    <p:extLst>
      <p:ext uri="{BB962C8B-B14F-4D97-AF65-F5344CB8AC3E}">
        <p14:creationId xmlns:p14="http://schemas.microsoft.com/office/powerpoint/2010/main" val="3100266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927A2E6-79AE-B836-33E6-63BF1F7334C3}"/>
              </a:ext>
            </a:extLst>
          </p:cNvPr>
          <p:cNvSpPr>
            <a:spLocks noGrp="1"/>
          </p:cNvSpPr>
          <p:nvPr>
            <p:ph type="subTitle" idx="1"/>
          </p:nvPr>
        </p:nvSpPr>
        <p:spPr>
          <a:xfrm>
            <a:off x="84667" y="101600"/>
            <a:ext cx="11633200" cy="6595533"/>
          </a:xfrm>
        </p:spPr>
        <p:txBody>
          <a:bodyPr>
            <a:normAutofit fontScale="32500" lnSpcReduction="20000"/>
          </a:bodyPr>
          <a:lstStyle/>
          <a:p>
            <a:pPr lvl="0" algn="l">
              <a:lnSpc>
                <a:spcPct val="170000"/>
              </a:lnSpc>
              <a:spcAft>
                <a:spcPts val="800"/>
              </a:spcAft>
              <a:tabLst>
                <a:tab pos="457200" algn="l"/>
              </a:tabLst>
            </a:pPr>
            <a:r>
              <a:rPr lang="en-GB" sz="4300" kern="100" dirty="0">
                <a:effectLst/>
                <a:latin typeface="Arial" panose="020B0604020202020204" pitchFamily="34" charset="0"/>
                <a:ea typeface="Aptos" panose="020B0004020202020204" pitchFamily="34" charset="0"/>
                <a:cs typeface="Arial" panose="020B0604020202020204" pitchFamily="34" charset="0"/>
              </a:rPr>
              <a:t>9. Harrison, M., 2007. The adolescent life course: Gender and health perspectives. </a:t>
            </a:r>
            <a:r>
              <a:rPr lang="en-GB" sz="4300" i="1" kern="100" dirty="0">
                <a:effectLst/>
                <a:latin typeface="Arial" panose="020B0604020202020204" pitchFamily="34" charset="0"/>
                <a:ea typeface="Aptos" panose="020B0004020202020204" pitchFamily="34" charset="0"/>
                <a:cs typeface="Arial" panose="020B0604020202020204" pitchFamily="34" charset="0"/>
              </a:rPr>
              <a:t>Journal of Youth Studies</a:t>
            </a:r>
            <a:r>
              <a:rPr lang="en-GB" sz="4300" kern="100" dirty="0">
                <a:effectLst/>
                <a:latin typeface="Arial" panose="020B0604020202020204" pitchFamily="34" charset="0"/>
                <a:ea typeface="Aptos" panose="020B0004020202020204" pitchFamily="34" charset="0"/>
                <a:cs typeface="Arial" panose="020B0604020202020204" pitchFamily="34" charset="0"/>
              </a:rPr>
              <a:t>, 10(3), pp. 283-296.</a:t>
            </a:r>
          </a:p>
          <a:p>
            <a:pPr lvl="0" algn="l">
              <a:lnSpc>
                <a:spcPct val="170000"/>
              </a:lnSpc>
              <a:spcAft>
                <a:spcPts val="800"/>
              </a:spcAft>
              <a:tabLst>
                <a:tab pos="457200" algn="l"/>
              </a:tabLst>
            </a:pPr>
            <a:r>
              <a:rPr lang="en-GB" sz="4300" kern="100" dirty="0">
                <a:effectLst/>
                <a:latin typeface="Arial" panose="020B0604020202020204" pitchFamily="34" charset="0"/>
                <a:ea typeface="Aptos" panose="020B0004020202020204" pitchFamily="34" charset="0"/>
                <a:cs typeface="Arial" panose="020B0604020202020204" pitchFamily="34" charset="0"/>
              </a:rPr>
              <a:t>10. Jones, L., 2012. Determinants of adolescent health: The role of socioeconomic status. </a:t>
            </a:r>
            <a:r>
              <a:rPr lang="en-GB" sz="4300" i="1" kern="100" dirty="0">
                <a:effectLst/>
                <a:latin typeface="Arial" panose="020B0604020202020204" pitchFamily="34" charset="0"/>
                <a:ea typeface="Aptos" panose="020B0004020202020204" pitchFamily="34" charset="0"/>
                <a:cs typeface="Arial" panose="020B0604020202020204" pitchFamily="34" charset="0"/>
              </a:rPr>
              <a:t>Journal of Public Health</a:t>
            </a:r>
            <a:r>
              <a:rPr lang="en-GB" sz="4300" kern="100" dirty="0">
                <a:effectLst/>
                <a:latin typeface="Arial" panose="020B0604020202020204" pitchFamily="34" charset="0"/>
                <a:ea typeface="Aptos" panose="020B0004020202020204" pitchFamily="34" charset="0"/>
                <a:cs typeface="Arial" panose="020B0604020202020204" pitchFamily="34" charset="0"/>
              </a:rPr>
              <a:t>, 34(4), pp. 578-585.</a:t>
            </a:r>
          </a:p>
          <a:p>
            <a:pPr lvl="0" algn="l">
              <a:lnSpc>
                <a:spcPct val="170000"/>
              </a:lnSpc>
              <a:spcAft>
                <a:spcPts val="800"/>
              </a:spcAft>
              <a:tabLst>
                <a:tab pos="457200" algn="l"/>
              </a:tabLst>
            </a:pPr>
            <a:r>
              <a:rPr lang="en-GB" sz="4300" kern="100" dirty="0">
                <a:effectLst/>
                <a:latin typeface="Arial" panose="020B0604020202020204" pitchFamily="34" charset="0"/>
                <a:ea typeface="Aptos" panose="020B0004020202020204" pitchFamily="34" charset="0"/>
                <a:cs typeface="Arial" panose="020B0604020202020204" pitchFamily="34" charset="0"/>
              </a:rPr>
              <a:t>11. Kuh, D., and Ben-Shlomo, Y., 2004. A life course approach to chronic disease epidemiology. </a:t>
            </a:r>
            <a:r>
              <a:rPr lang="en-GB" sz="4300" i="1" kern="100" dirty="0">
                <a:effectLst/>
                <a:latin typeface="Arial" panose="020B0604020202020204" pitchFamily="34" charset="0"/>
                <a:ea typeface="Aptos" panose="020B0004020202020204" pitchFamily="34" charset="0"/>
                <a:cs typeface="Arial" panose="020B0604020202020204" pitchFamily="34" charset="0"/>
              </a:rPr>
              <a:t>Oxford: Oxford University Press</a:t>
            </a:r>
            <a:r>
              <a:rPr lang="en-GB" sz="4300" kern="100" dirty="0">
                <a:effectLst/>
                <a:latin typeface="Arial" panose="020B0604020202020204" pitchFamily="34" charset="0"/>
                <a:ea typeface="Aptos" panose="020B0004020202020204" pitchFamily="34" charset="0"/>
                <a:cs typeface="Arial" panose="020B0604020202020204" pitchFamily="34" charset="0"/>
              </a:rPr>
              <a:t>.</a:t>
            </a:r>
          </a:p>
          <a:p>
            <a:pPr lvl="0" algn="l">
              <a:lnSpc>
                <a:spcPct val="170000"/>
              </a:lnSpc>
              <a:spcAft>
                <a:spcPts val="800"/>
              </a:spcAft>
              <a:tabLst>
                <a:tab pos="457200" algn="l"/>
              </a:tabLst>
            </a:pPr>
            <a:r>
              <a:rPr lang="en-GB" sz="4300" kern="100" dirty="0">
                <a:effectLst/>
                <a:latin typeface="Arial" panose="020B0604020202020204" pitchFamily="34" charset="0"/>
                <a:ea typeface="Aptos" panose="020B0004020202020204" pitchFamily="34" charset="0"/>
                <a:cs typeface="Arial" panose="020B0604020202020204" pitchFamily="34" charset="0"/>
              </a:rPr>
              <a:t>12. Marmot, M., 2004. The social determinants of health: A strategy for health equity. </a:t>
            </a:r>
            <a:r>
              <a:rPr lang="en-GB" sz="4300" i="1" kern="100" dirty="0">
                <a:effectLst/>
                <a:latin typeface="Arial" panose="020B0604020202020204" pitchFamily="34" charset="0"/>
                <a:ea typeface="Aptos" panose="020B0004020202020204" pitchFamily="34" charset="0"/>
                <a:cs typeface="Arial" panose="020B0604020202020204" pitchFamily="34" charset="0"/>
              </a:rPr>
              <a:t>The Lancet</a:t>
            </a:r>
            <a:r>
              <a:rPr lang="en-GB" sz="4300" kern="100" dirty="0">
                <a:effectLst/>
                <a:latin typeface="Arial" panose="020B0604020202020204" pitchFamily="34" charset="0"/>
                <a:ea typeface="Aptos" panose="020B0004020202020204" pitchFamily="34" charset="0"/>
                <a:cs typeface="Arial" panose="020B0604020202020204" pitchFamily="34" charset="0"/>
              </a:rPr>
              <a:t>, 364(9439), pp. 1-5.</a:t>
            </a:r>
          </a:p>
          <a:p>
            <a:pPr lvl="0" algn="l">
              <a:lnSpc>
                <a:spcPct val="170000"/>
              </a:lnSpc>
              <a:spcAft>
                <a:spcPts val="800"/>
              </a:spcAft>
              <a:tabLst>
                <a:tab pos="457200" algn="l"/>
              </a:tabLst>
            </a:pPr>
            <a:r>
              <a:rPr lang="en-GB" sz="4300" kern="100" dirty="0">
                <a:effectLst/>
                <a:latin typeface="Arial" panose="020B0604020202020204" pitchFamily="34" charset="0"/>
                <a:ea typeface="Aptos" panose="020B0004020202020204" pitchFamily="34" charset="0"/>
                <a:cs typeface="Arial" panose="020B0604020202020204" pitchFamily="34" charset="0"/>
              </a:rPr>
              <a:t>13. Marmot, M., Stansfeld, S., and Stansfeld, S., 1991. Health inequalities in the UK: The role of life course and social factors. </a:t>
            </a:r>
            <a:r>
              <a:rPr lang="en-GB" sz="4300" i="1" kern="100" dirty="0">
                <a:effectLst/>
                <a:latin typeface="Arial" panose="020B0604020202020204" pitchFamily="34" charset="0"/>
                <a:ea typeface="Aptos" panose="020B0004020202020204" pitchFamily="34" charset="0"/>
                <a:cs typeface="Arial" panose="020B0604020202020204" pitchFamily="34" charset="0"/>
              </a:rPr>
              <a:t>British Medical Journal</a:t>
            </a:r>
            <a:r>
              <a:rPr lang="en-GB" sz="4300" kern="100" dirty="0">
                <a:effectLst/>
                <a:latin typeface="Arial" panose="020B0604020202020204" pitchFamily="34" charset="0"/>
                <a:ea typeface="Aptos" panose="020B0004020202020204" pitchFamily="34" charset="0"/>
                <a:cs typeface="Arial" panose="020B0604020202020204" pitchFamily="34" charset="0"/>
              </a:rPr>
              <a:t>, 302(6775), pp. 1072-1078.</a:t>
            </a:r>
          </a:p>
          <a:p>
            <a:pPr lvl="0" algn="l">
              <a:lnSpc>
                <a:spcPct val="170000"/>
              </a:lnSpc>
              <a:spcAft>
                <a:spcPts val="800"/>
              </a:spcAft>
              <a:tabLst>
                <a:tab pos="457200" algn="l"/>
              </a:tabLst>
            </a:pPr>
            <a:r>
              <a:rPr lang="en-GB" sz="4300" kern="100" dirty="0">
                <a:effectLst/>
                <a:latin typeface="Arial" panose="020B0604020202020204" pitchFamily="34" charset="0"/>
                <a:ea typeface="Aptos" panose="020B0004020202020204" pitchFamily="34" charset="0"/>
                <a:cs typeface="Arial" panose="020B0604020202020204" pitchFamily="34" charset="0"/>
              </a:rPr>
              <a:t>1</a:t>
            </a:r>
            <a:r>
              <a:rPr lang="en-GB" sz="4300" kern="100" dirty="0">
                <a:latin typeface="Arial" panose="020B0604020202020204" pitchFamily="34" charset="0"/>
                <a:ea typeface="Aptos" panose="020B0004020202020204" pitchFamily="34" charset="0"/>
                <a:cs typeface="Arial" panose="020B0604020202020204" pitchFamily="34" charset="0"/>
              </a:rPr>
              <a:t>4</a:t>
            </a:r>
            <a:r>
              <a:rPr lang="en-GB" sz="4300" kern="100" dirty="0">
                <a:effectLst/>
                <a:latin typeface="Arial" panose="020B0604020202020204" pitchFamily="34" charset="0"/>
                <a:ea typeface="Aptos" panose="020B0004020202020204" pitchFamily="34" charset="0"/>
                <a:cs typeface="Arial" panose="020B0604020202020204" pitchFamily="34" charset="0"/>
              </a:rPr>
              <a:t>. Sacker, A., Stansfeld, S., and Marmot, M., 2002. Social class and health: The role of life course. </a:t>
            </a:r>
            <a:r>
              <a:rPr lang="en-GB" sz="4300" i="1" kern="100" dirty="0">
                <a:effectLst/>
                <a:latin typeface="Arial" panose="020B0604020202020204" pitchFamily="34" charset="0"/>
                <a:ea typeface="Aptos" panose="020B0004020202020204" pitchFamily="34" charset="0"/>
                <a:cs typeface="Arial" panose="020B0604020202020204" pitchFamily="34" charset="0"/>
              </a:rPr>
              <a:t>Journal of Social Issues</a:t>
            </a:r>
            <a:r>
              <a:rPr lang="en-GB" sz="4300" kern="100" dirty="0">
                <a:effectLst/>
                <a:latin typeface="Arial" panose="020B0604020202020204" pitchFamily="34" charset="0"/>
                <a:ea typeface="Aptos" panose="020B0004020202020204" pitchFamily="34" charset="0"/>
                <a:cs typeface="Arial" panose="020B0604020202020204" pitchFamily="34" charset="0"/>
              </a:rPr>
              <a:t>, 58(2), pp. 297-314.</a:t>
            </a:r>
          </a:p>
          <a:p>
            <a:pPr lvl="0" algn="l">
              <a:lnSpc>
                <a:spcPct val="170000"/>
              </a:lnSpc>
              <a:spcAft>
                <a:spcPts val="800"/>
              </a:spcAft>
              <a:tabLst>
                <a:tab pos="457200" algn="l"/>
              </a:tabLst>
            </a:pPr>
            <a:r>
              <a:rPr lang="en-GB" sz="4300" kern="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15. </a:t>
            </a:r>
            <a:r>
              <a:rPr lang="en-GB" sz="4300" kern="100" dirty="0">
                <a:effectLst/>
                <a:latin typeface="Arial" panose="020B0604020202020204" pitchFamily="34" charset="0"/>
                <a:ea typeface="Aptos" panose="020B0004020202020204" pitchFamily="34" charset="0"/>
                <a:cs typeface="Arial" panose="020B0604020202020204" pitchFamily="34" charset="0"/>
                <a:hlinkClick r:id="rId2"/>
              </a:rPr>
              <a:t>https://www.gov.uk/government/publications/health-matters-life-course-approach-to-prevention/health-matters-prevention-a-life-course-approach</a:t>
            </a:r>
            <a:r>
              <a:rPr lang="en-GB" sz="4300" kern="100" dirty="0">
                <a:effectLst/>
                <a:latin typeface="Arial" panose="020B0604020202020204" pitchFamily="34" charset="0"/>
                <a:ea typeface="Aptos" panose="020B0004020202020204" pitchFamily="34" charset="0"/>
                <a:cs typeface="Arial" panose="020B0604020202020204" pitchFamily="34" charset="0"/>
              </a:rPr>
              <a:t> </a:t>
            </a:r>
          </a:p>
          <a:p>
            <a:pPr lvl="0" algn="l">
              <a:lnSpc>
                <a:spcPct val="170000"/>
              </a:lnSpc>
              <a:spcAft>
                <a:spcPts val="800"/>
              </a:spcAft>
              <a:tabLst>
                <a:tab pos="457200" algn="l"/>
              </a:tabLst>
            </a:pPr>
            <a:endParaRPr lang="en-GB" sz="43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lvl="0">
              <a:lnSpc>
                <a:spcPct val="115000"/>
              </a:lnSpc>
              <a:spcAft>
                <a:spcPts val="800"/>
              </a:spcAft>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77019997"/>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489</TotalTime>
  <Words>1371</Words>
  <Application>Microsoft Office PowerPoint</Application>
  <PresentationFormat>Widescreen</PresentationFormat>
  <Paragraphs>70</Paragraphs>
  <Slides>13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Meiryo</vt:lpstr>
      <vt:lpstr>Aptos</vt:lpstr>
      <vt:lpstr>Arial</vt:lpstr>
      <vt:lpstr>Arial Black</vt:lpstr>
      <vt:lpstr>Calibri</vt:lpstr>
      <vt:lpstr>Calibri Light</vt:lpstr>
      <vt:lpstr>Office 2013 - 2022 Theme</vt:lpstr>
      <vt:lpstr>Exploring the Life Course Approach:  Implications for Health and Well-Being</vt:lpstr>
      <vt:lpstr>Life Course Approach </vt:lpstr>
      <vt:lpstr> ADOLESCENT HEALTH </vt:lpstr>
      <vt:lpstr>Social Determinants of Health in Adolescence  How do social conditions influence adolescent health?</vt:lpstr>
      <vt:lpstr> Nutrition and Health in Adolescence  </vt:lpstr>
      <vt:lpstr>The Role of Physical Activity and Sport</vt:lpstr>
      <vt:lpstr>PowerPoint Presentation</vt:lpstr>
      <vt:lpstr>The Role of Family in Adolescent Health </vt:lpstr>
      <vt:lpstr>The Impact of Social Environment on Adolescents' Choices  How does the surrounding environment affect adolescents' choices? </vt:lpstr>
      <vt:lpstr>Consequences of Unhealthy Choices in Adolescence. What happens if adolescents make unhealthy choices?</vt:lpstr>
      <vt:lpstr> The Importance of Support and Education  How can we support adolescent health?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alina iftime</dc:creator>
  <cp:lastModifiedBy>alina iftime</cp:lastModifiedBy>
  <cp:revision>6</cp:revision>
  <dcterms:created xsi:type="dcterms:W3CDTF">2025-02-25T13:10:17Z</dcterms:created>
  <dcterms:modified xsi:type="dcterms:W3CDTF">2025-03-12T19:55:56Z</dcterms:modified>
</cp:coreProperties>
</file>