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9" r:id="rId1"/>
  </p:sldMasterIdLst>
  <p:notesMasterIdLst>
    <p:notesMasterId r:id="rId15"/>
  </p:notesMasterIdLst>
  <p:sldIdLst>
    <p:sldId id="256" r:id="rId2"/>
    <p:sldId id="257" r:id="rId3"/>
    <p:sldId id="258" r:id="rId4"/>
    <p:sldId id="259" r:id="rId5"/>
    <p:sldId id="260" r:id="rId6"/>
    <p:sldId id="261" r:id="rId7"/>
    <p:sldId id="266" r:id="rId8"/>
    <p:sldId id="262" r:id="rId9"/>
    <p:sldId id="263" r:id="rId10"/>
    <p:sldId id="264" r:id="rId11"/>
    <p:sldId id="265" r:id="rId12"/>
    <p:sldId id="268"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9EB511E-5A73-0F46-8768-B5AF6C3DBC09}" v="1" dt="2022-10-01T23:13:41.667"/>
  </p1510:revLst>
</p1510:revInfo>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10"/>
    <p:restoredTop sz="94787"/>
  </p:normalViewPr>
  <p:slideViewPr>
    <p:cSldViewPr snapToGrid="0" snapToObjects="1">
      <p:cViewPr varScale="1">
        <p:scale>
          <a:sx n="46" d="100"/>
          <a:sy n="46" d="100"/>
        </p:scale>
        <p:origin x="-91" y="-518"/>
      </p:cViewPr>
      <p:guideLst>
        <p:guide orient="horz" pos="2160"/>
        <p:guide pos="3840"/>
      </p:guideLst>
    </p:cSldViewPr>
  </p:slideViewPr>
  <p:notesTextViewPr>
    <p:cViewPr>
      <p:scale>
        <a:sx n="1" d="1"/>
        <a:sy n="1" d="1"/>
      </p:scale>
      <p:origin x="0" y="11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B5C7E8B-8D97-4477-A487-6D992B1DD1D6}" type="datetimeFigureOut">
              <a:rPr lang="en-US" smtClean="0"/>
              <a:pPr/>
              <a:t>11/14/2022</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288DC9-F671-4A6A-A481-CC406B77A083}"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company Bright Future LLP is </a:t>
            </a:r>
            <a:r>
              <a:rPr lang="en-US" dirty="0" err="1" smtClean="0"/>
              <a:t>specialised</a:t>
            </a:r>
            <a:r>
              <a:rPr lang="en-US" dirty="0" smtClean="0"/>
              <a:t> in the study of foreign languages. It is handling the translation of documents and paperwork in foreign languages such as Romanian, Spanish and Italian to English. The company is a partnership between three associates. </a:t>
            </a:r>
            <a:endParaRPr lang="en-US" dirty="0"/>
          </a:p>
        </p:txBody>
      </p:sp>
      <p:sp>
        <p:nvSpPr>
          <p:cNvPr id="4" name="Slide Number Placeholder 3"/>
          <p:cNvSpPr>
            <a:spLocks noGrp="1"/>
          </p:cNvSpPr>
          <p:nvPr>
            <p:ph type="sldNum" sz="quarter" idx="10"/>
          </p:nvPr>
        </p:nvSpPr>
        <p:spPr/>
        <p:txBody>
          <a:bodyPr/>
          <a:lstStyle/>
          <a:p>
            <a:fld id="{62288DC9-F671-4A6A-A481-CC406B77A083}"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ownership of the company is divided</a:t>
            </a:r>
            <a:r>
              <a:rPr lang="en-US" baseline="0" dirty="0" smtClean="0"/>
              <a:t> into the three people that are managing it. The structure is basically formed of the three CEOs and in the future when the company will be expanding, it will need more employees to act as translators. As a partnership, all income of the company must be divided into equal parts towards the associates. </a:t>
            </a:r>
            <a:endParaRPr lang="en-US" dirty="0"/>
          </a:p>
        </p:txBody>
      </p:sp>
      <p:sp>
        <p:nvSpPr>
          <p:cNvPr id="4" name="Slide Number Placeholder 3"/>
          <p:cNvSpPr>
            <a:spLocks noGrp="1"/>
          </p:cNvSpPr>
          <p:nvPr>
            <p:ph type="sldNum" sz="quarter" idx="10"/>
          </p:nvPr>
        </p:nvSpPr>
        <p:spPr/>
        <p:txBody>
          <a:bodyPr/>
          <a:lstStyle/>
          <a:p>
            <a:fld id="{62288DC9-F671-4A6A-A481-CC406B77A083}"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company is providing online teaching of foreign languages to various customers. It also provides translation services for</a:t>
            </a:r>
            <a:r>
              <a:rPr lang="en-US" baseline="0" dirty="0" smtClean="0"/>
              <a:t> documents and paperwork. The </a:t>
            </a:r>
            <a:r>
              <a:rPr lang="en-US" baseline="0" dirty="0" err="1" smtClean="0"/>
              <a:t>compoany</a:t>
            </a:r>
            <a:r>
              <a:rPr lang="en-US" baseline="0" dirty="0" smtClean="0"/>
              <a:t> acts as an online company and as such is providing services online via the Internet. The company has its own social media page on </a:t>
            </a:r>
            <a:r>
              <a:rPr lang="en-US" baseline="0" dirty="0" err="1" smtClean="0"/>
              <a:t>Facebook</a:t>
            </a:r>
            <a:r>
              <a:rPr lang="en-US" baseline="0" dirty="0" smtClean="0"/>
              <a:t> and is using the advertising channels provided by the social media platform to promote its services. </a:t>
            </a:r>
            <a:endParaRPr lang="en-US" dirty="0"/>
          </a:p>
        </p:txBody>
      </p:sp>
      <p:sp>
        <p:nvSpPr>
          <p:cNvPr id="4" name="Slide Number Placeholder 3"/>
          <p:cNvSpPr>
            <a:spLocks noGrp="1"/>
          </p:cNvSpPr>
          <p:nvPr>
            <p:ph type="sldNum" sz="quarter" idx="10"/>
          </p:nvPr>
        </p:nvSpPr>
        <p:spPr/>
        <p:txBody>
          <a:bodyPr/>
          <a:lstStyle/>
          <a:p>
            <a:fld id="{62288DC9-F671-4A6A-A481-CC406B77A083}"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main</a:t>
            </a:r>
            <a:r>
              <a:rPr lang="en-US" baseline="0" dirty="0" smtClean="0"/>
              <a:t> competitor of Bright Future is </a:t>
            </a:r>
            <a:r>
              <a:rPr lang="en-US" baseline="0" dirty="0" err="1" smtClean="0"/>
              <a:t>Duolingo</a:t>
            </a:r>
            <a:r>
              <a:rPr lang="en-US" baseline="0" dirty="0" smtClean="0"/>
              <a:t> which is also producing apps for language learning and has a large customer base and could become a threat if Bright Future does not come up with a proper marketing strategy to maintain its position on the market. Unlike Bright Star, </a:t>
            </a:r>
            <a:r>
              <a:rPr lang="en-US" baseline="0" dirty="0" err="1" smtClean="0"/>
              <a:t>Duolingo</a:t>
            </a:r>
            <a:r>
              <a:rPr lang="en-US" baseline="0" dirty="0" smtClean="0"/>
              <a:t> has a large forum base where customers can ask questions, whereas Bright Future is offering answers only via the </a:t>
            </a:r>
            <a:r>
              <a:rPr lang="en-US" baseline="0" dirty="0" err="1" smtClean="0"/>
              <a:t>Facebook</a:t>
            </a:r>
            <a:r>
              <a:rPr lang="en-US" baseline="0" dirty="0" smtClean="0"/>
              <a:t> platform if the customers are engaging with the posts made by the company.</a:t>
            </a:r>
            <a:endParaRPr lang="en-US" dirty="0"/>
          </a:p>
        </p:txBody>
      </p:sp>
      <p:sp>
        <p:nvSpPr>
          <p:cNvPr id="4" name="Slide Number Placeholder 3"/>
          <p:cNvSpPr>
            <a:spLocks noGrp="1"/>
          </p:cNvSpPr>
          <p:nvPr>
            <p:ph type="sldNum" sz="quarter" idx="10"/>
          </p:nvPr>
        </p:nvSpPr>
        <p:spPr/>
        <p:txBody>
          <a:bodyPr/>
          <a:lstStyle/>
          <a:p>
            <a:fld id="{62288DC9-F671-4A6A-A481-CC406B77A083}"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Bright Future is accessible due to its </a:t>
            </a:r>
            <a:r>
              <a:rPr lang="en-US" dirty="0" err="1" smtClean="0"/>
              <a:t>Facebook</a:t>
            </a:r>
            <a:r>
              <a:rPr lang="en-US" dirty="0" smtClean="0"/>
              <a:t> page</a:t>
            </a:r>
            <a:r>
              <a:rPr lang="en-US" baseline="0" dirty="0" smtClean="0"/>
              <a:t> because many customers are </a:t>
            </a:r>
            <a:r>
              <a:rPr lang="en-US" baseline="0" dirty="0" err="1" smtClean="0"/>
              <a:t>Facebook</a:t>
            </a:r>
            <a:r>
              <a:rPr lang="en-US" baseline="0" dirty="0" smtClean="0"/>
              <a:t> users and are able to engage with the company via the social media platform. Bright Star does not own its own website which makes it more difficult to promote itself due to using only one social media platform. The company has the opportunity to expand to other countries and expand its customer portfolio. Lack of investment can be considered as a threat as if the associates do not invest sufficient funds, the company could go into insolvency.  </a:t>
            </a:r>
            <a:endParaRPr lang="en-US" dirty="0"/>
          </a:p>
        </p:txBody>
      </p:sp>
      <p:sp>
        <p:nvSpPr>
          <p:cNvPr id="4" name="Slide Number Placeholder 3"/>
          <p:cNvSpPr>
            <a:spLocks noGrp="1"/>
          </p:cNvSpPr>
          <p:nvPr>
            <p:ph type="sldNum" sz="quarter" idx="10"/>
          </p:nvPr>
        </p:nvSpPr>
        <p:spPr/>
        <p:txBody>
          <a:bodyPr/>
          <a:lstStyle/>
          <a:p>
            <a:fld id="{62288DC9-F671-4A6A-A481-CC406B77A083}"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Political factors such as laws given by the Government can either support or</a:t>
            </a:r>
            <a:r>
              <a:rPr lang="en-US" baseline="0" dirty="0" smtClean="0"/>
              <a:t> stall the activity of the company. From an economical point of view, the UK is a very well developed country and its Government supports small businesses, so the company associates can require funding from the Government in order to perform its activities on the UK territory. Due to the repercussions of the pandemic, students might have delays in accessing the courses provided by the company. Students need to familiarize themselves with the programs used by the company. The company must adhere to UK laws and regulations. The company adopts a paperless method to send the courses to its students, therefore reducing the use of paper. </a:t>
            </a:r>
            <a:endParaRPr lang="en-US" dirty="0"/>
          </a:p>
        </p:txBody>
      </p:sp>
      <p:sp>
        <p:nvSpPr>
          <p:cNvPr id="4" name="Slide Number Placeholder 3"/>
          <p:cNvSpPr>
            <a:spLocks noGrp="1"/>
          </p:cNvSpPr>
          <p:nvPr>
            <p:ph type="sldNum" sz="quarter" idx="10"/>
          </p:nvPr>
        </p:nvSpPr>
        <p:spPr/>
        <p:txBody>
          <a:bodyPr/>
          <a:lstStyle/>
          <a:p>
            <a:fld id="{62288DC9-F671-4A6A-A481-CC406B77A083}"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company is providing a free 14 days trial for its customers in order to attract them into using the app, then it would</a:t>
            </a:r>
            <a:r>
              <a:rPr lang="en-US" baseline="0" dirty="0" smtClean="0"/>
              <a:t> cost only 15,99 pounds per month which is accessible considering the services that are being provided. The product offered by the company is foreign languages study and translation services. The advertising campaigns for the company are being done online via the </a:t>
            </a:r>
            <a:r>
              <a:rPr lang="en-US" baseline="0" dirty="0" err="1" smtClean="0"/>
              <a:t>Facebook</a:t>
            </a:r>
            <a:r>
              <a:rPr lang="en-US" baseline="0" dirty="0" smtClean="0"/>
              <a:t> platform. The distribution channel is via the Internet. </a:t>
            </a:r>
            <a:endParaRPr lang="en-US" dirty="0"/>
          </a:p>
        </p:txBody>
      </p:sp>
      <p:sp>
        <p:nvSpPr>
          <p:cNvPr id="4" name="Slide Number Placeholder 3"/>
          <p:cNvSpPr>
            <a:spLocks noGrp="1"/>
          </p:cNvSpPr>
          <p:nvPr>
            <p:ph type="sldNum" sz="quarter" idx="10"/>
          </p:nvPr>
        </p:nvSpPr>
        <p:spPr/>
        <p:txBody>
          <a:bodyPr/>
          <a:lstStyle/>
          <a:p>
            <a:fld id="{62288DC9-F671-4A6A-A481-CC406B77A083}"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company would need a license to function legally. It also needs insurance and sales tax licenses in order for</a:t>
            </a:r>
            <a:r>
              <a:rPr lang="en-US" baseline="0" dirty="0" smtClean="0"/>
              <a:t> its activity to be considered as legal. The company also needs to invest into professional computers for its customers as some of them might not own computers and might be in need of them. The company could create its own website but it needs to invest funds into IT specialists that can create a website on which customers can find out information about the company and about the services provided. </a:t>
            </a:r>
            <a:endParaRPr lang="en-US" dirty="0"/>
          </a:p>
        </p:txBody>
      </p:sp>
      <p:sp>
        <p:nvSpPr>
          <p:cNvPr id="4" name="Slide Number Placeholder 3"/>
          <p:cNvSpPr>
            <a:spLocks noGrp="1"/>
          </p:cNvSpPr>
          <p:nvPr>
            <p:ph type="sldNum" sz="quarter" idx="10"/>
          </p:nvPr>
        </p:nvSpPr>
        <p:spPr/>
        <p:txBody>
          <a:bodyPr/>
          <a:lstStyle/>
          <a:p>
            <a:fld id="{62288DC9-F671-4A6A-A481-CC406B77A083}" type="slidenum">
              <a:rPr lang="en-US" smtClean="0"/>
              <a:p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management team is formed of the three CEOs</a:t>
            </a:r>
            <a:r>
              <a:rPr lang="en-US" baseline="0" dirty="0" smtClean="0"/>
              <a:t> who have various skills such as team working, punctuality, financial management skills, problem solving and critical thinking skills. These skills are necessary for the associates to be able to manage such a company. </a:t>
            </a:r>
            <a:endParaRPr lang="en-US" dirty="0"/>
          </a:p>
        </p:txBody>
      </p:sp>
      <p:sp>
        <p:nvSpPr>
          <p:cNvPr id="4" name="Slide Number Placeholder 3"/>
          <p:cNvSpPr>
            <a:spLocks noGrp="1"/>
          </p:cNvSpPr>
          <p:nvPr>
            <p:ph type="sldNum" sz="quarter" idx="10"/>
          </p:nvPr>
        </p:nvSpPr>
        <p:spPr/>
        <p:txBody>
          <a:bodyPr/>
          <a:lstStyle/>
          <a:p>
            <a:fld id="{62288DC9-F671-4A6A-A481-CC406B77A083}" type="slidenum">
              <a:rPr lang="en-US" smtClean="0"/>
              <a:pPr/>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expected profit for</a:t>
            </a:r>
            <a:r>
              <a:rPr lang="en-US" baseline="0" dirty="0" smtClean="0"/>
              <a:t> the first year of activity based on the market analysis is approximated at 999,023 pounds which is a good value for the first year of activity. Due to its location and the fact that there are not many other companies with similar activity nearby, the company could be successful in existing on the market for a long term. </a:t>
            </a:r>
            <a:endParaRPr lang="en-US" dirty="0"/>
          </a:p>
        </p:txBody>
      </p:sp>
      <p:sp>
        <p:nvSpPr>
          <p:cNvPr id="4" name="Slide Number Placeholder 3"/>
          <p:cNvSpPr>
            <a:spLocks noGrp="1"/>
          </p:cNvSpPr>
          <p:nvPr>
            <p:ph type="sldNum" sz="quarter" idx="10"/>
          </p:nvPr>
        </p:nvSpPr>
        <p:spPr/>
        <p:txBody>
          <a:bodyPr/>
          <a:lstStyle/>
          <a:p>
            <a:fld id="{62288DC9-F671-4A6A-A481-CC406B77A083}" type="slidenum">
              <a:rPr lang="en-US" smtClean="0"/>
              <a:pPr/>
              <a:t>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income is calculated per one year of activity and it shows that the company will generate revenue from the first year </a:t>
            </a:r>
            <a:r>
              <a:rPr lang="en-US" smtClean="0"/>
              <a:t>of activity.</a:t>
            </a:r>
            <a:endParaRPr lang="en-US"/>
          </a:p>
        </p:txBody>
      </p:sp>
      <p:sp>
        <p:nvSpPr>
          <p:cNvPr id="4" name="Slide Number Placeholder 3"/>
          <p:cNvSpPr>
            <a:spLocks noGrp="1"/>
          </p:cNvSpPr>
          <p:nvPr>
            <p:ph type="sldNum" sz="quarter" idx="10"/>
          </p:nvPr>
        </p:nvSpPr>
        <p:spPr/>
        <p:txBody>
          <a:bodyPr/>
          <a:lstStyle/>
          <a:p>
            <a:fld id="{62288DC9-F671-4A6A-A481-CC406B77A083}"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F53703C-3693-4E40-9DEE-29E16947F7DC}" type="datetimeFigureOut">
              <a:rPr lang="x-none" smtClean="0"/>
              <a:pPr/>
              <a:t>14/11/2022</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83B96CDE-D036-644E-9A7F-EE092BE7D5BB}" type="slidenum">
              <a:rPr lang="x-none" smtClean="0"/>
              <a:pPr/>
              <a:t>‹#›</a:t>
            </a:fld>
            <a:endParaRPr lang="x-none"/>
          </a:p>
        </p:txBody>
      </p:sp>
    </p:spTree>
    <p:extLst>
      <p:ext uri="{BB962C8B-B14F-4D97-AF65-F5344CB8AC3E}">
        <p14:creationId xmlns="" xmlns:p14="http://schemas.microsoft.com/office/powerpoint/2010/main" val="2789500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53703C-3693-4E40-9DEE-29E16947F7DC}" type="datetimeFigureOut">
              <a:rPr lang="x-none" smtClean="0"/>
              <a:pPr/>
              <a:t>14/11/2022</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83B96CDE-D036-644E-9A7F-EE092BE7D5BB}" type="slidenum">
              <a:rPr lang="x-none" smtClean="0"/>
              <a:pPr/>
              <a:t>‹#›</a:t>
            </a:fld>
            <a:endParaRPr lang="x-none"/>
          </a:p>
        </p:txBody>
      </p:sp>
    </p:spTree>
    <p:extLst>
      <p:ext uri="{BB962C8B-B14F-4D97-AF65-F5344CB8AC3E}">
        <p14:creationId xmlns="" xmlns:p14="http://schemas.microsoft.com/office/powerpoint/2010/main" val="38376423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F53703C-3693-4E40-9DEE-29E16947F7DC}" type="datetimeFigureOut">
              <a:rPr lang="x-none" smtClean="0"/>
              <a:pPr/>
              <a:t>14/11/2022</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83B96CDE-D036-644E-9A7F-EE092BE7D5BB}" type="slidenum">
              <a:rPr lang="x-none" smtClean="0"/>
              <a:pPr/>
              <a:t>‹#›</a:t>
            </a:fld>
            <a:endParaRPr lang="x-none"/>
          </a:p>
        </p:txBody>
      </p:sp>
    </p:spTree>
    <p:extLst>
      <p:ext uri="{BB962C8B-B14F-4D97-AF65-F5344CB8AC3E}">
        <p14:creationId xmlns="" xmlns:p14="http://schemas.microsoft.com/office/powerpoint/2010/main" val="2011844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F53703C-3693-4E40-9DEE-29E16947F7DC}" type="datetimeFigureOut">
              <a:rPr lang="x-none" smtClean="0"/>
              <a:pPr/>
              <a:t>14/11/2022</a:t>
            </a:fld>
            <a:endParaRPr lang="x-none"/>
          </a:p>
        </p:txBody>
      </p:sp>
      <p:sp>
        <p:nvSpPr>
          <p:cNvPr id="6" name="Footer Placeholder 5"/>
          <p:cNvSpPr>
            <a:spLocks noGrp="1"/>
          </p:cNvSpPr>
          <p:nvPr>
            <p:ph type="ftr" sz="quarter" idx="11"/>
          </p:nvPr>
        </p:nvSpPr>
        <p:spPr/>
        <p:txBody>
          <a:bodyPr/>
          <a:lstStyle/>
          <a:p>
            <a:endParaRPr lang="x-none"/>
          </a:p>
        </p:txBody>
      </p:sp>
      <p:sp>
        <p:nvSpPr>
          <p:cNvPr id="7" name="Slide Number Placeholder 6"/>
          <p:cNvSpPr>
            <a:spLocks noGrp="1"/>
          </p:cNvSpPr>
          <p:nvPr>
            <p:ph type="sldNum" sz="quarter" idx="12"/>
          </p:nvPr>
        </p:nvSpPr>
        <p:spPr/>
        <p:txBody>
          <a:bodyPr/>
          <a:lstStyle/>
          <a:p>
            <a:fld id="{83B96CDE-D036-644E-9A7F-EE092BE7D5BB}" type="slidenum">
              <a:rPr lang="x-none" smtClean="0"/>
              <a:pPr/>
              <a:t>‹#›</a:t>
            </a:fld>
            <a:endParaRPr lang="x-none"/>
          </a:p>
        </p:txBody>
      </p:sp>
    </p:spTree>
    <p:extLst>
      <p:ext uri="{BB962C8B-B14F-4D97-AF65-F5344CB8AC3E}">
        <p14:creationId xmlns="" xmlns:p14="http://schemas.microsoft.com/office/powerpoint/2010/main" val="3812078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F53703C-3693-4E40-9DEE-29E16947F7DC}" type="datetimeFigureOut">
              <a:rPr lang="x-none" smtClean="0"/>
              <a:pPr/>
              <a:t>14/11/2022</a:t>
            </a:fld>
            <a:endParaRPr lang="x-none"/>
          </a:p>
        </p:txBody>
      </p:sp>
      <p:sp>
        <p:nvSpPr>
          <p:cNvPr id="8" name="Footer Placeholder 7"/>
          <p:cNvSpPr>
            <a:spLocks noGrp="1"/>
          </p:cNvSpPr>
          <p:nvPr>
            <p:ph type="ftr" sz="quarter" idx="11"/>
          </p:nvPr>
        </p:nvSpPr>
        <p:spPr/>
        <p:txBody>
          <a:bodyPr/>
          <a:lstStyle/>
          <a:p>
            <a:endParaRPr lang="x-none"/>
          </a:p>
        </p:txBody>
      </p:sp>
      <p:sp>
        <p:nvSpPr>
          <p:cNvPr id="9" name="Slide Number Placeholder 8"/>
          <p:cNvSpPr>
            <a:spLocks noGrp="1"/>
          </p:cNvSpPr>
          <p:nvPr>
            <p:ph type="sldNum" sz="quarter" idx="12"/>
          </p:nvPr>
        </p:nvSpPr>
        <p:spPr/>
        <p:txBody>
          <a:bodyPr/>
          <a:lstStyle/>
          <a:p>
            <a:fld id="{83B96CDE-D036-644E-9A7F-EE092BE7D5BB}" type="slidenum">
              <a:rPr lang="x-none" smtClean="0"/>
              <a:pPr/>
              <a:t>‹#›</a:t>
            </a:fld>
            <a:endParaRPr lang="x-none"/>
          </a:p>
        </p:txBody>
      </p:sp>
    </p:spTree>
    <p:extLst>
      <p:ext uri="{BB962C8B-B14F-4D97-AF65-F5344CB8AC3E}">
        <p14:creationId xmlns="" xmlns:p14="http://schemas.microsoft.com/office/powerpoint/2010/main" val="11399207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F53703C-3693-4E40-9DEE-29E16947F7DC}" type="datetimeFigureOut">
              <a:rPr lang="x-none" smtClean="0"/>
              <a:pPr/>
              <a:t>14/11/2022</a:t>
            </a:fld>
            <a:endParaRPr lang="x-none"/>
          </a:p>
        </p:txBody>
      </p:sp>
      <p:sp>
        <p:nvSpPr>
          <p:cNvPr id="4" name="Footer Placeholder 3"/>
          <p:cNvSpPr>
            <a:spLocks noGrp="1"/>
          </p:cNvSpPr>
          <p:nvPr>
            <p:ph type="ftr" sz="quarter" idx="11"/>
          </p:nvPr>
        </p:nvSpPr>
        <p:spPr/>
        <p:txBody>
          <a:bodyPr/>
          <a:lstStyle/>
          <a:p>
            <a:endParaRPr lang="x-none"/>
          </a:p>
        </p:txBody>
      </p:sp>
      <p:sp>
        <p:nvSpPr>
          <p:cNvPr id="5" name="Slide Number Placeholder 4"/>
          <p:cNvSpPr>
            <a:spLocks noGrp="1"/>
          </p:cNvSpPr>
          <p:nvPr>
            <p:ph type="sldNum" sz="quarter" idx="12"/>
          </p:nvPr>
        </p:nvSpPr>
        <p:spPr/>
        <p:txBody>
          <a:bodyPr/>
          <a:lstStyle/>
          <a:p>
            <a:fld id="{83B96CDE-D036-644E-9A7F-EE092BE7D5BB}" type="slidenum">
              <a:rPr lang="x-none" smtClean="0"/>
              <a:pPr/>
              <a:t>‹#›</a:t>
            </a:fld>
            <a:endParaRPr lang="x-none"/>
          </a:p>
        </p:txBody>
      </p:sp>
    </p:spTree>
    <p:extLst>
      <p:ext uri="{BB962C8B-B14F-4D97-AF65-F5344CB8AC3E}">
        <p14:creationId xmlns="" xmlns:p14="http://schemas.microsoft.com/office/powerpoint/2010/main" val="30200818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53703C-3693-4E40-9DEE-29E16947F7DC}" type="datetimeFigureOut">
              <a:rPr lang="x-none" smtClean="0"/>
              <a:pPr/>
              <a:t>14/11/2022</a:t>
            </a:fld>
            <a:endParaRPr lang="x-none"/>
          </a:p>
        </p:txBody>
      </p:sp>
      <p:sp>
        <p:nvSpPr>
          <p:cNvPr id="3" name="Footer Placeholder 2"/>
          <p:cNvSpPr>
            <a:spLocks noGrp="1"/>
          </p:cNvSpPr>
          <p:nvPr>
            <p:ph type="ftr" sz="quarter" idx="11"/>
          </p:nvPr>
        </p:nvSpPr>
        <p:spPr/>
        <p:txBody>
          <a:bodyPr/>
          <a:lstStyle/>
          <a:p>
            <a:endParaRPr lang="x-none"/>
          </a:p>
        </p:txBody>
      </p:sp>
      <p:sp>
        <p:nvSpPr>
          <p:cNvPr id="4" name="Slide Number Placeholder 3"/>
          <p:cNvSpPr>
            <a:spLocks noGrp="1"/>
          </p:cNvSpPr>
          <p:nvPr>
            <p:ph type="sldNum" sz="quarter" idx="12"/>
          </p:nvPr>
        </p:nvSpPr>
        <p:spPr/>
        <p:txBody>
          <a:bodyPr/>
          <a:lstStyle/>
          <a:p>
            <a:fld id="{83B96CDE-D036-644E-9A7F-EE092BE7D5BB}" type="slidenum">
              <a:rPr lang="x-none" smtClean="0"/>
              <a:pPr/>
              <a:t>‹#›</a:t>
            </a:fld>
            <a:endParaRPr lang="x-none"/>
          </a:p>
        </p:txBody>
      </p:sp>
    </p:spTree>
    <p:extLst>
      <p:ext uri="{BB962C8B-B14F-4D97-AF65-F5344CB8AC3E}">
        <p14:creationId xmlns="" xmlns:p14="http://schemas.microsoft.com/office/powerpoint/2010/main" val="40333767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F53703C-3693-4E40-9DEE-29E16947F7DC}" type="datetimeFigureOut">
              <a:rPr lang="x-none" smtClean="0"/>
              <a:pPr/>
              <a:t>14/11/2022</a:t>
            </a:fld>
            <a:endParaRPr lang="x-none"/>
          </a:p>
        </p:txBody>
      </p:sp>
      <p:sp>
        <p:nvSpPr>
          <p:cNvPr id="6" name="Footer Placeholder 5"/>
          <p:cNvSpPr>
            <a:spLocks noGrp="1"/>
          </p:cNvSpPr>
          <p:nvPr>
            <p:ph type="ftr" sz="quarter" idx="11"/>
          </p:nvPr>
        </p:nvSpPr>
        <p:spPr/>
        <p:txBody>
          <a:bodyPr/>
          <a:lstStyle/>
          <a:p>
            <a:endParaRPr lang="x-none"/>
          </a:p>
        </p:txBody>
      </p:sp>
      <p:sp>
        <p:nvSpPr>
          <p:cNvPr id="7" name="Slide Number Placeholder 6"/>
          <p:cNvSpPr>
            <a:spLocks noGrp="1"/>
          </p:cNvSpPr>
          <p:nvPr>
            <p:ph type="sldNum" sz="quarter" idx="12"/>
          </p:nvPr>
        </p:nvSpPr>
        <p:spPr/>
        <p:txBody>
          <a:bodyPr/>
          <a:lstStyle/>
          <a:p>
            <a:fld id="{83B96CDE-D036-644E-9A7F-EE092BE7D5BB}" type="slidenum">
              <a:rPr lang="x-none" smtClean="0"/>
              <a:pPr/>
              <a:t>‹#›</a:t>
            </a:fld>
            <a:endParaRPr lang="x-none"/>
          </a:p>
        </p:txBody>
      </p:sp>
    </p:spTree>
    <p:extLst>
      <p:ext uri="{BB962C8B-B14F-4D97-AF65-F5344CB8AC3E}">
        <p14:creationId xmlns="" xmlns:p14="http://schemas.microsoft.com/office/powerpoint/2010/main" val="38788359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F53703C-3693-4E40-9DEE-29E16947F7DC}" type="datetimeFigureOut">
              <a:rPr lang="x-none" smtClean="0"/>
              <a:pPr/>
              <a:t>14/11/2022</a:t>
            </a:fld>
            <a:endParaRPr lang="x-none"/>
          </a:p>
        </p:txBody>
      </p:sp>
      <p:sp>
        <p:nvSpPr>
          <p:cNvPr id="6" name="Footer Placeholder 5"/>
          <p:cNvSpPr>
            <a:spLocks noGrp="1"/>
          </p:cNvSpPr>
          <p:nvPr>
            <p:ph type="ftr" sz="quarter" idx="11"/>
          </p:nvPr>
        </p:nvSpPr>
        <p:spPr/>
        <p:txBody>
          <a:bodyPr/>
          <a:lstStyle/>
          <a:p>
            <a:endParaRPr lang="x-none"/>
          </a:p>
        </p:txBody>
      </p:sp>
      <p:sp>
        <p:nvSpPr>
          <p:cNvPr id="7" name="Slide Number Placeholder 6"/>
          <p:cNvSpPr>
            <a:spLocks noGrp="1"/>
          </p:cNvSpPr>
          <p:nvPr>
            <p:ph type="sldNum" sz="quarter" idx="12"/>
          </p:nvPr>
        </p:nvSpPr>
        <p:spPr/>
        <p:txBody>
          <a:bodyPr/>
          <a:lstStyle/>
          <a:p>
            <a:fld id="{83B96CDE-D036-644E-9A7F-EE092BE7D5BB}" type="slidenum">
              <a:rPr lang="x-none" smtClean="0"/>
              <a:pPr/>
              <a:t>‹#›</a:t>
            </a:fld>
            <a:endParaRPr lang="x-none"/>
          </a:p>
        </p:txBody>
      </p:sp>
    </p:spTree>
    <p:extLst>
      <p:ext uri="{BB962C8B-B14F-4D97-AF65-F5344CB8AC3E}">
        <p14:creationId xmlns="" xmlns:p14="http://schemas.microsoft.com/office/powerpoint/2010/main" val="16454092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F53703C-3693-4E40-9DEE-29E16947F7DC}" type="datetimeFigureOut">
              <a:rPr lang="x-none" smtClean="0"/>
              <a:pPr/>
              <a:t>14/11/2022</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83B96CDE-D036-644E-9A7F-EE092BE7D5BB}" type="slidenum">
              <a:rPr lang="x-none" smtClean="0"/>
              <a:pPr/>
              <a:t>‹#›</a:t>
            </a:fld>
            <a:endParaRPr lang="x-none"/>
          </a:p>
        </p:txBody>
      </p:sp>
    </p:spTree>
    <p:extLst>
      <p:ext uri="{BB962C8B-B14F-4D97-AF65-F5344CB8AC3E}">
        <p14:creationId xmlns="" xmlns:p14="http://schemas.microsoft.com/office/powerpoint/2010/main" val="14263857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F53703C-3693-4E40-9DEE-29E16947F7DC}" type="datetimeFigureOut">
              <a:rPr lang="x-none" smtClean="0"/>
              <a:pPr/>
              <a:t>14/11/2022</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83B96CDE-D036-644E-9A7F-EE092BE7D5BB}" type="slidenum">
              <a:rPr lang="x-none" smtClean="0"/>
              <a:pPr/>
              <a:t>‹#›</a:t>
            </a:fld>
            <a:endParaRPr lang="x-none"/>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 xmlns:p14="http://schemas.microsoft.com/office/powerpoint/2010/main" val="5025725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F53703C-3693-4E40-9DEE-29E16947F7DC}" type="datetimeFigureOut">
              <a:rPr lang="x-none" smtClean="0"/>
              <a:pPr/>
              <a:t>14/11/2022</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83B96CDE-D036-644E-9A7F-EE092BE7D5BB}" type="slidenum">
              <a:rPr lang="x-none" smtClean="0"/>
              <a:pPr/>
              <a:t>‹#›</a:t>
            </a:fld>
            <a:endParaRPr lang="x-none"/>
          </a:p>
        </p:txBody>
      </p:sp>
    </p:spTree>
    <p:extLst>
      <p:ext uri="{BB962C8B-B14F-4D97-AF65-F5344CB8AC3E}">
        <p14:creationId xmlns="" xmlns:p14="http://schemas.microsoft.com/office/powerpoint/2010/main" val="21851594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F53703C-3693-4E40-9DEE-29E16947F7DC}" type="datetimeFigureOut">
              <a:rPr lang="x-none" smtClean="0"/>
              <a:pPr/>
              <a:t>14/11/2022</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83B96CDE-D036-644E-9A7F-EE092BE7D5BB}" type="slidenum">
              <a:rPr lang="x-none" smtClean="0"/>
              <a:pPr/>
              <a:t>‹#›</a:t>
            </a:fld>
            <a:endParaRPr lang="x-none"/>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 xmlns:p14="http://schemas.microsoft.com/office/powerpoint/2010/main" val="24596458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F53703C-3693-4E40-9DEE-29E16947F7DC}" type="datetimeFigureOut">
              <a:rPr lang="x-none" smtClean="0"/>
              <a:pPr/>
              <a:t>14/11/2022</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83B96CDE-D036-644E-9A7F-EE092BE7D5BB}" type="slidenum">
              <a:rPr lang="x-none" smtClean="0"/>
              <a:pPr/>
              <a:t>‹#›</a:t>
            </a:fld>
            <a:endParaRPr lang="x-none"/>
          </a:p>
        </p:txBody>
      </p:sp>
    </p:spTree>
    <p:extLst>
      <p:ext uri="{BB962C8B-B14F-4D97-AF65-F5344CB8AC3E}">
        <p14:creationId xmlns="" xmlns:p14="http://schemas.microsoft.com/office/powerpoint/2010/main" val="26725099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53703C-3693-4E40-9DEE-29E16947F7DC}" type="datetimeFigureOut">
              <a:rPr lang="x-none" smtClean="0"/>
              <a:pPr/>
              <a:t>14/11/2022</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83B96CDE-D036-644E-9A7F-EE092BE7D5BB}" type="slidenum">
              <a:rPr lang="x-none" smtClean="0"/>
              <a:pPr/>
              <a:t>‹#›</a:t>
            </a:fld>
            <a:endParaRPr lang="x-none"/>
          </a:p>
        </p:txBody>
      </p:sp>
    </p:spTree>
    <p:extLst>
      <p:ext uri="{BB962C8B-B14F-4D97-AF65-F5344CB8AC3E}">
        <p14:creationId xmlns="" xmlns:p14="http://schemas.microsoft.com/office/powerpoint/2010/main" val="32652713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53703C-3693-4E40-9DEE-29E16947F7DC}" type="datetimeFigureOut">
              <a:rPr lang="x-none" smtClean="0"/>
              <a:pPr/>
              <a:t>14/11/2022</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83B96CDE-D036-644E-9A7F-EE092BE7D5BB}" type="slidenum">
              <a:rPr lang="x-none" smtClean="0"/>
              <a:pPr/>
              <a:t>‹#›</a:t>
            </a:fld>
            <a:endParaRPr lang="x-none"/>
          </a:p>
        </p:txBody>
      </p:sp>
    </p:spTree>
    <p:extLst>
      <p:ext uri="{BB962C8B-B14F-4D97-AF65-F5344CB8AC3E}">
        <p14:creationId xmlns="" xmlns:p14="http://schemas.microsoft.com/office/powerpoint/2010/main" val="13221210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F53703C-3693-4E40-9DEE-29E16947F7DC}" type="datetimeFigureOut">
              <a:rPr lang="x-none" smtClean="0"/>
              <a:pPr/>
              <a:t>14/11/2022</a:t>
            </a:fld>
            <a:endParaRPr lang="x-none"/>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x-none"/>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3B96CDE-D036-644E-9A7F-EE092BE7D5BB}" type="slidenum">
              <a:rPr lang="x-none" smtClean="0"/>
              <a:pPr/>
              <a:t>‹#›</a:t>
            </a:fld>
            <a:endParaRPr lang="x-none"/>
          </a:p>
        </p:txBody>
      </p:sp>
    </p:spTree>
    <p:extLst>
      <p:ext uri="{BB962C8B-B14F-4D97-AF65-F5344CB8AC3E}">
        <p14:creationId xmlns="" xmlns:p14="http://schemas.microsoft.com/office/powerpoint/2010/main" val="684121625"/>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 id="2147483733" r:id="rId14"/>
    <p:sldLayoutId id="2147483734" r:id="rId15"/>
    <p:sldLayoutId id="214748373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7DAAFD9B-5785-7ADA-E272-53FCAF4CBF6D}"/>
              </a:ext>
            </a:extLst>
          </p:cNvPr>
          <p:cNvSpPr>
            <a:spLocks noGrp="1"/>
          </p:cNvSpPr>
          <p:nvPr>
            <p:ph type="ctrTitle"/>
          </p:nvPr>
        </p:nvSpPr>
        <p:spPr>
          <a:xfrm>
            <a:off x="1330086" y="803024"/>
            <a:ext cx="7489449" cy="1646302"/>
          </a:xfrm>
        </p:spPr>
        <p:txBody>
          <a:bodyPr>
            <a:normAutofit/>
          </a:bodyPr>
          <a:lstStyle/>
          <a:p>
            <a:pPr algn="ctr"/>
            <a:r>
              <a:rPr lang="it-IT" sz="2400" b="1" dirty="0">
                <a:effectLst/>
                <a:latin typeface="Tinos"/>
              </a:rPr>
              <a:t>BUSINESS PLAN FOR BRIGHT FUTURE LLP </a:t>
            </a:r>
            <a:br>
              <a:rPr lang="it-IT" sz="2400" b="1" dirty="0">
                <a:effectLst/>
                <a:latin typeface="Tinos"/>
              </a:rPr>
            </a:br>
            <a:r>
              <a:rPr lang="it-IT" sz="2400" b="1" dirty="0">
                <a:effectLst/>
                <a:latin typeface="Tinos"/>
              </a:rPr>
              <a:t>TABLE OF CONTENTS</a:t>
            </a:r>
            <a:r>
              <a:rPr lang="it-IT" sz="1800" b="1" dirty="0">
                <a:effectLst/>
                <a:latin typeface="Tinos"/>
              </a:rPr>
              <a:t> </a:t>
            </a:r>
            <a:r>
              <a:rPr lang="it-IT" dirty="0"/>
              <a:t/>
            </a:r>
            <a:br>
              <a:rPr lang="it-IT" dirty="0"/>
            </a:br>
            <a:endParaRPr lang="x-none" dirty="0"/>
          </a:p>
        </p:txBody>
      </p:sp>
      <p:sp>
        <p:nvSpPr>
          <p:cNvPr id="3" name="Sottotitolo 2">
            <a:extLst>
              <a:ext uri="{FF2B5EF4-FFF2-40B4-BE49-F238E27FC236}">
                <a16:creationId xmlns="" xmlns:a16="http://schemas.microsoft.com/office/drawing/2014/main" id="{952E9D11-6FFE-2384-8E2E-B9638F2B2FE6}"/>
              </a:ext>
            </a:extLst>
          </p:cNvPr>
          <p:cNvSpPr>
            <a:spLocks noGrp="1"/>
          </p:cNvSpPr>
          <p:nvPr>
            <p:ph type="subTitle" idx="1"/>
          </p:nvPr>
        </p:nvSpPr>
        <p:spPr>
          <a:xfrm>
            <a:off x="1458399" y="2547883"/>
            <a:ext cx="3713369" cy="3823420"/>
          </a:xfrm>
        </p:spPr>
        <p:txBody>
          <a:bodyPr>
            <a:normAutofit fontScale="92500" lnSpcReduction="20000"/>
          </a:bodyPr>
          <a:lstStyle/>
          <a:p>
            <a:endParaRPr lang="it-IT" dirty="0"/>
          </a:p>
          <a:p>
            <a:pPr marL="285750" indent="-285750" algn="l">
              <a:buFont typeface="Wingdings" panose="05000000000000000000" pitchFamily="2" charset="2"/>
              <a:buChar char="v"/>
            </a:pPr>
            <a:r>
              <a:rPr lang="it-IT" sz="1800" b="1" dirty="0">
                <a:solidFill>
                  <a:srgbClr val="00B050"/>
                </a:solidFill>
                <a:effectLst/>
                <a:latin typeface="Tinos"/>
              </a:rPr>
              <a:t>1. BUSINESS DETAILS</a:t>
            </a:r>
          </a:p>
          <a:p>
            <a:pPr marL="285750" indent="-285750" algn="l">
              <a:buFont typeface="Wingdings" panose="05000000000000000000" pitchFamily="2" charset="2"/>
              <a:buChar char="v"/>
            </a:pPr>
            <a:r>
              <a:rPr lang="it-IT" sz="1800" b="1" dirty="0">
                <a:solidFill>
                  <a:srgbClr val="00B050"/>
                </a:solidFill>
                <a:effectLst/>
                <a:latin typeface="Tinos"/>
              </a:rPr>
              <a:t>2. EXECUTIVE SUMMARY </a:t>
            </a:r>
            <a:endParaRPr lang="it-IT" dirty="0">
              <a:solidFill>
                <a:srgbClr val="00B050"/>
              </a:solidFill>
            </a:endParaRPr>
          </a:p>
          <a:p>
            <a:pPr marL="285750" indent="-285750" algn="l">
              <a:buFont typeface="Wingdings" panose="05000000000000000000" pitchFamily="2" charset="2"/>
              <a:buChar char="v"/>
            </a:pPr>
            <a:r>
              <a:rPr lang="it-IT" sz="1800" b="1" dirty="0">
                <a:solidFill>
                  <a:srgbClr val="00B050"/>
                </a:solidFill>
                <a:effectLst/>
                <a:latin typeface="Tinos"/>
              </a:rPr>
              <a:t>3. BUSINESS OVERVIEW </a:t>
            </a:r>
          </a:p>
          <a:p>
            <a:pPr marL="285750" indent="-285750" algn="l">
              <a:buFont typeface="Wingdings" panose="05000000000000000000" pitchFamily="2" charset="2"/>
              <a:buChar char="v"/>
            </a:pPr>
            <a:r>
              <a:rPr lang="it-IT" sz="1800" b="1" dirty="0">
                <a:solidFill>
                  <a:srgbClr val="00B050"/>
                </a:solidFill>
                <a:effectLst/>
                <a:latin typeface="Tinos"/>
              </a:rPr>
              <a:t>4. MARKETING ANALYSIS </a:t>
            </a:r>
          </a:p>
          <a:p>
            <a:pPr marL="285750" indent="-285750" algn="l">
              <a:buFont typeface="Wingdings" panose="05000000000000000000" pitchFamily="2" charset="2"/>
              <a:buChar char="v"/>
            </a:pPr>
            <a:r>
              <a:rPr lang="it-IT" sz="1800" b="1" dirty="0">
                <a:solidFill>
                  <a:srgbClr val="00B050"/>
                </a:solidFill>
                <a:effectLst/>
                <a:latin typeface="Tinos"/>
              </a:rPr>
              <a:t>5. SWOT ANALYSIS</a:t>
            </a:r>
          </a:p>
          <a:p>
            <a:pPr marL="285750" indent="-285750" algn="l">
              <a:buFont typeface="Wingdings" panose="05000000000000000000" pitchFamily="2" charset="2"/>
              <a:buChar char="v"/>
            </a:pPr>
            <a:r>
              <a:rPr lang="it-IT" sz="1800" b="1" dirty="0">
                <a:solidFill>
                  <a:srgbClr val="00B050"/>
                </a:solidFill>
                <a:effectLst/>
                <a:latin typeface="Tinos"/>
              </a:rPr>
              <a:t>6.PESTEL ANALYSIS</a:t>
            </a:r>
          </a:p>
          <a:p>
            <a:pPr marL="285750" indent="-285750" algn="l">
              <a:buFont typeface="Wingdings" panose="05000000000000000000" pitchFamily="2" charset="2"/>
              <a:buChar char="v"/>
            </a:pPr>
            <a:r>
              <a:rPr lang="it-IT" b="1" dirty="0">
                <a:solidFill>
                  <a:srgbClr val="00B050"/>
                </a:solidFill>
                <a:latin typeface="Tinos"/>
              </a:rPr>
              <a:t>7.</a:t>
            </a:r>
            <a:r>
              <a:rPr lang="it-IT" sz="1800" b="1" dirty="0">
                <a:solidFill>
                  <a:srgbClr val="00B050"/>
                </a:solidFill>
                <a:effectLst/>
                <a:latin typeface="Tinos"/>
              </a:rPr>
              <a:t> MARKETING</a:t>
            </a:r>
          </a:p>
          <a:p>
            <a:pPr marL="285750" indent="-285750" algn="l">
              <a:buFont typeface="Wingdings" panose="05000000000000000000" pitchFamily="2" charset="2"/>
              <a:buChar char="v"/>
            </a:pPr>
            <a:r>
              <a:rPr lang="it-IT" b="1" dirty="0">
                <a:solidFill>
                  <a:srgbClr val="00B050"/>
                </a:solidFill>
                <a:latin typeface="Tinos"/>
              </a:rPr>
              <a:t>8.</a:t>
            </a:r>
            <a:r>
              <a:rPr lang="it-IT" sz="1800" b="1" dirty="0">
                <a:solidFill>
                  <a:srgbClr val="00B050"/>
                </a:solidFill>
                <a:effectLst/>
                <a:latin typeface="Tinos"/>
              </a:rPr>
              <a:t> OPERATIONS</a:t>
            </a:r>
          </a:p>
          <a:p>
            <a:pPr marL="285750" indent="-285750" algn="l">
              <a:buFont typeface="Wingdings" panose="05000000000000000000" pitchFamily="2" charset="2"/>
              <a:buChar char="v"/>
            </a:pPr>
            <a:r>
              <a:rPr lang="it-IT" b="1" dirty="0">
                <a:solidFill>
                  <a:srgbClr val="00B050"/>
                </a:solidFill>
                <a:latin typeface="Tinos"/>
              </a:rPr>
              <a:t>9.</a:t>
            </a:r>
            <a:r>
              <a:rPr lang="it-IT" sz="1800" b="1" dirty="0">
                <a:solidFill>
                  <a:srgbClr val="00B050"/>
                </a:solidFill>
                <a:effectLst/>
                <a:latin typeface="Tinos"/>
              </a:rPr>
              <a:t> MANAGEMENT TEAM</a:t>
            </a:r>
          </a:p>
          <a:p>
            <a:pPr marL="285750" indent="-285750" algn="l">
              <a:buFont typeface="Wingdings" panose="05000000000000000000" pitchFamily="2" charset="2"/>
              <a:buChar char="v"/>
            </a:pPr>
            <a:r>
              <a:rPr lang="it-IT" sz="1800" b="1" dirty="0">
                <a:solidFill>
                  <a:srgbClr val="00B050"/>
                </a:solidFill>
                <a:effectLst/>
                <a:latin typeface="Tinos"/>
              </a:rPr>
              <a:t> </a:t>
            </a:r>
            <a:r>
              <a:rPr lang="it-IT" b="1" dirty="0">
                <a:solidFill>
                  <a:srgbClr val="00B050"/>
                </a:solidFill>
                <a:latin typeface="Tinos"/>
              </a:rPr>
              <a:t>10</a:t>
            </a:r>
            <a:r>
              <a:rPr lang="it-IT" sz="1800" b="1" dirty="0">
                <a:solidFill>
                  <a:srgbClr val="00B050"/>
                </a:solidFill>
                <a:effectLst/>
                <a:latin typeface="Tinos"/>
              </a:rPr>
              <a:t>. FINANCIAL OVERVIEW </a:t>
            </a:r>
            <a:endParaRPr lang="it-IT" dirty="0">
              <a:solidFill>
                <a:srgbClr val="00B050"/>
              </a:solidFill>
            </a:endParaRPr>
          </a:p>
          <a:p>
            <a:endParaRPr lang="x-none" dirty="0"/>
          </a:p>
        </p:txBody>
      </p:sp>
    </p:spTree>
    <p:extLst>
      <p:ext uri="{BB962C8B-B14F-4D97-AF65-F5344CB8AC3E}">
        <p14:creationId xmlns="" xmlns:p14="http://schemas.microsoft.com/office/powerpoint/2010/main" val="5452313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55C2E534-F8C9-2391-67E4-02EB7FF09744}"/>
              </a:ext>
            </a:extLst>
          </p:cNvPr>
          <p:cNvSpPr>
            <a:spLocks noGrp="1"/>
          </p:cNvSpPr>
          <p:nvPr>
            <p:ph type="title"/>
          </p:nvPr>
        </p:nvSpPr>
        <p:spPr>
          <a:xfrm>
            <a:off x="838200" y="778477"/>
            <a:ext cx="9986319" cy="912212"/>
          </a:xfrm>
        </p:spPr>
        <p:txBody>
          <a:bodyPr>
            <a:noAutofit/>
          </a:bodyPr>
          <a:lstStyle/>
          <a:p>
            <a:r>
              <a:rPr lang="it-IT" dirty="0"/>
              <a:t/>
            </a:r>
            <a:br>
              <a:rPr lang="it-IT" dirty="0"/>
            </a:br>
            <a:r>
              <a:rPr lang="it-IT" dirty="0"/>
              <a:t>                    </a:t>
            </a:r>
            <a:r>
              <a:rPr lang="it-IT" b="1" dirty="0">
                <a:latin typeface="Tinos"/>
              </a:rPr>
              <a:t>BUSINESS DETAILS </a:t>
            </a:r>
            <a:endParaRPr lang="x-none" dirty="0"/>
          </a:p>
        </p:txBody>
      </p:sp>
      <p:sp>
        <p:nvSpPr>
          <p:cNvPr id="3" name="Segnaposto contenuto 2">
            <a:extLst>
              <a:ext uri="{FF2B5EF4-FFF2-40B4-BE49-F238E27FC236}">
                <a16:creationId xmlns="" xmlns:a16="http://schemas.microsoft.com/office/drawing/2014/main" id="{D40FA95A-745F-4423-61CC-05FAE243592F}"/>
              </a:ext>
            </a:extLst>
          </p:cNvPr>
          <p:cNvSpPr>
            <a:spLocks noGrp="1"/>
          </p:cNvSpPr>
          <p:nvPr>
            <p:ph idx="1"/>
          </p:nvPr>
        </p:nvSpPr>
        <p:spPr/>
        <p:txBody>
          <a:bodyPr>
            <a:normAutofit/>
          </a:bodyPr>
          <a:lstStyle/>
          <a:p>
            <a:pPr marL="0" indent="0">
              <a:buNone/>
            </a:pPr>
            <a:r>
              <a:rPr lang="it-IT" dirty="0"/>
              <a:t>Business </a:t>
            </a:r>
            <a:r>
              <a:rPr lang="it-IT" dirty="0" err="1"/>
              <a:t>owner</a:t>
            </a:r>
            <a:r>
              <a:rPr lang="it-IT" dirty="0"/>
              <a:t>(</a:t>
            </a:r>
            <a:r>
              <a:rPr lang="it-IT" dirty="0" err="1"/>
              <a:t>s</a:t>
            </a:r>
            <a:r>
              <a:rPr lang="it-IT" dirty="0"/>
              <a:t>): Ana-Maria </a:t>
            </a:r>
            <a:r>
              <a:rPr lang="it-IT" dirty="0" err="1"/>
              <a:t>Luiza</a:t>
            </a:r>
            <a:r>
              <a:rPr lang="it-IT" dirty="0"/>
              <a:t> Macovei, </a:t>
            </a:r>
            <a:r>
              <a:rPr lang="it-IT" dirty="0" err="1"/>
              <a:t>Ionela</a:t>
            </a:r>
            <a:r>
              <a:rPr lang="it-IT" dirty="0"/>
              <a:t> Diana </a:t>
            </a:r>
            <a:r>
              <a:rPr lang="it-IT" dirty="0" err="1"/>
              <a:t>Bojila</a:t>
            </a:r>
            <a:r>
              <a:rPr lang="it-IT" dirty="0"/>
              <a:t> and Maria </a:t>
            </a:r>
            <a:r>
              <a:rPr lang="it-IT" dirty="0" err="1"/>
              <a:t>Francisca</a:t>
            </a:r>
            <a:r>
              <a:rPr lang="it-IT" dirty="0"/>
              <a:t> </a:t>
            </a:r>
            <a:r>
              <a:rPr lang="it-IT" dirty="0" err="1"/>
              <a:t>Bumbu</a:t>
            </a:r>
            <a:r>
              <a:rPr lang="it-IT" dirty="0"/>
              <a:t>. Business name: Bright Future LLP </a:t>
            </a:r>
          </a:p>
          <a:p>
            <a:pPr marL="0" indent="0">
              <a:buNone/>
            </a:pPr>
            <a:r>
              <a:rPr lang="it-IT" dirty="0"/>
              <a:t>Business </a:t>
            </a:r>
            <a:r>
              <a:rPr lang="it-IT" dirty="0" err="1"/>
              <a:t>address</a:t>
            </a:r>
            <a:r>
              <a:rPr lang="it-IT" dirty="0"/>
              <a:t>: </a:t>
            </a:r>
          </a:p>
          <a:p>
            <a:pPr marL="0" indent="0">
              <a:buNone/>
            </a:pPr>
            <a:r>
              <a:rPr lang="it-IT" dirty="0"/>
              <a:t>134A </a:t>
            </a:r>
            <a:r>
              <a:rPr lang="it-IT" dirty="0" err="1"/>
              <a:t>Narborough</a:t>
            </a:r>
            <a:r>
              <a:rPr lang="it-IT" dirty="0"/>
              <a:t> Leicester Leicestershire</a:t>
            </a:r>
            <a:br>
              <a:rPr lang="it-IT" dirty="0"/>
            </a:br>
            <a:r>
              <a:rPr lang="it-IT" dirty="0"/>
              <a:t>LE3 0BT </a:t>
            </a:r>
          </a:p>
          <a:p>
            <a:pPr marL="0" indent="0">
              <a:buNone/>
            </a:pPr>
            <a:r>
              <a:rPr lang="it-IT" dirty="0"/>
              <a:t>Phone: 07471474659</a:t>
            </a:r>
            <a:br>
              <a:rPr lang="it-IT" dirty="0"/>
            </a:br>
            <a:r>
              <a:rPr lang="it-IT" dirty="0"/>
              <a:t>Email: Brightfuture10@gmail.com</a:t>
            </a:r>
            <a:br>
              <a:rPr lang="it-IT" dirty="0"/>
            </a:br>
            <a:r>
              <a:rPr lang="it-IT" dirty="0"/>
              <a:t>Website: https://</a:t>
            </a:r>
            <a:r>
              <a:rPr lang="it-IT" dirty="0" err="1"/>
              <a:t>www.brightfuture.com.index.html</a:t>
            </a:r>
            <a:r>
              <a:rPr lang="it-IT" dirty="0"/>
              <a:t> </a:t>
            </a:r>
          </a:p>
          <a:p>
            <a:pPr marL="0" indent="0">
              <a:buNone/>
            </a:pPr>
            <a:endParaRPr lang="x-none" dirty="0"/>
          </a:p>
        </p:txBody>
      </p:sp>
    </p:spTree>
    <p:extLst>
      <p:ext uri="{BB962C8B-B14F-4D97-AF65-F5344CB8AC3E}">
        <p14:creationId xmlns="" xmlns:p14="http://schemas.microsoft.com/office/powerpoint/2010/main" val="14141035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FDBFB59E-054F-C49D-9EDB-15BD9EBAB3B6}"/>
              </a:ext>
            </a:extLst>
          </p:cNvPr>
          <p:cNvSpPr>
            <a:spLocks noGrp="1"/>
          </p:cNvSpPr>
          <p:nvPr>
            <p:ph type="title"/>
          </p:nvPr>
        </p:nvSpPr>
        <p:spPr>
          <a:xfrm>
            <a:off x="677334" y="921940"/>
            <a:ext cx="8596668" cy="1320800"/>
          </a:xfrm>
        </p:spPr>
        <p:txBody>
          <a:bodyPr/>
          <a:lstStyle/>
          <a:p>
            <a:r>
              <a:rPr lang="it-IT" sz="3200" b="1" dirty="0">
                <a:effectLst/>
                <a:latin typeface="Tinos"/>
              </a:rPr>
              <a:t>                          EXECUTIVE SUMMARY </a:t>
            </a:r>
            <a:r>
              <a:rPr lang="it-IT" dirty="0"/>
              <a:t/>
            </a:r>
            <a:br>
              <a:rPr lang="it-IT" dirty="0"/>
            </a:br>
            <a:endParaRPr lang="x-none" dirty="0"/>
          </a:p>
        </p:txBody>
      </p:sp>
      <p:sp>
        <p:nvSpPr>
          <p:cNvPr id="3" name="Segnaposto contenuto 2">
            <a:extLst>
              <a:ext uri="{FF2B5EF4-FFF2-40B4-BE49-F238E27FC236}">
                <a16:creationId xmlns="" xmlns:a16="http://schemas.microsoft.com/office/drawing/2014/main" id="{00FDD5B0-9400-5876-E218-7417B645964A}"/>
              </a:ext>
            </a:extLst>
          </p:cNvPr>
          <p:cNvSpPr>
            <a:spLocks noGrp="1"/>
          </p:cNvSpPr>
          <p:nvPr>
            <p:ph idx="1"/>
          </p:nvPr>
        </p:nvSpPr>
        <p:spPr>
          <a:xfrm rot="15655522" flipV="1">
            <a:off x="1183025" y="49151399"/>
            <a:ext cx="233087" cy="45719"/>
          </a:xfrm>
        </p:spPr>
        <p:txBody>
          <a:bodyPr>
            <a:normAutofit fontScale="25000" lnSpcReduction="20000"/>
          </a:bodyPr>
          <a:lstStyle/>
          <a:p>
            <a:r>
              <a:rPr lang="x-none" dirty="0"/>
              <a:t>.</a:t>
            </a:r>
          </a:p>
        </p:txBody>
      </p:sp>
      <p:sp>
        <p:nvSpPr>
          <p:cNvPr id="4" name="Rectangle 1">
            <a:extLst>
              <a:ext uri="{FF2B5EF4-FFF2-40B4-BE49-F238E27FC236}">
                <a16:creationId xmlns="" xmlns:a16="http://schemas.microsoft.com/office/drawing/2014/main" id="{ABD99674-8AD3-9E1B-31B9-C4BFB031A06A}"/>
              </a:ext>
            </a:extLst>
          </p:cNvPr>
          <p:cNvSpPr>
            <a:spLocks noChangeArrowheads="1"/>
          </p:cNvSpPr>
          <p:nvPr/>
        </p:nvSpPr>
        <p:spPr bwMode="auto">
          <a:xfrm>
            <a:off x="0" y="43934"/>
            <a:ext cx="1595309"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x-none" altLang="x-none" b="0" i="0" u="none" strike="noStrike" cap="none" normalizeH="0" baseline="0" dirty="0">
                <a:ln>
                  <a:noFill/>
                </a:ln>
                <a:solidFill>
                  <a:schemeClr val="tx1"/>
                </a:solidFill>
                <a:effectLst/>
                <a:latin typeface="Arial" panose="020B0604020202020204" pitchFamily="34" charset="0"/>
              </a:rPr>
              <a:t>                     </a:t>
            </a:r>
            <a:r>
              <a:rPr kumimoji="0" lang="x-none" altLang="x-none" sz="1800" b="0" i="0" u="none" strike="noStrike" cap="none" normalizeH="0" baseline="0" dirty="0">
                <a:ln>
                  <a:noFill/>
                </a:ln>
                <a:solidFill>
                  <a:schemeClr val="tx1"/>
                </a:solidFill>
                <a:effectLst/>
                <a:latin typeface="Arial" panose="020B0604020202020204" pitchFamily="34" charset="0"/>
              </a:rPr>
              <a:t> </a:t>
            </a:r>
          </a:p>
        </p:txBody>
      </p:sp>
      <p:pic>
        <p:nvPicPr>
          <p:cNvPr id="1026" name="Picture 2" descr="page2image59153344">
            <a:extLst>
              <a:ext uri="{FF2B5EF4-FFF2-40B4-BE49-F238E27FC236}">
                <a16:creationId xmlns="" xmlns:a16="http://schemas.microsoft.com/office/drawing/2014/main" id="{52EF822E-E06A-58DD-33F0-C060912754E8}"/>
              </a:ext>
            </a:extLst>
          </p:cNvPr>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27000" y="830263"/>
            <a:ext cx="1625600" cy="12700"/>
          </a:xfrm>
          <a:prstGeom prst="rect">
            <a:avLst/>
          </a:prstGeom>
          <a:noFill/>
          <a:extLst>
            <a:ext uri="{909E8E84-426E-40DD-AFC4-6F175D3DCCD1}">
              <a14:hiddenFill xmlns="" xmlns:a14="http://schemas.microsoft.com/office/drawing/2010/main">
                <a:solidFill>
                  <a:srgbClr val="FFFFFF"/>
                </a:solidFill>
              </a14:hiddenFill>
            </a:ext>
          </a:extLst>
        </p:spPr>
      </p:pic>
      <p:pic>
        <p:nvPicPr>
          <p:cNvPr id="1027" name="Picture 3" descr="page2image59155264">
            <a:extLst>
              <a:ext uri="{FF2B5EF4-FFF2-40B4-BE49-F238E27FC236}">
                <a16:creationId xmlns="" xmlns:a16="http://schemas.microsoft.com/office/drawing/2014/main" id="{CD1B3FCE-8F82-55F9-5439-E4D8590AEBDC}"/>
              </a:ext>
            </a:extLst>
          </p:cNvPr>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1968500" y="830263"/>
            <a:ext cx="1981200" cy="12700"/>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a:extLst>
              <a:ext uri="{FF2B5EF4-FFF2-40B4-BE49-F238E27FC236}">
                <a16:creationId xmlns="" xmlns:a16="http://schemas.microsoft.com/office/drawing/2014/main" id="{45748636-CB9B-3481-738F-2EF29AFFD640}"/>
              </a:ext>
            </a:extLst>
          </p:cNvPr>
          <p:cNvSpPr>
            <a:spLocks noChangeArrowheads="1"/>
          </p:cNvSpPr>
          <p:nvPr/>
        </p:nvSpPr>
        <p:spPr bwMode="auto">
          <a:xfrm>
            <a:off x="518632" y="1582340"/>
            <a:ext cx="10769601" cy="369331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x-none" altLang="x-none" b="0" i="0" u="none" strike="noStrike" cap="none" normalizeH="0" baseline="0" dirty="0">
                <a:ln>
                  <a:noFill/>
                </a:ln>
                <a:solidFill>
                  <a:schemeClr val="tx1"/>
                </a:solidFill>
                <a:effectLst/>
                <a:latin typeface="Tinos"/>
              </a:rPr>
              <a:t>Bright Future LLP is a partnership, specialising in the online study of numerous different foreign languages within the online teaching industry. </a:t>
            </a:r>
            <a:endParaRPr kumimoji="0" lang="x-none" altLang="x-none"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x-none" altLang="x-none" b="1" i="0" u="none" strike="noStrike" cap="none" normalizeH="0" baseline="0" dirty="0">
                <a:ln>
                  <a:noFill/>
                </a:ln>
                <a:solidFill>
                  <a:schemeClr val="tx1"/>
                </a:solidFill>
                <a:effectLst/>
                <a:latin typeface="Tinos"/>
              </a:rPr>
              <a:t>Management team </a:t>
            </a:r>
            <a:endParaRPr kumimoji="0" lang="x-none" altLang="x-none"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x-none" altLang="x-none" b="0" i="0" u="none" strike="noStrike" cap="none" normalizeH="0" baseline="0" dirty="0">
                <a:ln>
                  <a:noFill/>
                </a:ln>
                <a:solidFill>
                  <a:schemeClr val="tx1"/>
                </a:solidFill>
                <a:effectLst/>
                <a:latin typeface="Tinos"/>
              </a:rPr>
              <a:t>Ana-Maria Luiza Macovei Role: CEO </a:t>
            </a:r>
            <a:endParaRPr kumimoji="0" lang="x-none" altLang="x-none" b="0" i="0" u="none" strike="noStrike" cap="none" normalizeH="0" baseline="0" dirty="0">
              <a:ln>
                <a:noFill/>
              </a:ln>
              <a:solidFill>
                <a:schemeClr val="tx1"/>
              </a:solidFill>
              <a:effectLst/>
            </a:endParaRPr>
          </a:p>
          <a:p>
            <a:r>
              <a:rPr kumimoji="0" lang="x-none" altLang="x-none" b="0" i="0" u="none" strike="noStrike" cap="none" normalizeH="0" baseline="0" dirty="0">
                <a:ln>
                  <a:noFill/>
                </a:ln>
                <a:solidFill>
                  <a:schemeClr val="tx1"/>
                </a:solidFill>
                <a:effectLst/>
                <a:latin typeface="Tinos"/>
              </a:rPr>
              <a:t>Ionela Diana Bojila Role: </a:t>
            </a:r>
            <a:r>
              <a:rPr lang="it-IT" dirty="0">
                <a:effectLst/>
                <a:latin typeface="Tinos"/>
              </a:rPr>
              <a:t>CEO </a:t>
            </a:r>
            <a:endParaRPr lang="it-IT" dirty="0"/>
          </a:p>
          <a:p>
            <a:r>
              <a:rPr lang="it-IT" dirty="0">
                <a:effectLst/>
                <a:latin typeface="Tinos"/>
              </a:rPr>
              <a:t>Maria </a:t>
            </a:r>
            <a:r>
              <a:rPr lang="it-IT" dirty="0" err="1">
                <a:effectLst/>
                <a:latin typeface="Tinos"/>
              </a:rPr>
              <a:t>Francisca</a:t>
            </a:r>
            <a:r>
              <a:rPr lang="it-IT" dirty="0">
                <a:effectLst/>
                <a:latin typeface="Tinos"/>
              </a:rPr>
              <a:t> </a:t>
            </a:r>
            <a:r>
              <a:rPr lang="it-IT" dirty="0" err="1">
                <a:effectLst/>
                <a:latin typeface="Tinos"/>
              </a:rPr>
              <a:t>Bumbu</a:t>
            </a:r>
            <a:r>
              <a:rPr lang="it-IT" dirty="0">
                <a:effectLst/>
                <a:latin typeface="Tinos"/>
              </a:rPr>
              <a:t> </a:t>
            </a:r>
            <a:r>
              <a:rPr lang="it-IT" dirty="0" err="1">
                <a:effectLst/>
                <a:latin typeface="Tinos"/>
              </a:rPr>
              <a:t>Role</a:t>
            </a:r>
            <a:r>
              <a:rPr lang="it-IT" dirty="0">
                <a:effectLst/>
                <a:latin typeface="Tinos"/>
              </a:rPr>
              <a:t>: CEO </a:t>
            </a:r>
            <a:endParaRPr lang="it-IT" dirty="0"/>
          </a:p>
          <a:p>
            <a:r>
              <a:rPr lang="it-IT" b="1" dirty="0">
                <a:effectLst/>
                <a:latin typeface="Tinos"/>
              </a:rPr>
              <a:t>Ownership </a:t>
            </a:r>
            <a:r>
              <a:rPr lang="it-IT" b="1" dirty="0" err="1">
                <a:effectLst/>
                <a:latin typeface="Tinos"/>
              </a:rPr>
              <a:t>structure</a:t>
            </a:r>
            <a:r>
              <a:rPr lang="it-IT" b="1" dirty="0">
                <a:effectLst/>
                <a:latin typeface="Tinos"/>
              </a:rPr>
              <a:t> of business </a:t>
            </a:r>
            <a:endParaRPr lang="it-IT" dirty="0"/>
          </a:p>
          <a:p>
            <a:r>
              <a:rPr lang="it-IT" dirty="0" err="1">
                <a:effectLst/>
                <a:latin typeface="Tinos"/>
              </a:rPr>
              <a:t>Owner</a:t>
            </a:r>
            <a:r>
              <a:rPr lang="it-IT" dirty="0">
                <a:effectLst/>
                <a:latin typeface="Tinos"/>
              </a:rPr>
              <a:t>(</a:t>
            </a:r>
            <a:r>
              <a:rPr lang="it-IT" dirty="0" err="1">
                <a:effectLst/>
                <a:latin typeface="Tinos"/>
              </a:rPr>
              <a:t>s</a:t>
            </a:r>
            <a:r>
              <a:rPr lang="it-IT" dirty="0">
                <a:effectLst/>
                <a:latin typeface="Tinos"/>
              </a:rPr>
              <a:t>):</a:t>
            </a:r>
            <a:br>
              <a:rPr lang="it-IT" dirty="0">
                <a:effectLst/>
                <a:latin typeface="Tinos"/>
              </a:rPr>
            </a:br>
            <a:r>
              <a:rPr lang="it-IT" dirty="0">
                <a:effectLst/>
                <a:latin typeface="Tinos"/>
              </a:rPr>
              <a:t>Ana-Maria </a:t>
            </a:r>
            <a:r>
              <a:rPr lang="it-IT" dirty="0" err="1">
                <a:effectLst/>
                <a:latin typeface="Tinos"/>
              </a:rPr>
              <a:t>Luiza</a:t>
            </a:r>
            <a:r>
              <a:rPr lang="it-IT" dirty="0">
                <a:effectLst/>
                <a:latin typeface="Tinos"/>
              </a:rPr>
              <a:t> Macovei </a:t>
            </a:r>
            <a:endParaRPr lang="it-IT" dirty="0"/>
          </a:p>
          <a:p>
            <a:r>
              <a:rPr lang="it-IT" dirty="0">
                <a:effectLst/>
                <a:latin typeface="Tinos"/>
              </a:rPr>
              <a:t>Share </a:t>
            </a:r>
            <a:r>
              <a:rPr lang="it-IT" dirty="0" err="1">
                <a:effectLst/>
                <a:latin typeface="Tinos"/>
              </a:rPr>
              <a:t>owned</a:t>
            </a:r>
            <a:r>
              <a:rPr lang="it-IT" dirty="0">
                <a:effectLst/>
                <a:latin typeface="Tinos"/>
              </a:rPr>
              <a:t>: 33.3% </a:t>
            </a:r>
            <a:endParaRPr lang="it-IT" dirty="0"/>
          </a:p>
          <a:p>
            <a:r>
              <a:rPr lang="it-IT" dirty="0" err="1">
                <a:effectLst/>
                <a:latin typeface="Tinos"/>
              </a:rPr>
              <a:t>Ionela</a:t>
            </a:r>
            <a:r>
              <a:rPr lang="it-IT" dirty="0">
                <a:effectLst/>
                <a:latin typeface="Tinos"/>
              </a:rPr>
              <a:t> Diana </a:t>
            </a:r>
            <a:r>
              <a:rPr lang="it-IT" dirty="0" err="1">
                <a:effectLst/>
                <a:latin typeface="Tinos"/>
              </a:rPr>
              <a:t>Bojila</a:t>
            </a:r>
            <a:r>
              <a:rPr lang="it-IT" dirty="0">
                <a:effectLst/>
                <a:latin typeface="Tinos"/>
              </a:rPr>
              <a:t> Share </a:t>
            </a:r>
            <a:r>
              <a:rPr lang="it-IT" dirty="0" err="1">
                <a:effectLst/>
                <a:latin typeface="Tinos"/>
              </a:rPr>
              <a:t>owned</a:t>
            </a:r>
            <a:r>
              <a:rPr lang="it-IT" dirty="0">
                <a:effectLst/>
                <a:latin typeface="Tinos"/>
              </a:rPr>
              <a:t>: 33.3% </a:t>
            </a:r>
            <a:endParaRPr lang="it-IT" dirty="0"/>
          </a:p>
          <a:p>
            <a:r>
              <a:rPr lang="it-IT" dirty="0">
                <a:effectLst/>
                <a:latin typeface="Tinos"/>
              </a:rPr>
              <a:t>Maria </a:t>
            </a:r>
            <a:r>
              <a:rPr lang="it-IT" dirty="0" err="1">
                <a:effectLst/>
                <a:latin typeface="Tinos"/>
              </a:rPr>
              <a:t>Francisca</a:t>
            </a:r>
            <a:r>
              <a:rPr lang="it-IT" dirty="0">
                <a:effectLst/>
                <a:latin typeface="Tinos"/>
              </a:rPr>
              <a:t> </a:t>
            </a:r>
            <a:r>
              <a:rPr lang="it-IT" dirty="0" err="1">
                <a:effectLst/>
                <a:latin typeface="Tinos"/>
              </a:rPr>
              <a:t>Bumbu</a:t>
            </a:r>
            <a:r>
              <a:rPr lang="it-IT" dirty="0">
                <a:effectLst/>
                <a:latin typeface="Tinos"/>
              </a:rPr>
              <a:t> Share </a:t>
            </a:r>
            <a:r>
              <a:rPr lang="it-IT" dirty="0" err="1">
                <a:effectLst/>
                <a:latin typeface="Tinos"/>
              </a:rPr>
              <a:t>owned</a:t>
            </a:r>
            <a:r>
              <a:rPr lang="it-IT" dirty="0">
                <a:effectLst/>
                <a:latin typeface="Tinos"/>
              </a:rPr>
              <a:t>: 33.3% </a:t>
            </a:r>
            <a:endParaRPr lang="it-IT" dirty="0"/>
          </a:p>
          <a:p>
            <a:pPr marL="0" marR="0" lvl="0" indent="0" algn="l" defTabSz="914400" rtl="0" eaLnBrk="0" fontAlgn="base" latinLnBrk="0" hangingPunct="0">
              <a:lnSpc>
                <a:spcPct val="100000"/>
              </a:lnSpc>
              <a:spcBef>
                <a:spcPct val="0"/>
              </a:spcBef>
              <a:spcAft>
                <a:spcPct val="0"/>
              </a:spcAft>
              <a:buClrTx/>
              <a:buSzTx/>
              <a:buFontTx/>
              <a:buNone/>
              <a:tabLst/>
            </a:pPr>
            <a:r>
              <a:rPr kumimoji="0" lang="x-none" altLang="x-none" b="0" i="0" u="none" strike="noStrike" cap="none" normalizeH="0" baseline="0" dirty="0">
                <a:ln>
                  <a:noFill/>
                </a:ln>
                <a:solidFill>
                  <a:schemeClr val="tx1"/>
                </a:solidFill>
                <a:effectLst/>
                <a:latin typeface="Arial" panose="020B0604020202020204" pitchFamily="34" charset="0"/>
              </a:rPr>
              <a:t>  </a:t>
            </a:r>
          </a:p>
        </p:txBody>
      </p:sp>
    </p:spTree>
    <p:extLst>
      <p:ext uri="{BB962C8B-B14F-4D97-AF65-F5344CB8AC3E}">
        <p14:creationId xmlns="" xmlns:p14="http://schemas.microsoft.com/office/powerpoint/2010/main" val="25621421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46818449-F45A-1130-D8C1-C52F34D09283}"/>
              </a:ext>
            </a:extLst>
          </p:cNvPr>
          <p:cNvSpPr>
            <a:spLocks noGrp="1"/>
          </p:cNvSpPr>
          <p:nvPr>
            <p:ph type="title"/>
          </p:nvPr>
        </p:nvSpPr>
        <p:spPr>
          <a:xfrm>
            <a:off x="621792" y="1161288"/>
            <a:ext cx="3602736" cy="4526280"/>
          </a:xfrm>
        </p:spPr>
        <p:txBody>
          <a:bodyPr>
            <a:normAutofit/>
          </a:bodyPr>
          <a:lstStyle/>
          <a:p>
            <a:r>
              <a:rPr lang="it-IT" sz="4000" b="1">
                <a:effectLst/>
                <a:latin typeface="Tinos"/>
              </a:rPr>
              <a:t>                            BUSINESS OVERVIEW </a:t>
            </a:r>
            <a:r>
              <a:rPr lang="it-IT" sz="4000"/>
              <a:t/>
            </a:r>
            <a:br>
              <a:rPr lang="it-IT" sz="4000"/>
            </a:br>
            <a:endParaRPr lang="x-none" sz="4000"/>
          </a:p>
        </p:txBody>
      </p:sp>
      <p:sp>
        <p:nvSpPr>
          <p:cNvPr id="3" name="Segnaposto contenuto 2">
            <a:extLst>
              <a:ext uri="{FF2B5EF4-FFF2-40B4-BE49-F238E27FC236}">
                <a16:creationId xmlns="" xmlns:a16="http://schemas.microsoft.com/office/drawing/2014/main" id="{39C810F9-57B5-B496-C0F2-03DD4EE8C44B}"/>
              </a:ext>
            </a:extLst>
          </p:cNvPr>
          <p:cNvSpPr>
            <a:spLocks noGrp="1"/>
          </p:cNvSpPr>
          <p:nvPr>
            <p:ph idx="1"/>
          </p:nvPr>
        </p:nvSpPr>
        <p:spPr>
          <a:xfrm>
            <a:off x="5434149" y="932688"/>
            <a:ext cx="5916603" cy="4992624"/>
          </a:xfrm>
        </p:spPr>
        <p:txBody>
          <a:bodyPr anchor="ctr">
            <a:normAutofit/>
          </a:bodyPr>
          <a:lstStyle/>
          <a:p>
            <a:r>
              <a:rPr lang="it-IT" sz="2000" dirty="0"/>
              <a:t>Overview: The business specialises in the online study of numerous different foreign </a:t>
            </a:r>
            <a:r>
              <a:rPr lang="it-IT" sz="2000" dirty="0" smtClean="0"/>
              <a:t>languages (</a:t>
            </a:r>
            <a:r>
              <a:rPr lang="en-US" sz="2000" dirty="0" err="1" smtClean="0">
                <a:latin typeface="Arial" pitchFamily="34" charset="0"/>
                <a:cs typeface="Arial" pitchFamily="34" charset="0"/>
              </a:rPr>
              <a:t>Jayachandran</a:t>
            </a:r>
            <a:r>
              <a:rPr lang="en-US" sz="2000" dirty="0" smtClean="0">
                <a:latin typeface="Arial" pitchFamily="34" charset="0"/>
                <a:cs typeface="Arial" pitchFamily="34" charset="0"/>
              </a:rPr>
              <a:t>, Javier and  </a:t>
            </a:r>
            <a:r>
              <a:rPr lang="en-US" sz="2000" dirty="0" err="1" smtClean="0">
                <a:latin typeface="Arial" pitchFamily="34" charset="0"/>
                <a:cs typeface="Arial" pitchFamily="34" charset="0"/>
              </a:rPr>
              <a:t>Rajan</a:t>
            </a:r>
            <a:r>
              <a:rPr lang="en-US" sz="2000" dirty="0" smtClean="0">
                <a:latin typeface="Arial" pitchFamily="34" charset="0"/>
                <a:cs typeface="Arial" pitchFamily="34" charset="0"/>
              </a:rPr>
              <a:t>, 1999)</a:t>
            </a:r>
            <a:r>
              <a:rPr lang="it-IT" sz="2000" dirty="0" smtClean="0"/>
              <a:t>. </a:t>
            </a:r>
            <a:endParaRPr lang="it-IT" sz="2000" dirty="0"/>
          </a:p>
          <a:p>
            <a:r>
              <a:rPr lang="it-IT" sz="2000" dirty="0"/>
              <a:t>Service(s): </a:t>
            </a:r>
          </a:p>
          <a:p>
            <a:r>
              <a:rPr lang="it-IT" sz="2000" dirty="0"/>
              <a:t>Bright Future LLP provides: Online teaching </a:t>
            </a:r>
          </a:p>
          <a:p>
            <a:r>
              <a:rPr lang="it-IT" sz="2000" dirty="0"/>
              <a:t>Unique Selling Points (USP) </a:t>
            </a:r>
          </a:p>
          <a:p>
            <a:r>
              <a:rPr lang="it-IT" sz="2000" dirty="0"/>
              <a:t>Our primary sales channel is the internet. </a:t>
            </a:r>
          </a:p>
          <a:p>
            <a:endParaRPr lang="x-none" sz="2000"/>
          </a:p>
        </p:txBody>
      </p:sp>
    </p:spTree>
    <p:extLst>
      <p:ext uri="{BB962C8B-B14F-4D97-AF65-F5344CB8AC3E}">
        <p14:creationId xmlns="" xmlns:p14="http://schemas.microsoft.com/office/powerpoint/2010/main" val="693648244"/>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116BFC46-65FE-B61C-4DCA-C1EDE77A9D66}"/>
              </a:ext>
            </a:extLst>
          </p:cNvPr>
          <p:cNvSpPr>
            <a:spLocks noGrp="1"/>
          </p:cNvSpPr>
          <p:nvPr>
            <p:ph type="title"/>
          </p:nvPr>
        </p:nvSpPr>
        <p:spPr/>
        <p:txBody>
          <a:bodyPr>
            <a:normAutofit/>
          </a:bodyPr>
          <a:lstStyle/>
          <a:p>
            <a:r>
              <a:rPr lang="it-IT" sz="3200" b="1" dirty="0">
                <a:effectLst/>
                <a:latin typeface="Tinos"/>
              </a:rPr>
              <a:t>                               MARKET ANALYSIS </a:t>
            </a:r>
            <a:r>
              <a:rPr lang="it-IT" sz="3200" dirty="0"/>
              <a:t/>
            </a:r>
            <a:br>
              <a:rPr lang="it-IT" sz="3200" dirty="0"/>
            </a:br>
            <a:endParaRPr lang="x-none" sz="3200" dirty="0"/>
          </a:p>
        </p:txBody>
      </p:sp>
      <p:graphicFrame>
        <p:nvGraphicFramePr>
          <p:cNvPr id="4" name="Segnaposto contenuto 3">
            <a:extLst>
              <a:ext uri="{FF2B5EF4-FFF2-40B4-BE49-F238E27FC236}">
                <a16:creationId xmlns="" xmlns:a16="http://schemas.microsoft.com/office/drawing/2014/main" id="{6C56E8EB-8F29-1748-AF7F-D490D76EEB36}"/>
              </a:ext>
            </a:extLst>
          </p:cNvPr>
          <p:cNvGraphicFramePr>
            <a:graphicFrameLocks noGrp="1"/>
          </p:cNvGraphicFramePr>
          <p:nvPr>
            <p:ph idx="1"/>
            <p:extLst>
              <p:ext uri="{D42A27DB-BD31-4B8C-83A1-F6EECF244321}">
                <p14:modId xmlns="" xmlns:p14="http://schemas.microsoft.com/office/powerpoint/2010/main" val="436389150"/>
              </p:ext>
            </p:extLst>
          </p:nvPr>
        </p:nvGraphicFramePr>
        <p:xfrm>
          <a:off x="421695" y="3768726"/>
          <a:ext cx="10499213" cy="2011680"/>
        </p:xfrm>
        <a:graphic>
          <a:graphicData uri="http://schemas.openxmlformats.org/drawingml/2006/table">
            <a:tbl>
              <a:tblPr/>
              <a:tblGrid>
                <a:gridCol w="3488813">
                  <a:extLst>
                    <a:ext uri="{9D8B030D-6E8A-4147-A177-3AD203B41FA5}">
                      <a16:colId xmlns="" xmlns:a16="http://schemas.microsoft.com/office/drawing/2014/main" val="474365860"/>
                    </a:ext>
                  </a:extLst>
                </a:gridCol>
                <a:gridCol w="3505200">
                  <a:extLst>
                    <a:ext uri="{9D8B030D-6E8A-4147-A177-3AD203B41FA5}">
                      <a16:colId xmlns="" xmlns:a16="http://schemas.microsoft.com/office/drawing/2014/main" val="2146386249"/>
                    </a:ext>
                  </a:extLst>
                </a:gridCol>
                <a:gridCol w="3505200">
                  <a:extLst>
                    <a:ext uri="{9D8B030D-6E8A-4147-A177-3AD203B41FA5}">
                      <a16:colId xmlns="" xmlns:a16="http://schemas.microsoft.com/office/drawing/2014/main" val="1206328075"/>
                    </a:ext>
                  </a:extLst>
                </a:gridCol>
              </a:tblGrid>
              <a:tr h="1710357">
                <a:tc>
                  <a:txBody>
                    <a:bodyPr/>
                    <a:lstStyle/>
                    <a:p>
                      <a:r>
                        <a:rPr lang="it-IT" sz="1400" dirty="0">
                          <a:effectLst/>
                          <a:latin typeface="Times New Roman" panose="02020603050405020304" pitchFamily="18" charset="0"/>
                          <a:cs typeface="Times New Roman" panose="02020603050405020304" pitchFamily="18" charset="0"/>
                        </a:rPr>
                        <a:t>Duolingo </a:t>
                      </a: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r>
                        <a:rPr lang="it-IT" sz="1400">
                          <a:effectLst/>
                          <a:latin typeface="Times New Roman" panose="02020603050405020304" pitchFamily="18" charset="0"/>
                          <a:cs typeface="Times New Roman" panose="02020603050405020304" pitchFamily="18" charset="0"/>
                        </a:rPr>
                        <a:t>Duolingo is an American educational technology company which produces apps for language-learning and provides language certification. </a:t>
                      </a: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it-IT" sz="1400" dirty="0">
                          <a:effectLst/>
                          <a:latin typeface="Times New Roman" panose="02020603050405020304" pitchFamily="18" charset="0"/>
                          <a:cs typeface="Times New Roman" panose="02020603050405020304" pitchFamily="18" charset="0"/>
                        </a:rPr>
                        <a:t>Duolingo has a extremely large, active user forum where learners can ask questions,get answers from more seasoned learners,swap tips and share </a:t>
                      </a:r>
                      <a:r>
                        <a:rPr lang="it-IT" sz="1400" dirty="0" smtClean="0">
                          <a:effectLst/>
                          <a:latin typeface="Times New Roman" panose="02020603050405020304" pitchFamily="18" charset="0"/>
                          <a:cs typeface="Times New Roman" panose="02020603050405020304" pitchFamily="18" charset="0"/>
                        </a:rPr>
                        <a:t>resources (Lamb, Hair, McDaniel</a:t>
                      </a:r>
                      <a:r>
                        <a:rPr lang="it-IT" sz="1400" baseline="0" dirty="0" smtClean="0">
                          <a:effectLst/>
                          <a:latin typeface="Times New Roman" panose="02020603050405020304" pitchFamily="18" charset="0"/>
                          <a:cs typeface="Times New Roman" panose="02020603050405020304" pitchFamily="18" charset="0"/>
                        </a:rPr>
                        <a:t> </a:t>
                      </a:r>
                      <a:r>
                        <a:rPr lang="it-IT" sz="1400" dirty="0" smtClean="0">
                          <a:effectLst/>
                          <a:latin typeface="Times New Roman" panose="02020603050405020304" pitchFamily="18" charset="0"/>
                          <a:cs typeface="Times New Roman" panose="02020603050405020304" pitchFamily="18" charset="0"/>
                        </a:rPr>
                        <a:t>&amp;  Terblanche,</a:t>
                      </a:r>
                      <a:r>
                        <a:rPr lang="it-IT" sz="1400" baseline="0" dirty="0" smtClean="0">
                          <a:effectLst/>
                          <a:latin typeface="Times New Roman" panose="02020603050405020304" pitchFamily="18" charset="0"/>
                          <a:cs typeface="Times New Roman" panose="02020603050405020304" pitchFamily="18" charset="0"/>
                        </a:rPr>
                        <a:t> </a:t>
                      </a:r>
                      <a:r>
                        <a:rPr lang="it-IT" sz="1400" dirty="0" smtClean="0">
                          <a:effectLst/>
                          <a:latin typeface="Times New Roman" panose="02020603050405020304" pitchFamily="18" charset="0"/>
                          <a:cs typeface="Times New Roman" panose="02020603050405020304" pitchFamily="18" charset="0"/>
                        </a:rPr>
                        <a:t>2007). </a:t>
                      </a:r>
                      <a:endParaRPr lang="it-IT" sz="1400" dirty="0">
                        <a:effectLst/>
                        <a:latin typeface="Times New Roman" panose="02020603050405020304" pitchFamily="18" charset="0"/>
                        <a:cs typeface="Times New Roman" panose="02020603050405020304" pitchFamily="18" charset="0"/>
                      </a:endParaRPr>
                    </a:p>
                    <a:p>
                      <a:r>
                        <a:rPr lang="it-IT" sz="1400" dirty="0" err="1">
                          <a:effectLst/>
                          <a:latin typeface="Times New Roman" panose="02020603050405020304" pitchFamily="18" charset="0"/>
                          <a:cs typeface="Times New Roman" panose="02020603050405020304" pitchFamily="18" charset="0"/>
                        </a:rPr>
                        <a:t>Is</a:t>
                      </a:r>
                      <a:r>
                        <a:rPr lang="it-IT" sz="1400" dirty="0">
                          <a:effectLst/>
                          <a:latin typeface="Times New Roman" panose="02020603050405020304" pitchFamily="18" charset="0"/>
                          <a:cs typeface="Times New Roman" panose="02020603050405020304" pitchFamily="18" charset="0"/>
                        </a:rPr>
                        <a:t> the first free </a:t>
                      </a:r>
                      <a:r>
                        <a:rPr lang="it-IT" sz="1400" dirty="0" err="1">
                          <a:effectLst/>
                          <a:latin typeface="Times New Roman" panose="02020603050405020304" pitchFamily="18" charset="0"/>
                          <a:cs typeface="Times New Roman" panose="02020603050405020304" pitchFamily="18" charset="0"/>
                        </a:rPr>
                        <a:t>language</a:t>
                      </a:r>
                      <a:r>
                        <a:rPr lang="it-IT" sz="1400" dirty="0">
                          <a:effectLst/>
                          <a:latin typeface="Times New Roman" panose="02020603050405020304" pitchFamily="18" charset="0"/>
                          <a:cs typeface="Times New Roman" panose="02020603050405020304" pitchFamily="18" charset="0"/>
                        </a:rPr>
                        <a:t>-learning app to </a:t>
                      </a:r>
                      <a:r>
                        <a:rPr lang="it-IT" sz="1400" dirty="0" err="1">
                          <a:effectLst/>
                          <a:latin typeface="Times New Roman" panose="02020603050405020304" pitchFamily="18" charset="0"/>
                          <a:cs typeface="Times New Roman" panose="02020603050405020304" pitchFamily="18" charset="0"/>
                        </a:rPr>
                        <a:t>rival</a:t>
                      </a:r>
                      <a:r>
                        <a:rPr lang="it-IT" sz="1400" dirty="0">
                          <a:effectLst/>
                          <a:latin typeface="Times New Roman" panose="02020603050405020304" pitchFamily="18" charset="0"/>
                          <a:cs typeface="Times New Roman" panose="02020603050405020304" pitchFamily="18" charset="0"/>
                        </a:rPr>
                        <a:t> </a:t>
                      </a:r>
                      <a:r>
                        <a:rPr lang="it-IT" sz="1400" dirty="0" err="1">
                          <a:effectLst/>
                          <a:latin typeface="Times New Roman" panose="02020603050405020304" pitchFamily="18" charset="0"/>
                          <a:cs typeface="Times New Roman" panose="02020603050405020304" pitchFamily="18" charset="0"/>
                        </a:rPr>
                        <a:t>expensive</a:t>
                      </a:r>
                      <a:r>
                        <a:rPr lang="it-IT" sz="1400" dirty="0">
                          <a:effectLst/>
                          <a:latin typeface="Times New Roman" panose="02020603050405020304" pitchFamily="18" charset="0"/>
                          <a:cs typeface="Times New Roman" panose="02020603050405020304" pitchFamily="18" charset="0"/>
                        </a:rPr>
                        <a:t> </a:t>
                      </a:r>
                      <a:r>
                        <a:rPr lang="it-IT" sz="1400" dirty="0" err="1">
                          <a:effectLst/>
                          <a:latin typeface="Times New Roman" panose="02020603050405020304" pitchFamily="18" charset="0"/>
                          <a:cs typeface="Times New Roman" panose="02020603050405020304" pitchFamily="18" charset="0"/>
                        </a:rPr>
                        <a:t>paid</a:t>
                      </a:r>
                      <a:r>
                        <a:rPr lang="it-IT" sz="1400" dirty="0">
                          <a:effectLst/>
                          <a:latin typeface="Times New Roman" panose="02020603050405020304" pitchFamily="18" charset="0"/>
                          <a:cs typeface="Times New Roman" panose="02020603050405020304" pitchFamily="18" charset="0"/>
                        </a:rPr>
                        <a:t> </a:t>
                      </a:r>
                      <a:r>
                        <a:rPr lang="it-IT" sz="1400" dirty="0" err="1">
                          <a:effectLst/>
                          <a:latin typeface="Times New Roman" panose="02020603050405020304" pitchFamily="18" charset="0"/>
                          <a:cs typeface="Times New Roman" panose="02020603050405020304" pitchFamily="18" charset="0"/>
                        </a:rPr>
                        <a:t>programs</a:t>
                      </a:r>
                      <a:r>
                        <a:rPr lang="it-IT" sz="1400" dirty="0">
                          <a:effectLst/>
                          <a:latin typeface="Times New Roman" panose="02020603050405020304" pitchFamily="18" charset="0"/>
                          <a:cs typeface="Times New Roman" panose="02020603050405020304" pitchFamily="18" charset="0"/>
                        </a:rPr>
                        <a:t> and </a:t>
                      </a:r>
                      <a:r>
                        <a:rPr lang="it-IT" sz="1400" dirty="0" err="1">
                          <a:effectLst/>
                          <a:latin typeface="Times New Roman" panose="02020603050405020304" pitchFamily="18" charset="0"/>
                          <a:cs typeface="Times New Roman" panose="02020603050405020304" pitchFamily="18" charset="0"/>
                        </a:rPr>
                        <a:t>is</a:t>
                      </a:r>
                      <a:r>
                        <a:rPr lang="it-IT" sz="1400" dirty="0">
                          <a:effectLst/>
                          <a:latin typeface="Times New Roman" panose="02020603050405020304" pitchFamily="18" charset="0"/>
                          <a:cs typeface="Times New Roman" panose="02020603050405020304" pitchFamily="18" charset="0"/>
                        </a:rPr>
                        <a:t> one of the </a:t>
                      </a:r>
                      <a:r>
                        <a:rPr lang="it-IT" sz="1400" dirty="0" err="1">
                          <a:effectLst/>
                          <a:latin typeface="Times New Roman" panose="02020603050405020304" pitchFamily="18" charset="0"/>
                          <a:cs typeface="Times New Roman" panose="02020603050405020304" pitchFamily="18" charset="0"/>
                        </a:rPr>
                        <a:t>most</a:t>
                      </a:r>
                      <a:r>
                        <a:rPr lang="it-IT" sz="1400" dirty="0">
                          <a:effectLst/>
                          <a:latin typeface="Times New Roman" panose="02020603050405020304" pitchFamily="18" charset="0"/>
                          <a:cs typeface="Times New Roman" panose="02020603050405020304" pitchFamily="18" charset="0"/>
                        </a:rPr>
                        <a:t> </a:t>
                      </a:r>
                      <a:r>
                        <a:rPr lang="it-IT" sz="1400" dirty="0" err="1">
                          <a:effectLst/>
                          <a:latin typeface="Times New Roman" panose="02020603050405020304" pitchFamily="18" charset="0"/>
                          <a:cs typeface="Times New Roman" panose="02020603050405020304" pitchFamily="18" charset="0"/>
                        </a:rPr>
                        <a:t>popular</a:t>
                      </a:r>
                      <a:r>
                        <a:rPr lang="it-IT" sz="1400" dirty="0">
                          <a:effectLst/>
                          <a:latin typeface="Times New Roman" panose="02020603050405020304" pitchFamily="18" charset="0"/>
                          <a:cs typeface="Times New Roman" panose="02020603050405020304" pitchFamily="18" charset="0"/>
                        </a:rPr>
                        <a:t> app in Apple Store and Galaxy Apps. </a:t>
                      </a: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3866225587"/>
                  </a:ext>
                </a:extLst>
              </a:tr>
            </a:tbl>
          </a:graphicData>
        </a:graphic>
      </p:graphicFrame>
      <p:sp>
        <p:nvSpPr>
          <p:cNvPr id="5" name="Rectangle 1">
            <a:extLst>
              <a:ext uri="{FF2B5EF4-FFF2-40B4-BE49-F238E27FC236}">
                <a16:creationId xmlns="" xmlns:a16="http://schemas.microsoft.com/office/drawing/2014/main" id="{80536158-9CCC-6021-D26F-9CDB7F50A8E0}"/>
              </a:ext>
            </a:extLst>
          </p:cNvPr>
          <p:cNvSpPr>
            <a:spLocks noChangeArrowheads="1"/>
          </p:cNvSpPr>
          <p:nvPr/>
        </p:nvSpPr>
        <p:spPr bwMode="auto">
          <a:xfrm>
            <a:off x="711200" y="1341023"/>
            <a:ext cx="11774377" cy="224676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x-none" altLang="x-none" sz="1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Target market description </a:t>
            </a:r>
            <a:endParaRPr kumimoji="0" lang="x-none" altLang="x-none"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x-none" altLang="x-none" sz="1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MARKET ANALYSIS </a:t>
            </a:r>
            <a:endParaRPr kumimoji="0" lang="x-none" altLang="x-none"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x-none" altLang="x-none"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x-none" altLang="x-none"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Our business don't have a specific target of people. </a:t>
            </a:r>
          </a:p>
          <a:p>
            <a:pPr marL="0" marR="0" lvl="0" indent="0" algn="l" defTabSz="914400" rtl="0" eaLnBrk="0" fontAlgn="base" latinLnBrk="0" hangingPunct="0">
              <a:lnSpc>
                <a:spcPct val="100000"/>
              </a:lnSpc>
              <a:spcBef>
                <a:spcPct val="0"/>
              </a:spcBef>
              <a:spcAft>
                <a:spcPct val="0"/>
              </a:spcAft>
              <a:buClrTx/>
              <a:buSzTx/>
              <a:buFontTx/>
              <a:buNone/>
              <a:tabLst/>
            </a:pPr>
            <a:r>
              <a:rPr kumimoji="0" lang="x-none" altLang="x-none" sz="1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Specific segment of market to be targeted </a:t>
            </a:r>
            <a:endParaRPr kumimoji="0" lang="x-none" altLang="x-none"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x-none" altLang="x-none"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We are targetting are those whose are unable to complete a certain level of study but who yet feel compelled or obligated to lear a new language. </a:t>
            </a:r>
          </a:p>
          <a:p>
            <a:pPr marL="0" marR="0" lvl="0" indent="0" algn="l" defTabSz="914400" rtl="0" eaLnBrk="0" fontAlgn="base" latinLnBrk="0" hangingPunct="0">
              <a:lnSpc>
                <a:spcPct val="100000"/>
              </a:lnSpc>
              <a:spcBef>
                <a:spcPct val="0"/>
              </a:spcBef>
              <a:spcAft>
                <a:spcPct val="0"/>
              </a:spcAft>
              <a:buClrTx/>
              <a:buSzTx/>
              <a:buFontTx/>
              <a:buNone/>
              <a:tabLst/>
            </a:pPr>
            <a:r>
              <a:rPr kumimoji="0" lang="x-none" altLang="x-none" sz="1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Competitive Landscape </a:t>
            </a:r>
            <a:endParaRPr kumimoji="0" lang="x-none" altLang="x-none"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x-none" altLang="x-none"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Set out below are the names of the business's key competitors with a summary of what they do and why they are key competitors. </a:t>
            </a:r>
          </a:p>
          <a:p>
            <a:pPr marL="0" marR="0" lvl="0" indent="0" algn="l" defTabSz="914400" rtl="0" eaLnBrk="0" fontAlgn="base" latinLnBrk="0" hangingPunct="0">
              <a:lnSpc>
                <a:spcPct val="100000"/>
              </a:lnSpc>
              <a:spcBef>
                <a:spcPct val="0"/>
              </a:spcBef>
              <a:spcAft>
                <a:spcPct val="0"/>
              </a:spcAft>
              <a:buClrTx/>
              <a:buSzTx/>
              <a:buFontTx/>
              <a:buNone/>
              <a:tabLst/>
            </a:pPr>
            <a:r>
              <a:rPr kumimoji="0" lang="x-none" altLang="x-none" sz="1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Competitor name Summary of the competitor's business Why are they a competitor? </a:t>
            </a:r>
            <a:endParaRPr kumimoji="0" lang="x-none" altLang="x-none"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x-none" altLang="x-none"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p:txBody>
      </p:sp>
      <p:pic>
        <p:nvPicPr>
          <p:cNvPr id="2050" name="Picture 2" descr="page4image59009536">
            <a:extLst>
              <a:ext uri="{FF2B5EF4-FFF2-40B4-BE49-F238E27FC236}">
                <a16:creationId xmlns="" xmlns:a16="http://schemas.microsoft.com/office/drawing/2014/main" id="{44E3B5DE-DCC0-37C4-B7CD-117A92B1C635}"/>
              </a:ext>
            </a:extLst>
          </p:cNvPr>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965200" y="2843213"/>
            <a:ext cx="1676400" cy="12700"/>
          </a:xfrm>
          <a:prstGeom prst="rect">
            <a:avLst/>
          </a:prstGeom>
          <a:noFill/>
          <a:extLst>
            <a:ext uri="{909E8E84-426E-40DD-AFC4-6F175D3DCCD1}">
              <a14:hiddenFill xmlns="" xmlns:a14="http://schemas.microsoft.com/office/drawing/2010/main">
                <a:solidFill>
                  <a:srgbClr val="FFFFFF"/>
                </a:solidFill>
              </a14:hiddenFill>
            </a:ext>
          </a:extLst>
        </p:spPr>
      </p:pic>
      <p:pic>
        <p:nvPicPr>
          <p:cNvPr id="2051" name="Picture 3" descr="page4image59001856">
            <a:extLst>
              <a:ext uri="{FF2B5EF4-FFF2-40B4-BE49-F238E27FC236}">
                <a16:creationId xmlns="" xmlns:a16="http://schemas.microsoft.com/office/drawing/2014/main" id="{60A76130-5A98-B909-9884-1AA23033D4F5}"/>
              </a:ext>
            </a:extLst>
          </p:cNvPr>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965200" y="4214813"/>
            <a:ext cx="1244600" cy="12700"/>
          </a:xfrm>
          <a:prstGeom prst="rect">
            <a:avLst/>
          </a:prstGeom>
          <a:noFill/>
          <a:extLst>
            <a:ext uri="{909E8E84-426E-40DD-AFC4-6F175D3DCCD1}">
              <a14:hiddenFill xmlns="" xmlns:a14="http://schemas.microsoft.com/office/drawing/2010/main">
                <a:solidFill>
                  <a:srgbClr val="FFFFFF"/>
                </a:solidFill>
              </a14:hiddenFill>
            </a:ext>
          </a:extLst>
        </p:spPr>
      </p:pic>
      <p:pic>
        <p:nvPicPr>
          <p:cNvPr id="2052" name="Picture 4" descr="page4image59003200">
            <a:extLst>
              <a:ext uri="{FF2B5EF4-FFF2-40B4-BE49-F238E27FC236}">
                <a16:creationId xmlns="" xmlns:a16="http://schemas.microsoft.com/office/drawing/2014/main" id="{0E45A39F-B155-2FBC-03C8-1D14FD8C9802}"/>
              </a:ext>
            </a:extLst>
          </p:cNvPr>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425700" y="4214813"/>
            <a:ext cx="2489200" cy="12700"/>
          </a:xfrm>
          <a:prstGeom prst="rect">
            <a:avLst/>
          </a:prstGeom>
          <a:noFill/>
          <a:extLst>
            <a:ext uri="{909E8E84-426E-40DD-AFC4-6F175D3DCCD1}">
              <a14:hiddenFill xmlns="" xmlns:a14="http://schemas.microsoft.com/office/drawing/2010/main">
                <a:solidFill>
                  <a:srgbClr val="FFFFFF"/>
                </a:solidFill>
              </a14:hiddenFill>
            </a:ext>
          </a:extLst>
        </p:spPr>
      </p:pic>
      <p:pic>
        <p:nvPicPr>
          <p:cNvPr id="2053" name="Picture 5" descr="page4image59009344">
            <a:extLst>
              <a:ext uri="{FF2B5EF4-FFF2-40B4-BE49-F238E27FC236}">
                <a16:creationId xmlns="" xmlns:a16="http://schemas.microsoft.com/office/drawing/2014/main" id="{68EFA03D-6403-8137-124C-EDB59F9538A5}"/>
              </a:ext>
            </a:extLst>
          </p:cNvPr>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5156200" y="4214813"/>
            <a:ext cx="2489200" cy="127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693832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5EFE6289-041A-C125-462F-03E234EF1735}"/>
              </a:ext>
            </a:extLst>
          </p:cNvPr>
          <p:cNvSpPr>
            <a:spLocks noGrp="1"/>
          </p:cNvSpPr>
          <p:nvPr>
            <p:ph type="title"/>
          </p:nvPr>
        </p:nvSpPr>
        <p:spPr>
          <a:xfrm>
            <a:off x="1051560" y="4329321"/>
            <a:ext cx="3657600" cy="1645920"/>
          </a:xfrm>
        </p:spPr>
        <p:txBody>
          <a:bodyPr vert="horz" lIns="91440" tIns="45720" rIns="91440" bIns="45720" rtlCol="0" anchor="ctr">
            <a:normAutofit/>
          </a:bodyPr>
          <a:lstStyle/>
          <a:p>
            <a:r>
              <a:rPr lang="en-US" sz="3200" b="1">
                <a:effectLst/>
              </a:rPr>
              <a:t>                                  SWOT ANALYSIS </a:t>
            </a:r>
            <a:r>
              <a:rPr lang="en-US" sz="3200"/>
              <a:t/>
            </a:r>
            <a:br>
              <a:rPr lang="en-US" sz="3200"/>
            </a:br>
            <a:endParaRPr lang="en-US" sz="3200"/>
          </a:p>
        </p:txBody>
      </p:sp>
      <p:graphicFrame>
        <p:nvGraphicFramePr>
          <p:cNvPr id="4" name="Segnaposto contenuto 3">
            <a:extLst>
              <a:ext uri="{FF2B5EF4-FFF2-40B4-BE49-F238E27FC236}">
                <a16:creationId xmlns="" xmlns:a16="http://schemas.microsoft.com/office/drawing/2014/main" id="{A6F9557A-9F9D-D2DC-BF7C-CB4E3F532997}"/>
              </a:ext>
            </a:extLst>
          </p:cNvPr>
          <p:cNvGraphicFramePr>
            <a:graphicFrameLocks noGrp="1"/>
          </p:cNvGraphicFramePr>
          <p:nvPr>
            <p:ph idx="1"/>
            <p:extLst>
              <p:ext uri="{D42A27DB-BD31-4B8C-83A1-F6EECF244321}">
                <p14:modId xmlns="" xmlns:p14="http://schemas.microsoft.com/office/powerpoint/2010/main" val="2849979285"/>
              </p:ext>
            </p:extLst>
          </p:nvPr>
        </p:nvGraphicFramePr>
        <p:xfrm>
          <a:off x="5112774" y="450147"/>
          <a:ext cx="6609089" cy="6640224"/>
        </p:xfrm>
        <a:graphic>
          <a:graphicData uri="http://schemas.openxmlformats.org/drawingml/2006/table">
            <a:tbl>
              <a:tblPr/>
              <a:tblGrid>
                <a:gridCol w="3295485">
                  <a:extLst>
                    <a:ext uri="{9D8B030D-6E8A-4147-A177-3AD203B41FA5}">
                      <a16:colId xmlns="" xmlns:a16="http://schemas.microsoft.com/office/drawing/2014/main" val="2176215869"/>
                    </a:ext>
                  </a:extLst>
                </a:gridCol>
                <a:gridCol w="3313604">
                  <a:extLst>
                    <a:ext uri="{9D8B030D-6E8A-4147-A177-3AD203B41FA5}">
                      <a16:colId xmlns="" xmlns:a16="http://schemas.microsoft.com/office/drawing/2014/main" val="279750518"/>
                    </a:ext>
                  </a:extLst>
                </a:gridCol>
              </a:tblGrid>
              <a:tr h="664221">
                <a:tc>
                  <a:txBody>
                    <a:bodyPr/>
                    <a:lstStyle/>
                    <a:p>
                      <a:r>
                        <a:rPr lang="it-IT" sz="1400" b="1" dirty="0">
                          <a:effectLst/>
                          <a:latin typeface="Times New Roman" panose="02020603050405020304" pitchFamily="18" charset="0"/>
                          <a:cs typeface="Times New Roman" panose="02020603050405020304" pitchFamily="18" charset="0"/>
                        </a:rPr>
                        <a:t>Strengths (internal, positive factors) </a:t>
                      </a:r>
                      <a:endParaRPr lang="it-IT" sz="1400" dirty="0">
                        <a:effectLst/>
                        <a:latin typeface="Times New Roman" panose="02020603050405020304" pitchFamily="18" charset="0"/>
                        <a:cs typeface="Times New Roman" panose="02020603050405020304" pitchFamily="18"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it-IT" sz="1400" dirty="0">
                          <a:effectLst/>
                          <a:latin typeface="Times New Roman" panose="02020603050405020304" pitchFamily="18" charset="0"/>
                          <a:cs typeface="Times New Roman" panose="02020603050405020304" pitchFamily="18" charset="0"/>
                        </a:rPr>
                        <a:t>Strengths describe the positive attributes, tangible and intangible, of your business. These are within your control and are your advantages over your </a:t>
                      </a:r>
                      <a:r>
                        <a:rPr lang="it-IT" sz="1400" dirty="0" smtClean="0">
                          <a:effectLst/>
                          <a:latin typeface="Times New Roman" panose="02020603050405020304" pitchFamily="18" charset="0"/>
                          <a:cs typeface="Times New Roman" panose="02020603050405020304" pitchFamily="18" charset="0"/>
                        </a:rPr>
                        <a:t>competition (</a:t>
                      </a:r>
                      <a:r>
                        <a:rPr lang="en-US" sz="1400" dirty="0" smtClean="0">
                          <a:effectLst/>
                          <a:latin typeface="Times New Roman" panose="02020603050405020304" pitchFamily="18" charset="0"/>
                          <a:cs typeface="Times New Roman" panose="02020603050405020304" pitchFamily="18" charset="0"/>
                        </a:rPr>
                        <a:t>Douglas</a:t>
                      </a:r>
                      <a:r>
                        <a:rPr lang="en-US" sz="1400" baseline="0" dirty="0" smtClean="0">
                          <a:effectLst/>
                          <a:latin typeface="Times New Roman" panose="02020603050405020304" pitchFamily="18" charset="0"/>
                          <a:cs typeface="Times New Roman" panose="02020603050405020304" pitchFamily="18" charset="0"/>
                        </a:rPr>
                        <a:t> </a:t>
                      </a:r>
                      <a:r>
                        <a:rPr lang="en-US" sz="1400" dirty="0" smtClean="0">
                          <a:effectLst/>
                          <a:latin typeface="Times New Roman" panose="02020603050405020304" pitchFamily="18" charset="0"/>
                          <a:cs typeface="Times New Roman" panose="02020603050405020304" pitchFamily="18" charset="0"/>
                        </a:rPr>
                        <a:t>and Craig</a:t>
                      </a:r>
                      <a:r>
                        <a:rPr lang="en-US" sz="1400" baseline="0" dirty="0" smtClean="0">
                          <a:effectLst/>
                          <a:latin typeface="Times New Roman" panose="02020603050405020304" pitchFamily="18" charset="0"/>
                          <a:cs typeface="Times New Roman" panose="02020603050405020304" pitchFamily="18" charset="0"/>
                        </a:rPr>
                        <a:t>, </a:t>
                      </a:r>
                      <a:r>
                        <a:rPr lang="en-US" sz="1400" dirty="0" smtClean="0">
                          <a:effectLst/>
                          <a:latin typeface="Times New Roman" panose="02020603050405020304" pitchFamily="18" charset="0"/>
                          <a:cs typeface="Times New Roman" panose="02020603050405020304" pitchFamily="18" charset="0"/>
                        </a:rPr>
                        <a:t>1989)</a:t>
                      </a:r>
                      <a:r>
                        <a:rPr lang="it-IT" sz="1400" dirty="0" smtClean="0">
                          <a:effectLst/>
                          <a:latin typeface="Times New Roman" panose="02020603050405020304" pitchFamily="18" charset="0"/>
                          <a:cs typeface="Times New Roman" panose="02020603050405020304" pitchFamily="18" charset="0"/>
                        </a:rPr>
                        <a:t>. </a:t>
                      </a:r>
                      <a:endParaRPr lang="it-IT" sz="1400" dirty="0">
                        <a:effectLst/>
                        <a:latin typeface="Times New Roman" panose="02020603050405020304" pitchFamily="18" charset="0"/>
                        <a:cs typeface="Times New Roman" panose="02020603050405020304" pitchFamily="18" charset="0"/>
                      </a:endParaRPr>
                    </a:p>
                  </a:txBody>
                  <a:tcPr marL="59856" marR="59856" marT="29928" marB="29928"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r>
                        <a:rPr lang="it-IT" sz="1200" b="1" dirty="0">
                          <a:effectLst/>
                          <a:latin typeface="Times New Roman" panose="02020603050405020304" pitchFamily="18" charset="0"/>
                          <a:cs typeface="Times New Roman" panose="02020603050405020304" pitchFamily="18" charset="0"/>
                        </a:rPr>
                        <a:t>Weaknesses (internal, negative factors) </a:t>
                      </a:r>
                      <a:endParaRPr lang="it-IT" sz="1200" dirty="0">
                        <a:effectLst/>
                        <a:latin typeface="Times New Roman" panose="02020603050405020304" pitchFamily="18" charset="0"/>
                        <a:cs typeface="Times New Roman" panose="02020603050405020304" pitchFamily="18" charset="0"/>
                      </a:endParaRPr>
                    </a:p>
                    <a:p>
                      <a:r>
                        <a:rPr lang="it-IT" sz="1200" dirty="0">
                          <a:effectLst/>
                          <a:latin typeface="Times New Roman" panose="02020603050405020304" pitchFamily="18" charset="0"/>
                          <a:cs typeface="Times New Roman" panose="02020603050405020304" pitchFamily="18" charset="0"/>
                        </a:rPr>
                        <a:t>Weaknesses are aspects of your business that detract from the value you offer or place you at a competitive disadvantage. </a:t>
                      </a:r>
                    </a:p>
                  </a:txBody>
                  <a:tcPr marL="59856" marR="59856" marT="29928" marB="29928"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8593126"/>
                  </a:ext>
                </a:extLst>
              </a:tr>
              <a:tr h="1640272">
                <a:tc>
                  <a:txBody>
                    <a:bodyPr/>
                    <a:lstStyle/>
                    <a:p>
                      <a:r>
                        <a:rPr lang="it-IT" sz="1400" dirty="0">
                          <a:effectLst/>
                          <a:latin typeface="Times New Roman" panose="02020603050405020304" pitchFamily="18" charset="0"/>
                          <a:cs typeface="Times New Roman" panose="02020603050405020304" pitchFamily="18" charset="0"/>
                        </a:rPr>
                        <a:t>Bright Future is an universally accessible website, personalized and fun, our goal is to continuously enhance its product design in order to encourage the proper user behaviour based on data. </a:t>
                      </a:r>
                    </a:p>
                  </a:txBody>
                  <a:tcPr marL="59856" marR="59856" marT="29928" marB="29928"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r>
                        <a:rPr lang="it-IT" sz="1200" b="1" dirty="0">
                          <a:effectLst/>
                          <a:latin typeface="Times New Roman" panose="02020603050405020304" pitchFamily="18" charset="0"/>
                          <a:cs typeface="Times New Roman" panose="02020603050405020304" pitchFamily="18" charset="0"/>
                        </a:rPr>
                        <a:t>Disadvantage compared to the competition: </a:t>
                      </a:r>
                      <a:endParaRPr lang="it-IT" sz="1200" dirty="0">
                        <a:effectLst/>
                        <a:latin typeface="Times New Roman" panose="02020603050405020304" pitchFamily="18" charset="0"/>
                        <a:cs typeface="Times New Roman" panose="02020603050405020304" pitchFamily="18" charset="0"/>
                      </a:endParaRPr>
                    </a:p>
                    <a:p>
                      <a:r>
                        <a:rPr lang="it-IT" sz="1200" dirty="0">
                          <a:effectLst/>
                          <a:latin typeface="Times New Roman" panose="02020603050405020304" pitchFamily="18" charset="0"/>
                          <a:cs typeface="Times New Roman" panose="02020603050405020304" pitchFamily="18" charset="0"/>
                        </a:rPr>
                        <a:t>Bright Future isn't promoted and known enough. </a:t>
                      </a:r>
                    </a:p>
                    <a:p>
                      <a:r>
                        <a:rPr lang="it-IT" sz="1200" b="1" dirty="0">
                          <a:effectLst/>
                          <a:latin typeface="Times New Roman" panose="02020603050405020304" pitchFamily="18" charset="0"/>
                          <a:cs typeface="Times New Roman" panose="02020603050405020304" pitchFamily="18" charset="0"/>
                        </a:rPr>
                        <a:t>Addressing disadvantage compared to the competition:</a:t>
                      </a:r>
                      <a:br>
                        <a:rPr lang="it-IT" sz="1200" b="1" dirty="0">
                          <a:effectLst/>
                          <a:latin typeface="Times New Roman" panose="02020603050405020304" pitchFamily="18" charset="0"/>
                          <a:cs typeface="Times New Roman" panose="02020603050405020304" pitchFamily="18" charset="0"/>
                        </a:rPr>
                      </a:br>
                      <a:r>
                        <a:rPr lang="it-IT" sz="1200" dirty="0">
                          <a:effectLst/>
                          <a:latin typeface="Times New Roman" panose="02020603050405020304" pitchFamily="18" charset="0"/>
                          <a:cs typeface="Times New Roman" panose="02020603050405020304" pitchFamily="18" charset="0"/>
                        </a:rPr>
                        <a:t>The fact that our rival is better known and publicised than we are our chances of success may be diminished . </a:t>
                      </a:r>
                    </a:p>
                    <a:p>
                      <a:r>
                        <a:rPr lang="it-IT" sz="1200" b="1" dirty="0">
                          <a:effectLst/>
                          <a:latin typeface="Times New Roman" panose="02020603050405020304" pitchFamily="18" charset="0"/>
                          <a:cs typeface="Times New Roman" panose="02020603050405020304" pitchFamily="18" charset="0"/>
                        </a:rPr>
                        <a:t>Disadvantage compared to the competition: </a:t>
                      </a:r>
                      <a:endParaRPr lang="it-IT" sz="1200" dirty="0">
                        <a:effectLst/>
                        <a:latin typeface="Times New Roman" panose="02020603050405020304" pitchFamily="18" charset="0"/>
                        <a:cs typeface="Times New Roman" panose="02020603050405020304" pitchFamily="18" charset="0"/>
                      </a:endParaRPr>
                    </a:p>
                    <a:p>
                      <a:r>
                        <a:rPr lang="it-IT" sz="1200" dirty="0">
                          <a:effectLst/>
                          <a:latin typeface="Times New Roman" panose="02020603050405020304" pitchFamily="18" charset="0"/>
                          <a:cs typeface="Times New Roman" panose="02020603050405020304" pitchFamily="18" charset="0"/>
                        </a:rPr>
                        <a:t>As compared to the competitors, our financial resources are insufficient. </a:t>
                      </a:r>
                    </a:p>
                    <a:p>
                      <a:r>
                        <a:rPr lang="it-IT" sz="1200" b="1" dirty="0">
                          <a:effectLst/>
                          <a:latin typeface="Times New Roman" panose="02020603050405020304" pitchFamily="18" charset="0"/>
                          <a:cs typeface="Times New Roman" panose="02020603050405020304" pitchFamily="18" charset="0"/>
                        </a:rPr>
                        <a:t>Addressing disadvantage compared to the competition:</a:t>
                      </a:r>
                      <a:br>
                        <a:rPr lang="it-IT" sz="1200" b="1" dirty="0">
                          <a:effectLst/>
                          <a:latin typeface="Times New Roman" panose="02020603050405020304" pitchFamily="18" charset="0"/>
                          <a:cs typeface="Times New Roman" panose="02020603050405020304" pitchFamily="18" charset="0"/>
                        </a:rPr>
                      </a:br>
                      <a:r>
                        <a:rPr lang="it-IT" sz="1200" dirty="0">
                          <a:effectLst/>
                          <a:latin typeface="Times New Roman" panose="02020603050405020304" pitchFamily="18" charset="0"/>
                          <a:cs typeface="Times New Roman" panose="02020603050405020304" pitchFamily="18" charset="0"/>
                        </a:rPr>
                        <a:t>Our competitor can invest more in their app since their economic potential is higher than ours. </a:t>
                      </a:r>
                    </a:p>
                  </a:txBody>
                  <a:tcPr marL="59856" marR="59856" marT="29928" marB="29928"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3141075469"/>
                  </a:ext>
                </a:extLst>
              </a:tr>
              <a:tr h="664221">
                <a:tc>
                  <a:txBody>
                    <a:bodyPr/>
                    <a:lstStyle/>
                    <a:p>
                      <a:r>
                        <a:rPr lang="it-IT" sz="1400" b="1">
                          <a:effectLst/>
                          <a:latin typeface="Times New Roman" panose="02020603050405020304" pitchFamily="18" charset="0"/>
                          <a:cs typeface="Times New Roman" panose="02020603050405020304" pitchFamily="18" charset="0"/>
                        </a:rPr>
                        <a:t>Opportunities (external, positive factors) </a:t>
                      </a:r>
                      <a:endParaRPr lang="it-IT" sz="1400">
                        <a:effectLst/>
                        <a:latin typeface="Times New Roman" panose="02020603050405020304" pitchFamily="18" charset="0"/>
                        <a:cs typeface="Times New Roman" panose="02020603050405020304" pitchFamily="18" charset="0"/>
                      </a:endParaRPr>
                    </a:p>
                    <a:p>
                      <a:r>
                        <a:rPr lang="it-IT" sz="1400">
                          <a:effectLst/>
                          <a:latin typeface="Times New Roman" panose="02020603050405020304" pitchFamily="18" charset="0"/>
                          <a:cs typeface="Times New Roman" panose="02020603050405020304" pitchFamily="18" charset="0"/>
                        </a:rPr>
                        <a:t>Opportunities are external attractive factors that represent reasons for your business to exist and prosper. </a:t>
                      </a:r>
                    </a:p>
                  </a:txBody>
                  <a:tcPr marL="59856" marR="59856" marT="29928" marB="29928"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r>
                        <a:rPr lang="it-IT" sz="1200" b="1" dirty="0">
                          <a:effectLst/>
                          <a:latin typeface="Times New Roman" panose="02020603050405020304" pitchFamily="18" charset="0"/>
                          <a:cs typeface="Times New Roman" panose="02020603050405020304" pitchFamily="18" charset="0"/>
                        </a:rPr>
                        <a:t>Threats (external, negative factors) </a:t>
                      </a:r>
                      <a:endParaRPr lang="it-IT" sz="1200" dirty="0">
                        <a:effectLst/>
                        <a:latin typeface="Times New Roman" panose="02020603050405020304" pitchFamily="18" charset="0"/>
                        <a:cs typeface="Times New Roman" panose="02020603050405020304" pitchFamily="18" charset="0"/>
                      </a:endParaRPr>
                    </a:p>
                    <a:p>
                      <a:r>
                        <a:rPr lang="it-IT" sz="1200" dirty="0">
                          <a:effectLst/>
                          <a:latin typeface="Times New Roman" panose="02020603050405020304" pitchFamily="18" charset="0"/>
                          <a:cs typeface="Times New Roman" panose="02020603050405020304" pitchFamily="18" charset="0"/>
                        </a:rPr>
                        <a:t>Threats are external factors beyond your control that could put your business at risk. You may benefit from having contingency plans for them. </a:t>
                      </a:r>
                    </a:p>
                  </a:txBody>
                  <a:tcPr marL="59856" marR="59856" marT="29928" marB="29928"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4202015793"/>
                  </a:ext>
                </a:extLst>
              </a:tr>
              <a:tr h="1221964">
                <a:tc>
                  <a:txBody>
                    <a:bodyPr/>
                    <a:lstStyle/>
                    <a:p>
                      <a:r>
                        <a:rPr lang="it-IT" sz="1400" dirty="0">
                          <a:effectLst/>
                          <a:latin typeface="Times New Roman" panose="02020603050405020304" pitchFamily="18" charset="0"/>
                          <a:cs typeface="Times New Roman" panose="02020603050405020304" pitchFamily="18" charset="0"/>
                        </a:rPr>
                        <a:t>Education is </a:t>
                      </a:r>
                      <a:r>
                        <a:rPr lang="it-IT" sz="1400" dirty="0" smtClean="0">
                          <a:effectLst/>
                          <a:latin typeface="Times New Roman" panose="02020603050405020304" pitchFamily="18" charset="0"/>
                          <a:cs typeface="Times New Roman" panose="02020603050405020304" pitchFamily="18" charset="0"/>
                        </a:rPr>
                        <a:t>broken,especially </a:t>
                      </a:r>
                      <a:r>
                        <a:rPr lang="it-IT" sz="1400" dirty="0">
                          <a:effectLst/>
                          <a:latin typeface="Times New Roman" panose="02020603050405020304" pitchFamily="18" charset="0"/>
                          <a:cs typeface="Times New Roman" panose="02020603050405020304" pitchFamily="18" charset="0"/>
                        </a:rPr>
                        <a:t>in developing countries. People without money, who can't afford to attend an universities, it have very limited literacy skills.Than Bright Future has born promising a free language learning to everyone.Accesible to everyone who wants to learn. </a:t>
                      </a:r>
                    </a:p>
                  </a:txBody>
                  <a:tcPr marL="59856" marR="59856" marT="29928" marB="29928"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r>
                        <a:rPr lang="it-IT" sz="1200" b="1" dirty="0">
                          <a:effectLst/>
                          <a:latin typeface="Times New Roman" panose="02020603050405020304" pitchFamily="18" charset="0"/>
                          <a:cs typeface="Times New Roman" panose="02020603050405020304" pitchFamily="18" charset="0"/>
                        </a:rPr>
                        <a:t>Reason your business may not work including any problems in the marketplace:</a:t>
                      </a:r>
                      <a:br>
                        <a:rPr lang="it-IT" sz="1200" b="1" dirty="0">
                          <a:effectLst/>
                          <a:latin typeface="Times New Roman" panose="02020603050405020304" pitchFamily="18" charset="0"/>
                          <a:cs typeface="Times New Roman" panose="02020603050405020304" pitchFamily="18" charset="0"/>
                        </a:rPr>
                      </a:br>
                      <a:r>
                        <a:rPr lang="it-IT" sz="1200" dirty="0">
                          <a:effectLst/>
                          <a:latin typeface="Times New Roman" panose="02020603050405020304" pitchFamily="18" charset="0"/>
                          <a:cs typeface="Times New Roman" panose="02020603050405020304" pitchFamily="18" charset="0"/>
                        </a:rPr>
                        <a:t>The business vision not meet with the innovation that we using now. We need to invest more in our technologies to standout in competitive market. </a:t>
                      </a:r>
                    </a:p>
                    <a:p>
                      <a:r>
                        <a:rPr lang="it-IT" sz="1200" b="1" dirty="0">
                          <a:effectLst/>
                          <a:latin typeface="Times New Roman" panose="02020603050405020304" pitchFamily="18" charset="0"/>
                          <a:cs typeface="Times New Roman" panose="02020603050405020304" pitchFamily="18" charset="0"/>
                        </a:rPr>
                        <a:t>Contingency plan: </a:t>
                      </a:r>
                      <a:endParaRPr lang="it-IT" sz="1200" dirty="0">
                        <a:effectLst/>
                        <a:latin typeface="Times New Roman" panose="02020603050405020304" pitchFamily="18" charset="0"/>
                        <a:cs typeface="Times New Roman" panose="02020603050405020304" pitchFamily="18" charset="0"/>
                      </a:endParaRPr>
                    </a:p>
                    <a:p>
                      <a:r>
                        <a:rPr lang="it-IT" sz="1200" dirty="0">
                          <a:effectLst/>
                          <a:latin typeface="Times New Roman" panose="02020603050405020304" pitchFamily="18" charset="0"/>
                          <a:cs typeface="Times New Roman" panose="02020603050405020304" pitchFamily="18" charset="0"/>
                        </a:rPr>
                        <a:t>Our contingency plan is to locate a sponsor who will contribute to the technology and operational infrastructure of the business. </a:t>
                      </a:r>
                    </a:p>
                  </a:txBody>
                  <a:tcPr marL="59856" marR="59856" marT="29928" marB="29928"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2716410135"/>
                  </a:ext>
                </a:extLst>
              </a:tr>
            </a:tbl>
          </a:graphicData>
        </a:graphic>
      </p:graphicFrame>
      <p:pic>
        <p:nvPicPr>
          <p:cNvPr id="3074" name="Picture 2" descr="page5image58744704">
            <a:extLst>
              <a:ext uri="{FF2B5EF4-FFF2-40B4-BE49-F238E27FC236}">
                <a16:creationId xmlns="" xmlns:a16="http://schemas.microsoft.com/office/drawing/2014/main" id="{062FFBC6-4F34-2C29-DC2F-9A04ED5DB3B1}"/>
              </a:ext>
            </a:extLst>
          </p:cNvPr>
          <p:cNvPicPr>
            <a:picLocks noChangeAspect="1" noChangeArrowheads="1"/>
          </p:cNvPicPr>
          <p:nvPr/>
        </p:nvPicPr>
        <p:blipFill>
          <a:blip r:embed="rId3">
            <a:extLst>
              <a:ext uri="{28A0092B-C50C-407E-A947-70E740481C1C}">
                <a14:useLocalDpi xmlns="" xmlns:a14="http://schemas.microsoft.com/office/drawing/2010/main" val="0"/>
              </a:ext>
            </a:extLst>
          </a:blip>
          <a:stretch>
            <a:fillRect/>
          </a:stretch>
        </p:blipFill>
        <p:spPr bwMode="auto">
          <a:xfrm>
            <a:off x="557783" y="2079565"/>
            <a:ext cx="5486400" cy="48554"/>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1">
            <a:extLst>
              <a:ext uri="{FF2B5EF4-FFF2-40B4-BE49-F238E27FC236}">
                <a16:creationId xmlns="" xmlns:a16="http://schemas.microsoft.com/office/drawing/2014/main" id="{8745DB85-9D70-4C99-F5E8-353E362B4F86}"/>
              </a:ext>
            </a:extLst>
          </p:cNvPr>
          <p:cNvSpPr>
            <a:spLocks noChangeArrowheads="1"/>
          </p:cNvSpPr>
          <p:nvPr/>
        </p:nvSpPr>
        <p:spPr bwMode="auto">
          <a:xfrm>
            <a:off x="470137" y="5535891"/>
            <a:ext cx="4534482" cy="1645920"/>
          </a:xfrm>
          <a:prstGeom prst="rect">
            <a:avLst/>
          </a:prstGeo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x-none" b="0" i="0" u="none" strike="noStrike" cap="none" normalizeH="0" baseline="0" dirty="0">
                <a:ln>
                  <a:noFill/>
                </a:ln>
                <a:effectLst/>
              </a:rPr>
              <a:t>Strengths, Weaknesses, Opportunities and Threats </a:t>
            </a:r>
          </a:p>
          <a:p>
            <a:pPr marR="0" lvl="0" fontAlgn="base">
              <a:lnSpc>
                <a:spcPct val="90000"/>
              </a:lnSpc>
              <a:spcBef>
                <a:spcPct val="0"/>
              </a:spcBef>
              <a:spcAft>
                <a:spcPts val="600"/>
              </a:spcAft>
              <a:buClrTx/>
              <a:buSzTx/>
              <a:tabLst/>
            </a:pPr>
            <a:r>
              <a:rPr kumimoji="0" lang="en-US" altLang="x-none" b="0" i="0" u="none" strike="noStrike" cap="none" normalizeH="0" baseline="0" dirty="0">
                <a:ln>
                  <a:noFill/>
                </a:ln>
                <a:effectLst/>
              </a:rPr>
              <a:t>                         </a:t>
            </a:r>
          </a:p>
        </p:txBody>
      </p:sp>
    </p:spTree>
    <p:extLst>
      <p:ext uri="{BB962C8B-B14F-4D97-AF65-F5344CB8AC3E}">
        <p14:creationId xmlns="" xmlns:p14="http://schemas.microsoft.com/office/powerpoint/2010/main" val="9787529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4" name="Group 9">
            <a:extLst>
              <a:ext uri="{FF2B5EF4-FFF2-40B4-BE49-F238E27FC236}">
                <a16:creationId xmlns="" xmlns:a16="http://schemas.microsoft.com/office/drawing/2014/main" id="{B4DE830A-B531-4A3B-96F6-0ECE88B08555}"/>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 xmlns:a16="http://schemas.microsoft.com/office/drawing/2014/main" id="{2813DF2C-461A-4A8F-9679-A172790D1F3A}"/>
                </a:ext>
                <a:ext uri="{C183D7F6-B498-43B3-948B-1728B52AA6E4}">
                  <adec:decorative xmlns="" xmlns:adec="http://schemas.microsoft.com/office/drawing/2017/decorative" val="1"/>
                </a:ext>
              </a:extLst>
            </p:cNvPr>
            <p:cNvCxnSpPr/>
            <p:nvPr>
              <p:extLst>
                <p:ext uri="{386F3935-93C4-4BCD-93E2-E3B085C9AB24}">
                  <p16:designElem xmlns=""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 xmlns:a16="http://schemas.microsoft.com/office/drawing/2014/main" id="{54CD3A85-C039-4249-86E4-1EB9318B5495}"/>
                </a:ext>
                <a:ext uri="{C183D7F6-B498-43B3-948B-1728B52AA6E4}">
                  <adec:decorative xmlns="" xmlns:adec="http://schemas.microsoft.com/office/drawing/2017/decorative" val="1"/>
                </a:ext>
              </a:extLst>
            </p:cNvPr>
            <p:cNvCxnSpPr/>
            <p:nvPr>
              <p:extLst>
                <p:ext uri="{386F3935-93C4-4BCD-93E2-E3B085C9AB24}">
                  <p16:designElem xmlns=""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 xmlns:a16="http://schemas.microsoft.com/office/drawing/2014/main" id="{887EA6D2-2883-42C2-993D-094CA6D65DA3}"/>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5">
              <a:extLst>
                <a:ext uri="{FF2B5EF4-FFF2-40B4-BE49-F238E27FC236}">
                  <a16:creationId xmlns="" xmlns:a16="http://schemas.microsoft.com/office/drawing/2014/main" id="{3B895046-636F-4D1B-ACA4-29AA0CB3329F}"/>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Isosceles Triangle 14">
              <a:extLst>
                <a:ext uri="{FF2B5EF4-FFF2-40B4-BE49-F238E27FC236}">
                  <a16:creationId xmlns="" xmlns:a16="http://schemas.microsoft.com/office/drawing/2014/main" id="{C6B0CDE3-E054-4EDD-A43B-F96843D8BF51}"/>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7">
              <a:extLst>
                <a:ext uri="{FF2B5EF4-FFF2-40B4-BE49-F238E27FC236}">
                  <a16:creationId xmlns="" xmlns:a16="http://schemas.microsoft.com/office/drawing/2014/main" id="{3B66B1A2-F145-4C9B-85CC-4BF30D58CBC5}"/>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8">
              <a:extLst>
                <a:ext uri="{FF2B5EF4-FFF2-40B4-BE49-F238E27FC236}">
                  <a16:creationId xmlns="" xmlns:a16="http://schemas.microsoft.com/office/drawing/2014/main" id="{5D4FC972-94B3-4035-8D31-E668C132B411}"/>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9">
              <a:extLst>
                <a:ext uri="{FF2B5EF4-FFF2-40B4-BE49-F238E27FC236}">
                  <a16:creationId xmlns="" xmlns:a16="http://schemas.microsoft.com/office/drawing/2014/main" id="{374B9941-AFBE-4A77-A50E-B6EA04A746AE}"/>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 xmlns:a16="http://schemas.microsoft.com/office/drawing/2014/main" id="{27A982C5-2C38-4CE9-BC18-94697AD657FB}"/>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 xmlns:a16="http://schemas.microsoft.com/office/drawing/2014/main" id="{0060D8D1-7BB1-498F-AFBB-ADAC130A9E90}"/>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 xmlns:a16="http://schemas.microsoft.com/office/drawing/2014/main" id="{BA4C4786-F92B-E7E5-0B39-206625FAF799}"/>
              </a:ext>
            </a:extLst>
          </p:cNvPr>
          <p:cNvSpPr>
            <a:spLocks noGrp="1"/>
          </p:cNvSpPr>
          <p:nvPr>
            <p:ph type="title"/>
          </p:nvPr>
        </p:nvSpPr>
        <p:spPr>
          <a:xfrm>
            <a:off x="1600199" y="4571999"/>
            <a:ext cx="7673801" cy="1087656"/>
          </a:xfrm>
        </p:spPr>
        <p:txBody>
          <a:bodyPr vert="horz" lIns="91440" tIns="45720" rIns="91440" bIns="45720" rtlCol="0" anchor="b">
            <a:normAutofit/>
          </a:bodyPr>
          <a:lstStyle/>
          <a:p>
            <a:r>
              <a:rPr lang="en-US" sz="4800" kern="1200">
                <a:solidFill>
                  <a:schemeClr val="accent1"/>
                </a:solidFill>
                <a:latin typeface="+mj-lt"/>
                <a:ea typeface="+mj-ea"/>
                <a:cs typeface="+mj-cs"/>
              </a:rPr>
              <a:t>PESTEL ANALYSIS</a:t>
            </a:r>
          </a:p>
        </p:txBody>
      </p:sp>
      <p:pic>
        <p:nvPicPr>
          <p:cNvPr id="5" name="Content Placeholder 4" descr="Text&#10;&#10;Description automatically generated">
            <a:extLst>
              <a:ext uri="{FF2B5EF4-FFF2-40B4-BE49-F238E27FC236}">
                <a16:creationId xmlns="" xmlns:a16="http://schemas.microsoft.com/office/drawing/2014/main" id="{FCB6C470-6AFC-013C-58B8-F6CF8A1A68CF}"/>
              </a:ext>
            </a:extLst>
          </p:cNvPr>
          <p:cNvPicPr>
            <a:picLocks noGrp="1" noChangeAspect="1"/>
          </p:cNvPicPr>
          <p:nvPr>
            <p:ph idx="1"/>
          </p:nvPr>
        </p:nvPicPr>
        <p:blipFill>
          <a:blip r:embed="rId3"/>
          <a:stretch>
            <a:fillRect/>
          </a:stretch>
        </p:blipFill>
        <p:spPr>
          <a:xfrm>
            <a:off x="1600201" y="935012"/>
            <a:ext cx="7625162" cy="3316945"/>
          </a:xfrm>
          <a:prstGeom prst="rect">
            <a:avLst/>
          </a:prstGeom>
        </p:spPr>
      </p:pic>
    </p:spTree>
    <p:extLst>
      <p:ext uri="{BB962C8B-B14F-4D97-AF65-F5344CB8AC3E}">
        <p14:creationId xmlns="" xmlns:p14="http://schemas.microsoft.com/office/powerpoint/2010/main" val="11754769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4ADEC866-D544-A585-51BB-4EBEBA130BCA}"/>
              </a:ext>
            </a:extLst>
          </p:cNvPr>
          <p:cNvSpPr>
            <a:spLocks noGrp="1"/>
          </p:cNvSpPr>
          <p:nvPr>
            <p:ph type="title"/>
          </p:nvPr>
        </p:nvSpPr>
        <p:spPr/>
        <p:txBody>
          <a:bodyPr>
            <a:normAutofit/>
          </a:bodyPr>
          <a:lstStyle/>
          <a:p>
            <a:r>
              <a:rPr lang="it-IT" sz="3200" b="1" dirty="0">
                <a:effectLst/>
                <a:latin typeface="Tinos"/>
              </a:rPr>
              <a:t>                                  MARKETING </a:t>
            </a:r>
            <a:r>
              <a:rPr lang="it-IT" sz="3200" dirty="0"/>
              <a:t/>
            </a:r>
            <a:br>
              <a:rPr lang="it-IT" sz="3200" dirty="0"/>
            </a:br>
            <a:endParaRPr lang="x-none" sz="3200" dirty="0"/>
          </a:p>
        </p:txBody>
      </p:sp>
      <p:pic>
        <p:nvPicPr>
          <p:cNvPr id="6" name="Content Placeholder 5" descr="A picture containing graphical user interface&#10;&#10;Description automatically generated">
            <a:extLst>
              <a:ext uri="{FF2B5EF4-FFF2-40B4-BE49-F238E27FC236}">
                <a16:creationId xmlns="" xmlns:a16="http://schemas.microsoft.com/office/drawing/2014/main" id="{1951BC5E-9319-1145-503E-5DED86DDFEA7}"/>
              </a:ext>
            </a:extLst>
          </p:cNvPr>
          <p:cNvPicPr>
            <a:picLocks noGrp="1" noChangeAspect="1"/>
          </p:cNvPicPr>
          <p:nvPr>
            <p:ph idx="1"/>
          </p:nvPr>
        </p:nvPicPr>
        <p:blipFill>
          <a:blip r:embed="rId3"/>
          <a:stretch>
            <a:fillRect/>
          </a:stretch>
        </p:blipFill>
        <p:spPr>
          <a:xfrm>
            <a:off x="6776093" y="1212147880"/>
            <a:ext cx="10285714" cy="18285714"/>
          </a:xfrm>
        </p:spPr>
      </p:pic>
      <p:sp>
        <p:nvSpPr>
          <p:cNvPr id="4" name="Rectangle 1">
            <a:extLst>
              <a:ext uri="{FF2B5EF4-FFF2-40B4-BE49-F238E27FC236}">
                <a16:creationId xmlns="" xmlns:a16="http://schemas.microsoft.com/office/drawing/2014/main" id="{545C6B44-0A3D-BA0E-B213-D7B1D81A9A81}"/>
              </a:ext>
            </a:extLst>
          </p:cNvPr>
          <p:cNvSpPr>
            <a:spLocks noChangeArrowheads="1"/>
          </p:cNvSpPr>
          <p:nvPr/>
        </p:nvSpPr>
        <p:spPr bwMode="auto">
          <a:xfrm>
            <a:off x="197617" y="1714957"/>
            <a:ext cx="6333812" cy="317009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x-none" altLang="x-none" sz="1400" b="1" i="0" u="none" strike="noStrike" cap="none" normalizeH="0" baseline="0" dirty="0">
                <a:ln>
                  <a:noFill/>
                </a:ln>
                <a:solidFill>
                  <a:srgbClr val="92D050"/>
                </a:solidFill>
                <a:effectLst/>
                <a:latin typeface="Times New Roman" panose="02020603050405020304" pitchFamily="18" charset="0"/>
                <a:cs typeface="Times New Roman" panose="02020603050405020304" pitchFamily="18" charset="0"/>
              </a:rPr>
              <a:t>Pricing plan </a:t>
            </a:r>
            <a:endParaRPr kumimoji="0" lang="x-none" altLang="x-none" sz="1400" b="0" i="0" u="none" strike="noStrike" cap="none" normalizeH="0" baseline="0" dirty="0">
              <a:ln>
                <a:noFill/>
              </a:ln>
              <a:solidFill>
                <a:srgbClr val="92D05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x-none" altLang="x-none" sz="1400" b="1" i="0" u="none" strike="noStrike" cap="none" normalizeH="0" baseline="0" dirty="0">
                <a:ln>
                  <a:noFill/>
                </a:ln>
                <a:solidFill>
                  <a:srgbClr val="92D050"/>
                </a:solidFill>
                <a:effectLst/>
                <a:latin typeface="Times New Roman" panose="02020603050405020304" pitchFamily="18" charset="0"/>
                <a:cs typeface="Times New Roman" panose="02020603050405020304" pitchFamily="18" charset="0"/>
              </a:rPr>
              <a:t>MARKETING </a:t>
            </a:r>
            <a:endParaRPr kumimoji="0" lang="x-none" altLang="x-none" sz="1400" b="0" i="0" u="none" strike="noStrike" cap="none" normalizeH="0" baseline="0" dirty="0">
              <a:ln>
                <a:noFill/>
              </a:ln>
              <a:solidFill>
                <a:srgbClr val="92D05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x-none" altLang="x-none" sz="1400" b="0" i="0" u="none" strike="noStrike" cap="none" normalizeH="0" baseline="0" dirty="0">
                <a:ln>
                  <a:noFill/>
                </a:ln>
                <a:solidFill>
                  <a:srgbClr val="92D050"/>
                </a:solidFill>
                <a:effectLst/>
                <a:latin typeface="Times New Roman" panose="02020603050405020304" pitchFamily="18" charset="0"/>
                <a:cs typeface="Times New Roman" panose="02020603050405020304" pitchFamily="18" charset="0"/>
              </a:rPr>
              <a:t>                     </a:t>
            </a:r>
          </a:p>
          <a:p>
            <a:pPr marL="285750" indent="-285750" defTabSz="914400" eaLnBrk="0" fontAlgn="base" hangingPunct="0">
              <a:spcBef>
                <a:spcPct val="0"/>
              </a:spcBef>
              <a:spcAft>
                <a:spcPct val="0"/>
              </a:spcAft>
              <a:buFont typeface="Wingdings" panose="05000000000000000000" pitchFamily="2" charset="2"/>
              <a:buChar char="Ø"/>
            </a:pPr>
            <a:r>
              <a:rPr kumimoji="0" lang="x-none" altLang="x-none" sz="1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Price</a:t>
            </a:r>
            <a:r>
              <a:rPr kumimoji="0" lang="x-none" altLang="x-none"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Bright Future offer the freemium model to our use base.Initially Bright Future Plus give a 14-days free trial, and then the cost is 15.99 </a:t>
            </a:r>
            <a:r>
              <a:rPr kumimoji="0" lang="x-none" altLang="x-none" sz="1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per </a:t>
            </a:r>
            <a:r>
              <a:rPr kumimoji="0" lang="x-none" altLang="x-none"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month</a:t>
            </a:r>
            <a:r>
              <a:rPr kumimoji="0" lang="en-US" altLang="x-none"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lang="fr-FR" altLang="x-none" sz="1400" dirty="0" smtClean="0">
                <a:latin typeface="Times New Roman" panose="02020603050405020304" pitchFamily="18" charset="0"/>
                <a:cs typeface="Times New Roman" panose="02020603050405020304" pitchFamily="18" charset="0"/>
              </a:rPr>
              <a:t>Gillespie, Jean-Pierre and David 2004)</a:t>
            </a:r>
            <a:r>
              <a:rPr kumimoji="0" lang="x-none" altLang="x-none"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x-none" altLang="x-none"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indent="-285750" defTabSz="914400" eaLnBrk="0" fontAlgn="base" hangingPunct="0">
              <a:spcBef>
                <a:spcPct val="0"/>
              </a:spcBef>
              <a:spcAft>
                <a:spcPct val="0"/>
              </a:spcAft>
              <a:buFont typeface="Wingdings" panose="05000000000000000000" pitchFamily="2" charset="2"/>
              <a:buChar char="Ø"/>
            </a:pPr>
            <a:r>
              <a:rPr kumimoji="0" lang="x-none" altLang="x-none" sz="1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Level of pricing compared to competitors</a:t>
            </a:r>
            <a:r>
              <a:rPr kumimoji="0" lang="x-none" altLang="x-none"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Our pricing strategy is to provide a sizeable number of private courses taught by qualified professors for a marginally higher price than rivals while still providing superior quality  and </a:t>
            </a:r>
            <a:r>
              <a:rPr kumimoji="0" lang="x-none" altLang="x-none" sz="1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premium </a:t>
            </a:r>
            <a:r>
              <a:rPr kumimoji="0" lang="x-none" altLang="x-none"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services</a:t>
            </a:r>
            <a:r>
              <a:rPr kumimoji="0" lang="en-US" altLang="x-none"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lang="fi-FI" altLang="x-none" sz="1400" dirty="0" smtClean="0">
                <a:latin typeface="Times New Roman" panose="02020603050405020304" pitchFamily="18" charset="0"/>
                <a:cs typeface="Times New Roman" panose="02020603050405020304" pitchFamily="18" charset="0"/>
              </a:rPr>
              <a:t>Kotabe and Helsen, 2004)</a:t>
            </a:r>
            <a:r>
              <a:rPr kumimoji="0" lang="x-none" altLang="x-none"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x-none" altLang="x-none"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Ø"/>
              <a:tabLst/>
            </a:pPr>
            <a:r>
              <a:rPr kumimoji="0" lang="x-none" altLang="x-none" sz="1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Sales and marketing techniques </a:t>
            </a:r>
            <a:endParaRPr kumimoji="0" lang="x-none" altLang="x-none"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x-none" altLang="x-none"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We will use the following marketing techniques: Online marketing </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Ø"/>
              <a:tabLst/>
            </a:pPr>
            <a:r>
              <a:rPr kumimoji="0" lang="x-none" altLang="x-none" sz="1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Sales processes </a:t>
            </a:r>
            <a:endParaRPr kumimoji="0" lang="x-none" altLang="x-none"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x-none" altLang="x-none"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We anticipate using the following sales processes: Online</a:t>
            </a:r>
            <a:r>
              <a:rPr kumimoji="0" lang="x-none" altLang="x-none" sz="1100" b="0" i="0" u="none" strike="noStrike" cap="none" normalizeH="0" baseline="0" dirty="0">
                <a:ln>
                  <a:noFill/>
                </a:ln>
                <a:solidFill>
                  <a:schemeClr val="tx1"/>
                </a:solidFill>
                <a:effectLst/>
                <a:latin typeface="Tinos"/>
              </a:rPr>
              <a:t> </a:t>
            </a:r>
            <a:endParaRPr kumimoji="0" lang="x-none" altLang="x-none" sz="1800" b="0" i="0" u="none" strike="noStrike" cap="none" normalizeH="0" baseline="0" dirty="0">
              <a:ln>
                <a:noFill/>
              </a:ln>
              <a:solidFill>
                <a:schemeClr val="tx1"/>
              </a:solidFill>
              <a:effectLst/>
              <a:latin typeface="Arial" panose="020B0604020202020204" pitchFamily="34" charset="0"/>
            </a:endParaRPr>
          </a:p>
        </p:txBody>
      </p:sp>
      <p:pic>
        <p:nvPicPr>
          <p:cNvPr id="4098" name="Picture 2" descr="page6image59763776">
            <a:extLst>
              <a:ext uri="{FF2B5EF4-FFF2-40B4-BE49-F238E27FC236}">
                <a16:creationId xmlns="" xmlns:a16="http://schemas.microsoft.com/office/drawing/2014/main" id="{CA6BF4F4-5DB4-02C9-C364-0C8FF886C3F7}"/>
              </a:ext>
            </a:extLst>
          </p:cNvPr>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2880248" y="2860090"/>
            <a:ext cx="2313109" cy="685800"/>
          </a:xfrm>
          <a:prstGeom prst="rect">
            <a:avLst/>
          </a:prstGeom>
          <a:noFill/>
          <a:extLst>
            <a:ext uri="{909E8E84-426E-40DD-AFC4-6F175D3DCCD1}">
              <a14:hiddenFill xmlns="" xmlns:a14="http://schemas.microsoft.com/office/drawing/2010/main">
                <a:solidFill>
                  <a:srgbClr val="FFFFFF"/>
                </a:solidFill>
              </a14:hiddenFill>
            </a:ext>
          </a:extLst>
        </p:spPr>
      </p:pic>
      <p:pic>
        <p:nvPicPr>
          <p:cNvPr id="8" name="Picture 7" descr="A picture containing graphical user interface&#10;&#10;Description automatically generated">
            <a:extLst>
              <a:ext uri="{FF2B5EF4-FFF2-40B4-BE49-F238E27FC236}">
                <a16:creationId xmlns="" xmlns:a16="http://schemas.microsoft.com/office/drawing/2014/main" id="{88512CD3-AFB9-89DD-83A7-2F6A908E28A4}"/>
              </a:ext>
            </a:extLst>
          </p:cNvPr>
          <p:cNvPicPr>
            <a:picLocks noChangeAspect="1"/>
          </p:cNvPicPr>
          <p:nvPr/>
        </p:nvPicPr>
        <p:blipFill>
          <a:blip r:embed="rId3"/>
          <a:stretch>
            <a:fillRect/>
          </a:stretch>
        </p:blipFill>
        <p:spPr>
          <a:xfrm>
            <a:off x="8522804" y="0"/>
            <a:ext cx="3669196" cy="6858000"/>
          </a:xfrm>
          <a:prstGeom prst="rect">
            <a:avLst/>
          </a:prstGeom>
        </p:spPr>
      </p:pic>
    </p:spTree>
    <p:extLst>
      <p:ext uri="{BB962C8B-B14F-4D97-AF65-F5344CB8AC3E}">
        <p14:creationId xmlns="" xmlns:p14="http://schemas.microsoft.com/office/powerpoint/2010/main" val="26649518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1405A2E9-A718-BF9B-7614-B10814BB12EF}"/>
              </a:ext>
            </a:extLst>
          </p:cNvPr>
          <p:cNvSpPr>
            <a:spLocks noGrp="1"/>
          </p:cNvSpPr>
          <p:nvPr>
            <p:ph type="title"/>
          </p:nvPr>
        </p:nvSpPr>
        <p:spPr>
          <a:xfrm>
            <a:off x="374904" y="1161288"/>
            <a:ext cx="3438144" cy="1124712"/>
          </a:xfrm>
        </p:spPr>
        <p:txBody>
          <a:bodyPr vert="horz" lIns="91440" tIns="45720" rIns="91440" bIns="45720" rtlCol="0" anchor="b">
            <a:normAutofit fontScale="90000"/>
          </a:bodyPr>
          <a:lstStyle/>
          <a:p>
            <a:r>
              <a:rPr lang="en-US" sz="2400" b="1" dirty="0">
                <a:effectLst/>
              </a:rPr>
              <a:t>                                      OPERATIONS </a:t>
            </a:r>
            <a:r>
              <a:rPr lang="en-US" sz="2400" dirty="0"/>
              <a:t/>
            </a:r>
            <a:br>
              <a:rPr lang="en-US" sz="2400" dirty="0"/>
            </a:br>
            <a:endParaRPr lang="en-US" sz="2400" dirty="0"/>
          </a:p>
        </p:txBody>
      </p:sp>
      <p:graphicFrame>
        <p:nvGraphicFramePr>
          <p:cNvPr id="4" name="Segnaposto contenuto 3">
            <a:extLst>
              <a:ext uri="{FF2B5EF4-FFF2-40B4-BE49-F238E27FC236}">
                <a16:creationId xmlns="" xmlns:a16="http://schemas.microsoft.com/office/drawing/2014/main" id="{A91EA174-02B6-6E78-76B1-3ACE1810B028}"/>
              </a:ext>
            </a:extLst>
          </p:cNvPr>
          <p:cNvGraphicFramePr>
            <a:graphicFrameLocks noGrp="1"/>
          </p:cNvGraphicFramePr>
          <p:nvPr>
            <p:ph idx="1"/>
            <p:extLst>
              <p:ext uri="{D42A27DB-BD31-4B8C-83A1-F6EECF244321}">
                <p14:modId xmlns="" xmlns:p14="http://schemas.microsoft.com/office/powerpoint/2010/main" val="4145797324"/>
              </p:ext>
            </p:extLst>
          </p:nvPr>
        </p:nvGraphicFramePr>
        <p:xfrm>
          <a:off x="3923071" y="1738392"/>
          <a:ext cx="7030064" cy="4430046"/>
        </p:xfrm>
        <a:graphic>
          <a:graphicData uri="http://schemas.openxmlformats.org/drawingml/2006/table">
            <a:tbl>
              <a:tblPr/>
              <a:tblGrid>
                <a:gridCol w="1959771">
                  <a:extLst>
                    <a:ext uri="{9D8B030D-6E8A-4147-A177-3AD203B41FA5}">
                      <a16:colId xmlns="" xmlns:a16="http://schemas.microsoft.com/office/drawing/2014/main" val="2096385872"/>
                    </a:ext>
                  </a:extLst>
                </a:gridCol>
                <a:gridCol w="2365668">
                  <a:extLst>
                    <a:ext uri="{9D8B030D-6E8A-4147-A177-3AD203B41FA5}">
                      <a16:colId xmlns="" xmlns:a16="http://schemas.microsoft.com/office/drawing/2014/main" val="1657620755"/>
                    </a:ext>
                  </a:extLst>
                </a:gridCol>
                <a:gridCol w="2704625">
                  <a:extLst>
                    <a:ext uri="{9D8B030D-6E8A-4147-A177-3AD203B41FA5}">
                      <a16:colId xmlns="" xmlns:a16="http://schemas.microsoft.com/office/drawing/2014/main" val="2669842992"/>
                    </a:ext>
                  </a:extLst>
                </a:gridCol>
              </a:tblGrid>
              <a:tr h="3969987">
                <a:tc>
                  <a:txBody>
                    <a:bodyPr/>
                    <a:lstStyle/>
                    <a:p>
                      <a:pPr algn="l" fontAlgn="ctr">
                        <a:spcBef>
                          <a:spcPts val="0"/>
                        </a:spcBef>
                        <a:spcAft>
                          <a:spcPts val="0"/>
                        </a:spcAft>
                      </a:pPr>
                      <a:r>
                        <a:rPr lang="it-IT" sz="1100" b="0" i="0" u="none" strike="noStrike" baseline="0" dirty="0">
                          <a:effectLst/>
                          <a:latin typeface="Times New Roman" panose="02020603050405020304" pitchFamily="18" charset="0"/>
                        </a:rPr>
                        <a:t>Teachers</a:t>
                      </a:r>
                      <a:br>
                        <a:rPr lang="it-IT" sz="1100" b="0" i="0" u="none" strike="noStrike" baseline="0" dirty="0">
                          <a:effectLst/>
                          <a:latin typeface="Times New Roman" panose="02020603050405020304" pitchFamily="18" charset="0"/>
                        </a:rPr>
                      </a:br>
                      <a:r>
                        <a:rPr lang="it-IT" sz="1100" b="0" i="0" u="none" strike="noStrike" baseline="0" dirty="0">
                          <a:effectLst/>
                          <a:latin typeface="Times New Roman" panose="02020603050405020304" pitchFamily="18" charset="0"/>
                        </a:rPr>
                        <a:t>Graphic Designer</a:t>
                      </a:r>
                      <a:br>
                        <a:rPr lang="it-IT" sz="1100" b="0" i="0" u="none" strike="noStrike" baseline="0" dirty="0">
                          <a:effectLst/>
                          <a:latin typeface="Times New Roman" panose="02020603050405020304" pitchFamily="18" charset="0"/>
                        </a:rPr>
                      </a:br>
                      <a:r>
                        <a:rPr lang="it-IT" sz="1100" b="0" i="0" u="none" strike="noStrike" baseline="0" dirty="0">
                          <a:effectLst/>
                          <a:latin typeface="Times New Roman" panose="02020603050405020304" pitchFamily="18" charset="0"/>
                        </a:rPr>
                        <a:t>Copywriter</a:t>
                      </a:r>
                      <a:br>
                        <a:rPr lang="it-IT" sz="1100" b="0" i="0" u="none" strike="noStrike" baseline="0" dirty="0">
                          <a:effectLst/>
                          <a:latin typeface="Times New Roman" panose="02020603050405020304" pitchFamily="18" charset="0"/>
                        </a:rPr>
                      </a:br>
                      <a:r>
                        <a:rPr lang="it-IT" sz="1100" b="0" i="0" u="none" strike="noStrike" baseline="0" dirty="0">
                          <a:effectLst/>
                          <a:latin typeface="Times New Roman" panose="02020603050405020304" pitchFamily="18" charset="0"/>
                        </a:rPr>
                        <a:t>Software Engineer</a:t>
                      </a:r>
                      <a:br>
                        <a:rPr lang="it-IT" sz="1100" b="0" i="0" u="none" strike="noStrike" baseline="0" dirty="0">
                          <a:effectLst/>
                          <a:latin typeface="Times New Roman" panose="02020603050405020304" pitchFamily="18" charset="0"/>
                        </a:rPr>
                      </a:br>
                      <a:r>
                        <a:rPr lang="it-IT" sz="1100" b="0" i="0" u="none" strike="noStrike" baseline="0" dirty="0">
                          <a:effectLst/>
                          <a:latin typeface="Times New Roman" panose="02020603050405020304" pitchFamily="18" charset="0"/>
                        </a:rPr>
                        <a:t>Business Analysts</a:t>
                      </a:r>
                      <a:br>
                        <a:rPr lang="it-IT" sz="1100" b="0" i="0" u="none" strike="noStrike" baseline="0" dirty="0">
                          <a:effectLst/>
                          <a:latin typeface="Times New Roman" panose="02020603050405020304" pitchFamily="18" charset="0"/>
                        </a:rPr>
                      </a:br>
                      <a:r>
                        <a:rPr lang="it-IT" sz="1100" b="0" i="0" u="none" strike="noStrike" baseline="0" dirty="0">
                          <a:effectLst/>
                          <a:latin typeface="Times New Roman" panose="02020603050405020304" pitchFamily="18" charset="0"/>
                        </a:rPr>
                        <a:t>Customer service representative </a:t>
                      </a:r>
                    </a:p>
                  </a:txBody>
                  <a:tcPr marL="71407" marR="71407" marT="35703" marB="35703"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it-IT" sz="1100" b="0" i="0" u="none" strike="noStrike" dirty="0">
                          <a:effectLst/>
                          <a:latin typeface="Times New Roman" panose="02020603050405020304" pitchFamily="18" charset="0"/>
                          <a:cs typeface="Times New Roman" panose="02020603050405020304" pitchFamily="18" charset="0"/>
                        </a:rPr>
                        <a:t>Teachers</a:t>
                      </a:r>
                      <a:br>
                        <a:rPr lang="it-IT" sz="1100" b="0" i="0" u="none" strike="noStrike" dirty="0">
                          <a:effectLst/>
                          <a:latin typeface="Times New Roman" panose="02020603050405020304" pitchFamily="18" charset="0"/>
                          <a:cs typeface="Times New Roman" panose="02020603050405020304" pitchFamily="18" charset="0"/>
                        </a:rPr>
                      </a:br>
                      <a:r>
                        <a:rPr lang="it-IT" sz="1100" b="0" i="0" u="none" strike="noStrike" dirty="0">
                          <a:effectLst/>
                          <a:latin typeface="Times New Roman" panose="02020603050405020304" pitchFamily="18" charset="0"/>
                          <a:cs typeface="Times New Roman" panose="02020603050405020304" pitchFamily="18" charset="0"/>
                        </a:rPr>
                        <a:t>Graphic Designer Copywriter Software Engineer Business Analysts </a:t>
                      </a:r>
                    </a:p>
                    <a:p>
                      <a:pPr algn="l" fontAlgn="ctr">
                        <a:spcBef>
                          <a:spcPts val="0"/>
                        </a:spcBef>
                        <a:spcAft>
                          <a:spcPts val="0"/>
                        </a:spcAft>
                      </a:pPr>
                      <a:r>
                        <a:rPr lang="it-IT" sz="1100" b="0" i="0" u="none" strike="noStrike" dirty="0">
                          <a:effectLst/>
                          <a:latin typeface="Times New Roman" panose="02020603050405020304" pitchFamily="18" charset="0"/>
                          <a:cs typeface="Times New Roman" panose="02020603050405020304" pitchFamily="18" charset="0"/>
                        </a:rPr>
                        <a:t>Customer service representative </a:t>
                      </a:r>
                    </a:p>
                  </a:txBody>
                  <a:tcPr marL="71407" marR="71407" marT="35703" marB="35703"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it-IT" sz="1100" b="0" i="0" u="none" strike="noStrike" dirty="0">
                          <a:effectLst/>
                          <a:latin typeface="Times New Roman" panose="02020603050405020304" pitchFamily="18" charset="0"/>
                          <a:cs typeface="Times New Roman" panose="02020603050405020304" pitchFamily="18" charset="0"/>
                        </a:rPr>
                        <a:t>Planning lessons,encurage student participation, making student work and recording the lesson, providing learners with one-to-one support. </a:t>
                      </a:r>
                    </a:p>
                    <a:p>
                      <a:pPr algn="l" fontAlgn="ctr">
                        <a:spcBef>
                          <a:spcPts val="0"/>
                        </a:spcBef>
                        <a:spcAft>
                          <a:spcPts val="0"/>
                        </a:spcAft>
                      </a:pPr>
                      <a:r>
                        <a:rPr lang="it-IT" sz="1100" b="0" i="0" u="none" strike="noStrike" dirty="0">
                          <a:effectLst/>
                          <a:latin typeface="Times New Roman" panose="02020603050405020304" pitchFamily="18" charset="0"/>
                          <a:cs typeface="Times New Roman" panose="02020603050405020304" pitchFamily="18" charset="0"/>
                        </a:rPr>
                        <a:t>Creates engaging content for a variety of mediums, including web, social media, print and more. </a:t>
                      </a:r>
                    </a:p>
                    <a:p>
                      <a:pPr algn="l" fontAlgn="ctr">
                        <a:spcBef>
                          <a:spcPts val="0"/>
                        </a:spcBef>
                        <a:spcAft>
                          <a:spcPts val="0"/>
                        </a:spcAft>
                      </a:pPr>
                      <a:r>
                        <a:rPr lang="it-IT" sz="1100" b="0" i="0" u="none" strike="noStrike" dirty="0">
                          <a:effectLst/>
                          <a:latin typeface="Times New Roman" panose="02020603050405020304" pitchFamily="18" charset="0"/>
                          <a:cs typeface="Times New Roman" panose="02020603050405020304" pitchFamily="18" charset="0"/>
                        </a:rPr>
                        <a:t>Write clear, attractive copy with a distance voice.</a:t>
                      </a:r>
                      <a:br>
                        <a:rPr lang="it-IT" sz="1100" b="0" i="0" u="none" strike="noStrike" dirty="0">
                          <a:effectLst/>
                          <a:latin typeface="Times New Roman" panose="02020603050405020304" pitchFamily="18" charset="0"/>
                          <a:cs typeface="Times New Roman" panose="02020603050405020304" pitchFamily="18" charset="0"/>
                        </a:rPr>
                      </a:br>
                      <a:r>
                        <a:rPr lang="it-IT" sz="1100" b="0" i="0" u="none" strike="noStrike" dirty="0">
                          <a:effectLst/>
                          <a:latin typeface="Times New Roman" panose="02020603050405020304" pitchFamily="18" charset="0"/>
                          <a:cs typeface="Times New Roman" panose="02020603050405020304" pitchFamily="18" charset="0"/>
                        </a:rPr>
                        <a:t>Collaborate with designers.</a:t>
                      </a:r>
                      <a:br>
                        <a:rPr lang="it-IT" sz="1100" b="0" i="0" u="none" strike="noStrike" dirty="0">
                          <a:effectLst/>
                          <a:latin typeface="Times New Roman" panose="02020603050405020304" pitchFamily="18" charset="0"/>
                          <a:cs typeface="Times New Roman" panose="02020603050405020304" pitchFamily="18" charset="0"/>
                        </a:rPr>
                      </a:br>
                      <a:r>
                        <a:rPr lang="it-IT" sz="1100" b="0" i="0" u="none" strike="noStrike" dirty="0">
                          <a:effectLst/>
                          <a:latin typeface="Times New Roman" panose="02020603050405020304" pitchFamily="18" charset="0"/>
                          <a:cs typeface="Times New Roman" panose="02020603050405020304" pitchFamily="18" charset="0"/>
                        </a:rPr>
                        <a:t>Edit and proofread copy as need. </a:t>
                      </a:r>
                    </a:p>
                    <a:p>
                      <a:pPr algn="l" fontAlgn="ctr">
                        <a:spcBef>
                          <a:spcPts val="0"/>
                        </a:spcBef>
                        <a:spcAft>
                          <a:spcPts val="0"/>
                        </a:spcAft>
                      </a:pPr>
                      <a:r>
                        <a:rPr lang="it-IT" sz="1100" b="0" i="0" u="none" strike="noStrike" dirty="0">
                          <a:effectLst/>
                          <a:latin typeface="Times New Roman" panose="02020603050405020304" pitchFamily="18" charset="0"/>
                          <a:cs typeface="Times New Roman" panose="02020603050405020304" pitchFamily="18" charset="0"/>
                        </a:rPr>
                        <a:t>Sources images and other content. </a:t>
                      </a:r>
                    </a:p>
                    <a:p>
                      <a:pPr marL="0" marR="0" indent="0" algn="l" defTabSz="457200" rtl="0" eaLnBrk="1" fontAlgn="ctr" latinLnBrk="0" hangingPunct="1">
                        <a:lnSpc>
                          <a:spcPct val="100000"/>
                        </a:lnSpc>
                        <a:spcBef>
                          <a:spcPts val="0"/>
                        </a:spcBef>
                        <a:spcAft>
                          <a:spcPts val="0"/>
                        </a:spcAft>
                        <a:buClrTx/>
                        <a:buSzTx/>
                        <a:buFontTx/>
                        <a:buNone/>
                        <a:tabLst/>
                        <a:defRPr/>
                      </a:pPr>
                      <a:r>
                        <a:rPr lang="it-IT" sz="1100" b="0" i="0" u="none" strike="noStrike" dirty="0">
                          <a:effectLst/>
                          <a:latin typeface="Times New Roman" panose="02020603050405020304" pitchFamily="18" charset="0"/>
                          <a:cs typeface="Times New Roman" panose="02020603050405020304" pitchFamily="18" charset="0"/>
                        </a:rPr>
                        <a:t>Purchases and implements software. Understands strengths and weaknesses in system architecture,anticipating vulnerabilities and developing contingency </a:t>
                      </a:r>
                      <a:r>
                        <a:rPr lang="it-IT" sz="1100" b="0" i="0" u="none" strike="noStrike" dirty="0" smtClean="0">
                          <a:effectLst/>
                          <a:latin typeface="Times New Roman" panose="02020603050405020304" pitchFamily="18" charset="0"/>
                          <a:cs typeface="Times New Roman" panose="02020603050405020304" pitchFamily="18" charset="0"/>
                        </a:rPr>
                        <a:t>plans (Perreault</a:t>
                      </a:r>
                      <a:r>
                        <a:rPr lang="it-IT" sz="1100" b="0" i="0" u="none" strike="noStrike" baseline="0" dirty="0" smtClean="0">
                          <a:effectLst/>
                          <a:latin typeface="Times New Roman" panose="02020603050405020304" pitchFamily="18" charset="0"/>
                          <a:cs typeface="Times New Roman" panose="02020603050405020304" pitchFamily="18" charset="0"/>
                        </a:rPr>
                        <a:t> </a:t>
                      </a:r>
                      <a:r>
                        <a:rPr lang="it-IT" sz="1100" b="0" i="0" u="none" strike="noStrike" dirty="0" smtClean="0">
                          <a:effectLst/>
                          <a:latin typeface="Times New Roman" panose="02020603050405020304" pitchFamily="18" charset="0"/>
                          <a:cs typeface="Times New Roman" panose="02020603050405020304" pitchFamily="18" charset="0"/>
                        </a:rPr>
                        <a:t>&amp; McCarthy, 1996) . </a:t>
                      </a:r>
                      <a:endParaRPr lang="it-IT" sz="1100" b="0" i="0" u="none" strike="noStrike" dirty="0">
                        <a:effectLst/>
                        <a:latin typeface="Times New Roman" panose="02020603050405020304" pitchFamily="18" charset="0"/>
                        <a:cs typeface="Times New Roman" panose="02020603050405020304" pitchFamily="18" charset="0"/>
                      </a:endParaRPr>
                    </a:p>
                    <a:p>
                      <a:pPr marL="0" marR="0" indent="0" algn="l" defTabSz="457200" rtl="0" eaLnBrk="1" fontAlgn="ctr" latinLnBrk="0" hangingPunct="1">
                        <a:lnSpc>
                          <a:spcPct val="100000"/>
                        </a:lnSpc>
                        <a:spcBef>
                          <a:spcPts val="0"/>
                        </a:spcBef>
                        <a:spcAft>
                          <a:spcPts val="0"/>
                        </a:spcAft>
                        <a:buClrTx/>
                        <a:buSzTx/>
                        <a:buFontTx/>
                        <a:buNone/>
                        <a:tabLst/>
                        <a:defRPr/>
                      </a:pPr>
                      <a:r>
                        <a:rPr lang="it-IT" sz="1100" b="0" i="0" u="none" strike="noStrike" dirty="0">
                          <a:effectLst/>
                          <a:latin typeface="Times New Roman" panose="02020603050405020304" pitchFamily="18" charset="0"/>
                          <a:cs typeface="Times New Roman" panose="02020603050405020304" pitchFamily="18" charset="0"/>
                        </a:rPr>
                        <a:t>Track the data and give adequate advice. Financial modelling ,forecasting and reporting on your insight</a:t>
                      </a:r>
                      <a:r>
                        <a:rPr lang="it-IT" sz="1100" b="0" i="0" u="none" strike="noStrike" dirty="0" smtClean="0">
                          <a:effectLst/>
                          <a:latin typeface="Times New Roman" panose="02020603050405020304" pitchFamily="18" charset="0"/>
                          <a:cs typeface="Times New Roman" panose="02020603050405020304" pitchFamily="18" charset="0"/>
                        </a:rPr>
                        <a:t>. (Schiffman, Leon &amp; Kanuk, 1994)  </a:t>
                      </a:r>
                      <a:endParaRPr lang="it-IT" sz="1100" b="0" i="0" u="none" strike="noStrike" dirty="0">
                        <a:effectLst/>
                        <a:latin typeface="Times New Roman" panose="02020603050405020304" pitchFamily="18" charset="0"/>
                        <a:cs typeface="Times New Roman" panose="02020603050405020304" pitchFamily="18" charset="0"/>
                      </a:endParaRPr>
                    </a:p>
                    <a:p>
                      <a:pPr algn="l" fontAlgn="ctr">
                        <a:spcBef>
                          <a:spcPts val="0"/>
                        </a:spcBef>
                        <a:spcAft>
                          <a:spcPts val="0"/>
                        </a:spcAft>
                      </a:pPr>
                      <a:r>
                        <a:rPr lang="it-IT" sz="1100" b="0" i="0" u="none" strike="noStrike" dirty="0">
                          <a:effectLst/>
                          <a:latin typeface="Times New Roman" panose="02020603050405020304" pitchFamily="18" charset="0"/>
                          <a:cs typeface="Times New Roman" panose="02020603050405020304" pitchFamily="18" charset="0"/>
                        </a:rPr>
                        <a:t>Be in constant communication with clients and correspond with them on a regular basis through emails, social media and phone call. Make sure the users are satisfied with the services. </a:t>
                      </a:r>
                    </a:p>
                  </a:txBody>
                  <a:tcPr marL="71407" marR="71407" marT="35703" marB="35703"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2899812874"/>
                  </a:ext>
                </a:extLst>
              </a:tr>
            </a:tbl>
          </a:graphicData>
        </a:graphic>
      </p:graphicFrame>
      <p:pic>
        <p:nvPicPr>
          <p:cNvPr id="5124" name="Picture 4" descr="page7image59619008">
            <a:extLst>
              <a:ext uri="{FF2B5EF4-FFF2-40B4-BE49-F238E27FC236}">
                <a16:creationId xmlns="" xmlns:a16="http://schemas.microsoft.com/office/drawing/2014/main" id="{E6C8AD37-0046-61F8-807D-7095A9606057}"/>
              </a:ext>
            </a:extLst>
          </p:cNvPr>
          <p:cNvPicPr>
            <a:picLocks noChangeAspect="1" noChangeArrowheads="1"/>
          </p:cNvPicPr>
          <p:nvPr/>
        </p:nvPicPr>
        <p:blipFill>
          <a:blip r:embed="rId3">
            <a:extLst>
              <a:ext uri="{28A0092B-C50C-407E-A947-70E740481C1C}">
                <a14:useLocalDpi xmlns="" xmlns:a14="http://schemas.microsoft.com/office/drawing/2010/main" val="0"/>
              </a:ext>
            </a:extLst>
          </a:blip>
          <a:stretch>
            <a:fillRect/>
          </a:stretch>
        </p:blipFill>
        <p:spPr bwMode="auto">
          <a:xfrm>
            <a:off x="4988170" y="1620119"/>
            <a:ext cx="2168661" cy="11064"/>
          </a:xfrm>
          <a:prstGeom prst="rect">
            <a:avLst/>
          </a:prstGeom>
          <a:noFill/>
          <a:extLst>
            <a:ext uri="{909E8E84-426E-40DD-AFC4-6F175D3DCCD1}">
              <a14:hiddenFill xmlns="" xmlns:a14="http://schemas.microsoft.com/office/drawing/2010/main">
                <a:solidFill>
                  <a:srgbClr val="FFFFFF"/>
                </a:solidFill>
              </a14:hiddenFill>
            </a:ext>
          </a:extLst>
        </p:spPr>
      </p:pic>
      <p:pic>
        <p:nvPicPr>
          <p:cNvPr id="5123" name="Picture 3" descr="page7image59617088">
            <a:extLst>
              <a:ext uri="{FF2B5EF4-FFF2-40B4-BE49-F238E27FC236}">
                <a16:creationId xmlns="" xmlns:a16="http://schemas.microsoft.com/office/drawing/2014/main" id="{0E0E0E46-3A43-D44F-D5B0-6146EE8761E0}"/>
              </a:ext>
            </a:extLst>
          </p:cNvPr>
          <p:cNvPicPr>
            <a:picLocks noChangeAspect="1" noChangeArrowheads="1"/>
          </p:cNvPicPr>
          <p:nvPr/>
        </p:nvPicPr>
        <p:blipFill>
          <a:blip r:embed="rId4">
            <a:extLst>
              <a:ext uri="{28A0092B-C50C-407E-A947-70E740481C1C}">
                <a14:useLocalDpi xmlns="" xmlns:a14="http://schemas.microsoft.com/office/drawing/2010/main" val="0"/>
              </a:ext>
            </a:extLst>
          </a:blip>
          <a:stretch>
            <a:fillRect/>
          </a:stretch>
        </p:blipFill>
        <p:spPr bwMode="auto">
          <a:xfrm>
            <a:off x="7315510" y="1612724"/>
            <a:ext cx="2167128" cy="21891"/>
          </a:xfrm>
          <a:prstGeom prst="rect">
            <a:avLst/>
          </a:prstGeom>
          <a:noFill/>
          <a:extLst>
            <a:ext uri="{909E8E84-426E-40DD-AFC4-6F175D3DCCD1}">
              <a14:hiddenFill xmlns="" xmlns:a14="http://schemas.microsoft.com/office/drawing/2010/main">
                <a:solidFill>
                  <a:srgbClr val="FFFFFF"/>
                </a:solidFill>
              </a14:hiddenFill>
            </a:ext>
          </a:extLst>
        </p:spPr>
      </p:pic>
      <p:pic>
        <p:nvPicPr>
          <p:cNvPr id="5122" name="Picture 2" descr="page7image59616320">
            <a:extLst>
              <a:ext uri="{FF2B5EF4-FFF2-40B4-BE49-F238E27FC236}">
                <a16:creationId xmlns="" xmlns:a16="http://schemas.microsoft.com/office/drawing/2014/main" id="{E710E9B0-5EED-AF2E-A25E-4C76D29E6E8D}"/>
              </a:ext>
            </a:extLst>
          </p:cNvPr>
          <p:cNvPicPr>
            <a:picLocks noChangeAspect="1" noChangeArrowheads="1"/>
          </p:cNvPicPr>
          <p:nvPr/>
        </p:nvPicPr>
        <p:blipFill>
          <a:blip r:embed="rId3">
            <a:extLst>
              <a:ext uri="{28A0092B-C50C-407E-A947-70E740481C1C}">
                <a14:useLocalDpi xmlns="" xmlns:a14="http://schemas.microsoft.com/office/drawing/2010/main" val="0"/>
              </a:ext>
            </a:extLst>
          </a:blip>
          <a:stretch>
            <a:fillRect/>
          </a:stretch>
        </p:blipFill>
        <p:spPr bwMode="auto">
          <a:xfrm>
            <a:off x="9644383" y="1625976"/>
            <a:ext cx="2167128" cy="11056"/>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1">
            <a:extLst>
              <a:ext uri="{FF2B5EF4-FFF2-40B4-BE49-F238E27FC236}">
                <a16:creationId xmlns="" xmlns:a16="http://schemas.microsoft.com/office/drawing/2014/main" id="{34962580-7104-4675-A193-7E62EE0BF0BB}"/>
              </a:ext>
            </a:extLst>
          </p:cNvPr>
          <p:cNvSpPr>
            <a:spLocks noChangeArrowheads="1"/>
          </p:cNvSpPr>
          <p:nvPr/>
        </p:nvSpPr>
        <p:spPr bwMode="auto">
          <a:xfrm>
            <a:off x="374904" y="2715768"/>
            <a:ext cx="3438144" cy="3209544"/>
          </a:xfrm>
          <a:prstGeom prst="rect">
            <a:avLst/>
          </a:prstGeo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a:bodyPr>
          <a:lstStyle/>
          <a:p>
            <a:pPr marL="57150" marR="0" lvl="0" indent="-285750" fontAlgn="base">
              <a:lnSpc>
                <a:spcPct val="90000"/>
              </a:lnSpc>
              <a:spcBef>
                <a:spcPct val="0"/>
              </a:spcBef>
              <a:spcAft>
                <a:spcPts val="600"/>
              </a:spcAft>
              <a:buClrTx/>
              <a:buSzTx/>
              <a:buFont typeface="Wingdings" panose="05000000000000000000" pitchFamily="2" charset="2"/>
              <a:buChar char="ü"/>
              <a:tabLst/>
            </a:pPr>
            <a:r>
              <a:rPr kumimoji="0" lang="en-US" altLang="x-none" sz="1400" b="1" i="0" u="none" strike="noStrike" cap="none" normalizeH="0" baseline="0" dirty="0">
                <a:ln>
                  <a:noFill/>
                </a:ln>
                <a:effectLst/>
                <a:latin typeface="Times New Roman" panose="02020603050405020304" pitchFamily="18" charset="0"/>
                <a:cs typeface="Times New Roman" panose="02020603050405020304" pitchFamily="18" charset="0"/>
              </a:rPr>
              <a:t>Employees required Employee role </a:t>
            </a:r>
            <a:endParaRPr kumimoji="0" lang="en-US" altLang="x-none" sz="14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57150" marR="0" lvl="0" indent="-285750" fontAlgn="base">
              <a:lnSpc>
                <a:spcPct val="90000"/>
              </a:lnSpc>
              <a:spcBef>
                <a:spcPct val="0"/>
              </a:spcBef>
              <a:spcAft>
                <a:spcPts val="600"/>
              </a:spcAft>
              <a:buClrTx/>
              <a:buSzTx/>
              <a:buFont typeface="Wingdings" panose="05000000000000000000" pitchFamily="2" charset="2"/>
              <a:buChar char="ü"/>
              <a:tabLst/>
            </a:pPr>
            <a:r>
              <a:rPr kumimoji="0" lang="en-US" altLang="x-none" sz="1400" b="1" i="0" u="none" strike="noStrike" cap="none" normalizeH="0" baseline="0" dirty="0">
                <a:ln>
                  <a:noFill/>
                </a:ln>
                <a:effectLst/>
                <a:latin typeface="Times New Roman" panose="02020603050405020304" pitchFamily="18" charset="0"/>
                <a:cs typeface="Times New Roman" panose="02020603050405020304" pitchFamily="18" charset="0"/>
              </a:rPr>
              <a:t>OPERATIONS Number </a:t>
            </a:r>
            <a:endParaRPr kumimoji="0" lang="en-US" altLang="x-none" sz="14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57150" marR="0" lvl="0" indent="-285750" fontAlgn="base">
              <a:lnSpc>
                <a:spcPct val="90000"/>
              </a:lnSpc>
              <a:spcBef>
                <a:spcPct val="0"/>
              </a:spcBef>
              <a:spcAft>
                <a:spcPts val="600"/>
              </a:spcAft>
              <a:buClrTx/>
              <a:buSzTx/>
              <a:buFont typeface="Wingdings" panose="05000000000000000000" pitchFamily="2" charset="2"/>
              <a:buChar char="ü"/>
              <a:tabLst/>
            </a:pPr>
            <a:r>
              <a:rPr kumimoji="0" lang="en-US" altLang="x-none" sz="1400" b="1" i="0" u="none" strike="noStrike" cap="none" normalizeH="0" baseline="0" dirty="0">
                <a:ln>
                  <a:noFill/>
                </a:ln>
                <a:effectLst/>
                <a:latin typeface="Times New Roman" panose="02020603050405020304" pitchFamily="18" charset="0"/>
                <a:cs typeface="Times New Roman" panose="02020603050405020304" pitchFamily="18" charset="0"/>
              </a:rPr>
              <a:t>Duties</a:t>
            </a:r>
            <a:endParaRPr lang="en-US" altLang="x-none" sz="1400" dirty="0">
              <a:latin typeface="Times New Roman" panose="02020603050405020304" pitchFamily="18" charset="0"/>
              <a:cs typeface="Times New Roman" panose="02020603050405020304" pitchFamily="18" charset="0"/>
            </a:endParaRPr>
          </a:p>
          <a:p>
            <a:pPr marL="57150" marR="0" lvl="0" indent="-285750" fontAlgn="base">
              <a:lnSpc>
                <a:spcPct val="90000"/>
              </a:lnSpc>
              <a:spcBef>
                <a:spcPct val="0"/>
              </a:spcBef>
              <a:spcAft>
                <a:spcPts val="600"/>
              </a:spcAft>
              <a:buClrTx/>
              <a:buSzTx/>
              <a:buFont typeface="Wingdings" panose="05000000000000000000" pitchFamily="2" charset="2"/>
              <a:buChar char="ü"/>
              <a:tabLst/>
            </a:pPr>
            <a:r>
              <a:rPr kumimoji="0" lang="en-US" altLang="x-none" sz="1400" b="1" i="0" u="none" strike="noStrike" cap="none" normalizeH="0" baseline="0" dirty="0" err="1">
                <a:ln>
                  <a:noFill/>
                </a:ln>
                <a:effectLst/>
                <a:latin typeface="Times New Roman" panose="02020603050405020304" pitchFamily="18" charset="0"/>
                <a:cs typeface="Times New Roman" panose="02020603050405020304" pitchFamily="18" charset="0"/>
              </a:rPr>
              <a:t>Licences</a:t>
            </a:r>
            <a:r>
              <a:rPr kumimoji="0" lang="en-US" altLang="x-none" sz="1400" b="1" i="0" u="none" strike="noStrike" cap="none" normalizeH="0" baseline="0" dirty="0">
                <a:ln>
                  <a:noFill/>
                </a:ln>
                <a:effectLst/>
                <a:latin typeface="Times New Roman" panose="02020603050405020304" pitchFamily="18" charset="0"/>
                <a:cs typeface="Times New Roman" panose="02020603050405020304" pitchFamily="18" charset="0"/>
              </a:rPr>
              <a:t> required </a:t>
            </a:r>
            <a:endParaRPr kumimoji="0" lang="en-US" altLang="x-none" sz="14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57150" marR="0" lvl="0" indent="-285750" fontAlgn="base">
              <a:lnSpc>
                <a:spcPct val="90000"/>
              </a:lnSpc>
              <a:spcBef>
                <a:spcPct val="0"/>
              </a:spcBef>
              <a:spcAft>
                <a:spcPts val="600"/>
              </a:spcAft>
              <a:buClrTx/>
              <a:buSzTx/>
              <a:buFont typeface="Wingdings" panose="05000000000000000000" pitchFamily="2" charset="2"/>
              <a:buChar char="ü"/>
              <a:tabLst/>
            </a:pPr>
            <a:r>
              <a:rPr kumimoji="0" lang="en-US" altLang="x-none" sz="1400" b="0" i="0" u="none" strike="noStrike" cap="none" normalizeH="0" baseline="0" dirty="0">
                <a:ln>
                  <a:noFill/>
                </a:ln>
                <a:effectLst/>
                <a:latin typeface="Times New Roman" panose="02020603050405020304" pitchFamily="18" charset="0"/>
                <a:cs typeface="Times New Roman" panose="02020603050405020304" pitchFamily="18" charset="0"/>
              </a:rPr>
              <a:t>Sales tax </a:t>
            </a:r>
            <a:r>
              <a:rPr kumimoji="0" lang="en-US" altLang="x-none" sz="1400" b="0" i="0" u="none" strike="noStrike" cap="none" normalizeH="0" baseline="0" dirty="0" err="1">
                <a:ln>
                  <a:noFill/>
                </a:ln>
                <a:effectLst/>
                <a:latin typeface="Times New Roman" panose="02020603050405020304" pitchFamily="18" charset="0"/>
                <a:cs typeface="Times New Roman" panose="02020603050405020304" pitchFamily="18" charset="0"/>
              </a:rPr>
              <a:t>licences</a:t>
            </a:r>
            <a:r>
              <a:rPr kumimoji="0" lang="en-US" altLang="x-none" sz="1400" b="0" i="0" u="none" strike="noStrike" cap="none" normalizeH="0" baseline="0" dirty="0">
                <a:ln>
                  <a:noFill/>
                </a:ln>
                <a:effectLst/>
                <a:latin typeface="Times New Roman" panose="02020603050405020304" pitchFamily="18" charset="0"/>
                <a:cs typeface="Times New Roman" panose="02020603050405020304" pitchFamily="18" charset="0"/>
              </a:rPr>
              <a:t> Seller's permit </a:t>
            </a:r>
          </a:p>
          <a:p>
            <a:pPr marL="57150" marR="0" lvl="0" indent="-285750" fontAlgn="base">
              <a:lnSpc>
                <a:spcPct val="90000"/>
              </a:lnSpc>
              <a:spcBef>
                <a:spcPct val="0"/>
              </a:spcBef>
              <a:spcAft>
                <a:spcPts val="600"/>
              </a:spcAft>
              <a:buClrTx/>
              <a:buSzTx/>
              <a:buFont typeface="Wingdings" panose="05000000000000000000" pitchFamily="2" charset="2"/>
              <a:buChar char="ü"/>
              <a:tabLst/>
            </a:pPr>
            <a:r>
              <a:rPr kumimoji="0" lang="en-US" altLang="x-none" sz="1400" b="1" i="0" u="none" strike="noStrike" cap="none" normalizeH="0" baseline="0" dirty="0">
                <a:ln>
                  <a:noFill/>
                </a:ln>
                <a:effectLst/>
                <a:latin typeface="Times New Roman" panose="02020603050405020304" pitchFamily="18" charset="0"/>
                <a:cs typeface="Times New Roman" panose="02020603050405020304" pitchFamily="18" charset="0"/>
              </a:rPr>
              <a:t>Insurance required </a:t>
            </a:r>
            <a:endParaRPr kumimoji="0" lang="en-US" altLang="x-none" sz="14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57150" marR="0" lvl="0" indent="-285750" fontAlgn="base">
              <a:lnSpc>
                <a:spcPct val="90000"/>
              </a:lnSpc>
              <a:spcBef>
                <a:spcPct val="0"/>
              </a:spcBef>
              <a:spcAft>
                <a:spcPts val="600"/>
              </a:spcAft>
              <a:buClrTx/>
              <a:buSzTx/>
              <a:buFont typeface="Wingdings" panose="05000000000000000000" pitchFamily="2" charset="2"/>
              <a:buChar char="ü"/>
              <a:tabLst/>
            </a:pPr>
            <a:r>
              <a:rPr kumimoji="0" lang="en-US" altLang="x-none" sz="1400" b="0" i="0" u="none" strike="noStrike" cap="none" normalizeH="0" baseline="0" dirty="0">
                <a:ln>
                  <a:noFill/>
                </a:ln>
                <a:effectLst/>
                <a:latin typeface="Times New Roman" panose="02020603050405020304" pitchFamily="18" charset="0"/>
                <a:cs typeface="Times New Roman" panose="02020603050405020304" pitchFamily="18" charset="0"/>
              </a:rPr>
              <a:t>Professional indemnity insurance </a:t>
            </a:r>
          </a:p>
          <a:p>
            <a:pPr marL="57150" marR="0" lvl="0" indent="-285750" fontAlgn="base">
              <a:lnSpc>
                <a:spcPct val="90000"/>
              </a:lnSpc>
              <a:spcBef>
                <a:spcPct val="0"/>
              </a:spcBef>
              <a:spcAft>
                <a:spcPts val="600"/>
              </a:spcAft>
              <a:buClrTx/>
              <a:buSzTx/>
              <a:buFont typeface="Wingdings" panose="05000000000000000000" pitchFamily="2" charset="2"/>
              <a:buChar char="ü"/>
              <a:tabLst/>
            </a:pPr>
            <a:r>
              <a:rPr kumimoji="0" lang="en-US" altLang="x-none" sz="1400" b="1" i="0" u="none" strike="noStrike" cap="none" normalizeH="0" baseline="0" dirty="0">
                <a:ln>
                  <a:noFill/>
                </a:ln>
                <a:effectLst/>
                <a:latin typeface="Times New Roman" panose="02020603050405020304" pitchFamily="18" charset="0"/>
                <a:cs typeface="Times New Roman" panose="02020603050405020304" pitchFamily="18" charset="0"/>
              </a:rPr>
              <a:t>Equipment or machinery required </a:t>
            </a:r>
            <a:endParaRPr kumimoji="0" lang="en-US" altLang="x-none" sz="14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57150" marR="0" lvl="0" indent="-285750" fontAlgn="base">
              <a:lnSpc>
                <a:spcPct val="90000"/>
              </a:lnSpc>
              <a:spcBef>
                <a:spcPct val="0"/>
              </a:spcBef>
              <a:spcAft>
                <a:spcPts val="600"/>
              </a:spcAft>
              <a:buClrTx/>
              <a:buSzTx/>
              <a:buFont typeface="Wingdings" panose="05000000000000000000" pitchFamily="2" charset="2"/>
              <a:buChar char="ü"/>
              <a:tabLst/>
            </a:pPr>
            <a:r>
              <a:rPr kumimoji="0" lang="en-US" altLang="x-none" sz="1400" b="0" i="0" u="none" strike="noStrike" cap="none" normalizeH="0" baseline="0" dirty="0">
                <a:ln>
                  <a:noFill/>
                </a:ln>
                <a:effectLst/>
                <a:latin typeface="Times New Roman" panose="02020603050405020304" pitchFamily="18" charset="0"/>
                <a:cs typeface="Times New Roman" panose="02020603050405020304" pitchFamily="18" charset="0"/>
              </a:rPr>
              <a:t>Computers Video recorder Microphone </a:t>
            </a:r>
          </a:p>
        </p:txBody>
      </p:sp>
    </p:spTree>
    <p:extLst>
      <p:ext uri="{BB962C8B-B14F-4D97-AF65-F5344CB8AC3E}">
        <p14:creationId xmlns="" xmlns:p14="http://schemas.microsoft.com/office/powerpoint/2010/main" val="2720838525"/>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EF048710-F394-B37F-DBBA-C163984B1C6D}"/>
              </a:ext>
            </a:extLst>
          </p:cNvPr>
          <p:cNvSpPr>
            <a:spLocks noGrp="1"/>
          </p:cNvSpPr>
          <p:nvPr>
            <p:ph type="title"/>
          </p:nvPr>
        </p:nvSpPr>
        <p:spPr/>
        <p:txBody>
          <a:bodyPr/>
          <a:lstStyle/>
          <a:p>
            <a:r>
              <a:rPr lang="it-IT" sz="3200" b="1" dirty="0">
                <a:effectLst/>
                <a:latin typeface="Tinos"/>
              </a:rPr>
              <a:t>                          MANAGEMENT TEAM </a:t>
            </a:r>
            <a:r>
              <a:rPr lang="it-IT" dirty="0"/>
              <a:t/>
            </a:r>
            <a:br>
              <a:rPr lang="it-IT" dirty="0"/>
            </a:br>
            <a:endParaRPr lang="x-none" dirty="0"/>
          </a:p>
        </p:txBody>
      </p:sp>
      <p:sp>
        <p:nvSpPr>
          <p:cNvPr id="3" name="Segnaposto contenuto 2">
            <a:extLst>
              <a:ext uri="{FF2B5EF4-FFF2-40B4-BE49-F238E27FC236}">
                <a16:creationId xmlns="" xmlns:a16="http://schemas.microsoft.com/office/drawing/2014/main" id="{DC055BEB-AA0E-C735-8310-D67FA98164E0}"/>
              </a:ext>
            </a:extLst>
          </p:cNvPr>
          <p:cNvSpPr>
            <a:spLocks noGrp="1"/>
          </p:cNvSpPr>
          <p:nvPr>
            <p:ph idx="1"/>
          </p:nvPr>
        </p:nvSpPr>
        <p:spPr/>
        <p:txBody>
          <a:bodyPr>
            <a:normAutofit lnSpcReduction="10000"/>
          </a:bodyPr>
          <a:lstStyle/>
          <a:p>
            <a:r>
              <a:rPr lang="it-IT" sz="1800" b="1" dirty="0">
                <a:effectLst/>
                <a:latin typeface="Tinos"/>
              </a:rPr>
              <a:t>Skills and </a:t>
            </a:r>
            <a:r>
              <a:rPr lang="it-IT" sz="1800" b="1" dirty="0" err="1">
                <a:effectLst/>
                <a:latin typeface="Tinos"/>
              </a:rPr>
              <a:t>experience</a:t>
            </a:r>
            <a:r>
              <a:rPr lang="it-IT" sz="1800" b="1" dirty="0">
                <a:effectLst/>
                <a:latin typeface="Tinos"/>
              </a:rPr>
              <a:t> of business </a:t>
            </a:r>
            <a:r>
              <a:rPr lang="it-IT" sz="1800" b="1" dirty="0" err="1">
                <a:effectLst/>
                <a:latin typeface="Tinos"/>
              </a:rPr>
              <a:t>owners</a:t>
            </a:r>
            <a:r>
              <a:rPr lang="it-IT" sz="1800" b="1" dirty="0">
                <a:effectLst/>
                <a:latin typeface="Tinos"/>
              </a:rPr>
              <a:t> </a:t>
            </a:r>
            <a:endParaRPr lang="it-IT" dirty="0"/>
          </a:p>
          <a:p>
            <a:r>
              <a:rPr lang="it-IT" sz="1800" dirty="0">
                <a:effectLst/>
                <a:latin typeface="Tinos"/>
              </a:rPr>
              <a:t>Ana-Maria </a:t>
            </a:r>
            <a:r>
              <a:rPr lang="it-IT" sz="1800" dirty="0" err="1">
                <a:effectLst/>
                <a:latin typeface="Tinos"/>
              </a:rPr>
              <a:t>Luiza</a:t>
            </a:r>
            <a:r>
              <a:rPr lang="it-IT" sz="1800" dirty="0">
                <a:effectLst/>
                <a:latin typeface="Tinos"/>
              </a:rPr>
              <a:t> Macovei</a:t>
            </a:r>
            <a:br>
              <a:rPr lang="it-IT" sz="1800" dirty="0">
                <a:effectLst/>
                <a:latin typeface="Tinos"/>
              </a:rPr>
            </a:br>
            <a:r>
              <a:rPr lang="it-IT" sz="1800" dirty="0" err="1">
                <a:effectLst/>
                <a:latin typeface="Tinos"/>
              </a:rPr>
              <a:t>Role</a:t>
            </a:r>
            <a:r>
              <a:rPr lang="it-IT" sz="1800" dirty="0">
                <a:effectLst/>
                <a:latin typeface="Tinos"/>
              </a:rPr>
              <a:t>: CEO</a:t>
            </a:r>
            <a:br>
              <a:rPr lang="it-IT" sz="1800" dirty="0">
                <a:effectLst/>
                <a:latin typeface="Tinos"/>
              </a:rPr>
            </a:br>
            <a:r>
              <a:rPr lang="it-IT" sz="1800" dirty="0">
                <a:effectLst/>
                <a:latin typeface="Tinos"/>
              </a:rPr>
              <a:t>Skills and </a:t>
            </a:r>
            <a:r>
              <a:rPr lang="it-IT" sz="1800" dirty="0" err="1">
                <a:effectLst/>
                <a:latin typeface="Tinos"/>
              </a:rPr>
              <a:t>experience</a:t>
            </a:r>
            <a:r>
              <a:rPr lang="it-IT" sz="1800" dirty="0">
                <a:effectLst/>
                <a:latin typeface="Tinos"/>
              </a:rPr>
              <a:t>: Leadership capabilities, big picture thinking, stress management. </a:t>
            </a:r>
            <a:endParaRPr lang="it-IT" dirty="0"/>
          </a:p>
          <a:p>
            <a:r>
              <a:rPr lang="it-IT" sz="1800" dirty="0" err="1">
                <a:effectLst/>
                <a:latin typeface="Tinos"/>
              </a:rPr>
              <a:t>Ionela</a:t>
            </a:r>
            <a:r>
              <a:rPr lang="it-IT" sz="1800" dirty="0">
                <a:effectLst/>
                <a:latin typeface="Tinos"/>
              </a:rPr>
              <a:t> Diana </a:t>
            </a:r>
            <a:r>
              <a:rPr lang="it-IT" sz="1800" dirty="0" err="1">
                <a:effectLst/>
                <a:latin typeface="Tinos"/>
              </a:rPr>
              <a:t>Bojila</a:t>
            </a:r>
            <a:r>
              <a:rPr lang="it-IT" sz="1800" dirty="0">
                <a:effectLst/>
                <a:latin typeface="Tinos"/>
              </a:rPr>
              <a:t/>
            </a:r>
            <a:br>
              <a:rPr lang="it-IT" sz="1800" dirty="0">
                <a:effectLst/>
                <a:latin typeface="Tinos"/>
              </a:rPr>
            </a:br>
            <a:r>
              <a:rPr lang="it-IT" sz="1800" dirty="0" err="1">
                <a:effectLst/>
                <a:latin typeface="Tinos"/>
              </a:rPr>
              <a:t>Role</a:t>
            </a:r>
            <a:r>
              <a:rPr lang="it-IT" sz="1800" dirty="0">
                <a:effectLst/>
                <a:latin typeface="Tinos"/>
              </a:rPr>
              <a:t>: CEO</a:t>
            </a:r>
            <a:br>
              <a:rPr lang="it-IT" sz="1800" dirty="0">
                <a:effectLst/>
                <a:latin typeface="Tinos"/>
              </a:rPr>
            </a:br>
            <a:r>
              <a:rPr lang="it-IT" sz="1800" dirty="0">
                <a:effectLst/>
                <a:latin typeface="Tinos"/>
              </a:rPr>
              <a:t>Skills and </a:t>
            </a:r>
            <a:r>
              <a:rPr lang="it-IT" sz="1800" dirty="0" err="1">
                <a:effectLst/>
                <a:latin typeface="Tinos"/>
              </a:rPr>
              <a:t>experience</a:t>
            </a:r>
            <a:r>
              <a:rPr lang="it-IT" sz="1800" dirty="0">
                <a:effectLst/>
                <a:latin typeface="Tinos"/>
              </a:rPr>
              <a:t>: </a:t>
            </a:r>
            <a:r>
              <a:rPr lang="it-IT" sz="1800" dirty="0" err="1">
                <a:effectLst/>
                <a:latin typeface="Tinos"/>
              </a:rPr>
              <a:t>Sociability,teamworking,learning</a:t>
            </a:r>
            <a:r>
              <a:rPr lang="it-IT" sz="1800" dirty="0">
                <a:effectLst/>
                <a:latin typeface="Tinos"/>
              </a:rPr>
              <a:t> new </a:t>
            </a:r>
            <a:r>
              <a:rPr lang="it-IT" sz="1800" dirty="0" err="1">
                <a:effectLst/>
                <a:latin typeface="Tinos"/>
              </a:rPr>
              <a:t>things,cretivity</a:t>
            </a:r>
            <a:r>
              <a:rPr lang="it-IT" sz="1800" dirty="0">
                <a:effectLst/>
                <a:latin typeface="Tinos"/>
              </a:rPr>
              <a:t> and strong </a:t>
            </a:r>
            <a:r>
              <a:rPr lang="it-IT" sz="1800" dirty="0" err="1">
                <a:effectLst/>
                <a:latin typeface="Tinos"/>
              </a:rPr>
              <a:t>communication</a:t>
            </a:r>
            <a:r>
              <a:rPr lang="it-IT" sz="1800" dirty="0">
                <a:effectLst/>
                <a:latin typeface="Tinos"/>
              </a:rPr>
              <a:t> skills. </a:t>
            </a:r>
            <a:endParaRPr lang="it-IT" dirty="0"/>
          </a:p>
          <a:p>
            <a:r>
              <a:rPr lang="it-IT" sz="1800" dirty="0">
                <a:effectLst/>
                <a:latin typeface="Tinos"/>
              </a:rPr>
              <a:t>Maria </a:t>
            </a:r>
            <a:r>
              <a:rPr lang="it-IT" sz="1800" dirty="0" err="1">
                <a:effectLst/>
                <a:latin typeface="Tinos"/>
              </a:rPr>
              <a:t>Francisca</a:t>
            </a:r>
            <a:r>
              <a:rPr lang="it-IT" sz="1800" dirty="0">
                <a:effectLst/>
                <a:latin typeface="Tinos"/>
              </a:rPr>
              <a:t> </a:t>
            </a:r>
            <a:r>
              <a:rPr lang="it-IT" sz="1800" dirty="0" err="1">
                <a:effectLst/>
                <a:latin typeface="Tinos"/>
              </a:rPr>
              <a:t>Bumbu</a:t>
            </a:r>
            <a:r>
              <a:rPr lang="it-IT" sz="1800" dirty="0">
                <a:effectLst/>
                <a:latin typeface="Tinos"/>
              </a:rPr>
              <a:t/>
            </a:r>
            <a:br>
              <a:rPr lang="it-IT" sz="1800" dirty="0">
                <a:effectLst/>
                <a:latin typeface="Tinos"/>
              </a:rPr>
            </a:br>
            <a:r>
              <a:rPr lang="it-IT" sz="1800" dirty="0" err="1">
                <a:effectLst/>
                <a:latin typeface="Tinos"/>
              </a:rPr>
              <a:t>Role</a:t>
            </a:r>
            <a:r>
              <a:rPr lang="it-IT" sz="1800" dirty="0">
                <a:effectLst/>
                <a:latin typeface="Tinos"/>
              </a:rPr>
              <a:t>: CEO</a:t>
            </a:r>
            <a:br>
              <a:rPr lang="it-IT" sz="1800" dirty="0">
                <a:effectLst/>
                <a:latin typeface="Tinos"/>
              </a:rPr>
            </a:br>
            <a:r>
              <a:rPr lang="it-IT" sz="1800" dirty="0">
                <a:effectLst/>
                <a:latin typeface="Tinos"/>
              </a:rPr>
              <a:t>Skills and </a:t>
            </a:r>
            <a:r>
              <a:rPr lang="it-IT" sz="1800" dirty="0" err="1">
                <a:effectLst/>
                <a:latin typeface="Tinos"/>
              </a:rPr>
              <a:t>experience</a:t>
            </a:r>
            <a:r>
              <a:rPr lang="it-IT" sz="1800" dirty="0">
                <a:effectLst/>
                <a:latin typeface="Tinos"/>
              </a:rPr>
              <a:t>: </a:t>
            </a:r>
            <a:r>
              <a:rPr lang="it-IT" sz="1800" dirty="0" err="1">
                <a:effectLst/>
                <a:latin typeface="Tinos"/>
              </a:rPr>
              <a:t>Motivational</a:t>
            </a:r>
            <a:r>
              <a:rPr lang="it-IT" sz="1800" dirty="0">
                <a:effectLst/>
                <a:latin typeface="Tinos"/>
              </a:rPr>
              <a:t> people skills, sales skills, </a:t>
            </a:r>
            <a:r>
              <a:rPr lang="it-IT" sz="1800" dirty="0" err="1">
                <a:effectLst/>
                <a:latin typeface="Tinos"/>
              </a:rPr>
              <a:t>financial</a:t>
            </a:r>
            <a:r>
              <a:rPr lang="it-IT" sz="1800" dirty="0">
                <a:effectLst/>
                <a:latin typeface="Tinos"/>
              </a:rPr>
              <a:t> management skills, </a:t>
            </a:r>
            <a:r>
              <a:rPr lang="it-IT" sz="1800" dirty="0" err="1">
                <a:effectLst/>
                <a:latin typeface="Tinos"/>
              </a:rPr>
              <a:t>problem</a:t>
            </a:r>
            <a:r>
              <a:rPr lang="it-IT" sz="1800" dirty="0">
                <a:effectLst/>
                <a:latin typeface="Tinos"/>
              </a:rPr>
              <a:t> solving skills. </a:t>
            </a:r>
            <a:endParaRPr lang="it-IT" dirty="0"/>
          </a:p>
          <a:p>
            <a:endParaRPr lang="x-none" dirty="0"/>
          </a:p>
        </p:txBody>
      </p:sp>
    </p:spTree>
    <p:extLst>
      <p:ext uri="{BB962C8B-B14F-4D97-AF65-F5344CB8AC3E}">
        <p14:creationId xmlns="" xmlns:p14="http://schemas.microsoft.com/office/powerpoint/2010/main" val="33191974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C36C6CCD-C7D0-C9FF-1E1A-E58D67063FD1}"/>
              </a:ext>
            </a:extLst>
          </p:cNvPr>
          <p:cNvSpPr>
            <a:spLocks noGrp="1"/>
          </p:cNvSpPr>
          <p:nvPr>
            <p:ph type="title"/>
          </p:nvPr>
        </p:nvSpPr>
        <p:spPr/>
        <p:txBody>
          <a:bodyPr/>
          <a:lstStyle/>
          <a:p>
            <a:r>
              <a:rPr lang="it-IT" sz="3200" b="1" dirty="0">
                <a:effectLst/>
                <a:latin typeface="Tinos"/>
              </a:rPr>
              <a:t>                             FINANCIAL OVERVIEW </a:t>
            </a:r>
            <a:r>
              <a:rPr lang="it-IT" dirty="0"/>
              <a:t/>
            </a:r>
            <a:br>
              <a:rPr lang="it-IT" dirty="0"/>
            </a:br>
            <a:endParaRPr lang="x-none" dirty="0"/>
          </a:p>
        </p:txBody>
      </p:sp>
      <p:pic>
        <p:nvPicPr>
          <p:cNvPr id="4098" name="Picture 2" descr="https://images.ctfassets.net/lmj536khvklk/3jE1IOsUAgPjUwTBcF8wNW/e4cab03b5797c4b7f3652b9cc317c111/Screen_Shot_2020-01-21_at_9.52.43_AM.png"/>
          <p:cNvPicPr>
            <a:picLocks noChangeAspect="1" noChangeArrowheads="1"/>
          </p:cNvPicPr>
          <p:nvPr/>
        </p:nvPicPr>
        <p:blipFill>
          <a:blip r:embed="rId3"/>
          <a:srcRect/>
          <a:stretch>
            <a:fillRect/>
          </a:stretch>
        </p:blipFill>
        <p:spPr bwMode="auto">
          <a:xfrm>
            <a:off x="3906982" y="1280159"/>
            <a:ext cx="4203527" cy="5316855"/>
          </a:xfrm>
          <a:prstGeom prst="rect">
            <a:avLst/>
          </a:prstGeom>
          <a:noFill/>
        </p:spPr>
      </p:pic>
    </p:spTree>
    <p:extLst>
      <p:ext uri="{BB962C8B-B14F-4D97-AF65-F5344CB8AC3E}">
        <p14:creationId xmlns="" xmlns:p14="http://schemas.microsoft.com/office/powerpoint/2010/main" val="1346656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47650" y="1047404"/>
            <a:ext cx="8495607" cy="2554545"/>
          </a:xfrm>
          <a:prstGeom prst="rect">
            <a:avLst/>
          </a:prstGeom>
          <a:noFill/>
        </p:spPr>
        <p:txBody>
          <a:bodyPr wrap="square" rtlCol="0">
            <a:spAutoFit/>
          </a:bodyPr>
          <a:lstStyle/>
          <a:p>
            <a:pPr algn="just"/>
            <a:r>
              <a:rPr lang="en-US" sz="3200" dirty="0" smtClean="0"/>
              <a:t>The company is expected to have income from the first year of activity as it can be seen in the table above. </a:t>
            </a:r>
          </a:p>
          <a:p>
            <a:pPr algn="just"/>
            <a:r>
              <a:rPr lang="en-US" sz="3200" dirty="0" smtClean="0"/>
              <a:t>If the necessary investments are made, the company will be successful. </a:t>
            </a:r>
            <a:endParaRPr lang="en-US" sz="32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Arial" pitchFamily="34" charset="0"/>
                <a:cs typeface="Arial" pitchFamily="34" charset="0"/>
              </a:rPr>
              <a:t>References</a:t>
            </a:r>
            <a:endParaRPr lang="en-US" b="1" dirty="0">
              <a:latin typeface="Arial" pitchFamily="34" charset="0"/>
              <a:cs typeface="Arial" pitchFamily="34" charset="0"/>
            </a:endParaRPr>
          </a:p>
        </p:txBody>
      </p:sp>
      <p:sp>
        <p:nvSpPr>
          <p:cNvPr id="3" name="Content Placeholder 2"/>
          <p:cNvSpPr>
            <a:spLocks noGrp="1"/>
          </p:cNvSpPr>
          <p:nvPr>
            <p:ph idx="1"/>
          </p:nvPr>
        </p:nvSpPr>
        <p:spPr/>
        <p:txBody>
          <a:bodyPr>
            <a:normAutofit fontScale="85000" lnSpcReduction="10000"/>
          </a:bodyPr>
          <a:lstStyle/>
          <a:p>
            <a:pPr algn="just"/>
            <a:r>
              <a:rPr lang="en-US" dirty="0" smtClean="0">
                <a:latin typeface="Arial" pitchFamily="34" charset="0"/>
                <a:cs typeface="Arial" pitchFamily="34" charset="0"/>
              </a:rPr>
              <a:t>Douglas, Susan P. and C. Samuel Craig (1989), “Evolution of Global Marketing Strategy: Scale, Scope and Synergy,” Columbia Journal of World Business, Fall, 47-59</a:t>
            </a:r>
          </a:p>
          <a:p>
            <a:pPr algn="just"/>
            <a:r>
              <a:rPr lang="en-US" dirty="0" smtClean="0">
                <a:latin typeface="Arial" pitchFamily="34" charset="0"/>
                <a:cs typeface="Arial" pitchFamily="34" charset="0"/>
              </a:rPr>
              <a:t>Gillespie, K., Jean-Pierre J. and H. David H. (2004), Global Marketing: An Interactive Approach. Houghton Mifflin: Boston (MA)</a:t>
            </a:r>
          </a:p>
          <a:p>
            <a:pPr algn="just"/>
            <a:r>
              <a:rPr lang="en-US" dirty="0" err="1" smtClean="0">
                <a:latin typeface="Arial" pitchFamily="34" charset="0"/>
                <a:cs typeface="Arial" pitchFamily="34" charset="0"/>
              </a:rPr>
              <a:t>Jayachandran</a:t>
            </a:r>
            <a:r>
              <a:rPr lang="en-US" dirty="0" smtClean="0">
                <a:latin typeface="Arial" pitchFamily="34" charset="0"/>
                <a:cs typeface="Arial" pitchFamily="34" charset="0"/>
              </a:rPr>
              <a:t>, S, Javier G, and P. </a:t>
            </a:r>
            <a:r>
              <a:rPr lang="en-US" dirty="0" err="1" smtClean="0">
                <a:latin typeface="Arial" pitchFamily="34" charset="0"/>
                <a:cs typeface="Arial" pitchFamily="34" charset="0"/>
              </a:rPr>
              <a:t>Rajan</a:t>
            </a:r>
            <a:r>
              <a:rPr lang="en-US" dirty="0" smtClean="0">
                <a:latin typeface="Arial" pitchFamily="34" charset="0"/>
                <a:cs typeface="Arial" pitchFamily="34" charset="0"/>
              </a:rPr>
              <a:t> V. (1999), “The Theory of Multimarket Competition: A Synthesis and Implications for Marketing Strategy,” Journal of Marketing, 63 (July), 48-66</a:t>
            </a:r>
          </a:p>
          <a:p>
            <a:pPr algn="just"/>
            <a:r>
              <a:rPr lang="en-US" dirty="0" err="1" smtClean="0">
                <a:latin typeface="Arial" pitchFamily="34" charset="0"/>
                <a:cs typeface="Arial" pitchFamily="34" charset="0"/>
              </a:rPr>
              <a:t>Kotabe</a:t>
            </a:r>
            <a:r>
              <a:rPr lang="en-US" dirty="0" smtClean="0">
                <a:latin typeface="Arial" pitchFamily="34" charset="0"/>
                <a:cs typeface="Arial" pitchFamily="34" charset="0"/>
              </a:rPr>
              <a:t>, Masaaki and </a:t>
            </a:r>
            <a:r>
              <a:rPr lang="en-US" dirty="0" err="1" smtClean="0">
                <a:latin typeface="Arial" pitchFamily="34" charset="0"/>
                <a:cs typeface="Arial" pitchFamily="34" charset="0"/>
              </a:rPr>
              <a:t>Kristiaan</a:t>
            </a:r>
            <a:r>
              <a:rPr lang="en-US" dirty="0" smtClean="0">
                <a:latin typeface="Arial" pitchFamily="34" charset="0"/>
                <a:cs typeface="Arial" pitchFamily="34" charset="0"/>
              </a:rPr>
              <a:t> </a:t>
            </a:r>
            <a:r>
              <a:rPr lang="en-US" dirty="0" err="1" smtClean="0">
                <a:latin typeface="Arial" pitchFamily="34" charset="0"/>
                <a:cs typeface="Arial" pitchFamily="34" charset="0"/>
              </a:rPr>
              <a:t>Helsen</a:t>
            </a:r>
            <a:r>
              <a:rPr lang="en-US" dirty="0" smtClean="0">
                <a:latin typeface="Arial" pitchFamily="34" charset="0"/>
                <a:cs typeface="Arial" pitchFamily="34" charset="0"/>
              </a:rPr>
              <a:t> (2004), Global Marketing Management. 3rd Edition, John Wiley: New York</a:t>
            </a:r>
          </a:p>
          <a:p>
            <a:pPr algn="just"/>
            <a:r>
              <a:rPr lang="en-US" dirty="0" smtClean="0">
                <a:latin typeface="Arial" pitchFamily="34" charset="0"/>
                <a:cs typeface="Arial" pitchFamily="34" charset="0"/>
              </a:rPr>
              <a:t>Lamb, Charles W </a:t>
            </a:r>
            <a:r>
              <a:rPr lang="en-US" dirty="0" err="1" smtClean="0">
                <a:latin typeface="Arial" pitchFamily="34" charset="0"/>
                <a:cs typeface="Arial" pitchFamily="34" charset="0"/>
              </a:rPr>
              <a:t>Jr</a:t>
            </a:r>
            <a:r>
              <a:rPr lang="en-US" dirty="0" smtClean="0">
                <a:latin typeface="Arial" pitchFamily="34" charset="0"/>
                <a:cs typeface="Arial" pitchFamily="34" charset="0"/>
              </a:rPr>
              <a:t>, Hair, JF, McDaniel, C, </a:t>
            </a:r>
            <a:r>
              <a:rPr lang="en-US" dirty="0" err="1" smtClean="0">
                <a:latin typeface="Arial" pitchFamily="34" charset="0"/>
                <a:cs typeface="Arial" pitchFamily="34" charset="0"/>
              </a:rPr>
              <a:t>Boshoff</a:t>
            </a:r>
            <a:r>
              <a:rPr lang="en-US" dirty="0" smtClean="0">
                <a:latin typeface="Arial" pitchFamily="34" charset="0"/>
                <a:cs typeface="Arial" pitchFamily="34" charset="0"/>
              </a:rPr>
              <a:t>, &amp; C, </a:t>
            </a:r>
            <a:r>
              <a:rPr lang="en-US" dirty="0" err="1" smtClean="0">
                <a:latin typeface="Arial" pitchFamily="34" charset="0"/>
                <a:cs typeface="Arial" pitchFamily="34" charset="0"/>
              </a:rPr>
              <a:t>Terblanche</a:t>
            </a:r>
            <a:r>
              <a:rPr lang="en-US" dirty="0" smtClean="0">
                <a:latin typeface="Arial" pitchFamily="34" charset="0"/>
                <a:cs typeface="Arial" pitchFamily="34" charset="0"/>
              </a:rPr>
              <a:t>, NS. (2007) Marketing. 2nd South African edition. Cape Town: Oxford University Press</a:t>
            </a:r>
          </a:p>
          <a:p>
            <a:pPr algn="just"/>
            <a:r>
              <a:rPr lang="en-US" dirty="0" err="1" smtClean="0">
                <a:latin typeface="Arial" pitchFamily="34" charset="0"/>
                <a:cs typeface="Arial" pitchFamily="34" charset="0"/>
              </a:rPr>
              <a:t>Perreault</a:t>
            </a:r>
            <a:r>
              <a:rPr lang="en-US" dirty="0" smtClean="0">
                <a:latin typeface="Arial" pitchFamily="34" charset="0"/>
                <a:cs typeface="Arial" pitchFamily="34" charset="0"/>
              </a:rPr>
              <a:t>, W.D. &amp; McCarthy, E.J. (1996) Basic Marketing. Chicago: McGraw-Hill, p.8</a:t>
            </a:r>
          </a:p>
          <a:p>
            <a:pPr algn="just"/>
            <a:r>
              <a:rPr lang="en-US" dirty="0" err="1" smtClean="0">
                <a:latin typeface="Arial" pitchFamily="34" charset="0"/>
                <a:cs typeface="Arial" pitchFamily="34" charset="0"/>
              </a:rPr>
              <a:t>Schiffman</a:t>
            </a:r>
            <a:r>
              <a:rPr lang="en-US" dirty="0" smtClean="0">
                <a:latin typeface="Arial" pitchFamily="34" charset="0"/>
                <a:cs typeface="Arial" pitchFamily="34" charset="0"/>
              </a:rPr>
              <a:t>, Leon G, &amp; </a:t>
            </a:r>
            <a:r>
              <a:rPr lang="en-US" dirty="0" err="1" smtClean="0">
                <a:latin typeface="Arial" pitchFamily="34" charset="0"/>
                <a:cs typeface="Arial" pitchFamily="34" charset="0"/>
              </a:rPr>
              <a:t>Kanuk</a:t>
            </a:r>
            <a:r>
              <a:rPr lang="en-US" dirty="0" smtClean="0">
                <a:latin typeface="Arial" pitchFamily="34" charset="0"/>
                <a:cs typeface="Arial" pitchFamily="34" charset="0"/>
              </a:rPr>
              <a:t>, LL. (1994) Consumer Behavior. 5th edition. London: Prentice-Hall </a:t>
            </a:r>
          </a:p>
        </p:txBody>
      </p:sp>
    </p:spTree>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301</TotalTime>
  <Words>1662</Words>
  <Application>Microsoft Office PowerPoint</Application>
  <PresentationFormat>Custom</PresentationFormat>
  <Paragraphs>143</Paragraphs>
  <Slides>13</Slides>
  <Notes>11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Facet</vt:lpstr>
      <vt:lpstr>BUSINESS PLAN FOR BRIGHT FUTURE LLP  TABLE OF CONTENTS  </vt:lpstr>
      <vt:lpstr>                     BUSINESS DETAILS </vt:lpstr>
      <vt:lpstr>                          EXECUTIVE SUMMARY  </vt:lpstr>
      <vt:lpstr>                            BUSINESS OVERVIEW  </vt:lpstr>
      <vt:lpstr>                               MARKET ANALYSIS  </vt:lpstr>
      <vt:lpstr>                                  SWOT ANALYSIS  </vt:lpstr>
      <vt:lpstr>PESTEL ANALYSIS</vt:lpstr>
      <vt:lpstr>                                  MARKETING  </vt:lpstr>
      <vt:lpstr>                                      OPERATIONS  </vt:lpstr>
      <vt:lpstr>                          MANAGEMENT TEAM  </vt:lpstr>
      <vt:lpstr>                             FINANCIAL OVERVIEW  </vt:lpstr>
      <vt:lpstr>Slide 12</vt:lpstr>
      <vt:lpstr>References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PLAN FOR BRIGHT FUTURE LLP TABLE OF CONTENTS  </dc:title>
  <dc:creator>Luiza Macovei</dc:creator>
  <cp:lastModifiedBy>Andreea Chicosi</cp:lastModifiedBy>
  <cp:revision>17</cp:revision>
  <dcterms:created xsi:type="dcterms:W3CDTF">2022-10-01T22:49:58Z</dcterms:created>
  <dcterms:modified xsi:type="dcterms:W3CDTF">2022-11-14T00:46:25Z</dcterms:modified>
</cp:coreProperties>
</file>