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6"/>
  </p:notesMasterIdLst>
  <p:sldIdLst>
    <p:sldId id="256" r:id="rId2"/>
    <p:sldId id="257" r:id="rId3"/>
    <p:sldId id="258" r:id="rId4"/>
    <p:sldId id="259" r:id="rId5"/>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3300"/>
    <a:srgbClr val="993300"/>
    <a:srgbClr val="99CCFF"/>
    <a:srgbClr val="9999FF"/>
    <a:srgbClr val="092A57"/>
    <a:srgbClr val="31477F"/>
    <a:srgbClr val="1B1A46"/>
    <a:srgbClr val="1F3BA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0883" autoAdjust="0"/>
  </p:normalViewPr>
  <p:slideViewPr>
    <p:cSldViewPr snapToGrid="0">
      <p:cViewPr varScale="1">
        <p:scale>
          <a:sx n="59" d="100"/>
          <a:sy n="59" d="100"/>
        </p:scale>
        <p:origin x="150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61F437-DB6B-40F5-8585-34C82061F12C}" type="datetimeFigureOut">
              <a:rPr lang="en-GB" smtClean="0"/>
              <a:t>19/10/2023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9B7C0F-3872-4D5A-86A0-29F9AD5ED3F4}" type="slidenum">
              <a:rPr lang="en-GB" smtClean="0"/>
              <a:t>‹#›</a:t>
            </a:fld>
            <a:endParaRPr lang="en-GB"/>
          </a:p>
        </p:txBody>
      </p:sp>
    </p:spTree>
    <p:extLst>
      <p:ext uri="{BB962C8B-B14F-4D97-AF65-F5344CB8AC3E}">
        <p14:creationId xmlns:p14="http://schemas.microsoft.com/office/powerpoint/2010/main" val="1947410677"/>
      </p:ext>
    </p:extLst>
  </p:cSld>
  <p:clrMap bg1="lt1" tx1="dk1" bg2="lt2" tx2="dk2" accent1="accent1" accent2="accent2" accent3="accent3" accent4="accent4" accent5="accent5" accent6="accent6" hlink="hlink" folHlink="folHlink"/>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sz="1600" b="1" kern="1200" dirty="0">
                <a:solidFill>
                  <a:schemeClr val="tx1"/>
                </a:solidFill>
                <a:latin typeface="Arial" panose="020B0604020202020204" pitchFamily="34" charset="0"/>
                <a:ea typeface="+mn-ea"/>
                <a:cs typeface="Arial" panose="020B0604020202020204" pitchFamily="34" charset="0"/>
              </a:rPr>
              <a:t>Study states that Thermoregulation is the biological mechanism responsible for maintaining a steady body temperature. The Thermoregulation system includes the hypothalamus in the brain  which is located in the centre as shown on the diagram as well as the sweat glands,  skin and circulatory system.   The human body uses the three mechanisms of thermoregulation to efferent responses , afferent sensing and central control. </a:t>
            </a:r>
          </a:p>
          <a:p>
            <a:endParaRPr lang="en-GB" sz="1600" b="1" kern="1200" dirty="0">
              <a:solidFill>
                <a:schemeClr val="tx1"/>
              </a:solidFill>
              <a:latin typeface="Arial" panose="020B0604020202020204" pitchFamily="34" charset="0"/>
              <a:ea typeface="+mn-ea"/>
              <a:cs typeface="Arial" panose="020B0604020202020204" pitchFamily="34" charset="0"/>
            </a:endParaRPr>
          </a:p>
          <a:p>
            <a:r>
              <a:rPr lang="en-GB" sz="1600" b="1" kern="1200" dirty="0">
                <a:solidFill>
                  <a:schemeClr val="tx1"/>
                </a:solidFill>
                <a:latin typeface="Arial" panose="020B0604020202020204" pitchFamily="34" charset="0"/>
                <a:ea typeface="+mn-ea"/>
                <a:cs typeface="Arial" panose="020B0604020202020204" pitchFamily="34" charset="0"/>
              </a:rPr>
              <a:t>Efferent responses are known as the behaviours that humans use to engage their body in order to regulate their own body temperature, for example wearing a coat on a cold winter morning and moving into the shade on hot days. </a:t>
            </a:r>
          </a:p>
          <a:p>
            <a:r>
              <a:rPr lang="en-GB" sz="1600" b="1" kern="1200" dirty="0">
                <a:solidFill>
                  <a:schemeClr val="tx1"/>
                </a:solidFill>
                <a:latin typeface="Arial" panose="020B0604020202020204" pitchFamily="34" charset="0"/>
                <a:ea typeface="+mn-ea"/>
                <a:cs typeface="Arial" panose="020B0604020202020204" pitchFamily="34" charset="0"/>
              </a:rPr>
              <a:t>Secondly, the Afferent sensing involves a system of temperature helps identify whether the core temperature is too hot or cold.  Lastly , your hypothalamus is the central control in the brain that controls thermoregulation  which can sense an increase or decrease in body temperature and send this information to the hypothalamus. This is  located at the centre, which is named Thermoregulatory centre. </a:t>
            </a:r>
          </a:p>
          <a:p>
            <a:endParaRPr lang="en-GB" sz="1600" b="1" kern="1200" dirty="0">
              <a:solidFill>
                <a:schemeClr val="tx1"/>
              </a:solidFill>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E9B7C0F-3872-4D5A-86A0-29F9AD5ED3F4}" type="slidenum">
              <a:rPr lang="en-GB" smtClean="0"/>
              <a:t>1</a:t>
            </a:fld>
            <a:endParaRPr lang="en-GB"/>
          </a:p>
        </p:txBody>
      </p:sp>
    </p:spTree>
    <p:extLst>
      <p:ext uri="{BB962C8B-B14F-4D97-AF65-F5344CB8AC3E}">
        <p14:creationId xmlns:p14="http://schemas.microsoft.com/office/powerpoint/2010/main" val="24985466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sz="1600" b="1" dirty="0">
                <a:solidFill>
                  <a:schemeClr val="tx1"/>
                </a:solidFill>
                <a:latin typeface="Arial" panose="020B0604020202020204" pitchFamily="34" charset="0"/>
                <a:cs typeface="Arial" panose="020B0604020202020204" pitchFamily="34" charset="0"/>
              </a:rPr>
              <a:t>As shown in the first diagram, The one Potential health issue regarding Thermoregulatory system is hypothermia  which is a dangerous drop in body temperature according to the NHS, which is at below 35 degrees Celsius. ( normal body temperature is around 37 degrees Celsius). Hypothermia is a medical emergency that needs to be treated in hospital. The symptoms of hypothermia include; shivering,  slow breathing, tiredness or confusion , pale, cold and dry skin- skin and lips may turn blue or grey (on black or brown skin this may be easier  to see on the palms of the hands or the soles of the feet. </a:t>
            </a:r>
          </a:p>
          <a:p>
            <a:endParaRPr lang="en-GB" dirty="0"/>
          </a:p>
          <a:p>
            <a:r>
              <a:rPr lang="en-GB" dirty="0"/>
              <a:t>Study states, that moderate Hypothermia brings about the progressive loss of the thermoregulatory system, with decreasing levels of consciousness and initial cardiovascular instability (Todd, 2015). </a:t>
            </a:r>
          </a:p>
          <a:p>
            <a:endParaRPr lang="en-GB" dirty="0"/>
          </a:p>
          <a:p>
            <a:r>
              <a:rPr lang="en-GB" dirty="0"/>
              <a:t>Thermoregulation starts with the process that maintains a steady internal body temperature despite changes in external conditions . Maintaining a body temperature within a tight  range between 36.5 to 37.5 degrees Celsius (</a:t>
            </a:r>
            <a:r>
              <a:rPr lang="en-GB" dirty="0" err="1"/>
              <a:t>Osilla</a:t>
            </a:r>
            <a:r>
              <a:rPr lang="en-GB" dirty="0"/>
              <a:t> et al., 2023).   The vital function of  thermoregulation is  how the autonomic nervous system responds to cold and heat stress.</a:t>
            </a:r>
          </a:p>
          <a:p>
            <a:endParaRPr lang="en-GB" dirty="0"/>
          </a:p>
        </p:txBody>
      </p:sp>
      <p:sp>
        <p:nvSpPr>
          <p:cNvPr id="4" name="Slide Number Placeholder 3"/>
          <p:cNvSpPr>
            <a:spLocks noGrp="1"/>
          </p:cNvSpPr>
          <p:nvPr>
            <p:ph type="sldNum" sz="quarter" idx="5"/>
          </p:nvPr>
        </p:nvSpPr>
        <p:spPr/>
        <p:txBody>
          <a:bodyPr/>
          <a:lstStyle/>
          <a:p>
            <a:fld id="{BE9B7C0F-3872-4D5A-86A0-29F9AD5ED3F4}" type="slidenum">
              <a:rPr lang="en-GB" smtClean="0"/>
              <a:t>2</a:t>
            </a:fld>
            <a:endParaRPr lang="en-GB"/>
          </a:p>
        </p:txBody>
      </p:sp>
    </p:spTree>
    <p:extLst>
      <p:ext uri="{BB962C8B-B14F-4D97-AF65-F5344CB8AC3E}">
        <p14:creationId xmlns:p14="http://schemas.microsoft.com/office/powerpoint/2010/main" val="2331107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9B7C0F-3872-4D5A-86A0-29F9AD5ED3F4}" type="slidenum">
              <a:rPr lang="en-GB" smtClean="0"/>
              <a:t>3</a:t>
            </a:fld>
            <a:endParaRPr lang="en-GB"/>
          </a:p>
        </p:txBody>
      </p:sp>
    </p:spTree>
    <p:extLst>
      <p:ext uri="{BB962C8B-B14F-4D97-AF65-F5344CB8AC3E}">
        <p14:creationId xmlns:p14="http://schemas.microsoft.com/office/powerpoint/2010/main" val="24173734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543136" y="3341442"/>
            <a:ext cx="9715328" cy="2304288"/>
          </a:xfrm>
          <a:solidFill>
            <a:srgbClr val="FFFFFF"/>
          </a:solidFill>
          <a:ln w="38100">
            <a:solidFill>
              <a:srgbClr val="404040"/>
            </a:solidFill>
          </a:ln>
        </p:spPr>
        <p:txBody>
          <a:bodyPr lIns="274320" rIns="274320" anchor="ctr" anchorCtr="1">
            <a:normAutofit/>
          </a:bodyPr>
          <a:lstStyle>
            <a:lvl1pPr algn="ctr">
              <a:defRPr sz="49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829955" y="6093561"/>
            <a:ext cx="7141693" cy="1735852"/>
          </a:xfrm>
          <a:noFill/>
        </p:spPr>
        <p:txBody>
          <a:bodyPr>
            <a:normAutofit/>
          </a:bodyPr>
          <a:lstStyle>
            <a:lvl1pPr marL="0" indent="0" algn="ctr">
              <a:buNone/>
              <a:defRPr sz="2660">
                <a:solidFill>
                  <a:schemeClr val="tx1">
                    <a:lumMod val="75000"/>
                    <a:lumOff val="25000"/>
                  </a:schemeClr>
                </a:solidFill>
              </a:defRPr>
            </a:lvl1pPr>
            <a:lvl2pPr marL="640080" indent="0" algn="ctr">
              <a:buNone/>
              <a:defRPr sz="266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839BD38A-6A44-4940-A194-4DD139CBB051}" type="datetimeFigureOut">
              <a:rPr lang="en-GB" smtClean="0"/>
              <a:t>19/10/2023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05731D-34FB-4A7A-B1BE-5006DC016DDD}" type="slidenum">
              <a:rPr lang="en-GB" smtClean="0"/>
              <a:t>‹#›</a:t>
            </a:fld>
            <a:endParaRPr lang="en-GB"/>
          </a:p>
        </p:txBody>
      </p:sp>
    </p:spTree>
    <p:extLst>
      <p:ext uri="{BB962C8B-B14F-4D97-AF65-F5344CB8AC3E}">
        <p14:creationId xmlns:p14="http://schemas.microsoft.com/office/powerpoint/2010/main" val="310787677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39BD38A-6A44-4940-A194-4DD139CBB051}" type="datetimeFigureOut">
              <a:rPr lang="en-GB" smtClean="0"/>
              <a:t>19/10/2023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05731D-34FB-4A7A-B1BE-5006DC016DDD}" type="slidenum">
              <a:rPr lang="en-GB" smtClean="0"/>
              <a:t>‹#›</a:t>
            </a:fld>
            <a:endParaRPr lang="en-GB"/>
          </a:p>
        </p:txBody>
      </p:sp>
    </p:spTree>
    <p:extLst>
      <p:ext uri="{BB962C8B-B14F-4D97-AF65-F5344CB8AC3E}">
        <p14:creationId xmlns:p14="http://schemas.microsoft.com/office/powerpoint/2010/main" val="212764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548994" y="3341442"/>
            <a:ext cx="9716414" cy="2304288"/>
          </a:xfrm>
          <a:solidFill>
            <a:srgbClr val="FFFFFF"/>
          </a:solidFill>
          <a:ln w="38100">
            <a:solidFill>
              <a:srgbClr val="404040"/>
            </a:solidFill>
          </a:ln>
        </p:spPr>
        <p:txBody>
          <a:bodyPr lIns="274320" rIns="274320" anchor="ctr" anchorCtr="1">
            <a:normAutofit/>
          </a:bodyPr>
          <a:lstStyle>
            <a:lvl1pPr>
              <a:defRPr sz="49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29955" y="6093451"/>
            <a:ext cx="7141693" cy="1771115"/>
          </a:xfrm>
        </p:spPr>
        <p:txBody>
          <a:bodyPr anchor="t" anchorCtr="1">
            <a:normAutofit/>
          </a:bodyPr>
          <a:lstStyle>
            <a:lvl1pPr marL="0" indent="0">
              <a:buNone/>
              <a:defRPr sz="2660">
                <a:solidFill>
                  <a:schemeClr val="tx1"/>
                </a:solidFill>
              </a:defRPr>
            </a:lvl1pPr>
            <a:lvl2pPr marL="640080" indent="0">
              <a:buNone/>
              <a:defRPr sz="266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839BD38A-6A44-4940-A194-4DD139CBB051}" type="datetimeFigureOut">
              <a:rPr lang="en-GB" smtClean="0"/>
              <a:t>19/10/2023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05731D-34FB-4A7A-B1BE-5006DC016DDD}" type="slidenum">
              <a:rPr lang="en-GB" smtClean="0"/>
              <a:t>‹#›</a:t>
            </a:fld>
            <a:endParaRPr lang="en-GB"/>
          </a:p>
        </p:txBody>
      </p:sp>
    </p:spTree>
    <p:extLst>
      <p:ext uri="{BB962C8B-B14F-4D97-AF65-F5344CB8AC3E}">
        <p14:creationId xmlns:p14="http://schemas.microsoft.com/office/powerpoint/2010/main" val="59774858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43135" y="3693262"/>
            <a:ext cx="4603232" cy="43427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55232" y="3693262"/>
            <a:ext cx="4606722" cy="43427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839BD38A-6A44-4940-A194-4DD139CBB051}" type="datetimeFigureOut">
              <a:rPr lang="en-GB" smtClean="0"/>
              <a:t>19/10/2023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9F05731D-34FB-4A7A-B1BE-5006DC016DDD}" type="slidenum">
              <a:rPr lang="en-GB" smtClean="0"/>
              <a:t>‹#›</a:t>
            </a:fld>
            <a:endParaRPr lang="en-GB"/>
          </a:p>
        </p:txBody>
      </p:sp>
    </p:spTree>
    <p:extLst>
      <p:ext uri="{BB962C8B-B14F-4D97-AF65-F5344CB8AC3E}">
        <p14:creationId xmlns:p14="http://schemas.microsoft.com/office/powerpoint/2010/main" val="618603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43134" y="3238808"/>
            <a:ext cx="4603234" cy="985722"/>
          </a:xfrm>
        </p:spPr>
        <p:txBody>
          <a:bodyPr anchor="b" anchorCtr="1">
            <a:normAutofit/>
          </a:bodyPr>
          <a:lstStyle>
            <a:lvl1pPr marL="0" indent="0" algn="ctr">
              <a:buNone/>
              <a:defRPr sz="2660" b="0" cap="all" spc="140" baseline="0">
                <a:solidFill>
                  <a:schemeClr val="accent2">
                    <a:lumMod val="75000"/>
                  </a:schemeClr>
                </a:solidFill>
              </a:defRPr>
            </a:lvl1pPr>
            <a:lvl2pPr marL="640080" indent="0">
              <a:buNone/>
              <a:defRPr sz="266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1543134" y="4400550"/>
            <a:ext cx="4603234" cy="3635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655232" y="4400550"/>
            <a:ext cx="4606722" cy="363548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655232" y="3238808"/>
            <a:ext cx="4606722" cy="985722"/>
          </a:xfrm>
        </p:spPr>
        <p:txBody>
          <a:bodyPr anchor="b" anchorCtr="1">
            <a:normAutofit/>
          </a:bodyPr>
          <a:lstStyle>
            <a:lvl1pPr marL="0" indent="0" algn="ctr">
              <a:buNone/>
              <a:defRPr sz="2660" b="0" cap="all" spc="140" baseline="0">
                <a:solidFill>
                  <a:schemeClr val="accent2">
                    <a:lumMod val="75000"/>
                  </a:schemeClr>
                </a:solidFill>
              </a:defRPr>
            </a:lvl1pPr>
            <a:lvl2pPr marL="640080" indent="0">
              <a:buNone/>
              <a:defRPr sz="266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7" name="Date Placeholder 6"/>
          <p:cNvSpPr>
            <a:spLocks noGrp="1"/>
          </p:cNvSpPr>
          <p:nvPr>
            <p:ph type="dt" sz="half" idx="10"/>
          </p:nvPr>
        </p:nvSpPr>
        <p:spPr/>
        <p:txBody>
          <a:bodyPr/>
          <a:lstStyle/>
          <a:p>
            <a:fld id="{839BD38A-6A44-4940-A194-4DD139CBB051}" type="datetimeFigureOut">
              <a:rPr lang="en-GB" smtClean="0"/>
              <a:t>19/10/2023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05731D-34FB-4A7A-B1BE-5006DC016DDD}"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726058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39BD38A-6A44-4940-A194-4DD139CBB051}" type="datetimeFigureOut">
              <a:rPr lang="en-GB" smtClean="0"/>
              <a:t>19/10/2023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05731D-34FB-4A7A-B1BE-5006DC016DDD}" type="slidenum">
              <a:rPr lang="en-GB" smtClean="0"/>
              <a:t>‹#›</a:t>
            </a:fld>
            <a:endParaRPr lang="en-GB"/>
          </a:p>
        </p:txBody>
      </p:sp>
    </p:spTree>
    <p:extLst>
      <p:ext uri="{BB962C8B-B14F-4D97-AF65-F5344CB8AC3E}">
        <p14:creationId xmlns:p14="http://schemas.microsoft.com/office/powerpoint/2010/main" val="761887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9BD38A-6A44-4940-A194-4DD139CBB051}" type="datetimeFigureOut">
              <a:rPr lang="en-GB" smtClean="0"/>
              <a:t>19/10/2023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05731D-34FB-4A7A-B1BE-5006DC016DDD}" type="slidenum">
              <a:rPr lang="en-GB" smtClean="0"/>
              <a:t>‹#›</a:t>
            </a:fld>
            <a:endParaRPr lang="en-GB"/>
          </a:p>
        </p:txBody>
      </p:sp>
    </p:spTree>
    <p:extLst>
      <p:ext uri="{BB962C8B-B14F-4D97-AF65-F5344CB8AC3E}">
        <p14:creationId xmlns:p14="http://schemas.microsoft.com/office/powerpoint/2010/main" val="1591350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400800" cy="9601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96984" y="3141361"/>
            <a:ext cx="4606832" cy="1598096"/>
          </a:xfrm>
          <a:solidFill>
            <a:srgbClr val="FFFFFF"/>
          </a:solidFill>
          <a:ln>
            <a:solidFill>
              <a:srgbClr val="404040"/>
            </a:solidFill>
          </a:ln>
        </p:spPr>
        <p:txBody>
          <a:bodyPr anchor="ctr" anchorCtr="1">
            <a:normAutofit/>
          </a:bodyPr>
          <a:lstStyle>
            <a:lvl1pPr>
              <a:defRPr sz="294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7072884" y="1126541"/>
            <a:ext cx="5056632" cy="7348118"/>
          </a:xfrm>
        </p:spPr>
        <p:txBody>
          <a:bodyPr>
            <a:normAutofit/>
          </a:bodyPr>
          <a:lstStyle>
            <a:lvl1pPr>
              <a:defRPr sz="2660">
                <a:solidFill>
                  <a:schemeClr val="tx1"/>
                </a:solidFill>
              </a:defRPr>
            </a:lvl1pPr>
            <a:lvl2pPr>
              <a:defRPr sz="2240">
                <a:solidFill>
                  <a:schemeClr val="tx1"/>
                </a:solidFill>
              </a:defRPr>
            </a:lvl2pPr>
            <a:lvl3pPr>
              <a:defRPr sz="2240">
                <a:solidFill>
                  <a:schemeClr val="tx1"/>
                </a:solidFill>
              </a:defRPr>
            </a:lvl3pPr>
            <a:lvl4pPr>
              <a:defRPr sz="2240">
                <a:solidFill>
                  <a:schemeClr val="tx1"/>
                </a:solidFill>
              </a:defRPr>
            </a:lvl4pPr>
            <a:lvl5pPr>
              <a:defRPr sz="2240">
                <a:solidFill>
                  <a:schemeClr val="tx1"/>
                </a:solidFill>
              </a:defRPr>
            </a:lvl5pPr>
            <a:lvl6pPr>
              <a:defRPr sz="2240"/>
            </a:lvl6pPr>
            <a:lvl7pPr>
              <a:defRPr sz="2240"/>
            </a:lvl7pPr>
            <a:lvl8pPr>
              <a:defRPr sz="2240"/>
            </a:lvl8pPr>
            <a:lvl9pPr>
              <a:defRPr sz="22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08151" y="4969885"/>
            <a:ext cx="3984498" cy="3071650"/>
          </a:xfrm>
        </p:spPr>
        <p:txBody>
          <a:bodyPr anchor="t" anchorCtr="1">
            <a:normAutofit/>
          </a:bodyPr>
          <a:lstStyle>
            <a:lvl1pPr marL="0" indent="0" algn="ctr">
              <a:buNone/>
              <a:defRPr sz="2100">
                <a:solidFill>
                  <a:srgbClr val="FFFFFF"/>
                </a:solidFill>
              </a:defRPr>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9" name="Date Placeholder 8"/>
          <p:cNvSpPr>
            <a:spLocks noGrp="1"/>
          </p:cNvSpPr>
          <p:nvPr>
            <p:ph type="dt" sz="half" idx="10"/>
          </p:nvPr>
        </p:nvSpPr>
        <p:spPr/>
        <p:txBody>
          <a:bodyPr/>
          <a:lstStyle/>
          <a:p>
            <a:fld id="{839BD38A-6A44-4940-A194-4DD139CBB051}" type="datetimeFigureOut">
              <a:rPr lang="en-GB" smtClean="0"/>
              <a:t>19/10/2023</a:t>
            </a:fld>
            <a:endParaRPr lang="en-GB"/>
          </a:p>
        </p:txBody>
      </p:sp>
      <p:sp>
        <p:nvSpPr>
          <p:cNvPr id="10" name="Footer Placeholder 9"/>
          <p:cNvSpPr>
            <a:spLocks noGrp="1"/>
          </p:cNvSpPr>
          <p:nvPr>
            <p:ph type="ftr" sz="quarter" idx="11"/>
          </p:nvPr>
        </p:nvSpPr>
        <p:spPr>
          <a:xfrm>
            <a:off x="896984" y="8730691"/>
            <a:ext cx="5328957" cy="448056"/>
          </a:xfrm>
        </p:spPr>
        <p:txBody>
          <a:bodyPr>
            <a:normAutofit/>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9F05731D-34FB-4A7A-B1BE-5006DC016DDD}" type="slidenum">
              <a:rPr lang="en-GB" smtClean="0"/>
              <a:t>‹#›</a:t>
            </a:fld>
            <a:endParaRPr lang="en-GB"/>
          </a:p>
        </p:txBody>
      </p:sp>
    </p:spTree>
    <p:extLst>
      <p:ext uri="{BB962C8B-B14F-4D97-AF65-F5344CB8AC3E}">
        <p14:creationId xmlns:p14="http://schemas.microsoft.com/office/powerpoint/2010/main" val="835442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2" y="0"/>
            <a:ext cx="6400799" cy="9601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96112" y="3141359"/>
            <a:ext cx="4608576" cy="1600200"/>
          </a:xfrm>
          <a:solidFill>
            <a:srgbClr val="FFFFFF"/>
          </a:solidFill>
          <a:ln>
            <a:solidFill>
              <a:srgbClr val="262626"/>
            </a:solidFill>
          </a:ln>
        </p:spPr>
        <p:txBody>
          <a:bodyPr anchor="ctr" anchorCtr="1">
            <a:noAutofit/>
          </a:bodyPr>
          <a:lstStyle>
            <a:lvl1pPr>
              <a:defRPr sz="294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400801" y="-59041"/>
            <a:ext cx="6407202" cy="9601200"/>
          </a:xfrm>
          <a:solidFill>
            <a:schemeClr val="bg1">
              <a:lumMod val="75000"/>
            </a:schemeClr>
          </a:solidFill>
        </p:spPr>
        <p:txBody>
          <a:bodyPr anchor="t"/>
          <a:lstStyle>
            <a:lvl1pPr marL="0" indent="0">
              <a:buNone/>
              <a:defRPr sz="4480">
                <a:solidFill>
                  <a:schemeClr val="bg1">
                    <a:lumMod val="85000"/>
                    <a:lumOff val="15000"/>
                  </a:schemeClr>
                </a:solidFill>
              </a:defRPr>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1208151" y="4969887"/>
            <a:ext cx="3984498" cy="3071652"/>
          </a:xfrm>
        </p:spPr>
        <p:txBody>
          <a:bodyPr anchor="t" anchorCtr="1">
            <a:normAutofit/>
          </a:bodyPr>
          <a:lstStyle>
            <a:lvl1pPr marL="0" indent="0" algn="ctr">
              <a:buNone/>
              <a:defRPr sz="2100">
                <a:solidFill>
                  <a:srgbClr val="FFFFFF"/>
                </a:solidFill>
              </a:defRPr>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839BD38A-6A44-4940-A194-4DD139CBB051}" type="datetimeFigureOut">
              <a:rPr lang="en-GB" smtClean="0"/>
              <a:t>19/10/2023</a:t>
            </a:fld>
            <a:endParaRPr lang="en-GB"/>
          </a:p>
        </p:txBody>
      </p:sp>
      <p:sp>
        <p:nvSpPr>
          <p:cNvPr id="9" name="Footer Placeholder 8"/>
          <p:cNvSpPr>
            <a:spLocks noGrp="1"/>
          </p:cNvSpPr>
          <p:nvPr>
            <p:ph type="ftr" sz="quarter" idx="11"/>
          </p:nvPr>
        </p:nvSpPr>
        <p:spPr>
          <a:xfrm>
            <a:off x="896112" y="8730691"/>
            <a:ext cx="5325466" cy="448056"/>
          </a:xfrm>
        </p:spPr>
        <p:txBody>
          <a:bodyPr>
            <a:normAutofit/>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9F05731D-34FB-4A7A-B1BE-5006DC016DDD}" type="slidenum">
              <a:rPr lang="en-GB" smtClean="0"/>
              <a:t>‹#›</a:t>
            </a:fld>
            <a:endParaRPr lang="en-GB"/>
          </a:p>
        </p:txBody>
      </p:sp>
    </p:spTree>
    <p:extLst>
      <p:ext uri="{BB962C8B-B14F-4D97-AF65-F5344CB8AC3E}">
        <p14:creationId xmlns:p14="http://schemas.microsoft.com/office/powerpoint/2010/main" val="10949321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9BD38A-6A44-4940-A194-4DD139CBB051}"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05731D-34FB-4A7A-B1BE-5006DC016DDD}" type="slidenum">
              <a:rPr lang="en-GB" smtClean="0"/>
              <a:t>‹#›</a:t>
            </a:fld>
            <a:endParaRPr lang="en-GB"/>
          </a:p>
        </p:txBody>
      </p:sp>
    </p:spTree>
    <p:extLst>
      <p:ext uri="{BB962C8B-B14F-4D97-AF65-F5344CB8AC3E}">
        <p14:creationId xmlns:p14="http://schemas.microsoft.com/office/powerpoint/2010/main" val="4036249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85768" y="1312164"/>
            <a:ext cx="1475552" cy="697687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48464" y="1312164"/>
            <a:ext cx="6602644" cy="697687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9BD38A-6A44-4940-A194-4DD139CBB051}"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05731D-34FB-4A7A-B1BE-5006DC016DDD}" type="slidenum">
              <a:rPr lang="en-GB" smtClean="0"/>
              <a:t>‹#›</a:t>
            </a:fld>
            <a:endParaRPr lang="en-GB"/>
          </a:p>
        </p:txBody>
      </p:sp>
    </p:spTree>
    <p:extLst>
      <p:ext uri="{BB962C8B-B14F-4D97-AF65-F5344CB8AC3E}">
        <p14:creationId xmlns:p14="http://schemas.microsoft.com/office/powerpoint/2010/main" val="1700515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48464" y="1350569"/>
            <a:ext cx="8312857" cy="1664208"/>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48464" y="3693264"/>
            <a:ext cx="8312857" cy="43427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70520" y="8734343"/>
            <a:ext cx="2891434" cy="453555"/>
          </a:xfrm>
          <a:prstGeom prst="rect">
            <a:avLst/>
          </a:prstGeom>
        </p:spPr>
        <p:txBody>
          <a:bodyPr vert="horz" lIns="91440" tIns="45720" rIns="91440" bIns="45720" rtlCol="0" anchor="ctr"/>
          <a:lstStyle>
            <a:lvl1pPr algn="r">
              <a:defRPr sz="1400">
                <a:solidFill>
                  <a:schemeClr val="tx1">
                    <a:alpha val="70000"/>
                  </a:schemeClr>
                </a:solidFill>
              </a:defRPr>
            </a:lvl1pPr>
          </a:lstStyle>
          <a:p>
            <a:fld id="{839BD38A-6A44-4940-A194-4DD139CBB051}" type="datetimeFigureOut">
              <a:rPr lang="en-GB" smtClean="0"/>
              <a:t>19/10/2023</a:t>
            </a:fld>
            <a:endParaRPr lang="en-GB"/>
          </a:p>
        </p:txBody>
      </p:sp>
      <p:sp>
        <p:nvSpPr>
          <p:cNvPr id="5" name="Footer Placeholder 4"/>
          <p:cNvSpPr>
            <a:spLocks noGrp="1"/>
          </p:cNvSpPr>
          <p:nvPr>
            <p:ph type="ftr" sz="quarter" idx="3"/>
          </p:nvPr>
        </p:nvSpPr>
        <p:spPr>
          <a:xfrm>
            <a:off x="1543134" y="8730691"/>
            <a:ext cx="6379330" cy="448056"/>
          </a:xfrm>
          <a:prstGeom prst="rect">
            <a:avLst/>
          </a:prstGeom>
        </p:spPr>
        <p:txBody>
          <a:bodyPr vert="horz" lIns="91440" tIns="45720" rIns="91440" bIns="45720" rtlCol="0" anchor="ctr"/>
          <a:lstStyle>
            <a:lvl1pPr algn="l">
              <a:defRPr sz="140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1536157" y="8705088"/>
            <a:ext cx="512064" cy="512064"/>
          </a:xfrm>
          <a:prstGeom prst="ellipse">
            <a:avLst/>
          </a:prstGeom>
          <a:solidFill>
            <a:srgbClr val="1D1D1D">
              <a:alpha val="69804"/>
            </a:srgbClr>
          </a:solidFill>
        </p:spPr>
        <p:txBody>
          <a:bodyPr vert="horz" lIns="18288" tIns="45720" rIns="18288" bIns="45720" rtlCol="0" anchor="ctr">
            <a:noAutofit/>
          </a:bodyPr>
          <a:lstStyle>
            <a:lvl1pPr algn="ctr">
              <a:defRPr sz="1540" spc="0" baseline="0">
                <a:solidFill>
                  <a:srgbClr val="FFFFFF"/>
                </a:solidFill>
              </a:defRPr>
            </a:lvl1pPr>
          </a:lstStyle>
          <a:p>
            <a:fld id="{9F05731D-34FB-4A7A-B1BE-5006DC016DDD}" type="slidenum">
              <a:rPr lang="en-GB" smtClean="0"/>
              <a:t>‹#›</a:t>
            </a:fld>
            <a:endParaRPr lang="en-GB"/>
          </a:p>
        </p:txBody>
      </p:sp>
    </p:spTree>
    <p:extLst>
      <p:ext uri="{BB962C8B-B14F-4D97-AF65-F5344CB8AC3E}">
        <p14:creationId xmlns:p14="http://schemas.microsoft.com/office/powerpoint/2010/main" val="19812374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1280160" rtl="0" eaLnBrk="1" latinLnBrk="0" hangingPunct="1">
        <a:lnSpc>
          <a:spcPct val="90000"/>
        </a:lnSpc>
        <a:spcBef>
          <a:spcPct val="0"/>
        </a:spcBef>
        <a:buNone/>
        <a:defRPr sz="3640" kern="1200" cap="all" spc="280" baseline="0">
          <a:solidFill>
            <a:srgbClr val="262626"/>
          </a:solidFill>
          <a:latin typeface="+mj-lt"/>
          <a:ea typeface="+mj-ea"/>
          <a:cs typeface="+mj-cs"/>
        </a:defRPr>
      </a:lvl1pPr>
    </p:titleStyle>
    <p:bodyStyle>
      <a:lvl1pPr marL="320040" indent="-320040" algn="l" defTabSz="1280160" rtl="0" eaLnBrk="1" latinLnBrk="0" hangingPunct="1">
        <a:lnSpc>
          <a:spcPct val="100000"/>
        </a:lnSpc>
        <a:spcBef>
          <a:spcPts val="1400"/>
        </a:spcBef>
        <a:buClr>
          <a:schemeClr val="accent2"/>
        </a:buClr>
        <a:buFont typeface="Arial" panose="020B0604020202020204" pitchFamily="34" charset="0"/>
        <a:buChar char="•"/>
        <a:defRPr sz="2520" kern="1200">
          <a:solidFill>
            <a:schemeClr val="tx1">
              <a:lumMod val="85000"/>
              <a:lumOff val="15000"/>
            </a:schemeClr>
          </a:solidFill>
          <a:latin typeface="+mn-lt"/>
          <a:ea typeface="+mn-ea"/>
          <a:cs typeface="+mn-cs"/>
        </a:defRPr>
      </a:lvl1pPr>
      <a:lvl2pPr marL="64008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lumMod val="85000"/>
              <a:lumOff val="15000"/>
            </a:schemeClr>
          </a:solidFill>
          <a:latin typeface="+mn-lt"/>
          <a:ea typeface="+mn-ea"/>
          <a:cs typeface="+mn-cs"/>
        </a:defRPr>
      </a:lvl2pPr>
      <a:lvl3pPr marL="96012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lumMod val="85000"/>
              <a:lumOff val="15000"/>
            </a:schemeClr>
          </a:solidFill>
          <a:latin typeface="+mn-lt"/>
          <a:ea typeface="+mn-ea"/>
          <a:cs typeface="+mn-cs"/>
        </a:defRPr>
      </a:lvl3pPr>
      <a:lvl4pPr marL="128016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lumMod val="85000"/>
              <a:lumOff val="15000"/>
            </a:schemeClr>
          </a:solidFill>
          <a:latin typeface="+mn-lt"/>
          <a:ea typeface="+mn-ea"/>
          <a:cs typeface="+mn-cs"/>
        </a:defRPr>
      </a:lvl4pPr>
      <a:lvl5pPr marL="160020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lumMod val="85000"/>
              <a:lumOff val="15000"/>
            </a:schemeClr>
          </a:solidFill>
          <a:latin typeface="+mn-lt"/>
          <a:ea typeface="+mn-ea"/>
          <a:cs typeface="+mn-cs"/>
        </a:defRPr>
      </a:lvl5pPr>
      <a:lvl6pPr marL="184023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solidFill>
          <a:latin typeface="+mn-lt"/>
          <a:ea typeface="+mn-ea"/>
          <a:cs typeface="+mn-cs"/>
        </a:defRPr>
      </a:lvl6pPr>
      <a:lvl7pPr marL="208026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solidFill>
          <a:latin typeface="+mn-lt"/>
          <a:ea typeface="+mn-ea"/>
          <a:cs typeface="+mn-cs"/>
        </a:defRPr>
      </a:lvl7pPr>
      <a:lvl8pPr marL="232029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baseline="0">
          <a:solidFill>
            <a:schemeClr val="tx1"/>
          </a:solidFill>
          <a:latin typeface="+mn-lt"/>
          <a:ea typeface="+mn-ea"/>
          <a:cs typeface="+mn-cs"/>
        </a:defRPr>
      </a:lvl8pPr>
      <a:lvl9pPr marL="256032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baseline="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E7D34-E012-995E-59DF-38F8E727CA09}"/>
              </a:ext>
            </a:extLst>
          </p:cNvPr>
          <p:cNvSpPr>
            <a:spLocks noGrp="1"/>
          </p:cNvSpPr>
          <p:nvPr>
            <p:ph type="ctrTitle"/>
          </p:nvPr>
        </p:nvSpPr>
        <p:spPr>
          <a:xfrm>
            <a:off x="0" y="0"/>
            <a:ext cx="12801600" cy="2194560"/>
          </a:xfrm>
          <a:ln>
            <a:solidFill>
              <a:schemeClr val="bg1"/>
            </a:solidFill>
          </a:ln>
        </p:spPr>
        <p:style>
          <a:lnRef idx="2">
            <a:schemeClr val="dk1"/>
          </a:lnRef>
          <a:fillRef idx="1">
            <a:schemeClr val="lt1"/>
          </a:fillRef>
          <a:effectRef idx="0">
            <a:schemeClr val="dk1"/>
          </a:effectRef>
          <a:fontRef idx="minor">
            <a:schemeClr val="dk1"/>
          </a:fontRef>
        </p:style>
        <p:txBody>
          <a:bodyPr>
            <a:noAutofit/>
          </a:bodyPr>
          <a:lstStyle/>
          <a:p>
            <a:r>
              <a:rPr lang="en-GB" sz="4800" b="1" i="1" u="sng" dirty="0">
                <a:solidFill>
                  <a:srgbClr val="1F3BA1"/>
                </a:solidFill>
                <a:highlight>
                  <a:srgbClr val="C0C0C0"/>
                </a:highlight>
                <a:latin typeface="Arial" panose="020B0604020202020204" pitchFamily="34" charset="0"/>
                <a:cs typeface="Arial" panose="020B0604020202020204" pitchFamily="34" charset="0"/>
              </a:rPr>
              <a:t>Anatomy &amp; physiology of the THERMOREGULATORY SYSTEM (TRS)</a:t>
            </a:r>
          </a:p>
        </p:txBody>
      </p:sp>
      <p:sp>
        <p:nvSpPr>
          <p:cNvPr id="5" name="TextBox 4">
            <a:extLst>
              <a:ext uri="{FF2B5EF4-FFF2-40B4-BE49-F238E27FC236}">
                <a16:creationId xmlns:a16="http://schemas.microsoft.com/office/drawing/2014/main" id="{4A64EB15-F81E-B580-067C-6C694B2EC13E}"/>
              </a:ext>
            </a:extLst>
          </p:cNvPr>
          <p:cNvSpPr txBox="1"/>
          <p:nvPr/>
        </p:nvSpPr>
        <p:spPr>
          <a:xfrm>
            <a:off x="378823" y="3501714"/>
            <a:ext cx="12043954" cy="4154984"/>
          </a:xfrm>
          <a:prstGeom prst="rect">
            <a:avLst/>
          </a:prstGeom>
          <a:noFill/>
        </p:spPr>
        <p:txBody>
          <a:bodyPr wrap="square">
            <a:spAutoFit/>
          </a:bodyPr>
          <a:lstStyle/>
          <a:p>
            <a:pPr algn="l"/>
            <a:r>
              <a:rPr lang="en-GB" sz="6000" dirty="0">
                <a:latin typeface="Arial" panose="020B0604020202020204" pitchFamily="34" charset="0"/>
                <a:cs typeface="Arial" panose="020B0604020202020204" pitchFamily="34" charset="0"/>
              </a:rPr>
              <a:t> </a:t>
            </a:r>
            <a:r>
              <a:rPr lang="en-GB" sz="6600" dirty="0">
                <a:latin typeface="Arial" panose="020B0604020202020204" pitchFamily="34" charset="0"/>
                <a:cs typeface="Arial" panose="020B0604020202020204" pitchFamily="34" charset="0"/>
              </a:rPr>
              <a:t>ISAAC ALAKE</a:t>
            </a:r>
          </a:p>
          <a:p>
            <a:pPr algn="l"/>
            <a:r>
              <a:rPr lang="en-GB" sz="6600" dirty="0">
                <a:latin typeface="Arial" panose="020B0604020202020204" pitchFamily="34" charset="0"/>
                <a:cs typeface="Arial" panose="020B0604020202020204" pitchFamily="34" charset="0"/>
              </a:rPr>
              <a:t>Student Number : 2132943</a:t>
            </a:r>
          </a:p>
          <a:p>
            <a:pPr algn="l"/>
            <a:r>
              <a:rPr lang="en-GB" sz="6600" dirty="0">
                <a:latin typeface="Arial" panose="020B0604020202020204" pitchFamily="34" charset="0"/>
                <a:cs typeface="Arial" panose="020B0604020202020204" pitchFamily="34" charset="0"/>
              </a:rPr>
              <a:t>Module code : BMHP5003</a:t>
            </a:r>
          </a:p>
          <a:p>
            <a:pPr algn="l"/>
            <a:r>
              <a:rPr lang="en-GB" sz="6600" dirty="0">
                <a:latin typeface="Arial" panose="020B0604020202020204" pitchFamily="34" charset="0"/>
                <a:cs typeface="Arial" panose="020B0604020202020204" pitchFamily="34" charset="0"/>
              </a:rPr>
              <a:t>Tutor name : Raheela Shaikh</a:t>
            </a:r>
            <a:r>
              <a:rPr lang="en-GB" sz="6000" dirty="0">
                <a:latin typeface="Arial" panose="020B0604020202020204" pitchFamily="34" charset="0"/>
                <a:cs typeface="Arial" panose="020B0604020202020204" pitchFamily="34" charset="0"/>
              </a:rPr>
              <a:t> </a:t>
            </a:r>
          </a:p>
        </p:txBody>
      </p:sp>
      <p:sp>
        <p:nvSpPr>
          <p:cNvPr id="9" name="TextBox 8">
            <a:extLst>
              <a:ext uri="{FF2B5EF4-FFF2-40B4-BE49-F238E27FC236}">
                <a16:creationId xmlns:a16="http://schemas.microsoft.com/office/drawing/2014/main" id="{A9316091-CB8A-9BE1-45CE-27639C8F5CD1}"/>
              </a:ext>
            </a:extLst>
          </p:cNvPr>
          <p:cNvSpPr txBox="1"/>
          <p:nvPr/>
        </p:nvSpPr>
        <p:spPr>
          <a:xfrm>
            <a:off x="6230983" y="2586527"/>
            <a:ext cx="6400800" cy="523220"/>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Thermoregulatory System (TRS)</a:t>
            </a:r>
            <a:endParaRPr lang="en-GB" sz="18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7894F075-459B-CE6A-BB8D-8444BC00445F}"/>
              </a:ext>
            </a:extLst>
          </p:cNvPr>
          <p:cNvSpPr txBox="1"/>
          <p:nvPr/>
        </p:nvSpPr>
        <p:spPr>
          <a:xfrm>
            <a:off x="3443908" y="7656698"/>
            <a:ext cx="7811588" cy="646331"/>
          </a:xfrm>
          <a:prstGeom prst="rect">
            <a:avLst/>
          </a:prstGeom>
          <a:noFill/>
        </p:spPr>
        <p:txBody>
          <a:bodyPr wrap="square">
            <a:spAutoFit/>
          </a:bodyPr>
          <a:lstStyle/>
          <a:p>
            <a:r>
              <a:rPr lang="en-GB" sz="1800" dirty="0">
                <a:solidFill>
                  <a:schemeClr val="bg1"/>
                </a:solidFill>
                <a:latin typeface="Arial" panose="020B0604020202020204" pitchFamily="34" charset="0"/>
                <a:cs typeface="Arial" panose="020B0604020202020204" pitchFamily="34" charset="0"/>
              </a:rPr>
              <a:t>My main area of focus is how to manage  Hypothermia regarding Thermoregulatory system?</a:t>
            </a:r>
          </a:p>
        </p:txBody>
      </p:sp>
    </p:spTree>
    <p:extLst>
      <p:ext uri="{BB962C8B-B14F-4D97-AF65-F5344CB8AC3E}">
        <p14:creationId xmlns:p14="http://schemas.microsoft.com/office/powerpoint/2010/main" val="49620369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92A57"/>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003C91C-0EE6-DD82-2FFD-4B4292AA6200}"/>
              </a:ext>
            </a:extLst>
          </p:cNvPr>
          <p:cNvPicPr>
            <a:picLocks noChangeAspect="1"/>
          </p:cNvPicPr>
          <p:nvPr/>
        </p:nvPicPr>
        <p:blipFill rotWithShape="1">
          <a:blip r:embed="rId3"/>
          <a:srcRect l="67126" t="11611" r="-1" b="12052"/>
          <a:stretch/>
        </p:blipFill>
        <p:spPr>
          <a:xfrm>
            <a:off x="10707210" y="-184025"/>
            <a:ext cx="1574890" cy="4790576"/>
          </a:xfrm>
          <a:prstGeom prst="rect">
            <a:avLst/>
          </a:prstGeom>
          <a:ln>
            <a:noFill/>
          </a:ln>
          <a:effectLst>
            <a:softEdge rad="112500"/>
          </a:effectLst>
        </p:spPr>
      </p:pic>
      <p:sp>
        <p:nvSpPr>
          <p:cNvPr id="2" name="Title 1">
            <a:extLst>
              <a:ext uri="{FF2B5EF4-FFF2-40B4-BE49-F238E27FC236}">
                <a16:creationId xmlns:a16="http://schemas.microsoft.com/office/drawing/2014/main" id="{B5E15108-F6C9-1E67-974C-E37370484F98}"/>
              </a:ext>
            </a:extLst>
          </p:cNvPr>
          <p:cNvSpPr>
            <a:spLocks noGrp="1"/>
          </p:cNvSpPr>
          <p:nvPr>
            <p:ph type="title"/>
          </p:nvPr>
        </p:nvSpPr>
        <p:spPr>
          <a:xfrm>
            <a:off x="0" y="-5934"/>
            <a:ext cx="7387358" cy="824482"/>
          </a:xfrm>
          <a:gradFill>
            <a:gsLst>
              <a:gs pos="55500">
                <a:srgbClr val="FFC000"/>
              </a:gs>
              <a:gs pos="41000">
                <a:srgbClr val="00B050"/>
              </a:gs>
              <a:gs pos="4000">
                <a:schemeClr val="accent1">
                  <a:lumMod val="5000"/>
                  <a:lumOff val="95000"/>
                </a:schemeClr>
              </a:gs>
              <a:gs pos="74000">
                <a:srgbClr val="FF0000"/>
              </a:gs>
              <a:gs pos="100000">
                <a:srgbClr val="00B0F0"/>
              </a:gs>
              <a:gs pos="100000">
                <a:schemeClr val="accent1">
                  <a:lumMod val="30000"/>
                  <a:lumOff val="70000"/>
                </a:schemeClr>
              </a:gs>
            </a:gsLst>
            <a:lin ang="5400000" scaled="1"/>
          </a:gradFill>
        </p:spPr>
        <p:txBody>
          <a:bodyPr>
            <a:normAutofit/>
          </a:bodyPr>
          <a:lstStyle/>
          <a:p>
            <a:r>
              <a:rPr lang="en-GB" sz="2400" b="1" dirty="0">
                <a:solidFill>
                  <a:schemeClr val="tx1"/>
                </a:solidFill>
                <a:latin typeface="Arial" panose="020B0604020202020204" pitchFamily="34" charset="0"/>
                <a:cs typeface="Arial" panose="020B0604020202020204" pitchFamily="34" charset="0"/>
              </a:rPr>
              <a:t>  </a:t>
            </a:r>
          </a:p>
        </p:txBody>
      </p:sp>
      <p:pic>
        <p:nvPicPr>
          <p:cNvPr id="3" name="Picture 2">
            <a:extLst>
              <a:ext uri="{FF2B5EF4-FFF2-40B4-BE49-F238E27FC236}">
                <a16:creationId xmlns:a16="http://schemas.microsoft.com/office/drawing/2014/main" id="{EE6555C3-1DD0-A9C9-0FEB-7F729AFF2025}"/>
              </a:ext>
            </a:extLst>
          </p:cNvPr>
          <p:cNvPicPr>
            <a:picLocks noChangeAspect="1"/>
          </p:cNvPicPr>
          <p:nvPr/>
        </p:nvPicPr>
        <p:blipFill rotWithShape="1">
          <a:blip r:embed="rId3"/>
          <a:srcRect l="11691" t="12396" r="62304" b="9344"/>
          <a:stretch/>
        </p:blipFill>
        <p:spPr>
          <a:xfrm>
            <a:off x="7349726" y="-4155"/>
            <a:ext cx="1361282" cy="4828033"/>
          </a:xfrm>
          <a:prstGeom prst="rect">
            <a:avLst/>
          </a:prstGeom>
          <a:ln>
            <a:noFill/>
          </a:ln>
          <a:effectLst>
            <a:softEdge rad="112500"/>
          </a:effectLst>
        </p:spPr>
      </p:pic>
      <p:sp>
        <p:nvSpPr>
          <p:cNvPr id="4" name="Arrow: Up 3">
            <a:extLst>
              <a:ext uri="{FF2B5EF4-FFF2-40B4-BE49-F238E27FC236}">
                <a16:creationId xmlns:a16="http://schemas.microsoft.com/office/drawing/2014/main" id="{786B48E5-780C-2B07-9FB5-99DA8139EA59}"/>
              </a:ext>
            </a:extLst>
          </p:cNvPr>
          <p:cNvSpPr/>
          <p:nvPr/>
        </p:nvSpPr>
        <p:spPr>
          <a:xfrm>
            <a:off x="8121992" y="97936"/>
            <a:ext cx="3397357" cy="2739559"/>
          </a:xfrm>
          <a:prstGeom prst="upArrow">
            <a:avLst>
              <a:gd name="adj1" fmla="val 50000"/>
              <a:gd name="adj2" fmla="val 47558"/>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sp>
        <p:nvSpPr>
          <p:cNvPr id="5" name="Arrow: Down 4">
            <a:extLst>
              <a:ext uri="{FF2B5EF4-FFF2-40B4-BE49-F238E27FC236}">
                <a16:creationId xmlns:a16="http://schemas.microsoft.com/office/drawing/2014/main" id="{5522DD82-8066-805E-6C1E-ACBED995ADB1}"/>
              </a:ext>
            </a:extLst>
          </p:cNvPr>
          <p:cNvSpPr/>
          <p:nvPr/>
        </p:nvSpPr>
        <p:spPr>
          <a:xfrm>
            <a:off x="8178950" y="3119455"/>
            <a:ext cx="3233849" cy="2220488"/>
          </a:xfrm>
          <a:prstGeom prst="downArrow">
            <a:avLst>
              <a:gd name="adj1" fmla="val 50000"/>
              <a:gd name="adj2" fmla="val 50784"/>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dirty="0"/>
          </a:p>
        </p:txBody>
      </p:sp>
      <p:pic>
        <p:nvPicPr>
          <p:cNvPr id="7" name="Picture 6">
            <a:extLst>
              <a:ext uri="{FF2B5EF4-FFF2-40B4-BE49-F238E27FC236}">
                <a16:creationId xmlns:a16="http://schemas.microsoft.com/office/drawing/2014/main" id="{F54CA26C-56C7-BCA7-FD57-0F3D0328B859}"/>
              </a:ext>
            </a:extLst>
          </p:cNvPr>
          <p:cNvPicPr>
            <a:picLocks noChangeAspect="1"/>
          </p:cNvPicPr>
          <p:nvPr/>
        </p:nvPicPr>
        <p:blipFill>
          <a:blip r:embed="rId4"/>
          <a:stretch>
            <a:fillRect/>
          </a:stretch>
        </p:blipFill>
        <p:spPr>
          <a:xfrm>
            <a:off x="5136576" y="415411"/>
            <a:ext cx="2002748" cy="168196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7">
            <a:extLst>
              <a:ext uri="{FF2B5EF4-FFF2-40B4-BE49-F238E27FC236}">
                <a16:creationId xmlns:a16="http://schemas.microsoft.com/office/drawing/2014/main" id="{773FC158-BB77-AB2E-5D40-1766DCCF4CCB}"/>
              </a:ext>
            </a:extLst>
          </p:cNvPr>
          <p:cNvPicPr>
            <a:picLocks noChangeAspect="1"/>
          </p:cNvPicPr>
          <p:nvPr/>
        </p:nvPicPr>
        <p:blipFill>
          <a:blip r:embed="rId5"/>
          <a:stretch>
            <a:fillRect/>
          </a:stretch>
        </p:blipFill>
        <p:spPr>
          <a:xfrm>
            <a:off x="1282251" y="2568066"/>
            <a:ext cx="3039352" cy="2595215"/>
          </a:xfrm>
          <a:prstGeom prst="rect">
            <a:avLst/>
          </a:prstGeom>
          <a:ln>
            <a:noFill/>
          </a:ln>
          <a:effectLst>
            <a:softEdge rad="112500"/>
          </a:effectLst>
        </p:spPr>
      </p:pic>
      <p:cxnSp>
        <p:nvCxnSpPr>
          <p:cNvPr id="10" name="Straight Arrow Connector 9">
            <a:extLst>
              <a:ext uri="{FF2B5EF4-FFF2-40B4-BE49-F238E27FC236}">
                <a16:creationId xmlns:a16="http://schemas.microsoft.com/office/drawing/2014/main" id="{1D838257-3144-1212-10B1-5899056BDAEF}"/>
              </a:ext>
            </a:extLst>
          </p:cNvPr>
          <p:cNvCxnSpPr>
            <a:cxnSpLocks/>
          </p:cNvCxnSpPr>
          <p:nvPr/>
        </p:nvCxnSpPr>
        <p:spPr>
          <a:xfrm flipH="1" flipV="1">
            <a:off x="2821092" y="2182830"/>
            <a:ext cx="38251" cy="102779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2" name="Straight Arrow Connector 11">
            <a:extLst>
              <a:ext uri="{FF2B5EF4-FFF2-40B4-BE49-F238E27FC236}">
                <a16:creationId xmlns:a16="http://schemas.microsoft.com/office/drawing/2014/main" id="{166F8ABE-7CBA-AC5D-5E23-4F0CD894539E}"/>
              </a:ext>
            </a:extLst>
          </p:cNvPr>
          <p:cNvCxnSpPr>
            <a:cxnSpLocks/>
          </p:cNvCxnSpPr>
          <p:nvPr/>
        </p:nvCxnSpPr>
        <p:spPr>
          <a:xfrm>
            <a:off x="3308886" y="3933447"/>
            <a:ext cx="38251" cy="139177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4" name="Straight Arrow Connector 13">
            <a:extLst>
              <a:ext uri="{FF2B5EF4-FFF2-40B4-BE49-F238E27FC236}">
                <a16:creationId xmlns:a16="http://schemas.microsoft.com/office/drawing/2014/main" id="{C4F0AB97-6321-CBCE-39C1-EB46EF65F0D2}"/>
              </a:ext>
            </a:extLst>
          </p:cNvPr>
          <p:cNvCxnSpPr>
            <a:cxnSpLocks/>
          </p:cNvCxnSpPr>
          <p:nvPr/>
        </p:nvCxnSpPr>
        <p:spPr>
          <a:xfrm>
            <a:off x="3825867" y="3419393"/>
            <a:ext cx="787399"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3" name="Straight Arrow Connector 22">
            <a:extLst>
              <a:ext uri="{FF2B5EF4-FFF2-40B4-BE49-F238E27FC236}">
                <a16:creationId xmlns:a16="http://schemas.microsoft.com/office/drawing/2014/main" id="{0A89FA35-F2FA-318A-0B02-6317BBF215ED}"/>
              </a:ext>
            </a:extLst>
          </p:cNvPr>
          <p:cNvCxnSpPr>
            <a:cxnSpLocks/>
          </p:cNvCxnSpPr>
          <p:nvPr/>
        </p:nvCxnSpPr>
        <p:spPr>
          <a:xfrm flipH="1">
            <a:off x="1001072" y="3814124"/>
            <a:ext cx="1371600"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0" name="Straight Arrow Connector 29">
            <a:extLst>
              <a:ext uri="{FF2B5EF4-FFF2-40B4-BE49-F238E27FC236}">
                <a16:creationId xmlns:a16="http://schemas.microsoft.com/office/drawing/2014/main" id="{6385C916-66BB-0EE5-13BF-5424BF49AF4C}"/>
              </a:ext>
            </a:extLst>
          </p:cNvPr>
          <p:cNvCxnSpPr>
            <a:cxnSpLocks/>
          </p:cNvCxnSpPr>
          <p:nvPr/>
        </p:nvCxnSpPr>
        <p:spPr>
          <a:xfrm flipV="1">
            <a:off x="3301107" y="2138944"/>
            <a:ext cx="1049521" cy="100120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2" name="Straight Arrow Connector 31">
            <a:extLst>
              <a:ext uri="{FF2B5EF4-FFF2-40B4-BE49-F238E27FC236}">
                <a16:creationId xmlns:a16="http://schemas.microsoft.com/office/drawing/2014/main" id="{9BD220ED-B77B-10F1-F8AA-1E0472386002}"/>
              </a:ext>
            </a:extLst>
          </p:cNvPr>
          <p:cNvCxnSpPr>
            <a:cxnSpLocks/>
          </p:cNvCxnSpPr>
          <p:nvPr/>
        </p:nvCxnSpPr>
        <p:spPr>
          <a:xfrm flipH="1">
            <a:off x="1834436" y="4150369"/>
            <a:ext cx="428223" cy="97158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4" name="Straight Arrow Connector 33">
            <a:extLst>
              <a:ext uri="{FF2B5EF4-FFF2-40B4-BE49-F238E27FC236}">
                <a16:creationId xmlns:a16="http://schemas.microsoft.com/office/drawing/2014/main" id="{B6CB6048-B329-E186-12D8-C1FDC5014468}"/>
              </a:ext>
            </a:extLst>
          </p:cNvPr>
          <p:cNvCxnSpPr>
            <a:cxnSpLocks/>
          </p:cNvCxnSpPr>
          <p:nvPr/>
        </p:nvCxnSpPr>
        <p:spPr>
          <a:xfrm flipH="1" flipV="1">
            <a:off x="979702" y="2250025"/>
            <a:ext cx="1259227" cy="108718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39" name="TextBox 38">
            <a:extLst>
              <a:ext uri="{FF2B5EF4-FFF2-40B4-BE49-F238E27FC236}">
                <a16:creationId xmlns:a16="http://schemas.microsoft.com/office/drawing/2014/main" id="{429360EA-E65B-3871-EE57-A154D69538F8}"/>
              </a:ext>
            </a:extLst>
          </p:cNvPr>
          <p:cNvSpPr txBox="1"/>
          <p:nvPr/>
        </p:nvSpPr>
        <p:spPr>
          <a:xfrm>
            <a:off x="8778893" y="856901"/>
            <a:ext cx="2424875" cy="1384995"/>
          </a:xfrm>
          <a:prstGeom prst="rect">
            <a:avLst/>
          </a:prstGeom>
          <a:noFill/>
        </p:spPr>
        <p:txBody>
          <a:bodyPr wrap="square" rtlCol="0">
            <a:spAutoFit/>
          </a:bodyPr>
          <a:lstStyle/>
          <a:p>
            <a:pPr marL="171450" indent="-171450">
              <a:buFontTx/>
              <a:buChar char="-"/>
            </a:pPr>
            <a:r>
              <a:rPr lang="en-GB" sz="1200" dirty="0">
                <a:solidFill>
                  <a:schemeClr val="bg1"/>
                </a:solidFill>
                <a:latin typeface="Arial" panose="020B0604020202020204" pitchFamily="34" charset="0"/>
                <a:cs typeface="Arial" panose="020B0604020202020204" pitchFamily="34" charset="0"/>
              </a:rPr>
              <a:t>Temperature of the  extremities  close to the body temperature </a:t>
            </a:r>
          </a:p>
          <a:p>
            <a:endParaRPr lang="en-GB" sz="1200" dirty="0">
              <a:solidFill>
                <a:schemeClr val="bg1"/>
              </a:solidFill>
              <a:latin typeface="Arial" panose="020B0604020202020204" pitchFamily="34" charset="0"/>
              <a:cs typeface="Arial" panose="020B0604020202020204" pitchFamily="34" charset="0"/>
            </a:endParaRPr>
          </a:p>
          <a:p>
            <a:pPr marL="171450" indent="-171450">
              <a:buFontTx/>
              <a:buChar char="-"/>
            </a:pPr>
            <a:r>
              <a:rPr lang="en-GB" sz="1200" dirty="0">
                <a:solidFill>
                  <a:schemeClr val="bg1"/>
                </a:solidFill>
                <a:latin typeface="Arial" panose="020B0604020202020204" pitchFamily="34" charset="0"/>
                <a:cs typeface="Arial" panose="020B0604020202020204" pitchFamily="34" charset="0"/>
              </a:rPr>
              <a:t>Sweat evaporation </a:t>
            </a:r>
          </a:p>
          <a:p>
            <a:endParaRPr lang="en-GB" sz="1200" dirty="0">
              <a:solidFill>
                <a:schemeClr val="bg1"/>
              </a:solidFill>
              <a:latin typeface="Arial" panose="020B0604020202020204" pitchFamily="34" charset="0"/>
              <a:cs typeface="Arial" panose="020B0604020202020204" pitchFamily="34" charset="0"/>
            </a:endParaRPr>
          </a:p>
          <a:p>
            <a:pPr marL="171450" indent="-171450">
              <a:buFontTx/>
              <a:buChar char="-"/>
            </a:pPr>
            <a:r>
              <a:rPr lang="en-GB" sz="1200" dirty="0">
                <a:solidFill>
                  <a:schemeClr val="bg1"/>
                </a:solidFill>
                <a:latin typeface="Arial" panose="020B0604020202020204" pitchFamily="34" charset="0"/>
                <a:cs typeface="Arial" panose="020B0604020202020204" pitchFamily="34" charset="0"/>
              </a:rPr>
              <a:t>Vascular dilation </a:t>
            </a:r>
          </a:p>
        </p:txBody>
      </p:sp>
      <p:sp>
        <p:nvSpPr>
          <p:cNvPr id="40" name="TextBox 39">
            <a:extLst>
              <a:ext uri="{FF2B5EF4-FFF2-40B4-BE49-F238E27FC236}">
                <a16:creationId xmlns:a16="http://schemas.microsoft.com/office/drawing/2014/main" id="{24AB87A4-FC9A-15F1-E544-A85585A17C3A}"/>
              </a:ext>
            </a:extLst>
          </p:cNvPr>
          <p:cNvSpPr txBox="1"/>
          <p:nvPr/>
        </p:nvSpPr>
        <p:spPr>
          <a:xfrm>
            <a:off x="8741874" y="2840210"/>
            <a:ext cx="2245457" cy="373156"/>
          </a:xfrm>
          <a:prstGeom prst="rect">
            <a:avLst/>
          </a:prstGeom>
          <a:solidFill>
            <a:srgbClr val="00B0F0"/>
          </a:solidFill>
        </p:spPr>
        <p:txBody>
          <a:bodyPr wrap="square" rtlCol="0">
            <a:spAutoFit/>
          </a:bodyPr>
          <a:lstStyle/>
          <a:p>
            <a:r>
              <a:rPr lang="en-GB" dirty="0"/>
              <a:t>Comfortable – all Ok </a:t>
            </a:r>
          </a:p>
        </p:txBody>
      </p:sp>
      <p:sp>
        <p:nvSpPr>
          <p:cNvPr id="41" name="TextBox 40">
            <a:extLst>
              <a:ext uri="{FF2B5EF4-FFF2-40B4-BE49-F238E27FC236}">
                <a16:creationId xmlns:a16="http://schemas.microsoft.com/office/drawing/2014/main" id="{6A6A269B-6A35-21BD-70C9-02B62F92B1A0}"/>
              </a:ext>
            </a:extLst>
          </p:cNvPr>
          <p:cNvSpPr txBox="1"/>
          <p:nvPr/>
        </p:nvSpPr>
        <p:spPr>
          <a:xfrm>
            <a:off x="8924457" y="3284661"/>
            <a:ext cx="1753944" cy="2031325"/>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-Vascular constriction </a:t>
            </a:r>
          </a:p>
          <a:p>
            <a:endParaRPr lang="en-GB" sz="1200" dirty="0">
              <a:solidFill>
                <a:schemeClr val="bg1"/>
              </a:solidFill>
              <a:latin typeface="Arial" panose="020B0604020202020204" pitchFamily="34" charset="0"/>
              <a:cs typeface="Arial" panose="020B0604020202020204" pitchFamily="34" charset="0"/>
            </a:endParaRPr>
          </a:p>
          <a:p>
            <a:pPr marL="285750" indent="-285750">
              <a:buFontTx/>
              <a:buChar char="-"/>
            </a:pPr>
            <a:r>
              <a:rPr lang="en-GB" sz="1200" dirty="0">
                <a:solidFill>
                  <a:schemeClr val="bg1"/>
                </a:solidFill>
                <a:latin typeface="Arial" panose="020B0604020202020204" pitchFamily="34" charset="0"/>
                <a:cs typeface="Arial" panose="020B0604020202020204" pitchFamily="34" charset="0"/>
              </a:rPr>
              <a:t>Falling  temperature on feet and hands </a:t>
            </a:r>
          </a:p>
          <a:p>
            <a:endParaRPr lang="en-GB" sz="1200" dirty="0">
              <a:solidFill>
                <a:schemeClr val="bg1"/>
              </a:solidFill>
              <a:latin typeface="Arial" panose="020B0604020202020204" pitchFamily="34" charset="0"/>
              <a:cs typeface="Arial" panose="020B0604020202020204" pitchFamily="34" charset="0"/>
            </a:endParaRPr>
          </a:p>
          <a:p>
            <a:pPr marL="285750" indent="-285750">
              <a:buFontTx/>
              <a:buChar char="-"/>
            </a:pPr>
            <a:r>
              <a:rPr lang="en-GB" sz="1200" dirty="0">
                <a:solidFill>
                  <a:schemeClr val="bg1"/>
                </a:solidFill>
                <a:latin typeface="Arial" panose="020B0604020202020204" pitchFamily="34" charset="0"/>
                <a:cs typeface="Arial" panose="020B0604020202020204" pitchFamily="34" charset="0"/>
              </a:rPr>
              <a:t>Muscle contraction</a:t>
            </a:r>
          </a:p>
          <a:p>
            <a:endParaRPr lang="en-GB" sz="1200" dirty="0">
              <a:solidFill>
                <a:schemeClr val="bg1"/>
              </a:solidFill>
              <a:latin typeface="Arial" panose="020B0604020202020204" pitchFamily="34" charset="0"/>
              <a:cs typeface="Arial" panose="020B0604020202020204" pitchFamily="34" charset="0"/>
            </a:endParaRPr>
          </a:p>
          <a:p>
            <a:pPr marL="285750" indent="-285750">
              <a:buFontTx/>
              <a:buChar char="-"/>
            </a:pPr>
            <a:r>
              <a:rPr lang="en-GB" sz="1200" dirty="0">
                <a:solidFill>
                  <a:schemeClr val="bg1"/>
                </a:solidFill>
                <a:latin typeface="Arial" panose="020B0604020202020204" pitchFamily="34" charset="0"/>
                <a:cs typeface="Arial" panose="020B0604020202020204" pitchFamily="34" charset="0"/>
              </a:rPr>
              <a:t>Cold shivering  </a:t>
            </a:r>
          </a:p>
          <a:p>
            <a:endParaRPr lang="en-GB" dirty="0"/>
          </a:p>
        </p:txBody>
      </p:sp>
      <p:sp>
        <p:nvSpPr>
          <p:cNvPr id="43" name="Rectangle 42">
            <a:extLst>
              <a:ext uri="{FF2B5EF4-FFF2-40B4-BE49-F238E27FC236}">
                <a16:creationId xmlns:a16="http://schemas.microsoft.com/office/drawing/2014/main" id="{0C733783-DF48-6072-B78D-7C26472AB396}"/>
              </a:ext>
            </a:extLst>
          </p:cNvPr>
          <p:cNvSpPr/>
          <p:nvPr/>
        </p:nvSpPr>
        <p:spPr>
          <a:xfrm>
            <a:off x="2301334" y="1646999"/>
            <a:ext cx="1250855" cy="369332"/>
          </a:xfrm>
          <a:prstGeom prst="rect">
            <a:avLst/>
          </a:prstGeom>
          <a:noFill/>
        </p:spPr>
        <p:txBody>
          <a:bodyPr wrap="none" lIns="91440" tIns="45720" rIns="91440" bIns="45720">
            <a:spAutoFit/>
          </a:bodyPr>
          <a:lstStyle/>
          <a:p>
            <a:pPr algn="ctr"/>
            <a:r>
              <a:rPr lang="en-US" b="1" cap="none" spc="0" dirty="0">
                <a:ln w="6600">
                  <a:solidFill>
                    <a:schemeClr val="accent2"/>
                  </a:solidFill>
                  <a:prstDash val="solid"/>
                </a:ln>
                <a:solidFill>
                  <a:srgbClr val="FFFFFF"/>
                </a:solidFill>
                <a:effectLst>
                  <a:outerShdw dist="38100" dir="2700000" algn="tl" rotWithShape="0">
                    <a:schemeClr val="accent2"/>
                  </a:outerShdw>
                </a:effectLst>
              </a:rPr>
              <a:t>Shivering </a:t>
            </a:r>
          </a:p>
        </p:txBody>
      </p:sp>
      <p:sp>
        <p:nvSpPr>
          <p:cNvPr id="44" name="Rectangle 43">
            <a:extLst>
              <a:ext uri="{FF2B5EF4-FFF2-40B4-BE49-F238E27FC236}">
                <a16:creationId xmlns:a16="http://schemas.microsoft.com/office/drawing/2014/main" id="{F8228D9C-2C90-652A-5953-71D6D5A0221E}"/>
              </a:ext>
            </a:extLst>
          </p:cNvPr>
          <p:cNvSpPr/>
          <p:nvPr/>
        </p:nvSpPr>
        <p:spPr>
          <a:xfrm>
            <a:off x="3879423" y="1932352"/>
            <a:ext cx="1335622" cy="369332"/>
          </a:xfrm>
          <a:prstGeom prst="rect">
            <a:avLst/>
          </a:prstGeom>
          <a:noFill/>
        </p:spPr>
        <p:txBody>
          <a:bodyPr wrap="none" lIns="91440" tIns="45720" rIns="91440" bIns="45720">
            <a:spAutoFit/>
          </a:bodyPr>
          <a:lstStyle/>
          <a:p>
            <a:pPr algn="ctr"/>
            <a:r>
              <a:rPr lang="en-US" b="1" cap="none" spc="0" dirty="0">
                <a:ln w="6600">
                  <a:solidFill>
                    <a:schemeClr val="accent2"/>
                  </a:solidFill>
                  <a:prstDash val="solid"/>
                </a:ln>
                <a:solidFill>
                  <a:srgbClr val="FFFFFF"/>
                </a:solidFill>
                <a:effectLst>
                  <a:outerShdw dist="38100" dir="2700000" algn="tl" rotWithShape="0">
                    <a:schemeClr val="accent2"/>
                  </a:outerShdw>
                </a:effectLst>
              </a:rPr>
              <a:t>Confusion </a:t>
            </a:r>
          </a:p>
        </p:txBody>
      </p:sp>
      <p:sp>
        <p:nvSpPr>
          <p:cNvPr id="45" name="Rectangle 44">
            <a:extLst>
              <a:ext uri="{FF2B5EF4-FFF2-40B4-BE49-F238E27FC236}">
                <a16:creationId xmlns:a16="http://schemas.microsoft.com/office/drawing/2014/main" id="{1912A74A-AC46-5856-F8AE-4B5346B8D18D}"/>
              </a:ext>
            </a:extLst>
          </p:cNvPr>
          <p:cNvSpPr/>
          <p:nvPr/>
        </p:nvSpPr>
        <p:spPr>
          <a:xfrm>
            <a:off x="4170759" y="2939553"/>
            <a:ext cx="2658526" cy="646331"/>
          </a:xfrm>
          <a:prstGeom prst="rect">
            <a:avLst/>
          </a:prstGeom>
          <a:noFill/>
        </p:spPr>
        <p:txBody>
          <a:bodyPr wrap="square" lIns="91440" tIns="45720" rIns="91440" bIns="45720">
            <a:spAutoFit/>
          </a:bodyPr>
          <a:lstStyle/>
          <a:p>
            <a:pPr algn="ctr"/>
            <a:r>
              <a:rPr lang="en-US" b="1" cap="none" spc="0" dirty="0">
                <a:ln w="6600">
                  <a:solidFill>
                    <a:schemeClr val="accent2"/>
                  </a:solidFill>
                  <a:prstDash val="solid"/>
                </a:ln>
                <a:solidFill>
                  <a:srgbClr val="FFFFFF"/>
                </a:solidFill>
                <a:effectLst>
                  <a:outerShdw dist="38100" dir="2700000" algn="tl" rotWithShape="0">
                    <a:schemeClr val="accent2"/>
                  </a:outerShdw>
                </a:effectLst>
              </a:rPr>
              <a:t>Exhaustion/ or feeling very tired  </a:t>
            </a:r>
          </a:p>
        </p:txBody>
      </p:sp>
      <p:sp>
        <p:nvSpPr>
          <p:cNvPr id="47" name="Rectangle 46">
            <a:extLst>
              <a:ext uri="{FF2B5EF4-FFF2-40B4-BE49-F238E27FC236}">
                <a16:creationId xmlns:a16="http://schemas.microsoft.com/office/drawing/2014/main" id="{01900DB2-9608-8CD0-357E-24778B5E6936}"/>
              </a:ext>
            </a:extLst>
          </p:cNvPr>
          <p:cNvSpPr/>
          <p:nvPr/>
        </p:nvSpPr>
        <p:spPr>
          <a:xfrm>
            <a:off x="2372672" y="5121953"/>
            <a:ext cx="1948931" cy="369332"/>
          </a:xfrm>
          <a:prstGeom prst="rect">
            <a:avLst/>
          </a:prstGeom>
          <a:noFill/>
        </p:spPr>
        <p:txBody>
          <a:bodyPr wrap="none" lIns="91440" tIns="45720" rIns="91440" bIns="45720">
            <a:spAutoFit/>
          </a:bodyPr>
          <a:lstStyle/>
          <a:p>
            <a:pPr algn="ctr"/>
            <a:r>
              <a:rPr lang="en-US" b="1" dirty="0">
                <a:ln w="6600">
                  <a:solidFill>
                    <a:schemeClr val="accent2"/>
                  </a:solidFill>
                  <a:prstDash val="solid"/>
                </a:ln>
                <a:solidFill>
                  <a:srgbClr val="FFFFFF"/>
                </a:solidFill>
                <a:effectLst>
                  <a:outerShdw dist="38100" dir="2700000" algn="tl" rotWithShape="0">
                    <a:schemeClr val="accent2"/>
                  </a:outerShdw>
                </a:effectLst>
              </a:rPr>
              <a:t>Fumbling hands </a:t>
            </a:r>
            <a:endParaRPr lang="en-US"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48" name="Rectangle 47">
            <a:extLst>
              <a:ext uri="{FF2B5EF4-FFF2-40B4-BE49-F238E27FC236}">
                <a16:creationId xmlns:a16="http://schemas.microsoft.com/office/drawing/2014/main" id="{268B3F57-278B-EEE5-98FF-810C658F7488}"/>
              </a:ext>
            </a:extLst>
          </p:cNvPr>
          <p:cNvSpPr/>
          <p:nvPr/>
        </p:nvSpPr>
        <p:spPr>
          <a:xfrm>
            <a:off x="210425" y="1900476"/>
            <a:ext cx="1848135" cy="369332"/>
          </a:xfrm>
          <a:prstGeom prst="rect">
            <a:avLst/>
          </a:prstGeom>
          <a:noFill/>
        </p:spPr>
        <p:txBody>
          <a:bodyPr wrap="none" lIns="91440" tIns="45720" rIns="91440" bIns="45720">
            <a:spAutoFit/>
          </a:bodyPr>
          <a:lstStyle/>
          <a:p>
            <a:pPr algn="ctr"/>
            <a:r>
              <a:rPr lang="en-US" b="1" cap="none" spc="0" dirty="0">
                <a:ln w="6600">
                  <a:solidFill>
                    <a:schemeClr val="accent2"/>
                  </a:solidFill>
                  <a:prstDash val="solid"/>
                </a:ln>
                <a:solidFill>
                  <a:srgbClr val="FFFFFF"/>
                </a:solidFill>
                <a:effectLst>
                  <a:outerShdw dist="38100" dir="2700000" algn="tl" rotWithShape="0">
                    <a:schemeClr val="accent2"/>
                  </a:outerShdw>
                </a:effectLst>
              </a:rPr>
              <a:t>Slurred speech </a:t>
            </a:r>
          </a:p>
        </p:txBody>
      </p:sp>
      <p:sp>
        <p:nvSpPr>
          <p:cNvPr id="49" name="Rectangle 48">
            <a:extLst>
              <a:ext uri="{FF2B5EF4-FFF2-40B4-BE49-F238E27FC236}">
                <a16:creationId xmlns:a16="http://schemas.microsoft.com/office/drawing/2014/main" id="{C06FE5C0-29FF-B534-094D-EFBB07953ACA}"/>
              </a:ext>
            </a:extLst>
          </p:cNvPr>
          <p:cNvSpPr/>
          <p:nvPr/>
        </p:nvSpPr>
        <p:spPr>
          <a:xfrm>
            <a:off x="489753" y="5060798"/>
            <a:ext cx="1457964" cy="369332"/>
          </a:xfrm>
          <a:prstGeom prst="rect">
            <a:avLst/>
          </a:prstGeom>
          <a:noFill/>
        </p:spPr>
        <p:txBody>
          <a:bodyPr wrap="none" lIns="91440" tIns="45720" rIns="91440" bIns="45720">
            <a:spAutoFit/>
          </a:bodyPr>
          <a:lstStyle/>
          <a:p>
            <a:pPr algn="ctr"/>
            <a:r>
              <a:rPr lang="en-US" b="1" cap="none" spc="0" dirty="0">
                <a:ln w="6600">
                  <a:solidFill>
                    <a:schemeClr val="accent2"/>
                  </a:solidFill>
                  <a:prstDash val="solid"/>
                </a:ln>
                <a:solidFill>
                  <a:srgbClr val="FFFFFF"/>
                </a:solidFill>
                <a:effectLst>
                  <a:outerShdw dist="38100" dir="2700000" algn="tl" rotWithShape="0">
                    <a:schemeClr val="accent2"/>
                  </a:outerShdw>
                </a:effectLst>
              </a:rPr>
              <a:t>Drowsiness </a:t>
            </a:r>
          </a:p>
        </p:txBody>
      </p:sp>
      <p:sp>
        <p:nvSpPr>
          <p:cNvPr id="50" name="Rectangle 49">
            <a:extLst>
              <a:ext uri="{FF2B5EF4-FFF2-40B4-BE49-F238E27FC236}">
                <a16:creationId xmlns:a16="http://schemas.microsoft.com/office/drawing/2014/main" id="{25252BFB-11AD-6607-4A10-B5371B34C584}"/>
              </a:ext>
            </a:extLst>
          </p:cNvPr>
          <p:cNvSpPr/>
          <p:nvPr/>
        </p:nvSpPr>
        <p:spPr>
          <a:xfrm>
            <a:off x="-11843" y="3419393"/>
            <a:ext cx="1706365" cy="369332"/>
          </a:xfrm>
          <a:prstGeom prst="rect">
            <a:avLst/>
          </a:prstGeom>
          <a:noFill/>
        </p:spPr>
        <p:txBody>
          <a:bodyPr wrap="none" lIns="91440" tIns="45720" rIns="91440" bIns="45720">
            <a:spAutoFit/>
          </a:bodyPr>
          <a:lstStyle/>
          <a:p>
            <a:pPr algn="ctr"/>
            <a:r>
              <a:rPr lang="en-US" b="1" cap="none" spc="0" dirty="0">
                <a:ln w="6600">
                  <a:solidFill>
                    <a:schemeClr val="accent2"/>
                  </a:solidFill>
                  <a:prstDash val="solid"/>
                </a:ln>
                <a:solidFill>
                  <a:srgbClr val="FFFFFF"/>
                </a:solidFill>
                <a:effectLst>
                  <a:outerShdw dist="38100" dir="2700000" algn="tl" rotWithShape="0">
                    <a:schemeClr val="accent2"/>
                  </a:outerShdw>
                </a:effectLst>
              </a:rPr>
              <a:t>Memory Loss </a:t>
            </a:r>
          </a:p>
        </p:txBody>
      </p:sp>
      <p:sp>
        <p:nvSpPr>
          <p:cNvPr id="52" name="TextBox 51">
            <a:extLst>
              <a:ext uri="{FF2B5EF4-FFF2-40B4-BE49-F238E27FC236}">
                <a16:creationId xmlns:a16="http://schemas.microsoft.com/office/drawing/2014/main" id="{6DBFE63F-1450-72E7-EBC6-A67EA8F594E4}"/>
              </a:ext>
            </a:extLst>
          </p:cNvPr>
          <p:cNvSpPr txBox="1"/>
          <p:nvPr/>
        </p:nvSpPr>
        <p:spPr>
          <a:xfrm>
            <a:off x="-26852" y="5548517"/>
            <a:ext cx="5305694" cy="1938992"/>
          </a:xfrm>
          <a:prstGeom prst="rect">
            <a:avLst/>
          </a:prstGeom>
          <a:solidFill>
            <a:srgbClr val="99CCFF"/>
          </a:solidFill>
        </p:spPr>
        <p:txBody>
          <a:bodyPr wrap="square" rtlCol="0">
            <a:spAutoFit/>
          </a:bodyPr>
          <a:lstStyle/>
          <a:p>
            <a:r>
              <a:rPr lang="en-GB" sz="2000" dirty="0">
                <a:latin typeface="Arial" panose="020B0604020202020204" pitchFamily="34" charset="0"/>
                <a:cs typeface="Arial" panose="020B0604020202020204" pitchFamily="34" charset="0"/>
              </a:rPr>
              <a:t>Hypothermia Is caused  by prolonged exposures to very cold temperatures.  When exposed to cold temperatures,  the body begins to  lose heat faster will  eventually use up  your body’s stored energy, which leads to lower body temperature (CDC, 2023).</a:t>
            </a:r>
          </a:p>
        </p:txBody>
      </p:sp>
      <p:sp>
        <p:nvSpPr>
          <p:cNvPr id="53" name="Rectangle 52">
            <a:extLst>
              <a:ext uri="{FF2B5EF4-FFF2-40B4-BE49-F238E27FC236}">
                <a16:creationId xmlns:a16="http://schemas.microsoft.com/office/drawing/2014/main" id="{16295DAC-0B98-F361-E998-7B3AC67270BA}"/>
              </a:ext>
            </a:extLst>
          </p:cNvPr>
          <p:cNvSpPr/>
          <p:nvPr/>
        </p:nvSpPr>
        <p:spPr>
          <a:xfrm>
            <a:off x="201588" y="964624"/>
            <a:ext cx="2281394" cy="58477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3200" b="1" u="sng" dirty="0">
                <a:ln/>
                <a:solidFill>
                  <a:schemeClr val="accent4"/>
                </a:solidFill>
                <a:latin typeface="Arial" panose="020B0604020202020204" pitchFamily="34" charset="0"/>
                <a:cs typeface="Arial" panose="020B0604020202020204" pitchFamily="34" charset="0"/>
              </a:rPr>
              <a:t>Symptoms</a:t>
            </a:r>
            <a:endParaRPr lang="en-US" sz="3200" b="1" u="sng" cap="none" spc="0" dirty="0">
              <a:ln/>
              <a:solidFill>
                <a:schemeClr val="accent4"/>
              </a:solidFill>
              <a:effectLst/>
              <a:latin typeface="Arial" panose="020B0604020202020204" pitchFamily="34" charset="0"/>
              <a:cs typeface="Arial" panose="020B0604020202020204" pitchFamily="34" charset="0"/>
            </a:endParaRPr>
          </a:p>
        </p:txBody>
      </p:sp>
      <p:sp>
        <p:nvSpPr>
          <p:cNvPr id="55" name="TextBox 54">
            <a:extLst>
              <a:ext uri="{FF2B5EF4-FFF2-40B4-BE49-F238E27FC236}">
                <a16:creationId xmlns:a16="http://schemas.microsoft.com/office/drawing/2014/main" id="{97B380B5-D730-CF95-233F-56A01FA396A1}"/>
              </a:ext>
            </a:extLst>
          </p:cNvPr>
          <p:cNvSpPr txBox="1"/>
          <p:nvPr/>
        </p:nvSpPr>
        <p:spPr>
          <a:xfrm>
            <a:off x="5363932" y="2426883"/>
            <a:ext cx="1867652" cy="369332"/>
          </a:xfrm>
          <a:prstGeom prst="rect">
            <a:avLst/>
          </a:prstGeom>
          <a:noFill/>
        </p:spPr>
        <p:txBody>
          <a:bodyPr wrap="square" rtlCol="0">
            <a:spAutoFit/>
          </a:bodyPr>
          <a:lstStyle/>
          <a:p>
            <a:r>
              <a:rPr lang="en-GB" dirty="0">
                <a:solidFill>
                  <a:schemeClr val="bg1"/>
                </a:solidFill>
              </a:rPr>
              <a:t>(Bruner,2023)</a:t>
            </a:r>
          </a:p>
        </p:txBody>
      </p:sp>
      <p:sp>
        <p:nvSpPr>
          <p:cNvPr id="56" name="TextBox 55">
            <a:extLst>
              <a:ext uri="{FF2B5EF4-FFF2-40B4-BE49-F238E27FC236}">
                <a16:creationId xmlns:a16="http://schemas.microsoft.com/office/drawing/2014/main" id="{30EF49BE-347C-20AD-EC2C-89A651E01E2C}"/>
              </a:ext>
            </a:extLst>
          </p:cNvPr>
          <p:cNvSpPr txBox="1"/>
          <p:nvPr/>
        </p:nvSpPr>
        <p:spPr>
          <a:xfrm>
            <a:off x="10678401" y="4589804"/>
            <a:ext cx="2527300" cy="369332"/>
          </a:xfrm>
          <a:prstGeom prst="rect">
            <a:avLst/>
          </a:prstGeom>
          <a:noFill/>
        </p:spPr>
        <p:txBody>
          <a:bodyPr wrap="square" rtlCol="0">
            <a:spAutoFit/>
          </a:bodyPr>
          <a:lstStyle/>
          <a:p>
            <a:r>
              <a:rPr lang="en-GB" dirty="0"/>
              <a:t>(</a:t>
            </a:r>
            <a:r>
              <a:rPr lang="en-GB" dirty="0">
                <a:solidFill>
                  <a:schemeClr val="bg1"/>
                </a:solidFill>
              </a:rPr>
              <a:t> (Rule,2023)</a:t>
            </a:r>
          </a:p>
        </p:txBody>
      </p:sp>
      <p:sp>
        <p:nvSpPr>
          <p:cNvPr id="57" name="Rectangle 56">
            <a:extLst>
              <a:ext uri="{FF2B5EF4-FFF2-40B4-BE49-F238E27FC236}">
                <a16:creationId xmlns:a16="http://schemas.microsoft.com/office/drawing/2014/main" id="{03C1292D-ECCF-C497-6C20-8291327835FA}"/>
              </a:ext>
            </a:extLst>
          </p:cNvPr>
          <p:cNvSpPr/>
          <p:nvPr/>
        </p:nvSpPr>
        <p:spPr>
          <a:xfrm>
            <a:off x="2501292" y="69602"/>
            <a:ext cx="2375971" cy="584775"/>
          </a:xfrm>
          <a:prstGeom prst="rect">
            <a:avLst/>
          </a:prstGeom>
          <a:noFill/>
        </p:spPr>
        <p:txBody>
          <a:bodyPr wrap="none" lIns="91440" tIns="45720" rIns="91440" bIns="45720">
            <a:spAutoFit/>
          </a:bodyPr>
          <a:lstStyle/>
          <a:p>
            <a:pPr algn="ctr"/>
            <a:r>
              <a:rPr lang="en-US" sz="3200" b="0" u="sng" cap="none" spc="0" dirty="0">
                <a:ln w="0"/>
                <a:solidFill>
                  <a:schemeClr val="tx1"/>
                </a:solidFill>
                <a:effectLst>
                  <a:outerShdw blurRad="38100" dist="19050" dir="2700000" algn="tl" rotWithShape="0">
                    <a:schemeClr val="dk1">
                      <a:alpha val="40000"/>
                    </a:schemeClr>
                  </a:outerShdw>
                </a:effectLst>
              </a:rPr>
              <a:t>Hypothermia</a:t>
            </a:r>
            <a:endParaRPr lang="en-GB" sz="3200" b="0" cap="none" spc="0" dirty="0">
              <a:ln w="0"/>
              <a:solidFill>
                <a:schemeClr val="tx1"/>
              </a:solidFill>
              <a:effectLst>
                <a:outerShdw blurRad="38100" dist="19050" dir="2700000" algn="tl" rotWithShape="0">
                  <a:schemeClr val="dk1">
                    <a:alpha val="40000"/>
                  </a:schemeClr>
                </a:outerShdw>
              </a:effectLst>
            </a:endParaRPr>
          </a:p>
        </p:txBody>
      </p:sp>
      <p:sp>
        <p:nvSpPr>
          <p:cNvPr id="63" name="TextBox 62">
            <a:extLst>
              <a:ext uri="{FF2B5EF4-FFF2-40B4-BE49-F238E27FC236}">
                <a16:creationId xmlns:a16="http://schemas.microsoft.com/office/drawing/2014/main" id="{DB2B5AC3-1157-9495-C38F-ADDE384C6750}"/>
              </a:ext>
            </a:extLst>
          </p:cNvPr>
          <p:cNvSpPr txBox="1"/>
          <p:nvPr/>
        </p:nvSpPr>
        <p:spPr>
          <a:xfrm>
            <a:off x="13724" y="7605896"/>
            <a:ext cx="5291970" cy="1754326"/>
          </a:xfrm>
          <a:prstGeom prst="rect">
            <a:avLst/>
          </a:prstGeom>
          <a:solidFill>
            <a:srgbClr val="0070C0"/>
          </a:solid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The functions and physiology </a:t>
            </a:r>
          </a:p>
          <a:p>
            <a:r>
              <a:rPr lang="en-GB" dirty="0">
                <a:solidFill>
                  <a:schemeClr val="bg1"/>
                </a:solidFill>
                <a:latin typeface="Arial" panose="020B0604020202020204" pitchFamily="34" charset="0"/>
                <a:cs typeface="Arial" panose="020B0604020202020204" pitchFamily="34" charset="0"/>
              </a:rPr>
              <a:t>When body is exposed to cold temperatures , if it is too low it affects the brain, making the person unable to think clearly or move well.  This is not only limited to hands but is widespread causing failing  respiratory rate . </a:t>
            </a:r>
          </a:p>
        </p:txBody>
      </p:sp>
      <p:sp>
        <p:nvSpPr>
          <p:cNvPr id="66" name="Rectangle 65">
            <a:extLst>
              <a:ext uri="{FF2B5EF4-FFF2-40B4-BE49-F238E27FC236}">
                <a16:creationId xmlns:a16="http://schemas.microsoft.com/office/drawing/2014/main" id="{592C9746-CB60-E11D-377D-B7C978665D1F}"/>
              </a:ext>
            </a:extLst>
          </p:cNvPr>
          <p:cNvSpPr/>
          <p:nvPr/>
        </p:nvSpPr>
        <p:spPr>
          <a:xfrm>
            <a:off x="5305694" y="5491736"/>
            <a:ext cx="7482182" cy="461665"/>
          </a:xfrm>
          <a:prstGeom prst="rect">
            <a:avLst/>
          </a:prstGeom>
          <a:gradFill>
            <a:gsLst>
              <a:gs pos="91000">
                <a:schemeClr val="tx2">
                  <a:lumMod val="40000"/>
                  <a:lumOff val="60000"/>
                </a:schemeClr>
              </a:gs>
              <a:gs pos="28000">
                <a:srgbClr val="CC3300"/>
              </a:gs>
              <a:gs pos="96000">
                <a:srgbClr val="FF0000"/>
              </a:gs>
              <a:gs pos="100000">
                <a:srgbClr val="00B0F0"/>
              </a:gs>
              <a:gs pos="100000">
                <a:schemeClr val="accent1">
                  <a:lumMod val="30000"/>
                  <a:lumOff val="70000"/>
                </a:schemeClr>
              </a:gs>
            </a:gsLst>
            <a:lin ang="5400000" scaled="1"/>
          </a:grad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u="sng" cap="none" spc="0" dirty="0">
                <a:ln/>
                <a:effectLst/>
                <a:latin typeface="Arial" panose="020B0604020202020204" pitchFamily="34" charset="0"/>
                <a:cs typeface="Arial" panose="020B0604020202020204" pitchFamily="34" charset="0"/>
              </a:rPr>
              <a:t>Hyperthermia Heatstroke </a:t>
            </a:r>
          </a:p>
        </p:txBody>
      </p:sp>
      <p:graphicFrame>
        <p:nvGraphicFramePr>
          <p:cNvPr id="69" name="Table 69">
            <a:extLst>
              <a:ext uri="{FF2B5EF4-FFF2-40B4-BE49-F238E27FC236}">
                <a16:creationId xmlns:a16="http://schemas.microsoft.com/office/drawing/2014/main" id="{CB070FD0-B7B7-338A-E4D0-693C103E6154}"/>
              </a:ext>
            </a:extLst>
          </p:cNvPr>
          <p:cNvGraphicFramePr>
            <a:graphicFrameLocks noGrp="1"/>
          </p:cNvGraphicFramePr>
          <p:nvPr>
            <p:extLst>
              <p:ext uri="{D42A27DB-BD31-4B8C-83A1-F6EECF244321}">
                <p14:modId xmlns:p14="http://schemas.microsoft.com/office/powerpoint/2010/main" val="1588958527"/>
              </p:ext>
            </p:extLst>
          </p:nvPr>
        </p:nvGraphicFramePr>
        <p:xfrm>
          <a:off x="5291970" y="5963056"/>
          <a:ext cx="7495906" cy="3403701"/>
        </p:xfrm>
        <a:graphic>
          <a:graphicData uri="http://schemas.openxmlformats.org/drawingml/2006/table">
            <a:tbl>
              <a:tblPr firstRow="1" bandRow="1">
                <a:tableStyleId>{F5AB1C69-6EDB-4FF4-983F-18BD219EF322}</a:tableStyleId>
              </a:tblPr>
              <a:tblGrid>
                <a:gridCol w="2356407">
                  <a:extLst>
                    <a:ext uri="{9D8B030D-6E8A-4147-A177-3AD203B41FA5}">
                      <a16:colId xmlns:a16="http://schemas.microsoft.com/office/drawing/2014/main" val="3579873495"/>
                    </a:ext>
                  </a:extLst>
                </a:gridCol>
                <a:gridCol w="2330354">
                  <a:extLst>
                    <a:ext uri="{9D8B030D-6E8A-4147-A177-3AD203B41FA5}">
                      <a16:colId xmlns:a16="http://schemas.microsoft.com/office/drawing/2014/main" val="2040549272"/>
                    </a:ext>
                  </a:extLst>
                </a:gridCol>
                <a:gridCol w="2809145">
                  <a:extLst>
                    <a:ext uri="{9D8B030D-6E8A-4147-A177-3AD203B41FA5}">
                      <a16:colId xmlns:a16="http://schemas.microsoft.com/office/drawing/2014/main" val="3344727468"/>
                    </a:ext>
                  </a:extLst>
                </a:gridCol>
              </a:tblGrid>
              <a:tr h="386181">
                <a:tc>
                  <a:txBody>
                    <a:bodyPr/>
                    <a:lstStyle/>
                    <a:p>
                      <a:r>
                        <a:rPr lang="en-GB" sz="1800" dirty="0"/>
                        <a:t>Symptoms</a:t>
                      </a:r>
                    </a:p>
                  </a:txBody>
                  <a:tcPr>
                    <a:solidFill>
                      <a:srgbClr val="993300"/>
                    </a:solidFill>
                  </a:tcPr>
                </a:tc>
                <a:tc>
                  <a:txBody>
                    <a:bodyPr/>
                    <a:lstStyle/>
                    <a:p>
                      <a:r>
                        <a:rPr lang="en-GB" sz="1800" dirty="0"/>
                        <a:t>The cause</a:t>
                      </a:r>
                    </a:p>
                  </a:txBody>
                  <a:tcPr>
                    <a:solidFill>
                      <a:srgbClr val="993300"/>
                    </a:solidFill>
                  </a:tcPr>
                </a:tc>
                <a:tc>
                  <a:txBody>
                    <a:bodyPr/>
                    <a:lstStyle/>
                    <a:p>
                      <a:r>
                        <a:rPr lang="en-GB" sz="1600" dirty="0">
                          <a:latin typeface="Arial" panose="020B0604020202020204" pitchFamily="34" charset="0"/>
                          <a:cs typeface="Arial" panose="020B0604020202020204" pitchFamily="34" charset="0"/>
                        </a:rPr>
                        <a:t>Physiology &amp;Function </a:t>
                      </a:r>
                    </a:p>
                  </a:txBody>
                  <a:tcPr>
                    <a:solidFill>
                      <a:srgbClr val="993300"/>
                    </a:solidFill>
                  </a:tcPr>
                </a:tc>
                <a:extLst>
                  <a:ext uri="{0D108BD9-81ED-4DB2-BD59-A6C34878D82A}">
                    <a16:rowId xmlns:a16="http://schemas.microsoft.com/office/drawing/2014/main" val="650911723"/>
                  </a:ext>
                </a:extLst>
              </a:tr>
              <a:tr h="2886603">
                <a:tc>
                  <a:txBody>
                    <a:bodyPr/>
                    <a:lstStyle/>
                    <a:p>
                      <a:pPr marL="0" indent="0">
                        <a:buFontTx/>
                        <a:buNone/>
                      </a:pPr>
                      <a:r>
                        <a:rPr lang="en-GB" sz="1600" dirty="0">
                          <a:latin typeface="Arial" panose="020B0604020202020204" pitchFamily="34" charset="0"/>
                          <a:cs typeface="Arial" panose="020B0604020202020204" pitchFamily="34" charset="0"/>
                        </a:rPr>
                        <a:t>These symptoms are related to extremely high body temperature</a:t>
                      </a:r>
                    </a:p>
                    <a:p>
                      <a:pPr marL="285750" indent="-285750">
                        <a:buFontTx/>
                        <a:buChar char="-"/>
                      </a:pPr>
                      <a:endParaRPr lang="en-GB" sz="1600" dirty="0">
                        <a:latin typeface="Arial" panose="020B0604020202020204" pitchFamily="34" charset="0"/>
                        <a:cs typeface="Arial" panose="020B0604020202020204" pitchFamily="34" charset="0"/>
                      </a:endParaRPr>
                    </a:p>
                    <a:p>
                      <a:pPr marL="285750" indent="-285750">
                        <a:buFontTx/>
                        <a:buChar char="-"/>
                      </a:pPr>
                      <a:r>
                        <a:rPr lang="en-GB" sz="1600" dirty="0">
                          <a:latin typeface="Arial" panose="020B0604020202020204" pitchFamily="34" charset="0"/>
                          <a:cs typeface="Arial" panose="020B0604020202020204" pitchFamily="34" charset="0"/>
                        </a:rPr>
                        <a:t>- Rapid, strong pulse </a:t>
                      </a:r>
                    </a:p>
                    <a:p>
                      <a:pPr marL="285750" indent="-285750">
                        <a:buFontTx/>
                        <a:buChar char="-"/>
                      </a:pPr>
                      <a:r>
                        <a:rPr lang="en-GB" sz="1600" dirty="0">
                          <a:latin typeface="Arial" panose="020B0604020202020204" pitchFamily="34" charset="0"/>
                          <a:cs typeface="Arial" panose="020B0604020202020204" pitchFamily="34" charset="0"/>
                        </a:rPr>
                        <a:t>Dizziness</a:t>
                      </a:r>
                    </a:p>
                    <a:p>
                      <a:pPr marL="285750" indent="-285750">
                        <a:buFontTx/>
                        <a:buChar char="-"/>
                      </a:pPr>
                      <a:r>
                        <a:rPr lang="en-GB" sz="1600" dirty="0">
                          <a:latin typeface="Arial" panose="020B0604020202020204" pitchFamily="34" charset="0"/>
                          <a:cs typeface="Arial" panose="020B0604020202020204" pitchFamily="34" charset="0"/>
                        </a:rPr>
                        <a:t>  Confusion </a:t>
                      </a:r>
                    </a:p>
                    <a:p>
                      <a:pPr marL="285750" indent="-285750">
                        <a:buFontTx/>
                        <a:buChar char="-"/>
                      </a:pPr>
                      <a:r>
                        <a:rPr lang="en-GB" sz="1600" dirty="0">
                          <a:latin typeface="Arial" panose="020B0604020202020204" pitchFamily="34" charset="0"/>
                          <a:cs typeface="Arial" panose="020B0604020202020204" pitchFamily="34" charset="0"/>
                        </a:rPr>
                        <a:t>Unconsciousness </a:t>
                      </a:r>
                    </a:p>
                    <a:p>
                      <a:pPr marL="285750" indent="-285750">
                        <a:buFontTx/>
                        <a:buChar char="-"/>
                      </a:pPr>
                      <a:r>
                        <a:rPr lang="en-GB" sz="1600" dirty="0">
                          <a:latin typeface="Arial" panose="020B0604020202020204" pitchFamily="34" charset="0"/>
                          <a:cs typeface="Arial" panose="020B0604020202020204" pitchFamily="34" charset="0"/>
                        </a:rPr>
                        <a:t>Throbbing headache </a:t>
                      </a:r>
                    </a:p>
                    <a:p>
                      <a:pPr marL="0" indent="0">
                        <a:buFontTx/>
                        <a:buNone/>
                      </a:pPr>
                      <a:r>
                        <a:rPr lang="en-GB" sz="1600" dirty="0">
                          <a:latin typeface="Arial" panose="020B0604020202020204" pitchFamily="34" charset="0"/>
                          <a:cs typeface="Arial" panose="020B0604020202020204" pitchFamily="34" charset="0"/>
                        </a:rPr>
                        <a:t>- Red, hot and dry skin </a:t>
                      </a:r>
                    </a:p>
                  </a:txBody>
                  <a:tcPr/>
                </a:tc>
                <a:tc>
                  <a:txBody>
                    <a:bodyPr/>
                    <a:lstStyle/>
                    <a:p>
                      <a:r>
                        <a:rPr lang="en-GB" sz="1600" dirty="0">
                          <a:latin typeface="Arial" panose="020B0604020202020204" pitchFamily="34" charset="0"/>
                          <a:cs typeface="Arial" panose="020B0604020202020204" pitchFamily="34" charset="0"/>
                        </a:rPr>
                        <a:t>Hyperthermia is a condition caused by where the body’s temperature is higher than normal body temperature. It is cased from overexertion or extended periods of time spent in hot conditions (Haak,2023). </a:t>
                      </a:r>
                    </a:p>
                  </a:txBody>
                  <a:tcPr/>
                </a:tc>
                <a:tc>
                  <a:txBody>
                    <a:bodyPr/>
                    <a:lstStyle/>
                    <a:p>
                      <a:r>
                        <a:rPr lang="en-GB" sz="1600" dirty="0">
                          <a:latin typeface="Arial" panose="020B0604020202020204" pitchFamily="34" charset="0"/>
                          <a:cs typeface="Arial" panose="020B0604020202020204" pitchFamily="34" charset="0"/>
                        </a:rPr>
                        <a:t>The physiologic response to hyperthermia is the first  tissue reaction as temperature increases is an increase in blood flow.  Heatstroke is the most serious form of hyperthermia and can be life threatening . It is when the nervous system dysfunction, multi-organ failure and extreme hyperthermia.</a:t>
                      </a:r>
                    </a:p>
                  </a:txBody>
                  <a:tcPr/>
                </a:tc>
                <a:extLst>
                  <a:ext uri="{0D108BD9-81ED-4DB2-BD59-A6C34878D82A}">
                    <a16:rowId xmlns:a16="http://schemas.microsoft.com/office/drawing/2014/main" val="661594519"/>
                  </a:ext>
                </a:extLst>
              </a:tr>
            </a:tbl>
          </a:graphicData>
        </a:graphic>
      </p:graphicFrame>
    </p:spTree>
    <p:extLst>
      <p:ext uri="{BB962C8B-B14F-4D97-AF65-F5344CB8AC3E}">
        <p14:creationId xmlns:p14="http://schemas.microsoft.com/office/powerpoint/2010/main" val="3320596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41000">
              <a:schemeClr val="tx2">
                <a:lumMod val="40000"/>
                <a:lumOff val="60000"/>
              </a:schemeClr>
            </a:gs>
            <a:gs pos="28000">
              <a:schemeClr val="accent1">
                <a:lumMod val="5000"/>
                <a:lumOff val="95000"/>
              </a:schemeClr>
            </a:gs>
            <a:gs pos="74000">
              <a:srgbClr val="002060"/>
            </a:gs>
            <a:gs pos="100000">
              <a:srgbClr val="00B0F0"/>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73EC0A5-94D5-7953-4D56-DA9121B2923A}"/>
              </a:ext>
            </a:extLst>
          </p:cNvPr>
          <p:cNvSpPr txBox="1">
            <a:spLocks/>
          </p:cNvSpPr>
          <p:nvPr/>
        </p:nvSpPr>
        <p:spPr>
          <a:xfrm>
            <a:off x="0" y="-48591"/>
            <a:ext cx="12801600" cy="662954"/>
          </a:xfrm>
          <a:prstGeom prst="rect">
            <a:avLst/>
          </a:prstGeom>
          <a:gradFill flip="none" rotWithShape="1">
            <a:gsLst>
              <a:gs pos="41000">
                <a:schemeClr val="accent3">
                  <a:lumMod val="60000"/>
                  <a:lumOff val="40000"/>
                </a:schemeClr>
              </a:gs>
              <a:gs pos="52000">
                <a:schemeClr val="accent6">
                  <a:lumMod val="75000"/>
                </a:schemeClr>
              </a:gs>
              <a:gs pos="100000">
                <a:schemeClr val="accent6">
                  <a:lumMod val="60000"/>
                  <a:lumOff val="40000"/>
                </a:schemeClr>
              </a:gs>
            </a:gsLst>
            <a:lin ang="0" scaled="1"/>
            <a:tileRect/>
          </a:gradFill>
          <a:ln>
            <a:noFill/>
          </a:ln>
        </p:spPr>
        <p:style>
          <a:lnRef idx="0">
            <a:scrgbClr r="0" g="0" b="0"/>
          </a:lnRef>
          <a:fillRef idx="0">
            <a:scrgbClr r="0" g="0" b="0"/>
          </a:fillRef>
          <a:effectRef idx="0">
            <a:scrgbClr r="0" g="0" b="0"/>
          </a:effectRef>
          <a:fontRef idx="minor">
            <a:schemeClr val="lt1"/>
          </a:fontRef>
        </p:style>
        <p:txBody>
          <a:bodyPr>
            <a:normAutofit fontScale="975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b="1" u="sng" dirty="0">
                <a:latin typeface="Arial" panose="020B0604020202020204" pitchFamily="34" charset="0"/>
                <a:cs typeface="Arial" panose="020B0604020202020204" pitchFamily="34" charset="0"/>
              </a:rPr>
              <a:t>How to manage Hypothermia?</a:t>
            </a:r>
          </a:p>
        </p:txBody>
      </p:sp>
      <p:sp>
        <p:nvSpPr>
          <p:cNvPr id="10" name="TextBox 9">
            <a:extLst>
              <a:ext uri="{FF2B5EF4-FFF2-40B4-BE49-F238E27FC236}">
                <a16:creationId xmlns:a16="http://schemas.microsoft.com/office/drawing/2014/main" id="{7EFC29E5-F5E6-F361-24D0-44F31475CDE0}"/>
              </a:ext>
            </a:extLst>
          </p:cNvPr>
          <p:cNvSpPr txBox="1"/>
          <p:nvPr/>
        </p:nvSpPr>
        <p:spPr>
          <a:xfrm>
            <a:off x="8315325" y="457075"/>
            <a:ext cx="4486275" cy="4247317"/>
          </a:xfrm>
          <a:prstGeom prst="rect">
            <a:avLst/>
          </a:prstGeom>
          <a:solidFill>
            <a:schemeClr val="accent6">
              <a:lumMod val="75000"/>
            </a:schemeClr>
          </a:solidFill>
        </p:spPr>
        <p:txBody>
          <a:bodyPr wrap="square" rtlCol="0">
            <a:spAutoFit/>
          </a:bodyPr>
          <a:lstStyle/>
          <a:p>
            <a:endParaRPr lang="en-GB" dirty="0">
              <a:latin typeface="Arial" panose="020B0604020202020204" pitchFamily="34" charset="0"/>
              <a:cs typeface="Arial" panose="020B0604020202020204" pitchFamily="34" charset="0"/>
            </a:endParaRPr>
          </a:p>
          <a:p>
            <a:pPr marL="285750" indent="-285750">
              <a:buFontTx/>
              <a:buChar char="-"/>
            </a:pPr>
            <a:r>
              <a:rPr lang="en-GB" dirty="0">
                <a:latin typeface="Arial" panose="020B0604020202020204" pitchFamily="34" charset="0"/>
                <a:cs typeface="Arial" panose="020B0604020202020204" pitchFamily="34" charset="0"/>
              </a:rPr>
              <a:t>Hypothermia is a medical emergency. If  you notice any of the signs you must seek medical attention immediately.</a:t>
            </a:r>
          </a:p>
          <a:p>
            <a:pPr marL="285750" indent="-285750">
              <a:buFontTx/>
              <a:buChar char="-"/>
            </a:pPr>
            <a:endParaRPr lang="en-GB" dirty="0">
              <a:latin typeface="Arial" panose="020B0604020202020204" pitchFamily="34" charset="0"/>
              <a:cs typeface="Arial" panose="020B0604020202020204" pitchFamily="34" charset="0"/>
            </a:endParaRPr>
          </a:p>
          <a:p>
            <a:pPr marL="285750" indent="-285750">
              <a:buFontTx/>
              <a:buChar char="-"/>
            </a:pPr>
            <a:r>
              <a:rPr lang="en-GB" dirty="0">
                <a:latin typeface="Arial" panose="020B0604020202020204" pitchFamily="34" charset="0"/>
                <a:cs typeface="Arial" panose="020B0604020202020204" pitchFamily="34" charset="0"/>
              </a:rPr>
              <a:t>Get the person into warm room or shelter and Remove any wet clothing the person is wearing</a:t>
            </a:r>
          </a:p>
          <a:p>
            <a:endParaRPr lang="en-GB" dirty="0">
              <a:latin typeface="Arial" panose="020B0604020202020204" pitchFamily="34" charset="0"/>
              <a:cs typeface="Arial" panose="020B0604020202020204" pitchFamily="34" charset="0"/>
            </a:endParaRPr>
          </a:p>
          <a:p>
            <a:pPr marL="285750" indent="-285750">
              <a:buFontTx/>
              <a:buChar char="-"/>
            </a:pPr>
            <a:r>
              <a:rPr lang="en-GB" dirty="0">
                <a:latin typeface="Arial" panose="020B0604020202020204" pitchFamily="34" charset="0"/>
                <a:cs typeface="Arial" panose="020B0604020202020204" pitchFamily="34" charset="0"/>
              </a:rPr>
              <a:t>Warm the centre of the person's body chest – neck, head , and groin- using an electric blankets, clothing, towels, or sheets.  </a:t>
            </a:r>
          </a:p>
          <a:p>
            <a:pPr marL="285750" indent="-285750">
              <a:buFontTx/>
              <a:buChar char="-"/>
            </a:pPr>
            <a:r>
              <a:rPr lang="en-GB" dirty="0">
                <a:latin typeface="Arial" panose="020B0604020202020204" pitchFamily="34" charset="0"/>
                <a:cs typeface="Arial" panose="020B0604020202020204" pitchFamily="34" charset="0"/>
              </a:rPr>
              <a:t>Warm drinks can help increase body temperature. </a:t>
            </a:r>
            <a:endParaRPr lang="en-GB" dirty="0"/>
          </a:p>
        </p:txBody>
      </p:sp>
      <p:sp>
        <p:nvSpPr>
          <p:cNvPr id="18" name="TextBox 17">
            <a:extLst>
              <a:ext uri="{FF2B5EF4-FFF2-40B4-BE49-F238E27FC236}">
                <a16:creationId xmlns:a16="http://schemas.microsoft.com/office/drawing/2014/main" id="{06F55938-1D4A-3689-B8C0-FC09437C42A6}"/>
              </a:ext>
            </a:extLst>
          </p:cNvPr>
          <p:cNvSpPr txBox="1"/>
          <p:nvPr/>
        </p:nvSpPr>
        <p:spPr>
          <a:xfrm>
            <a:off x="5916014" y="4472902"/>
            <a:ext cx="1678306" cy="276999"/>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(Conger,2023)</a:t>
            </a:r>
          </a:p>
        </p:txBody>
      </p:sp>
      <p:sp>
        <p:nvSpPr>
          <p:cNvPr id="20" name="TextBox 19">
            <a:extLst>
              <a:ext uri="{FF2B5EF4-FFF2-40B4-BE49-F238E27FC236}">
                <a16:creationId xmlns:a16="http://schemas.microsoft.com/office/drawing/2014/main" id="{DC18F3CE-3C63-2AB0-F8A4-07C1B7E9E078}"/>
              </a:ext>
            </a:extLst>
          </p:cNvPr>
          <p:cNvSpPr txBox="1"/>
          <p:nvPr/>
        </p:nvSpPr>
        <p:spPr>
          <a:xfrm>
            <a:off x="0" y="457075"/>
            <a:ext cx="4729164" cy="4247317"/>
          </a:xfrm>
          <a:prstGeom prst="rect">
            <a:avLst/>
          </a:prstGeom>
          <a:solidFill>
            <a:schemeClr val="accent3">
              <a:lumMod val="60000"/>
              <a:lumOff val="40000"/>
            </a:schemeClr>
          </a:solidFill>
        </p:spPr>
        <p:txBody>
          <a:bodyPr wrap="square">
            <a:spAutoFit/>
          </a:bodyPr>
          <a:lstStyle/>
          <a:p>
            <a:r>
              <a:rPr lang="en-GB" dirty="0">
                <a:latin typeface="Arial" panose="020B0604020202020204" pitchFamily="34" charset="0"/>
                <a:cs typeface="Arial" panose="020B0604020202020204" pitchFamily="34" charset="0"/>
              </a:rPr>
              <a:t>To manage potential cases like Hypothermia,  you should focus on stopping further cooling.</a:t>
            </a:r>
          </a:p>
          <a:p>
            <a:endParaRPr lang="en-GB" dirty="0">
              <a:latin typeface="Arial" panose="020B0604020202020204" pitchFamily="34" charset="0"/>
              <a:cs typeface="Arial" panose="020B0604020202020204" pitchFamily="34" charset="0"/>
            </a:endParaRPr>
          </a:p>
          <a:p>
            <a:pPr marL="285750" indent="-285750">
              <a:buFontTx/>
              <a:buChar char="-"/>
            </a:pPr>
            <a:r>
              <a:rPr lang="en-GB" dirty="0">
                <a:latin typeface="Arial" panose="020B0604020202020204" pitchFamily="34" charset="0"/>
                <a:cs typeface="Arial" panose="020B0604020202020204" pitchFamily="34" charset="0"/>
              </a:rPr>
              <a:t>This includes removing patients from the cold environment, careful  removal of wet or cold clothing, insultation, warming  the body , securing the airway, monitoring breathing and circulation(BMJ,2023).  </a:t>
            </a:r>
          </a:p>
          <a:p>
            <a:pPr marL="285750" indent="-285750">
              <a:buFontTx/>
              <a:buChar char="-"/>
            </a:pPr>
            <a:endParaRPr lang="en-GB" dirty="0">
              <a:latin typeface="Arial" panose="020B0604020202020204" pitchFamily="34" charset="0"/>
              <a:cs typeface="Arial" panose="020B0604020202020204" pitchFamily="34" charset="0"/>
            </a:endParaRPr>
          </a:p>
          <a:p>
            <a:pPr marL="285750" indent="-285750">
              <a:buFontTx/>
              <a:buChar char="-"/>
            </a:pPr>
            <a:r>
              <a:rPr lang="en-GB" dirty="0">
                <a:latin typeface="Arial" panose="020B0604020202020204" pitchFamily="34" charset="0"/>
                <a:cs typeface="Arial" panose="020B0604020202020204" pitchFamily="34" charset="0"/>
              </a:rPr>
              <a:t>Patients with moderate to severe Hypothermia will require active core rewarming , such as the use of warmed fluids  and warmed, humidified oxygen.  </a:t>
            </a:r>
          </a:p>
          <a:p>
            <a:pPr marL="285750" indent="-285750">
              <a:buFontTx/>
              <a:buChar char="-"/>
            </a:pPr>
            <a:endParaRPr lang="en-GB" dirty="0">
              <a:solidFill>
                <a:schemeClr val="bg1"/>
              </a:solidFill>
            </a:endParaRPr>
          </a:p>
        </p:txBody>
      </p:sp>
      <p:pic>
        <p:nvPicPr>
          <p:cNvPr id="7" name="Picture 6">
            <a:extLst>
              <a:ext uri="{FF2B5EF4-FFF2-40B4-BE49-F238E27FC236}">
                <a16:creationId xmlns:a16="http://schemas.microsoft.com/office/drawing/2014/main" id="{3428F002-592D-EDEB-F725-4D0457C9AD0A}"/>
              </a:ext>
            </a:extLst>
          </p:cNvPr>
          <p:cNvPicPr>
            <a:picLocks noChangeAspect="1"/>
          </p:cNvPicPr>
          <p:nvPr/>
        </p:nvPicPr>
        <p:blipFill>
          <a:blip r:embed="rId3"/>
          <a:stretch>
            <a:fillRect/>
          </a:stretch>
        </p:blipFill>
        <p:spPr>
          <a:xfrm>
            <a:off x="4672014" y="326226"/>
            <a:ext cx="3934779" cy="40675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1" name="Rectangle 20">
            <a:extLst>
              <a:ext uri="{FF2B5EF4-FFF2-40B4-BE49-F238E27FC236}">
                <a16:creationId xmlns:a16="http://schemas.microsoft.com/office/drawing/2014/main" id="{8C2C90FD-B9A2-03FA-05C9-62538EAE3372}"/>
              </a:ext>
            </a:extLst>
          </p:cNvPr>
          <p:cNvSpPr/>
          <p:nvPr/>
        </p:nvSpPr>
        <p:spPr>
          <a:xfrm>
            <a:off x="-3" y="4665201"/>
            <a:ext cx="12801599" cy="523220"/>
          </a:xfrm>
          <a:prstGeom prst="rect">
            <a:avLst/>
          </a:prstGeom>
          <a:gradFill flip="none" rotWithShape="1">
            <a:gsLst>
              <a:gs pos="38000">
                <a:schemeClr val="accent1">
                  <a:lumMod val="75000"/>
                </a:schemeClr>
              </a:gs>
              <a:gs pos="60000">
                <a:schemeClr val="accent3">
                  <a:lumMod val="75000"/>
                </a:schemeClr>
              </a:gs>
            </a:gsLst>
            <a:lin ang="0" scaled="1"/>
            <a:tileRect/>
          </a:gradFill>
        </p:spPr>
        <p:txBody>
          <a:bodyPr wrap="square" lIns="91440" tIns="45720" rIns="91440" bIns="45720">
            <a:spAutoFit/>
          </a:bodyPr>
          <a:lstStyle/>
          <a:p>
            <a:pPr algn="ctr"/>
            <a:r>
              <a:rPr lang="en-US" sz="2800" b="1" u="sng" cap="none" spc="50" dirty="0">
                <a:ln w="0"/>
                <a:solidFill>
                  <a:schemeClr val="bg2"/>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How to manage Hyperthymia Heat Stroke?</a:t>
            </a:r>
          </a:p>
        </p:txBody>
      </p:sp>
      <p:sp>
        <p:nvSpPr>
          <p:cNvPr id="23" name="TextBox 22">
            <a:extLst>
              <a:ext uri="{FF2B5EF4-FFF2-40B4-BE49-F238E27FC236}">
                <a16:creationId xmlns:a16="http://schemas.microsoft.com/office/drawing/2014/main" id="{7EEEC52E-38EA-090E-C4A7-D7627FB29D69}"/>
              </a:ext>
            </a:extLst>
          </p:cNvPr>
          <p:cNvSpPr txBox="1"/>
          <p:nvPr/>
        </p:nvSpPr>
        <p:spPr>
          <a:xfrm>
            <a:off x="-6" y="5153059"/>
            <a:ext cx="6386514" cy="3385542"/>
          </a:xfrm>
          <a:prstGeom prst="rect">
            <a:avLst/>
          </a:prstGeom>
          <a:solidFill>
            <a:schemeClr val="accent1">
              <a:lumMod val="75000"/>
            </a:schemeClr>
          </a:solid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My main area of focus is how to manage  Hypothermia regarding Thermoregulatory system </a:t>
            </a:r>
            <a:r>
              <a:rPr lang="en-GB" sz="2000" dirty="0">
                <a:latin typeface="Arial" panose="020B0604020202020204" pitchFamily="34" charset="0"/>
                <a:cs typeface="Arial" panose="020B0604020202020204" pitchFamily="34" charset="0"/>
              </a:rPr>
              <a:t>To help prevent heatstroke:</a:t>
            </a:r>
          </a:p>
          <a:p>
            <a:pPr marL="285750" indent="-285750">
              <a:buFontTx/>
              <a:buChar char="-"/>
            </a:pPr>
            <a:r>
              <a:rPr lang="en-GB" sz="2000" dirty="0">
                <a:latin typeface="Arial" panose="020B0604020202020204" pitchFamily="34" charset="0"/>
                <a:cs typeface="Arial" panose="020B0604020202020204" pitchFamily="34" charset="0"/>
              </a:rPr>
              <a:t>Drink more cold drinks, especially if you’re active or exercising </a:t>
            </a:r>
          </a:p>
          <a:p>
            <a:pPr marL="285750" indent="-285750">
              <a:buFontTx/>
              <a:buChar char="-"/>
            </a:pPr>
            <a:r>
              <a:rPr lang="en-GB" sz="2000" dirty="0">
                <a:latin typeface="Arial" panose="020B0604020202020204" pitchFamily="34" charset="0"/>
                <a:cs typeface="Arial" panose="020B0604020202020204" pitchFamily="34" charset="0"/>
              </a:rPr>
              <a:t>Avoid extreme exercising</a:t>
            </a:r>
          </a:p>
          <a:p>
            <a:pPr marL="285750" indent="-285750">
              <a:buFontTx/>
              <a:buChar char="-"/>
            </a:pPr>
            <a:r>
              <a:rPr lang="en-GB" sz="2000" dirty="0">
                <a:latin typeface="Arial" panose="020B0604020202020204" pitchFamily="34" charset="0"/>
                <a:cs typeface="Arial" panose="020B0604020202020204" pitchFamily="34" charset="0"/>
              </a:rPr>
              <a:t>Remove all unnecessary clothing like a jacket or socks</a:t>
            </a:r>
          </a:p>
          <a:p>
            <a:pPr marL="285750" indent="-285750">
              <a:buFontTx/>
              <a:buChar char="-"/>
            </a:pPr>
            <a:r>
              <a:rPr lang="en-GB" sz="2000" dirty="0">
                <a:latin typeface="Arial" panose="020B0604020202020204" pitchFamily="34" charset="0"/>
                <a:cs typeface="Arial" panose="020B0604020202020204" pitchFamily="34" charset="0"/>
              </a:rPr>
              <a:t>Cool their skin- by using cold packs, wrapped in cloth and put under the armpits or on the neck(NHS,2023).</a:t>
            </a:r>
          </a:p>
          <a:p>
            <a:pPr marL="285750" indent="-285750">
              <a:buFontTx/>
              <a:buChar char="-"/>
            </a:pPr>
            <a:endParaRPr lang="en-GB" dirty="0"/>
          </a:p>
        </p:txBody>
      </p:sp>
      <p:sp>
        <p:nvSpPr>
          <p:cNvPr id="24" name="TextBox 23">
            <a:extLst>
              <a:ext uri="{FF2B5EF4-FFF2-40B4-BE49-F238E27FC236}">
                <a16:creationId xmlns:a16="http://schemas.microsoft.com/office/drawing/2014/main" id="{0CF83A73-2293-3F2D-8940-4D3FA814D7E9}"/>
              </a:ext>
            </a:extLst>
          </p:cNvPr>
          <p:cNvSpPr txBox="1"/>
          <p:nvPr/>
        </p:nvSpPr>
        <p:spPr>
          <a:xfrm>
            <a:off x="8843959" y="5112104"/>
            <a:ext cx="3943345" cy="2831544"/>
          </a:xfrm>
          <a:prstGeom prst="rect">
            <a:avLst/>
          </a:prstGeom>
          <a:solidFill>
            <a:schemeClr val="accent3">
              <a:lumMod val="75000"/>
            </a:schemeClr>
          </a:solidFill>
        </p:spPr>
        <p:txBody>
          <a:bodyPr wrap="square" rtlCol="0">
            <a:spAutoFit/>
          </a:bodyPr>
          <a:lstStyle/>
          <a:p>
            <a:r>
              <a:rPr lang="en-GB" sz="2000" dirty="0">
                <a:latin typeface="Arial" panose="020B0604020202020204" pitchFamily="34" charset="0"/>
                <a:cs typeface="Arial" panose="020B0604020202020204" pitchFamily="34" charset="0"/>
              </a:rPr>
              <a:t>Heatstroke is a medical emergency, so you must seek medical attention if you notice these signs,  </a:t>
            </a:r>
          </a:p>
          <a:p>
            <a:pPr marL="285750" indent="-285750">
              <a:buFontTx/>
              <a:buChar char="-"/>
            </a:pPr>
            <a:r>
              <a:rPr lang="en-GB" sz="2000" dirty="0">
                <a:latin typeface="Arial" panose="020B0604020202020204" pitchFamily="34" charset="0"/>
                <a:cs typeface="Arial" panose="020B0604020202020204" pitchFamily="34" charset="0"/>
              </a:rPr>
              <a:t>You must lower their body temperature quickly and get them to a hospital. </a:t>
            </a:r>
          </a:p>
          <a:p>
            <a:pPr marL="285750" indent="-285750">
              <a:buFontTx/>
              <a:buChar char="-"/>
            </a:pPr>
            <a:endParaRPr lang="en-GB" sz="2000" dirty="0">
              <a:latin typeface="Arial" panose="020B0604020202020204" pitchFamily="34" charset="0"/>
              <a:cs typeface="Arial" panose="020B0604020202020204" pitchFamily="34" charset="0"/>
            </a:endParaRPr>
          </a:p>
          <a:p>
            <a:pPr marL="285750" indent="-285750">
              <a:buFontTx/>
              <a:buChar char="-"/>
            </a:pPr>
            <a:endParaRPr lang="en-GB" dirty="0"/>
          </a:p>
        </p:txBody>
      </p:sp>
      <p:pic>
        <p:nvPicPr>
          <p:cNvPr id="26" name="Picture 25">
            <a:extLst>
              <a:ext uri="{FF2B5EF4-FFF2-40B4-BE49-F238E27FC236}">
                <a16:creationId xmlns:a16="http://schemas.microsoft.com/office/drawing/2014/main" id="{709F5076-98F0-9FE7-7716-0DF449787867}"/>
              </a:ext>
            </a:extLst>
          </p:cNvPr>
          <p:cNvPicPr>
            <a:picLocks noChangeAspect="1"/>
          </p:cNvPicPr>
          <p:nvPr/>
        </p:nvPicPr>
        <p:blipFill>
          <a:blip r:embed="rId4"/>
          <a:stretch>
            <a:fillRect/>
          </a:stretch>
        </p:blipFill>
        <p:spPr>
          <a:xfrm>
            <a:off x="6200775" y="5153058"/>
            <a:ext cx="2643184" cy="3139321"/>
          </a:xfrm>
          <a:prstGeom prst="rect">
            <a:avLst/>
          </a:prstGeom>
        </p:spPr>
      </p:pic>
      <p:sp>
        <p:nvSpPr>
          <p:cNvPr id="30" name="TextBox 29">
            <a:extLst>
              <a:ext uri="{FF2B5EF4-FFF2-40B4-BE49-F238E27FC236}">
                <a16:creationId xmlns:a16="http://schemas.microsoft.com/office/drawing/2014/main" id="{501F59A6-5896-0A59-277D-D2FE0630171D}"/>
              </a:ext>
            </a:extLst>
          </p:cNvPr>
          <p:cNvSpPr txBox="1"/>
          <p:nvPr/>
        </p:nvSpPr>
        <p:spPr>
          <a:xfrm>
            <a:off x="-7144" y="8346805"/>
            <a:ext cx="12787303"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In conclusion it is vital for your body to be at normal body temperature as the Thermoregulatory system  ability  allows the body to balance between heat gain and loss . This coming winter try wearing three thin layers as according to research studies 63% of Britain's around the UK Know that it is better to wear three layers than one big coat (Tog24,2023).  Thank you for listening . </a:t>
            </a:r>
          </a:p>
        </p:txBody>
      </p:sp>
    </p:spTree>
    <p:extLst>
      <p:ext uri="{BB962C8B-B14F-4D97-AF65-F5344CB8AC3E}">
        <p14:creationId xmlns:p14="http://schemas.microsoft.com/office/powerpoint/2010/main" val="3317788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83FDA-4FC3-2D87-E956-18050BC06AAE}"/>
              </a:ext>
            </a:extLst>
          </p:cNvPr>
          <p:cNvSpPr>
            <a:spLocks noGrp="1"/>
          </p:cNvSpPr>
          <p:nvPr>
            <p:ph type="title"/>
          </p:nvPr>
        </p:nvSpPr>
        <p:spPr>
          <a:xfrm>
            <a:off x="1519801" y="400114"/>
            <a:ext cx="8312857" cy="1664208"/>
          </a:xfrm>
        </p:spPr>
        <p:txBody>
          <a:bodyPr/>
          <a:lstStyle/>
          <a:p>
            <a:r>
              <a:rPr lang="en-GB" dirty="0"/>
              <a:t>References </a:t>
            </a:r>
          </a:p>
        </p:txBody>
      </p:sp>
      <p:sp>
        <p:nvSpPr>
          <p:cNvPr id="4" name="TextBox 3">
            <a:extLst>
              <a:ext uri="{FF2B5EF4-FFF2-40B4-BE49-F238E27FC236}">
                <a16:creationId xmlns:a16="http://schemas.microsoft.com/office/drawing/2014/main" id="{C4F9AD44-D8DA-0B99-59D7-50DFB0853E72}"/>
              </a:ext>
            </a:extLst>
          </p:cNvPr>
          <p:cNvSpPr txBox="1"/>
          <p:nvPr/>
        </p:nvSpPr>
        <p:spPr>
          <a:xfrm>
            <a:off x="271462" y="2286115"/>
            <a:ext cx="11858625" cy="6740307"/>
          </a:xfrm>
          <a:prstGeom prst="rect">
            <a:avLst/>
          </a:prstGeom>
          <a:noFill/>
        </p:spPr>
        <p:txBody>
          <a:bodyPr wrap="square">
            <a:spAutoFit/>
          </a:bodyPr>
          <a:lstStyle/>
          <a:p>
            <a:r>
              <a:rPr lang="en-GB" dirty="0"/>
              <a:t>References </a:t>
            </a:r>
          </a:p>
          <a:p>
            <a:endParaRPr lang="en-GB" dirty="0"/>
          </a:p>
          <a:p>
            <a:r>
              <a:rPr lang="en-GB" dirty="0"/>
              <a:t>Accidental hypothermia (2023) Accidental hypothermia - Symptoms, diagnosis and treatment | BMJ Best Practice US. Available at: https://bestpractice.bmj.com/topics/en-gb/3000179 (Accessed: 17 October 2023). </a:t>
            </a:r>
          </a:p>
          <a:p>
            <a:r>
              <a:rPr lang="en-GB" dirty="0" err="1"/>
              <a:t>Groth</a:t>
            </a:r>
            <a:r>
              <a:rPr lang="en-GB" dirty="0"/>
              <a:t>, L. (2020) Signs of hyperthermia you should never ignore, Health. Available at: https://www.health.com/mind-body/hyperthermia (Accessed: 19 October 2023). </a:t>
            </a:r>
          </a:p>
          <a:p>
            <a:r>
              <a:rPr lang="en-GB" dirty="0" err="1"/>
              <a:t>Haak</a:t>
            </a:r>
            <a:r>
              <a:rPr lang="en-GB" dirty="0"/>
              <a:t>, D. (2023) What is hyperthermia? - definition, causes &amp;amp; symptoms &amp;amp; treatment ... Available at: https://study.com/academy/lesson/what-is-hyperthermia-definition-causes-symptoms-treatment.html (Accessed: 19 October 2023). </a:t>
            </a:r>
          </a:p>
          <a:p>
            <a:r>
              <a:rPr lang="en-GB" dirty="0"/>
              <a:t>Homeostasis - thermoregulation (GCSE biology) (2023) Study Mind. Available at: https://studymind.co.uk/notes/thermoregulation-2/ (Accessed: 17 October 2023). </a:t>
            </a:r>
          </a:p>
          <a:p>
            <a:r>
              <a:rPr lang="en-GB" dirty="0" err="1"/>
              <a:t>Hypothermia|Winter</a:t>
            </a:r>
            <a:r>
              <a:rPr lang="en-GB" dirty="0"/>
              <a:t> weather (2019) </a:t>
            </a:r>
            <a:r>
              <a:rPr lang="en-GB" dirty="0" err="1"/>
              <a:t>Centers</a:t>
            </a:r>
            <a:r>
              <a:rPr lang="en-GB" dirty="0"/>
              <a:t> for Disease Control and Prevention. Available at: https://www.cdc.gov/disasters/winter/staysafe/hypothermia.html (Accessed: 17 October 2023). </a:t>
            </a:r>
          </a:p>
          <a:p>
            <a:r>
              <a:rPr lang="en-GB" dirty="0" err="1"/>
              <a:t>Marsidi</a:t>
            </a:r>
            <a:r>
              <a:rPr lang="en-GB" dirty="0"/>
              <a:t>, O.E. and Sharma, S.K. (2023) Physiology, temperature regulation, National </a:t>
            </a:r>
            <a:r>
              <a:rPr lang="en-GB" dirty="0" err="1"/>
              <a:t>Center</a:t>
            </a:r>
            <a:r>
              <a:rPr lang="en-GB" dirty="0"/>
              <a:t> for Biotechnology Information. Available at: https://pubmed.ncbi.nlm.nih.gov/29939615/ (Accessed: 17 October 2023). </a:t>
            </a:r>
          </a:p>
          <a:p>
            <a:r>
              <a:rPr lang="en-GB" dirty="0"/>
              <a:t>NHS (2023) NHS, NHS choices. Available at: https://www.nhs.uk/conditions/hypothermia/ (Accessed: 17 October 2023). </a:t>
            </a:r>
          </a:p>
          <a:p>
            <a:r>
              <a:rPr lang="en-GB" dirty="0"/>
              <a:t>NHS, N. (2023) NHS choices. Available at: https://www.nhs.uk/conditions/heat-exhaustion-heatstroke/ (Accessed: 19 October 2023). </a:t>
            </a:r>
          </a:p>
          <a:p>
            <a:r>
              <a:rPr lang="en-GB" dirty="0"/>
              <a:t>Todd, J.M. (2015) Hypothermia, Hypothermia - an overview | ScienceDirect Topics. Available at: https://www.sciencedirect.com/topics/veterinary-science-and-veterinary-medicine/hypothermia (Accessed: 17 October 2023). </a:t>
            </a:r>
          </a:p>
          <a:p>
            <a:r>
              <a:rPr lang="en-GB" dirty="0"/>
              <a:t>Todd, J.M. and Powell, L.L. (2015) Hypothermia, Hypothermia - an overview | ScienceDirect Topics. Available at: https://www.sciencedirect.com/topics/ (Accessed: 17 October 2023). </a:t>
            </a:r>
          </a:p>
          <a:p>
            <a:r>
              <a:rPr lang="en-GB" dirty="0"/>
              <a:t>WP;, C. (2016) Thermoregulatory disorders and illness related to heat and cold stress, Autonomic neuroscience : basic &amp; clinical. Available at: https://pubmed.ncbi.nlm.nih.gov/26794588/ (Accessed: 17 October 2023). </a:t>
            </a:r>
          </a:p>
        </p:txBody>
      </p:sp>
    </p:spTree>
    <p:extLst>
      <p:ext uri="{BB962C8B-B14F-4D97-AF65-F5344CB8AC3E}">
        <p14:creationId xmlns:p14="http://schemas.microsoft.com/office/powerpoint/2010/main" val="70299383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13455</TotalTime>
  <Words>1486</Words>
  <Application>Microsoft Office PowerPoint</Application>
  <PresentationFormat>A3 Paper (297x420 mm)</PresentationFormat>
  <Paragraphs>98</Paragraphs>
  <Slides>4</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Gill Sans MT</vt:lpstr>
      <vt:lpstr>Parcel</vt:lpstr>
      <vt:lpstr>Anatomy &amp; physiology of the THERMOREGULATORY SYSTEM (TRS)</vt:lpstr>
      <vt:lpstr>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THERMOREGULATORY SYSTEM</dc:title>
  <dc:creator>Christiana Alake</dc:creator>
  <cp:lastModifiedBy>Isaac Alake (2132943)</cp:lastModifiedBy>
  <cp:revision>6</cp:revision>
  <dcterms:created xsi:type="dcterms:W3CDTF">2023-10-10T14:28:48Z</dcterms:created>
  <dcterms:modified xsi:type="dcterms:W3CDTF">2023-10-19T22:49:40Z</dcterms:modified>
</cp:coreProperties>
</file>