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0" r:id="rId2"/>
    <p:sldId id="256" r:id="rId3"/>
    <p:sldId id="258" r:id="rId4"/>
    <p:sldId id="257" r:id="rId5"/>
    <p:sldId id="260" r:id="rId6"/>
    <p:sldId id="289" r:id="rId7"/>
    <p:sldId id="259" r:id="rId8"/>
    <p:sldId id="261" r:id="rId9"/>
    <p:sldId id="262" r:id="rId10"/>
    <p:sldId id="263" r:id="rId11"/>
    <p:sldId id="264" r:id="rId12"/>
    <p:sldId id="288" r:id="rId13"/>
    <p:sldId id="266" r:id="rId14"/>
    <p:sldId id="267" r:id="rId15"/>
    <p:sldId id="269" r:id="rId16"/>
    <p:sldId id="270" r:id="rId17"/>
    <p:sldId id="271" r:id="rId18"/>
    <p:sldId id="272" r:id="rId19"/>
    <p:sldId id="273" r:id="rId20"/>
    <p:sldId id="281" r:id="rId21"/>
    <p:sldId id="274" r:id="rId22"/>
    <p:sldId id="275" r:id="rId23"/>
    <p:sldId id="277" r:id="rId24"/>
    <p:sldId id="276" r:id="rId25"/>
    <p:sldId id="278" r:id="rId26"/>
    <p:sldId id="279" r:id="rId27"/>
    <p:sldId id="280" r:id="rId28"/>
    <p:sldId id="283" r:id="rId29"/>
    <p:sldId id="284" r:id="rId30"/>
    <p:sldId id="285" r:id="rId31"/>
    <p:sldId id="286" r:id="rId3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845EDB-E98F-0045-96A1-81BF989C1B62}" v="6" dt="2024-01-14T12:56:14.462"/>
    <p1510:client id="{1A157C84-5225-529B-4BB6-9D0BC6068323}" v="56" dt="2024-01-14T14:29:21.499"/>
    <p1510:client id="{1AAFB0C5-2FD0-F417-725B-BD459AFC3172}" v="87" dt="2024-01-14T16:48:06.217"/>
    <p1510:client id="{613A9288-DC95-5E3D-AFDC-4DD6CCE9F9E8}" v="1" dt="2024-01-08T13:14:58.064"/>
    <p1510:client id="{6A66CF2E-9998-C0FB-4DFB-E4B38D4E2461}" v="10" dt="2024-01-14T20:22:13.579"/>
    <p1510:client id="{71E5CF99-6304-A85E-60A7-E795D1DFE0C5}" v="81" dt="2024-01-12T11:47:32.796"/>
    <p1510:client id="{89255A00-775D-689B-B60A-5E78BC1E2FF9}" v="280" dt="2024-01-14T20:21:53.677"/>
    <p1510:client id="{972CF6D3-1436-DD0A-8FE0-8748C6D9DBF3}" v="48" dt="2024-01-14T19:30:48.992"/>
    <p1510:client id="{C1D5441E-48F3-1AC0-E466-879526AC4341}" v="14" dt="2024-01-14T13:46:55.231"/>
    <p1510:client id="{C39DE26E-A1F1-92AD-7124-4560D8168724}" v="506" dt="2024-01-14T12:44:11.995"/>
    <p1510:client id="{D0A7798C-32FD-C796-3468-0A7204EEB34E}" v="86" dt="2024-01-14T14:58:56.511"/>
    <p1510:client id="{D206B50C-0132-2AF4-0963-9333FD85A445}" v="6" dt="2024-01-14T16:37:12.055"/>
    <p1510:client id="{D6643C9F-8531-09CC-6542-6D108C1FEE1D}" v="183" dt="2024-01-14T19:28:44.143"/>
    <p1510:client id="{EA8180A5-D3E1-14D1-B7A5-C53766C371C0}" v="36" dt="2024-01-14T16:50:28.402"/>
    <p1510:client id="{F2B77831-D660-ED27-2F01-B5EE2E7C004A}" v="3" dt="2024-01-14T12:34:19.876"/>
    <p1510:client id="{FD6B93A3-E194-A8A0-8E66-73ACE609B437}" v="127" dt="2024-01-14T15:23:33.61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15/01/2024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docx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s://medium.com/ending-overshoot/the-great-glastonbury-greenwash-ccd36be612e2" TargetMode="External"/><Relationship Id="rId13" Type="http://schemas.openxmlformats.org/officeDocument/2006/relationships/hyperlink" Target="https://www.telegraph.co.uk/goodlife/11681483/Picture-a-typical-Glastonbury-goer.-Now-tell-us-their-age.html" TargetMode="External"/><Relationship Id="rId3" Type="http://schemas.openxmlformats.org/officeDocument/2006/relationships/hyperlink" Target="https://journals.sagepub.com/doi/full/10.1177/1086026614537078?casa_token=mb3HO0tK0TgAAAAA%3A8MqPGnk5UoEmi7l1Gyd1ZzIKBbe3XQtrKvn7xG4E0rTuWEclrzTJttHxnQG2KuT_c2-qEk0eCQYv" TargetMode="External"/><Relationship Id="rId7" Type="http://schemas.openxmlformats.org/officeDocument/2006/relationships/hyperlink" Target="http://www.agreenerfestival.com/wp-content/uploads/pdfs/StewDennyWater.pdf" TargetMode="External"/><Relationship Id="rId12" Type="http://schemas.openxmlformats.org/officeDocument/2006/relationships/hyperlink" Target="https://www.events-insurance.co.uk/media/Festival-Organisers-Guide-Corporate-Social-Responsibility.pdf?fileSignature=L1VzZXJGaWxlcy9GaWxlU3RvcmUvQ21zTm9kZS8xNjUzMzJmOC0wMzEyLTRlNDAtOThkNi0yZTU5MTVkOGM5YWQucGRm" TargetMode="External"/><Relationship Id="rId2" Type="http://schemas.openxmlformats.org/officeDocument/2006/relationships/hyperlink" Target="http://www.bbc.co.uk/news/1014569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events-insurance.co.uk/corporate-social-responsibility" TargetMode="External"/><Relationship Id="rId11" Type="http://schemas.openxmlformats.org/officeDocument/2006/relationships/hyperlink" Target="http://www.efestivals.co.uk/festivals/bimble/2014" TargetMode="External"/><Relationship Id="rId5" Type="http://schemas.openxmlformats.org/officeDocument/2006/relationships/hyperlink" Target="http://www.naturalevent.com.au/wp-content/uploads/2012/05/NE-Info-Sheet_small.pdf" TargetMode="External"/><Relationship Id="rId10" Type="http://schemas.openxmlformats.org/officeDocument/2006/relationships/hyperlink" Target="https://www.investmentmonitor.ai/features/glastonbury-music-festivals-investment-promotion-fdi/?cf-view" TargetMode="External"/><Relationship Id="rId4" Type="http://schemas.openxmlformats.org/officeDocument/2006/relationships/hyperlink" Target="https://www.facebook.com/photo/?fbid=876197204063801&amp;set=pb.100050205891895.-2207520000&amp;locale=zh_TW" TargetMode="External"/><Relationship Id="rId9" Type="http://schemas.openxmlformats.org/officeDocument/2006/relationships/hyperlink" Target="https://www.ecowatch.com/renewable-energy-music-festival-massive-attack.html" TargetMode="External"/><Relationship Id="rId14" Type="http://schemas.openxmlformats.org/officeDocument/2006/relationships/hyperlink" Target="https://www.insidermedia.com/news/south-west/glastonbury-festivals-economic-impact-hailed" TargetMode="Externa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s://glastonburyfestivals.co.uk/information/access-information/sensory-calm-space/" TargetMode="External"/><Relationship Id="rId3" Type="http://schemas.openxmlformats.org/officeDocument/2006/relationships/hyperlink" Target="https://www.glastonburyfestivals.co.uk/glastonbury-2023-to-run-fossil-fuel-free/" TargetMode="External"/><Relationship Id="rId7" Type="http://schemas.openxmlformats.org/officeDocument/2006/relationships/hyperlink" Target="https://www.glastonburyfestivals.co.uk/information/advice/harassment-policy/" TargetMode="External"/><Relationship Id="rId2" Type="http://schemas.openxmlformats.org/officeDocument/2006/relationships/hyperlink" Target="https://www.glastonburyfestivals.co.uk/information/advice/children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lastonburyfestivals.co.uk/information/sustainability/impact-summary/" TargetMode="External"/><Relationship Id="rId5" Type="http://schemas.openxmlformats.org/officeDocument/2006/relationships/hyperlink" Target="https://www.glastonburyfestivals.co.uk/areas/the-green-fields/green-futures/speakers-forum/" TargetMode="External"/><Relationship Id="rId10" Type="http://schemas.openxmlformats.org/officeDocument/2006/relationships/hyperlink" Target="https://metro.co.uk/2022/06/20/how-to-do-glastonbury-festival-for-free-become-a-litter-picker-16844568/" TargetMode="External"/><Relationship Id="rId4" Type="http://schemas.openxmlformats.org/officeDocument/2006/relationships/hyperlink" Target="https://www.glastonburyfestivals.co.uk/information/sustainability/" TargetMode="External"/><Relationship Id="rId9" Type="http://schemas.openxmlformats.org/officeDocument/2006/relationships/hyperlink" Target="https://tunerfishluglocks.com/glastonbury-festival/" TargetMode="Externa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lastonburyfestivals.co.uk/information/advice/police/" TargetMode="External"/><Relationship Id="rId13" Type="http://schemas.openxmlformats.org/officeDocument/2006/relationships/hyperlink" Target="https://eprints.whiterose.ac.uk/136715/7/Purvis2018_Article_ThreePillarsOfSustainabilityIn.pdf" TargetMode="External"/><Relationship Id="rId3" Type="http://schemas.openxmlformats.org/officeDocument/2006/relationships/hyperlink" Target="https://www.loveyourtent.com/" TargetMode="External"/><Relationship Id="rId7" Type="http://schemas.openxmlformats.org/officeDocument/2006/relationships/hyperlink" Target="https://www.theecoexperts.co.uk/blog/glastonbury-carbon-footprint" TargetMode="External"/><Relationship Id="rId12" Type="http://schemas.openxmlformats.org/officeDocument/2006/relationships/hyperlink" Target="https://www.glastonburyfestivals.co.uk/information/sustainability/" TargetMode="External"/><Relationship Id="rId2" Type="http://schemas.openxmlformats.org/officeDocument/2006/relationships/hyperlink" Target="https://twitter.com/glastonbury/status/1540679827518238722/photo/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ommittees.parliament.uk/writtenevidence/18840/html/#:~:text=%5B10%5D%20Glastonbury%20generates%20over%20%C2%A3,employ%20over%2085%2C000%20people%20directly" TargetMode="External"/><Relationship Id="rId11" Type="http://schemas.openxmlformats.org/officeDocument/2006/relationships/hyperlink" Target="https://www.glastonburyfestivals.co.uk/history/" TargetMode="External"/><Relationship Id="rId5" Type="http://schemas.openxmlformats.org/officeDocument/2006/relationships/hyperlink" Target="https://www.un.org/en/climatechange/paris-agreement" TargetMode="External"/><Relationship Id="rId10" Type="http://schemas.openxmlformats.org/officeDocument/2006/relationships/hyperlink" Target="https://www.glastonburyfestivals.co.uk/information/green-glastonbury/our-green-policies/" TargetMode="External"/><Relationship Id="rId4" Type="http://schemas.openxmlformats.org/officeDocument/2006/relationships/hyperlink" Target="https://doi.org/10.1080/09669582.2021.1942480" TargetMode="External"/><Relationship Id="rId9" Type="http://schemas.openxmlformats.org/officeDocument/2006/relationships/hyperlink" Target="https://www.glastonburyfestivals.co.uk/information/sustainability/stainless-steel-cups/" TargetMode="Externa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ripadvisor.co.uk/Attraction_Review-g186338-d10020601-Reviews-Wireless_Festival-London_England.html" TargetMode="External"/><Relationship Id="rId13" Type="http://schemas.openxmlformats.org/officeDocument/2006/relationships/hyperlink" Target="https://www.timeout.com/uk/news/glastonbury-2023-review-controversial-line-up-doesnt-let-the-sun-go-down-062523#:~:text=More%20than%20200%2C000%20people%20descended,in%2Dthe%2Dair%20ballads" TargetMode="External"/><Relationship Id="rId3" Type="http://schemas.openxmlformats.org/officeDocument/2006/relationships/hyperlink" Target="https://doi.org/10.1038/531435a" TargetMode="External"/><Relationship Id="rId7" Type="http://schemas.openxmlformats.org/officeDocument/2006/relationships/hyperlink" Target="https://www.tripadvisor.co.uk/Attraction_Review-g186373-d8820239-Reviews-Glastonbury_Festival-Glastonbury_Somerset_England.html" TargetMode="External"/><Relationship Id="rId12" Type="http://schemas.openxmlformats.org/officeDocument/2006/relationships/hyperlink" Target="https://www.standard.co.uk/news/uk/if-you-don-t-have-a-bottle-you-re-screwed-glastonbury-festivalgoers-complain-of-water-shortage-a4178686.html#comments-area" TargetMode="External"/><Relationship Id="rId2" Type="http://schemas.openxmlformats.org/officeDocument/2006/relationships/hyperlink" Target="https://ekologik.com/blogs/news/glastonbury-festival-a-spotlight-on-environmental-and-social-concern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ingtoglasto.com/tree-planting-goals/" TargetMode="External"/><Relationship Id="rId11" Type="http://schemas.openxmlformats.org/officeDocument/2006/relationships/hyperlink" Target="https://www.visitbritain.com/en/things-to-do/music-and-festivals#:~:text=Glastonbury,you'll%20never%20forget%20it" TargetMode="External"/><Relationship Id="rId5" Type="http://schemas.openxmlformats.org/officeDocument/2006/relationships/hyperlink" Target="https://www.transport-network.co.uk/Sustainable-shuttle-to-transport-Glastonbury-festival-goers/19028" TargetMode="External"/><Relationship Id="rId15" Type="http://schemas.openxmlformats.org/officeDocument/2006/relationships/hyperlink" Target="https://doi.org/10.1016/j.ecolind.2022.109476" TargetMode="External"/><Relationship Id="rId10" Type="http://schemas.openxmlformats.org/officeDocument/2006/relationships/hyperlink" Target="https://velo.outsideonline.com/road/the-explainer-crowded-streets-and-dangerous-sidewalks/" TargetMode="External"/><Relationship Id="rId4" Type="http://schemas.openxmlformats.org/officeDocument/2006/relationships/hyperlink" Target="http://www.theguardian.com/environment/green-living-blog/2010/may/05/festivals-glastonbury-leeds-carbon-emissions" TargetMode="External"/><Relationship Id="rId9" Type="http://schemas.openxmlformats.org/officeDocument/2006/relationships/hyperlink" Target="https://committees.parliament.uk/writtenevidence/18840/html/#_ftn11" TargetMode="External"/><Relationship Id="rId14" Type="http://schemas.openxmlformats.org/officeDocument/2006/relationships/hyperlink" Target="https://www.worldbank.org/en/topic/socialsustainability#:~:text=Social%20Sustainability%20and%20Inclusion%20focuses,Overvie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large group of people standing on a hill&#10;&#10;Description automatically generated">
            <a:extLst>
              <a:ext uri="{FF2B5EF4-FFF2-40B4-BE49-F238E27FC236}">
                <a16:creationId xmlns:a16="http://schemas.microsoft.com/office/drawing/2014/main" id="{9E6EE6D1-7406-F628-A329-0C40D07C87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1186" b="17586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A23E0D0-EB59-57A7-6AE0-B404852D5C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 fontScale="90000"/>
          </a:bodyPr>
          <a:lstStyle/>
          <a:p>
            <a:br>
              <a:rPr lang="en-GB" sz="3300" b="1">
                <a:solidFill>
                  <a:srgbClr val="FFFFFF"/>
                </a:solidFill>
                <a:ea typeface="Calibri Light"/>
                <a:cs typeface="Calibri Light"/>
              </a:rPr>
            </a:br>
            <a:r>
              <a:rPr lang="en-GB" sz="3300" b="1">
                <a:solidFill>
                  <a:srgbClr val="FFFFFF"/>
                </a:solidFill>
                <a:ea typeface="Calibri Light"/>
                <a:cs typeface="Calibri Light"/>
              </a:rPr>
              <a:t>Global Sustainability Group Presentation </a:t>
            </a:r>
            <a:br>
              <a:rPr lang="en-GB" sz="3300" b="1">
                <a:ea typeface="Calibri Light"/>
                <a:cs typeface="Calibri Light"/>
              </a:rPr>
            </a:br>
            <a:r>
              <a:rPr lang="en-GB" sz="3300" b="1">
                <a:solidFill>
                  <a:srgbClr val="FFFFFF"/>
                </a:solidFill>
                <a:ea typeface="Calibri Light"/>
                <a:cs typeface="Calibri Light"/>
              </a:rPr>
              <a:t>Module Code: BMTP5016</a:t>
            </a:r>
            <a:br>
              <a:rPr lang="en-GB" sz="3300" b="1">
                <a:ea typeface="Calibri Light"/>
                <a:cs typeface="Calibri Light"/>
              </a:rPr>
            </a:br>
            <a:r>
              <a:rPr lang="en-GB" sz="3300" b="1">
                <a:solidFill>
                  <a:srgbClr val="FFFFFF"/>
                </a:solidFill>
                <a:ea typeface="Calibri Light"/>
                <a:cs typeface="Calibri Light"/>
              </a:rPr>
              <a:t>Course Tutor: Kathyrn Roberts </a:t>
            </a:r>
            <a:br>
              <a:rPr lang="en-GB" sz="3300" b="1">
                <a:ea typeface="Calibri Light"/>
                <a:cs typeface="Calibri Light"/>
              </a:rPr>
            </a:br>
            <a:r>
              <a:rPr lang="en-GB" sz="3300" b="1">
                <a:solidFill>
                  <a:srgbClr val="FFFFFF"/>
                </a:solidFill>
                <a:ea typeface="Calibri Light"/>
                <a:cs typeface="Calibri Light"/>
              </a:rPr>
              <a:t>Kirsty Cook (2203229), Megan Marston-Phipps (2204916), Grace Davies (2220599) &amp; Benjamin Rhys Williams (2204839)</a:t>
            </a:r>
          </a:p>
        </p:txBody>
      </p:sp>
    </p:spTree>
    <p:extLst>
      <p:ext uri="{BB962C8B-B14F-4D97-AF65-F5344CB8AC3E}">
        <p14:creationId xmlns:p14="http://schemas.microsoft.com/office/powerpoint/2010/main" val="22085190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crowd of people at a concert&#10;&#10;Description automatically generated">
            <a:extLst>
              <a:ext uri="{FF2B5EF4-FFF2-40B4-BE49-F238E27FC236}">
                <a16:creationId xmlns:a16="http://schemas.microsoft.com/office/drawing/2014/main" id="{B611653F-7E24-63CA-54EE-85D0ABD9EAA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51" r="5216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190682"/>
            <a:ext cx="10065143" cy="105276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GB" sz="5200">
                <a:solidFill>
                  <a:srgbClr val="FFFFFF"/>
                </a:solidFill>
                <a:cs typeface="Calibri Light"/>
              </a:rPr>
              <a:t>Glastonbury Festival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50706" y="1179141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>
                <a:solidFill>
                  <a:srgbClr val="FFFFFF"/>
                </a:solidFill>
                <a:cs typeface="Calibri"/>
              </a:rPr>
              <a:t>Does it </a:t>
            </a:r>
            <a:r>
              <a:rPr lang="en-GB" sz="1800">
                <a:solidFill>
                  <a:srgbClr val="FFFFFF"/>
                </a:solidFill>
                <a:ea typeface="+mn-lt"/>
                <a:cs typeface="+mn-lt"/>
              </a:rPr>
              <a:t>contribute to the sustainable economic, social and environmental developments of the industry?</a:t>
            </a:r>
            <a:endParaRPr lang="en-GB" sz="18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7" name="Rectangle 46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crowd of people at a concert&#10;&#10;Description automatically generated">
            <a:extLst>
              <a:ext uri="{FF2B5EF4-FFF2-40B4-BE49-F238E27FC236}">
                <a16:creationId xmlns:a16="http://schemas.microsoft.com/office/drawing/2014/main" id="{86A98E03-9E7C-6A09-DDB3-9602F0965A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0341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48" name="Rectangle 47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C79E36-849D-2404-720A-55B278CE3F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7884" y="-2032337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u="sng">
                <a:solidFill>
                  <a:srgbClr val="FFFFFF"/>
                </a:solidFill>
              </a:rPr>
              <a:t>Glastonbury Festival Introduction</a:t>
            </a:r>
          </a:p>
        </p:txBody>
      </p:sp>
    </p:spTree>
    <p:extLst>
      <p:ext uri="{BB962C8B-B14F-4D97-AF65-F5344CB8AC3E}">
        <p14:creationId xmlns:p14="http://schemas.microsoft.com/office/powerpoint/2010/main" val="20259989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DCB5928-DC7D-4612-9922-441966E156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682C1161-1736-45EC-99B7-33F3CAE9D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6E6E6"/>
            </a:solidFill>
          </a:ln>
          <a:effectLst>
            <a:outerShdw blurRad="762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84D4DDB8-B68F-45B0-9F62-C4279996F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59333DD-1E24-3269-D8FA-34F68C75A3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700" kern="1200">
                <a:latin typeface="+mj-lt"/>
                <a:ea typeface="+mj-ea"/>
                <a:cs typeface="+mj-cs"/>
              </a:rPr>
              <a:t>Three Sustainability Pillars</a:t>
            </a:r>
            <a:endParaRPr lang="en-US" sz="3700" kern="1200">
              <a:latin typeface="+mj-lt"/>
              <a:cs typeface="Calibri Light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Content Placeholder 3" descr="Three pillars of sustainability">
            <a:extLst>
              <a:ext uri="{FF2B5EF4-FFF2-40B4-BE49-F238E27FC236}">
                <a16:creationId xmlns:a16="http://schemas.microsoft.com/office/drawing/2014/main" id="{8BC693AE-2825-4F3C-D6E9-C0B44C0DEA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14356" y="847497"/>
            <a:ext cx="6408836" cy="501175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E38CDA4-5C2F-BBBA-7B74-EBA8415DC53C}"/>
              </a:ext>
            </a:extLst>
          </p:cNvPr>
          <p:cNvSpPr txBox="1"/>
          <p:nvPr/>
        </p:nvSpPr>
        <p:spPr>
          <a:xfrm>
            <a:off x="9227127" y="6317673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latin typeface="Times New Roman"/>
                <a:cs typeface="Times New Roman"/>
              </a:rPr>
              <a:t>(Thwink.org, 2014)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1639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D1520B01-A2E4-41C2-8A8F-7683F25089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943CC435-5DB2-EF5F-B932-0EC634DE17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4513" y="841375"/>
            <a:ext cx="3505200" cy="311469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5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ENVIRONMENTAL</a:t>
            </a:r>
            <a:br>
              <a:rPr lang="en-US" sz="35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r>
              <a:rPr lang="en-US" sz="35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DEVELOPMENT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1F634C0A-A487-42AF-8DFD-4DAD62FE92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4087640" cy="6858000"/>
            <a:chOff x="1" y="0"/>
            <a:chExt cx="4087640" cy="6858000"/>
          </a:xfrm>
          <a:effectLst>
            <a:outerShdw blurRad="381000" dist="152400" algn="ctr" rotWithShape="0">
              <a:srgbClr val="000000">
                <a:alpha val="10000"/>
              </a:srgbClr>
            </a:outerShdw>
          </a:effectLst>
        </p:grpSpPr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7412B137-E115-42F2-8CF9-67E40B5D2C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0"/>
              <a:ext cx="3986041" cy="6858000"/>
            </a:xfrm>
            <a:custGeom>
              <a:avLst/>
              <a:gdLst>
                <a:gd name="connsiteX0" fmla="*/ 0 w 3986041"/>
                <a:gd name="connsiteY0" fmla="*/ 0 h 6858000"/>
                <a:gd name="connsiteX1" fmla="*/ 3066495 w 3986041"/>
                <a:gd name="connsiteY1" fmla="*/ 0 h 6858000"/>
                <a:gd name="connsiteX2" fmla="*/ 3427241 w 3986041"/>
                <a:gd name="connsiteY2" fmla="*/ 1211943 h 6858000"/>
                <a:gd name="connsiteX3" fmla="*/ 3986041 w 3986041"/>
                <a:gd name="connsiteY3" fmla="*/ 4122057 h 6858000"/>
                <a:gd name="connsiteX4" fmla="*/ 3751724 w 3986041"/>
                <a:gd name="connsiteY4" fmla="*/ 6858000 h 6858000"/>
                <a:gd name="connsiteX5" fmla="*/ 0 w 3986041"/>
                <a:gd name="connsiteY5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86041" h="6858000">
                  <a:moveTo>
                    <a:pt x="0" y="0"/>
                  </a:moveTo>
                  <a:lnTo>
                    <a:pt x="3066495" y="0"/>
                  </a:lnTo>
                  <a:lnTo>
                    <a:pt x="3427241" y="1211943"/>
                  </a:lnTo>
                  <a:lnTo>
                    <a:pt x="3986041" y="4122057"/>
                  </a:lnTo>
                  <a:lnTo>
                    <a:pt x="3751724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0779E94B-3A8C-4695-9DA1-2EDEFB170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748588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6" name="Content Placeholder 5" descr="A red and white poster with a black and white text&#10;&#10;Description automatically generated">
            <a:extLst>
              <a:ext uri="{FF2B5EF4-FFF2-40B4-BE49-F238E27FC236}">
                <a16:creationId xmlns:a16="http://schemas.microsoft.com/office/drawing/2014/main" id="{ADF72BAB-3832-B4A3-445F-D250DF8383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292" r="18440"/>
          <a:stretch/>
        </p:blipFill>
        <p:spPr>
          <a:xfrm>
            <a:off x="20" y="10"/>
            <a:ext cx="3910064" cy="6857990"/>
          </a:xfrm>
          <a:custGeom>
            <a:avLst/>
            <a:gdLst/>
            <a:ahLst/>
            <a:cxnLst/>
            <a:rect l="l" t="t" r="r" b="b"/>
            <a:pathLst>
              <a:path w="3910084" h="6858000">
                <a:moveTo>
                  <a:pt x="0" y="0"/>
                </a:moveTo>
                <a:lnTo>
                  <a:pt x="2996382" y="0"/>
                </a:lnTo>
                <a:lnTo>
                  <a:pt x="3563333" y="1750276"/>
                </a:lnTo>
                <a:lnTo>
                  <a:pt x="3910084" y="6054385"/>
                </a:lnTo>
                <a:lnTo>
                  <a:pt x="3791309" y="6858000"/>
                </a:lnTo>
                <a:lnTo>
                  <a:pt x="0" y="6858000"/>
                </a:lnTo>
                <a:close/>
              </a:path>
            </a:pathLst>
          </a:custGeom>
        </p:spPr>
      </p:pic>
      <p:grpSp>
        <p:nvGrpSpPr>
          <p:cNvPr id="33" name="Group 32">
            <a:extLst>
              <a:ext uri="{FF2B5EF4-FFF2-40B4-BE49-F238E27FC236}">
                <a16:creationId xmlns:a16="http://schemas.microsoft.com/office/drawing/2014/main" id="{066EE5A2-0D35-4D6A-A5C7-1CA91F740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48589" y="0"/>
            <a:ext cx="1339053" cy="6858000"/>
            <a:chOff x="2661507" y="0"/>
            <a:chExt cx="1339053" cy="6858000"/>
          </a:xfrm>
        </p:grpSpPr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4DFBB771-C61C-4F38-ABBB-98A2D8476D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61507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A2432BD6-3DCC-4397-BD7F-3FE84F3210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61507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56AA1647-0DA6-4A17-B3E1-95D61BD547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8104360" y="0"/>
            <a:ext cx="4087640" cy="6858000"/>
            <a:chOff x="1" y="0"/>
            <a:chExt cx="4087640" cy="6858000"/>
          </a:xfrm>
          <a:effectLst>
            <a:outerShdw blurRad="381000" dist="152400" algn="ctr" rotWithShape="0">
              <a:srgbClr val="000000">
                <a:alpha val="10000"/>
              </a:srgbClr>
            </a:outerShdw>
          </a:effectLst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1F1D8352-2F00-4057-8781-E455C455B9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0"/>
              <a:ext cx="3986041" cy="6858000"/>
            </a:xfrm>
            <a:custGeom>
              <a:avLst/>
              <a:gdLst>
                <a:gd name="connsiteX0" fmla="*/ 0 w 3986041"/>
                <a:gd name="connsiteY0" fmla="*/ 0 h 6858000"/>
                <a:gd name="connsiteX1" fmla="*/ 3066495 w 3986041"/>
                <a:gd name="connsiteY1" fmla="*/ 0 h 6858000"/>
                <a:gd name="connsiteX2" fmla="*/ 3427241 w 3986041"/>
                <a:gd name="connsiteY2" fmla="*/ 1211943 h 6858000"/>
                <a:gd name="connsiteX3" fmla="*/ 3986041 w 3986041"/>
                <a:gd name="connsiteY3" fmla="*/ 4122057 h 6858000"/>
                <a:gd name="connsiteX4" fmla="*/ 3751724 w 3986041"/>
                <a:gd name="connsiteY4" fmla="*/ 6858000 h 6858000"/>
                <a:gd name="connsiteX5" fmla="*/ 0 w 3986041"/>
                <a:gd name="connsiteY5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86041" h="6858000">
                  <a:moveTo>
                    <a:pt x="0" y="0"/>
                  </a:moveTo>
                  <a:lnTo>
                    <a:pt x="3066495" y="0"/>
                  </a:lnTo>
                  <a:lnTo>
                    <a:pt x="3427241" y="1211943"/>
                  </a:lnTo>
                  <a:lnTo>
                    <a:pt x="3986041" y="4122057"/>
                  </a:lnTo>
                  <a:lnTo>
                    <a:pt x="3751724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3BE70D92-7E07-4A6F-BD82-729F71C268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748588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7" name="Picture 6" descr="A black and white logo with a fist in the middle&#10;&#10;Description automatically generated">
            <a:extLst>
              <a:ext uri="{FF2B5EF4-FFF2-40B4-BE49-F238E27FC236}">
                <a16:creationId xmlns:a16="http://schemas.microsoft.com/office/drawing/2014/main" id="{81F4EACD-04C1-B379-1590-041CB56A7B9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272" r="42911"/>
          <a:stretch/>
        </p:blipFill>
        <p:spPr>
          <a:xfrm>
            <a:off x="8281916" y="1"/>
            <a:ext cx="3910084" cy="6858000"/>
          </a:xfrm>
          <a:custGeom>
            <a:avLst/>
            <a:gdLst/>
            <a:ahLst/>
            <a:cxnLst/>
            <a:rect l="l" t="t" r="r" b="b"/>
            <a:pathLst>
              <a:path w="3910084" h="6858000">
                <a:moveTo>
                  <a:pt x="118775" y="0"/>
                </a:moveTo>
                <a:lnTo>
                  <a:pt x="3910084" y="0"/>
                </a:lnTo>
                <a:lnTo>
                  <a:pt x="3910084" y="6858000"/>
                </a:lnTo>
                <a:lnTo>
                  <a:pt x="913702" y="6858000"/>
                </a:lnTo>
                <a:lnTo>
                  <a:pt x="346751" y="5107724"/>
                </a:lnTo>
                <a:lnTo>
                  <a:pt x="0" y="803615"/>
                </a:lnTo>
                <a:close/>
              </a:path>
            </a:pathLst>
          </a:custGeom>
        </p:spPr>
      </p:pic>
      <p:grpSp>
        <p:nvGrpSpPr>
          <p:cNvPr id="41" name="Group 40">
            <a:extLst>
              <a:ext uri="{FF2B5EF4-FFF2-40B4-BE49-F238E27FC236}">
                <a16:creationId xmlns:a16="http://schemas.microsoft.com/office/drawing/2014/main" id="{08D20F07-CD49-4F17-BC00-9429DA80C5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8104359" y="-2"/>
            <a:ext cx="1339053" cy="6858000"/>
            <a:chOff x="2661507" y="0"/>
            <a:chExt cx="1339053" cy="6858000"/>
          </a:xfrm>
          <a:effectLst>
            <a:outerShdw blurRad="381000" dist="152400" dir="10800000" algn="r" rotWithShape="0">
              <a:prstClr val="black">
                <a:alpha val="10000"/>
              </a:prstClr>
            </a:outerShdw>
          </a:effectLst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11F66703-4D0D-42DF-8150-991FE9F869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61507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E96840F9-95E6-4C98-BFE4-21B5954236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61507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7341920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4D4677D2-D5AC-4CF9-9EED-2B89D0A1C2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6D54F7E-825A-4BBA-815F-35CCA8B977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80681"/>
            <a:ext cx="12192000" cy="2777318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Picture a typical Glastonbury goer. Now tell us their age">
            <a:extLst>
              <a:ext uri="{FF2B5EF4-FFF2-40B4-BE49-F238E27FC236}">
                <a16:creationId xmlns:a16="http://schemas.microsoft.com/office/drawing/2014/main" id="{FF4B959D-4D97-A140-6DAE-E155A564C0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0000"/>
          <a:stretch/>
        </p:blipFill>
        <p:spPr>
          <a:xfrm>
            <a:off x="1" y="1"/>
            <a:ext cx="12191999" cy="6858000"/>
          </a:xfrm>
          <a:custGeom>
            <a:avLst/>
            <a:gdLst/>
            <a:ahLst/>
            <a:cxnLst/>
            <a:rect l="l" t="t" r="r" b="b"/>
            <a:pathLst>
              <a:path w="12191999" h="6842601">
                <a:moveTo>
                  <a:pt x="0" y="0"/>
                </a:moveTo>
                <a:lnTo>
                  <a:pt x="12191999" y="0"/>
                </a:lnTo>
                <a:lnTo>
                  <a:pt x="12191999" y="6842601"/>
                </a:lnTo>
                <a:lnTo>
                  <a:pt x="10316981" y="6842601"/>
                </a:lnTo>
                <a:cubicBezTo>
                  <a:pt x="10312796" y="6835189"/>
                  <a:pt x="10163183" y="6730124"/>
                  <a:pt x="10158998" y="6722712"/>
                </a:cubicBezTo>
                <a:cubicBezTo>
                  <a:pt x="10120278" y="6678190"/>
                  <a:pt x="10156462" y="6716223"/>
                  <a:pt x="10090349" y="6671420"/>
                </a:cubicBezTo>
                <a:cubicBezTo>
                  <a:pt x="10043032" y="6655694"/>
                  <a:pt x="9995855" y="6551879"/>
                  <a:pt x="9955425" y="6498018"/>
                </a:cubicBezTo>
                <a:cubicBezTo>
                  <a:pt x="9939618" y="6480021"/>
                  <a:pt x="9915110" y="6461677"/>
                  <a:pt x="9891265" y="6454528"/>
                </a:cubicBezTo>
                <a:cubicBezTo>
                  <a:pt x="9868239" y="6464957"/>
                  <a:pt x="9865423" y="6431640"/>
                  <a:pt x="9848227" y="6426063"/>
                </a:cubicBezTo>
                <a:cubicBezTo>
                  <a:pt x="9838059" y="6433162"/>
                  <a:pt x="9815047" y="6410348"/>
                  <a:pt x="9812354" y="6399604"/>
                </a:cubicBezTo>
                <a:cubicBezTo>
                  <a:pt x="9825285" y="6377997"/>
                  <a:pt x="9725923" y="6372757"/>
                  <a:pt x="9725915" y="6356381"/>
                </a:cubicBezTo>
                <a:cubicBezTo>
                  <a:pt x="9696279" y="6348066"/>
                  <a:pt x="9591199" y="6354143"/>
                  <a:pt x="9575033" y="6325258"/>
                </a:cubicBezTo>
                <a:cubicBezTo>
                  <a:pt x="9516434" y="6303128"/>
                  <a:pt x="9441613" y="6276805"/>
                  <a:pt x="9415626" y="6271777"/>
                </a:cubicBezTo>
                <a:cubicBezTo>
                  <a:pt x="9378293" y="6313495"/>
                  <a:pt x="9281935" y="6171365"/>
                  <a:pt x="9171493" y="6150430"/>
                </a:cubicBezTo>
                <a:cubicBezTo>
                  <a:pt x="9155426" y="6152396"/>
                  <a:pt x="9147439" y="6151015"/>
                  <a:pt x="9146018" y="6139864"/>
                </a:cubicBezTo>
                <a:cubicBezTo>
                  <a:pt x="9112029" y="6132441"/>
                  <a:pt x="9087339" y="6101138"/>
                  <a:pt x="9059635" y="6109957"/>
                </a:cubicBezTo>
                <a:cubicBezTo>
                  <a:pt x="9024424" y="6092144"/>
                  <a:pt x="9043048" y="6078417"/>
                  <a:pt x="9010911" y="6064789"/>
                </a:cubicBezTo>
                <a:lnTo>
                  <a:pt x="8866811" y="6028191"/>
                </a:lnTo>
                <a:cubicBezTo>
                  <a:pt x="8846465" y="6021172"/>
                  <a:pt x="8825221" y="6000527"/>
                  <a:pt x="8804584" y="5994237"/>
                </a:cubicBezTo>
                <a:lnTo>
                  <a:pt x="8783071" y="5990448"/>
                </a:lnTo>
                <a:lnTo>
                  <a:pt x="8770456" y="5978060"/>
                </a:lnTo>
                <a:cubicBezTo>
                  <a:pt x="8764772" y="5975259"/>
                  <a:pt x="8757695" y="5974720"/>
                  <a:pt x="8748297" y="5978070"/>
                </a:cubicBezTo>
                <a:cubicBezTo>
                  <a:pt x="8730344" y="5973495"/>
                  <a:pt x="8679808" y="5955894"/>
                  <a:pt x="8662742" y="5950603"/>
                </a:cubicBezTo>
                <a:lnTo>
                  <a:pt x="8645902" y="5946326"/>
                </a:lnTo>
                <a:lnTo>
                  <a:pt x="8638176" y="5938358"/>
                </a:lnTo>
                <a:cubicBezTo>
                  <a:pt x="8625897" y="5932642"/>
                  <a:pt x="8594811" y="5922073"/>
                  <a:pt x="8572224" y="5912032"/>
                </a:cubicBezTo>
                <a:cubicBezTo>
                  <a:pt x="8553809" y="5897782"/>
                  <a:pt x="8529845" y="5886100"/>
                  <a:pt x="8502655" y="5878114"/>
                </a:cubicBezTo>
                <a:cubicBezTo>
                  <a:pt x="8496990" y="5883034"/>
                  <a:pt x="8489611" y="5872566"/>
                  <a:pt x="8485159" y="5869819"/>
                </a:cubicBezTo>
                <a:cubicBezTo>
                  <a:pt x="8483457" y="5873482"/>
                  <a:pt x="8471232" y="5872664"/>
                  <a:pt x="8468539" y="5868711"/>
                </a:cubicBezTo>
                <a:cubicBezTo>
                  <a:pt x="8389167" y="5836352"/>
                  <a:pt x="8421742" y="5881497"/>
                  <a:pt x="8379810" y="5849376"/>
                </a:cubicBezTo>
                <a:cubicBezTo>
                  <a:pt x="8371729" y="5846373"/>
                  <a:pt x="8364483" y="5846766"/>
                  <a:pt x="8357758" y="5848601"/>
                </a:cubicBezTo>
                <a:lnTo>
                  <a:pt x="8315264" y="5836192"/>
                </a:lnTo>
                <a:cubicBezTo>
                  <a:pt x="8299077" y="5829531"/>
                  <a:pt x="8281671" y="5824011"/>
                  <a:pt x="8263455" y="5819793"/>
                </a:cubicBezTo>
                <a:cubicBezTo>
                  <a:pt x="8257386" y="5826849"/>
                  <a:pt x="8245582" y="5813448"/>
                  <a:pt x="8239287" y="5810141"/>
                </a:cubicBezTo>
                <a:cubicBezTo>
                  <a:pt x="8237965" y="5815186"/>
                  <a:pt x="8222226" y="5815108"/>
                  <a:pt x="8217888" y="5810039"/>
                </a:cubicBezTo>
                <a:cubicBezTo>
                  <a:pt x="8109447" y="5773303"/>
                  <a:pt x="8161302" y="5831037"/>
                  <a:pt x="8100547" y="5791517"/>
                </a:cubicBezTo>
                <a:cubicBezTo>
                  <a:pt x="8089574" y="5788167"/>
                  <a:pt x="8080448" y="5789295"/>
                  <a:pt x="8072316" y="5792309"/>
                </a:cubicBezTo>
                <a:lnTo>
                  <a:pt x="8056967" y="5800648"/>
                </a:lnTo>
                <a:lnTo>
                  <a:pt x="8047885" y="5795270"/>
                </a:lnTo>
                <a:cubicBezTo>
                  <a:pt x="8010204" y="5788738"/>
                  <a:pt x="7996426" y="5797608"/>
                  <a:pt x="7977128" y="5783189"/>
                </a:cubicBezTo>
                <a:cubicBezTo>
                  <a:pt x="7943466" y="5775577"/>
                  <a:pt x="7904823" y="5770953"/>
                  <a:pt x="7874392" y="5763715"/>
                </a:cubicBezTo>
                <a:cubicBezTo>
                  <a:pt x="7860337" y="5743777"/>
                  <a:pt x="7817541" y="5748989"/>
                  <a:pt x="7794543" y="5739759"/>
                </a:cubicBezTo>
                <a:cubicBezTo>
                  <a:pt x="7784688" y="5731467"/>
                  <a:pt x="7776709" y="5729004"/>
                  <a:pt x="7763762" y="5734031"/>
                </a:cubicBezTo>
                <a:cubicBezTo>
                  <a:pt x="7718781" y="5694154"/>
                  <a:pt x="7732231" y="5727368"/>
                  <a:pt x="7685889" y="5707234"/>
                </a:cubicBezTo>
                <a:cubicBezTo>
                  <a:pt x="7646521" y="5687607"/>
                  <a:pt x="7600389" y="5671470"/>
                  <a:pt x="7566744" y="5634586"/>
                </a:cubicBezTo>
                <a:cubicBezTo>
                  <a:pt x="7561306" y="5624813"/>
                  <a:pt x="7543589" y="5618525"/>
                  <a:pt x="7527170" y="5620542"/>
                </a:cubicBezTo>
                <a:cubicBezTo>
                  <a:pt x="7524343" y="5620889"/>
                  <a:pt x="7521664" y="5621475"/>
                  <a:pt x="7519214" y="5622280"/>
                </a:cubicBezTo>
                <a:cubicBezTo>
                  <a:pt x="7500062" y="5596964"/>
                  <a:pt x="7480476" y="5604337"/>
                  <a:pt x="7473157" y="5588143"/>
                </a:cubicBezTo>
                <a:cubicBezTo>
                  <a:pt x="7433415" y="5574859"/>
                  <a:pt x="7395118" y="5582388"/>
                  <a:pt x="7388000" y="5568063"/>
                </a:cubicBezTo>
                <a:cubicBezTo>
                  <a:pt x="7366403" y="5564920"/>
                  <a:pt x="7332262" y="5573848"/>
                  <a:pt x="7320876" y="5557698"/>
                </a:cubicBezTo>
                <a:cubicBezTo>
                  <a:pt x="7314891" y="5568111"/>
                  <a:pt x="7299319" y="5544964"/>
                  <a:pt x="7284480" y="5549820"/>
                </a:cubicBezTo>
                <a:cubicBezTo>
                  <a:pt x="7273570" y="5554430"/>
                  <a:pt x="7266301" y="5548483"/>
                  <a:pt x="7256619" y="5546379"/>
                </a:cubicBezTo>
                <a:cubicBezTo>
                  <a:pt x="7242503" y="5549088"/>
                  <a:pt x="7202543" y="5533379"/>
                  <a:pt x="7193112" y="5525289"/>
                </a:cubicBezTo>
                <a:cubicBezTo>
                  <a:pt x="7172259" y="5499151"/>
                  <a:pt x="7108617" y="5505485"/>
                  <a:pt x="7090943" y="5485177"/>
                </a:cubicBezTo>
                <a:cubicBezTo>
                  <a:pt x="7083637" y="5481419"/>
                  <a:pt x="7076140" y="5479148"/>
                  <a:pt x="7068566" y="5477809"/>
                </a:cubicBezTo>
                <a:lnTo>
                  <a:pt x="7023035" y="5476595"/>
                </a:lnTo>
                <a:lnTo>
                  <a:pt x="7001197" y="5476163"/>
                </a:lnTo>
                <a:cubicBezTo>
                  <a:pt x="7016126" y="5454256"/>
                  <a:pt x="6943549" y="5466815"/>
                  <a:pt x="6967472" y="5451057"/>
                </a:cubicBezTo>
                <a:cubicBezTo>
                  <a:pt x="6931240" y="5443544"/>
                  <a:pt x="6920843" y="5429649"/>
                  <a:pt x="6883334" y="5418880"/>
                </a:cubicBezTo>
                <a:lnTo>
                  <a:pt x="6742417" y="5386446"/>
                </a:lnTo>
                <a:cubicBezTo>
                  <a:pt x="6690532" y="5366095"/>
                  <a:pt x="6665174" y="5364632"/>
                  <a:pt x="6618315" y="5353085"/>
                </a:cubicBezTo>
                <a:cubicBezTo>
                  <a:pt x="6581698" y="5304210"/>
                  <a:pt x="6547395" y="5315779"/>
                  <a:pt x="6521050" y="5283194"/>
                </a:cubicBezTo>
                <a:cubicBezTo>
                  <a:pt x="6469114" y="5268862"/>
                  <a:pt x="6472597" y="5253957"/>
                  <a:pt x="6414460" y="5253832"/>
                </a:cubicBezTo>
                <a:lnTo>
                  <a:pt x="6362535" y="5220502"/>
                </a:lnTo>
                <a:cubicBezTo>
                  <a:pt x="6350866" y="5213881"/>
                  <a:pt x="6347641" y="5215777"/>
                  <a:pt x="6344443" y="5214103"/>
                </a:cubicBezTo>
                <a:lnTo>
                  <a:pt x="6343344" y="5210454"/>
                </a:lnTo>
                <a:lnTo>
                  <a:pt x="6333344" y="5205307"/>
                </a:lnTo>
                <a:lnTo>
                  <a:pt x="6315602" y="5193288"/>
                </a:lnTo>
                <a:lnTo>
                  <a:pt x="6310442" y="5192802"/>
                </a:lnTo>
                <a:lnTo>
                  <a:pt x="6280815" y="5177420"/>
                </a:lnTo>
                <a:lnTo>
                  <a:pt x="6279533" y="5178045"/>
                </a:lnTo>
                <a:cubicBezTo>
                  <a:pt x="6275980" y="5179097"/>
                  <a:pt x="6272084" y="5179212"/>
                  <a:pt x="6267362" y="5177370"/>
                </a:cubicBezTo>
                <a:cubicBezTo>
                  <a:pt x="6261796" y="5192470"/>
                  <a:pt x="6259530" y="5180933"/>
                  <a:pt x="6246095" y="5174167"/>
                </a:cubicBezTo>
                <a:lnTo>
                  <a:pt x="6155252" y="5161201"/>
                </a:lnTo>
                <a:lnTo>
                  <a:pt x="6148525" y="5158442"/>
                </a:lnTo>
                <a:lnTo>
                  <a:pt x="6148187" y="5158573"/>
                </a:lnTo>
                <a:cubicBezTo>
                  <a:pt x="6146292" y="5158370"/>
                  <a:pt x="6143916" y="5157611"/>
                  <a:pt x="6140686" y="5156032"/>
                </a:cubicBezTo>
                <a:lnTo>
                  <a:pt x="6136260" y="5153413"/>
                </a:lnTo>
                <a:lnTo>
                  <a:pt x="6123208" y="5148061"/>
                </a:lnTo>
                <a:lnTo>
                  <a:pt x="6117367" y="5147451"/>
                </a:lnTo>
                <a:lnTo>
                  <a:pt x="5957305" y="5146062"/>
                </a:lnTo>
                <a:cubicBezTo>
                  <a:pt x="5920540" y="5140405"/>
                  <a:pt x="5887096" y="5142015"/>
                  <a:pt x="5857259" y="5132052"/>
                </a:cubicBezTo>
                <a:cubicBezTo>
                  <a:pt x="5843335" y="5135303"/>
                  <a:pt x="5830921" y="5135493"/>
                  <a:pt x="5821375" y="5125606"/>
                </a:cubicBezTo>
                <a:cubicBezTo>
                  <a:pt x="5786501" y="5122615"/>
                  <a:pt x="5775399" y="5132648"/>
                  <a:pt x="5755916" y="5120171"/>
                </a:cubicBezTo>
                <a:cubicBezTo>
                  <a:pt x="5732132" y="5135438"/>
                  <a:pt x="5732735" y="5128211"/>
                  <a:pt x="5725007" y="5121437"/>
                </a:cubicBezTo>
                <a:lnTo>
                  <a:pt x="5723810" y="5120848"/>
                </a:lnTo>
                <a:lnTo>
                  <a:pt x="5720531" y="5123048"/>
                </a:lnTo>
                <a:lnTo>
                  <a:pt x="5714794" y="5123371"/>
                </a:lnTo>
                <a:lnTo>
                  <a:pt x="5700141" y="5120131"/>
                </a:lnTo>
                <a:lnTo>
                  <a:pt x="5694799" y="5118234"/>
                </a:lnTo>
                <a:cubicBezTo>
                  <a:pt x="5691058" y="5117179"/>
                  <a:pt x="5688491" y="5116804"/>
                  <a:pt x="5686627" y="5116903"/>
                </a:cubicBezTo>
                <a:lnTo>
                  <a:pt x="5686371" y="5117086"/>
                </a:lnTo>
                <a:lnTo>
                  <a:pt x="5678818" y="5115416"/>
                </a:lnTo>
                <a:cubicBezTo>
                  <a:pt x="5666199" y="5112102"/>
                  <a:pt x="5654035" y="5108410"/>
                  <a:pt x="5642547" y="5104511"/>
                </a:cubicBezTo>
                <a:cubicBezTo>
                  <a:pt x="5629444" y="5114945"/>
                  <a:pt x="5588783" y="5093343"/>
                  <a:pt x="5587979" y="5116963"/>
                </a:cubicBezTo>
                <a:cubicBezTo>
                  <a:pt x="5572317" y="5112380"/>
                  <a:pt x="5564904" y="5101292"/>
                  <a:pt x="5566635" y="5117158"/>
                </a:cubicBezTo>
                <a:cubicBezTo>
                  <a:pt x="5561375" y="5116079"/>
                  <a:pt x="5557787" y="5116811"/>
                  <a:pt x="5554952" y="5118417"/>
                </a:cubicBezTo>
                <a:lnTo>
                  <a:pt x="5554039" y="5119241"/>
                </a:lnTo>
                <a:lnTo>
                  <a:pt x="5514253" y="5109018"/>
                </a:lnTo>
                <a:lnTo>
                  <a:pt x="5492156" y="5099904"/>
                </a:lnTo>
                <a:lnTo>
                  <a:pt x="5480446" y="5096385"/>
                </a:lnTo>
                <a:lnTo>
                  <a:pt x="5477744" y="5092939"/>
                </a:lnTo>
                <a:cubicBezTo>
                  <a:pt x="5474490" y="5090581"/>
                  <a:pt x="5469391" y="5088951"/>
                  <a:pt x="5460150" y="5088988"/>
                </a:cubicBezTo>
                <a:lnTo>
                  <a:pt x="5457901" y="5089459"/>
                </a:lnTo>
                <a:lnTo>
                  <a:pt x="5444243" y="5082761"/>
                </a:lnTo>
                <a:cubicBezTo>
                  <a:pt x="5439993" y="5080007"/>
                  <a:pt x="5436418" y="5076805"/>
                  <a:pt x="5433825" y="5072992"/>
                </a:cubicBezTo>
                <a:cubicBezTo>
                  <a:pt x="5379442" y="5082090"/>
                  <a:pt x="5336110" y="5058382"/>
                  <a:pt x="5280996" y="5052402"/>
                </a:cubicBezTo>
                <a:cubicBezTo>
                  <a:pt x="5250806" y="5043777"/>
                  <a:pt x="5168599" y="5048109"/>
                  <a:pt x="5161582" y="5019668"/>
                </a:cubicBezTo>
                <a:cubicBezTo>
                  <a:pt x="5121870" y="5011383"/>
                  <a:pt x="5095637" y="5009222"/>
                  <a:pt x="5042717" y="5002692"/>
                </a:cubicBezTo>
                <a:cubicBezTo>
                  <a:pt x="4991136" y="4972487"/>
                  <a:pt x="4902282" y="4979360"/>
                  <a:pt x="4840514" y="4959306"/>
                </a:cubicBezTo>
                <a:cubicBezTo>
                  <a:pt x="4799904" y="4976415"/>
                  <a:pt x="4824087" y="4958371"/>
                  <a:pt x="4786778" y="4956661"/>
                </a:cubicBezTo>
                <a:cubicBezTo>
                  <a:pt x="4801901" y="4937231"/>
                  <a:pt x="4739845" y="4961208"/>
                  <a:pt x="4743741" y="4937104"/>
                </a:cubicBezTo>
                <a:cubicBezTo>
                  <a:pt x="4736829" y="4937557"/>
                  <a:pt x="4730010" y="4938753"/>
                  <a:pt x="4723136" y="4940138"/>
                </a:cubicBezTo>
                <a:lnTo>
                  <a:pt x="4719535" y="4940850"/>
                </a:lnTo>
                <a:lnTo>
                  <a:pt x="4706143" y="4939586"/>
                </a:lnTo>
                <a:lnTo>
                  <a:pt x="4701098" y="4944372"/>
                </a:lnTo>
                <a:lnTo>
                  <a:pt x="4680034" y="4946157"/>
                </a:lnTo>
                <a:cubicBezTo>
                  <a:pt x="4672339" y="4946029"/>
                  <a:pt x="4664292" y="4944964"/>
                  <a:pt x="4655740" y="4942396"/>
                </a:cubicBezTo>
                <a:cubicBezTo>
                  <a:pt x="4636359" y="4929384"/>
                  <a:pt x="4599700" y="4935346"/>
                  <a:pt x="4569298" y="4929596"/>
                </a:cubicBezTo>
                <a:lnTo>
                  <a:pt x="4555977" y="4924356"/>
                </a:lnTo>
                <a:lnTo>
                  <a:pt x="4508949" y="4921648"/>
                </a:lnTo>
                <a:cubicBezTo>
                  <a:pt x="4495668" y="4920437"/>
                  <a:pt x="4482007" y="4918694"/>
                  <a:pt x="4467838" y="4915993"/>
                </a:cubicBezTo>
                <a:lnTo>
                  <a:pt x="4441948" y="4909300"/>
                </a:lnTo>
                <a:lnTo>
                  <a:pt x="4394719" y="4901820"/>
                </a:lnTo>
                <a:lnTo>
                  <a:pt x="4356810" y="4905146"/>
                </a:lnTo>
                <a:lnTo>
                  <a:pt x="4222144" y="4909117"/>
                </a:lnTo>
                <a:cubicBezTo>
                  <a:pt x="4202488" y="4913903"/>
                  <a:pt x="4184742" y="4933491"/>
                  <a:pt x="4160481" y="4923474"/>
                </a:cubicBezTo>
                <a:cubicBezTo>
                  <a:pt x="4165854" y="4934564"/>
                  <a:pt x="4131661" y="4919946"/>
                  <a:pt x="4124879" y="4929303"/>
                </a:cubicBezTo>
                <a:cubicBezTo>
                  <a:pt x="4120895" y="4937086"/>
                  <a:pt x="4109593" y="4934464"/>
                  <a:pt x="4100114" y="4936007"/>
                </a:cubicBezTo>
                <a:cubicBezTo>
                  <a:pt x="4091835" y="4943256"/>
                  <a:pt x="4045978" y="4943549"/>
                  <a:pt x="4030957" y="4939826"/>
                </a:cubicBezTo>
                <a:cubicBezTo>
                  <a:pt x="3989825" y="4924453"/>
                  <a:pt x="3946860" y="4952050"/>
                  <a:pt x="3913764" y="4940618"/>
                </a:cubicBezTo>
                <a:cubicBezTo>
                  <a:pt x="3904534" y="4939906"/>
                  <a:pt x="3896577" y="4940543"/>
                  <a:pt x="3889457" y="4942017"/>
                </a:cubicBezTo>
                <a:lnTo>
                  <a:pt x="3871115" y="4948115"/>
                </a:lnTo>
                <a:lnTo>
                  <a:pt x="3869086" y="4953796"/>
                </a:lnTo>
                <a:lnTo>
                  <a:pt x="3856124" y="4955351"/>
                </a:lnTo>
                <a:lnTo>
                  <a:pt x="3835967" y="4964002"/>
                </a:lnTo>
                <a:cubicBezTo>
                  <a:pt x="3826465" y="4939857"/>
                  <a:pt x="3782586" y="4975947"/>
                  <a:pt x="3785910" y="4953998"/>
                </a:cubicBezTo>
                <a:cubicBezTo>
                  <a:pt x="3750785" y="4960085"/>
                  <a:pt x="3699033" y="4941571"/>
                  <a:pt x="3671085" y="4966563"/>
                </a:cubicBezTo>
                <a:cubicBezTo>
                  <a:pt x="3621255" y="4971431"/>
                  <a:pt x="3562637" y="4982991"/>
                  <a:pt x="3486928" y="4983204"/>
                </a:cubicBezTo>
                <a:cubicBezTo>
                  <a:pt x="3446030" y="4983424"/>
                  <a:pt x="3343460" y="4965124"/>
                  <a:pt x="3280956" y="4963864"/>
                </a:cubicBezTo>
                <a:cubicBezTo>
                  <a:pt x="3227193" y="4969510"/>
                  <a:pt x="3256481" y="4962609"/>
                  <a:pt x="3211563" y="4982704"/>
                </a:cubicBezTo>
                <a:cubicBezTo>
                  <a:pt x="3207119" y="4979549"/>
                  <a:pt x="3170070" y="4977192"/>
                  <a:pt x="3164681" y="4975408"/>
                </a:cubicBezTo>
                <a:lnTo>
                  <a:pt x="3127171" y="4968229"/>
                </a:lnTo>
                <a:lnTo>
                  <a:pt x="3096889" y="4965619"/>
                </a:lnTo>
                <a:cubicBezTo>
                  <a:pt x="3088441" y="4967572"/>
                  <a:pt x="3082883" y="4967054"/>
                  <a:pt x="3078620" y="4965444"/>
                </a:cubicBezTo>
                <a:lnTo>
                  <a:pt x="3074275" y="4962670"/>
                </a:lnTo>
                <a:lnTo>
                  <a:pt x="3036436" y="4957455"/>
                </a:lnTo>
                <a:lnTo>
                  <a:pt x="3031995" y="4958829"/>
                </a:lnTo>
                <a:lnTo>
                  <a:pt x="2994028" y="4956800"/>
                </a:lnTo>
                <a:cubicBezTo>
                  <a:pt x="2992299" y="4958944"/>
                  <a:pt x="2989407" y="4960397"/>
                  <a:pt x="2984001" y="4960444"/>
                </a:cubicBezTo>
                <a:cubicBezTo>
                  <a:pt x="2994191" y="4975446"/>
                  <a:pt x="2981386" y="4966249"/>
                  <a:pt x="2964542" y="4965062"/>
                </a:cubicBezTo>
                <a:cubicBezTo>
                  <a:pt x="2976613" y="4988096"/>
                  <a:pt x="2927627" y="4975618"/>
                  <a:pt x="2921274" y="4988440"/>
                </a:cubicBezTo>
                <a:cubicBezTo>
                  <a:pt x="2908629" y="4987050"/>
                  <a:pt x="2895476" y="4985998"/>
                  <a:pt x="2882111" y="4985411"/>
                </a:cubicBezTo>
                <a:lnTo>
                  <a:pt x="2874282" y="4985361"/>
                </a:lnTo>
                <a:cubicBezTo>
                  <a:pt x="2874237" y="4985437"/>
                  <a:pt x="2874193" y="4985514"/>
                  <a:pt x="2874147" y="4985591"/>
                </a:cubicBezTo>
                <a:cubicBezTo>
                  <a:pt x="2872492" y="4986074"/>
                  <a:pt x="2869935" y="4986243"/>
                  <a:pt x="2865932" y="4985999"/>
                </a:cubicBezTo>
                <a:lnTo>
                  <a:pt x="2860008" y="4985269"/>
                </a:lnTo>
                <a:lnTo>
                  <a:pt x="2844819" y="4985172"/>
                </a:lnTo>
                <a:lnTo>
                  <a:pt x="2839735" y="4986676"/>
                </a:lnTo>
                <a:lnTo>
                  <a:pt x="2837922" y="4989488"/>
                </a:lnTo>
                <a:lnTo>
                  <a:pt x="2836507" y="4989165"/>
                </a:lnTo>
                <a:cubicBezTo>
                  <a:pt x="2825749" y="4984209"/>
                  <a:pt x="2822382" y="4977089"/>
                  <a:pt x="2808859" y="4996804"/>
                </a:cubicBezTo>
                <a:cubicBezTo>
                  <a:pt x="2784233" y="4988767"/>
                  <a:pt x="2779499" y="5000786"/>
                  <a:pt x="2745907" y="5005126"/>
                </a:cubicBezTo>
                <a:cubicBezTo>
                  <a:pt x="2731796" y="4997536"/>
                  <a:pt x="2720518" y="5000295"/>
                  <a:pt x="2709519" y="5006333"/>
                </a:cubicBezTo>
                <a:cubicBezTo>
                  <a:pt x="2676766" y="5002878"/>
                  <a:pt x="2646981" y="5011377"/>
                  <a:pt x="2610212" y="5013529"/>
                </a:cubicBezTo>
                <a:cubicBezTo>
                  <a:pt x="2570359" y="5003730"/>
                  <a:pt x="2550109" y="5021491"/>
                  <a:pt x="2510814" y="5023713"/>
                </a:cubicBezTo>
                <a:cubicBezTo>
                  <a:pt x="2476639" y="5006722"/>
                  <a:pt x="2482834" y="5038639"/>
                  <a:pt x="2462736" y="5045398"/>
                </a:cubicBezTo>
                <a:lnTo>
                  <a:pt x="2457050" y="5046022"/>
                </a:lnTo>
                <a:lnTo>
                  <a:pt x="2442184" y="5043549"/>
                </a:lnTo>
                <a:lnTo>
                  <a:pt x="2436703" y="5041929"/>
                </a:lnTo>
                <a:cubicBezTo>
                  <a:pt x="2432888" y="5041072"/>
                  <a:pt x="2430299" y="5040830"/>
                  <a:pt x="2428451" y="5041027"/>
                </a:cubicBezTo>
                <a:lnTo>
                  <a:pt x="2420551" y="5039949"/>
                </a:lnTo>
                <a:cubicBezTo>
                  <a:pt x="2407700" y="5037296"/>
                  <a:pt x="2395274" y="5034239"/>
                  <a:pt x="2383501" y="5030941"/>
                </a:cubicBezTo>
                <a:cubicBezTo>
                  <a:pt x="2362992" y="5032521"/>
                  <a:pt x="2317884" y="5047662"/>
                  <a:pt x="2297493" y="5049431"/>
                </a:cubicBezTo>
                <a:lnTo>
                  <a:pt x="2261156" y="5041558"/>
                </a:lnTo>
                <a:lnTo>
                  <a:pt x="2200581" y="5024964"/>
                </a:lnTo>
                <a:lnTo>
                  <a:pt x="2198380" y="5025550"/>
                </a:lnTo>
                <a:lnTo>
                  <a:pt x="2116066" y="5019568"/>
                </a:lnTo>
                <a:cubicBezTo>
                  <a:pt x="2111600" y="5017036"/>
                  <a:pt x="2059664" y="5006071"/>
                  <a:pt x="2056754" y="5002394"/>
                </a:cubicBezTo>
                <a:cubicBezTo>
                  <a:pt x="2003393" y="5014336"/>
                  <a:pt x="1998298" y="5008800"/>
                  <a:pt x="1942916" y="5005703"/>
                </a:cubicBezTo>
                <a:cubicBezTo>
                  <a:pt x="1882138" y="4994708"/>
                  <a:pt x="1836966" y="4976630"/>
                  <a:pt x="1796717" y="4970423"/>
                </a:cubicBezTo>
                <a:cubicBezTo>
                  <a:pt x="1724075" y="4959337"/>
                  <a:pt x="1636218" y="4936339"/>
                  <a:pt x="1583222" y="4931235"/>
                </a:cubicBezTo>
                <a:cubicBezTo>
                  <a:pt x="1544265" y="4950469"/>
                  <a:pt x="1556109" y="4927628"/>
                  <a:pt x="1518821" y="4927872"/>
                </a:cubicBezTo>
                <a:cubicBezTo>
                  <a:pt x="1497291" y="4925112"/>
                  <a:pt x="1483221" y="4916728"/>
                  <a:pt x="1471837" y="4914678"/>
                </a:cubicBezTo>
                <a:lnTo>
                  <a:pt x="1450515" y="4915578"/>
                </a:lnTo>
                <a:lnTo>
                  <a:pt x="1437078" y="4915016"/>
                </a:lnTo>
                <a:lnTo>
                  <a:pt x="1432462" y="4920065"/>
                </a:lnTo>
                <a:lnTo>
                  <a:pt x="1411645" y="4922952"/>
                </a:lnTo>
                <a:cubicBezTo>
                  <a:pt x="1384856" y="4920079"/>
                  <a:pt x="1306656" y="4907389"/>
                  <a:pt x="1271729" y="4902828"/>
                </a:cubicBezTo>
                <a:cubicBezTo>
                  <a:pt x="1258697" y="4896954"/>
                  <a:pt x="1213546" y="4890036"/>
                  <a:pt x="1202076" y="4895589"/>
                </a:cubicBezTo>
                <a:cubicBezTo>
                  <a:pt x="1192059" y="4895561"/>
                  <a:pt x="1182171" y="4891311"/>
                  <a:pt x="1174670" y="4898040"/>
                </a:cubicBezTo>
                <a:cubicBezTo>
                  <a:pt x="1163701" y="4905820"/>
                  <a:pt x="1136874" y="4886643"/>
                  <a:pt x="1137035" y="4897965"/>
                </a:cubicBezTo>
                <a:cubicBezTo>
                  <a:pt x="1117838" y="4884693"/>
                  <a:pt x="1091386" y="4900421"/>
                  <a:pt x="1069882" y="4901859"/>
                </a:cubicBezTo>
                <a:cubicBezTo>
                  <a:pt x="1055589" y="4889467"/>
                  <a:pt x="1024570" y="4904705"/>
                  <a:pt x="980935" y="4900090"/>
                </a:cubicBezTo>
                <a:cubicBezTo>
                  <a:pt x="947614" y="4895538"/>
                  <a:pt x="913224" y="4886405"/>
                  <a:pt x="869960" y="4874547"/>
                </a:cubicBezTo>
                <a:cubicBezTo>
                  <a:pt x="819114" y="4845820"/>
                  <a:pt x="768074" y="4839770"/>
                  <a:pt x="721345" y="4828937"/>
                </a:cubicBezTo>
                <a:cubicBezTo>
                  <a:pt x="667944" y="4819060"/>
                  <a:pt x="698286" y="4848426"/>
                  <a:pt x="635428" y="4819153"/>
                </a:cubicBezTo>
                <a:cubicBezTo>
                  <a:pt x="626286" y="4826707"/>
                  <a:pt x="617638" y="4825980"/>
                  <a:pt x="604106" y="4819994"/>
                </a:cubicBezTo>
                <a:cubicBezTo>
                  <a:pt x="583276" y="4822237"/>
                  <a:pt x="539859" y="4835097"/>
                  <a:pt x="510451" y="4832608"/>
                </a:cubicBezTo>
                <a:cubicBezTo>
                  <a:pt x="489781" y="4829929"/>
                  <a:pt x="443867" y="4807857"/>
                  <a:pt x="427656" y="4805062"/>
                </a:cubicBezTo>
                <a:cubicBezTo>
                  <a:pt x="424088" y="4806479"/>
                  <a:pt x="419580" y="4809736"/>
                  <a:pt x="413184" y="4815837"/>
                </a:cubicBezTo>
                <a:cubicBezTo>
                  <a:pt x="387673" y="4805882"/>
                  <a:pt x="379855" y="4817328"/>
                  <a:pt x="341772" y="4818825"/>
                </a:cubicBezTo>
                <a:cubicBezTo>
                  <a:pt x="327795" y="4810179"/>
                  <a:pt x="314729" y="4811964"/>
                  <a:pt x="301266" y="4817000"/>
                </a:cubicBezTo>
                <a:cubicBezTo>
                  <a:pt x="265781" y="4810886"/>
                  <a:pt x="231017" y="4816794"/>
                  <a:pt x="189886" y="4815871"/>
                </a:cubicBezTo>
                <a:cubicBezTo>
                  <a:pt x="147910" y="4802917"/>
                  <a:pt x="121702" y="4818738"/>
                  <a:pt x="77762" y="4817675"/>
                </a:cubicBezTo>
                <a:cubicBezTo>
                  <a:pt x="38733" y="4795315"/>
                  <a:pt x="44308" y="4840244"/>
                  <a:pt x="8164" y="4835320"/>
                </a:cubicBezTo>
                <a:lnTo>
                  <a:pt x="0" y="4832771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14976F8-93A5-C163-7E9A-67D58A460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818" y="5234320"/>
            <a:ext cx="6931319" cy="75221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Sustainable Social Development </a:t>
            </a:r>
          </a:p>
        </p:txBody>
      </p:sp>
    </p:spTree>
    <p:extLst>
      <p:ext uri="{BB962C8B-B14F-4D97-AF65-F5344CB8AC3E}">
        <p14:creationId xmlns:p14="http://schemas.microsoft.com/office/powerpoint/2010/main" val="8497728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Picture 22" descr="Throwing empty plastic bottle into the rubbish">
            <a:extLst>
              <a:ext uri="{FF2B5EF4-FFF2-40B4-BE49-F238E27FC236}">
                <a16:creationId xmlns:a16="http://schemas.microsoft.com/office/drawing/2014/main" id="{01D83190-B97F-323F-8303-3AB6467DE9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15434" r="-1" b="274"/>
          <a:stretch/>
        </p:blipFill>
        <p:spPr>
          <a:xfrm>
            <a:off x="20" y="10"/>
            <a:ext cx="1218893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3CD874D-C189-8D0E-9047-E142110311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3"/>
            <a:ext cx="9144000" cy="306324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600">
                <a:solidFill>
                  <a:schemeClr val="bg1"/>
                </a:solidFill>
              </a:rPr>
              <a:t>Waste Reduction </a:t>
            </a:r>
          </a:p>
        </p:txBody>
      </p:sp>
      <p:sp>
        <p:nvSpPr>
          <p:cNvPr id="33" name="sketchy line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4450" cap="rnd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7121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85E1BDC-A9B0-4A87-82E3-F3187F69A8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0990C621-3B8B-4820-8328-D47EF7CE8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416" y="365125"/>
            <a:ext cx="11167447" cy="2089317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467D03-8CC3-DE04-E585-2DD12266CC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1560" y="586822"/>
            <a:ext cx="3657600" cy="164592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/>
              <a:t>Plastic Reduction </a:t>
            </a:r>
            <a:endParaRPr lang="en-US" sz="3200">
              <a:cs typeface="Calibri Light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1A2385B-1D2A-4E17-84FA-6CB7F0AAE4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08" y="1057739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E791F2F-79DB-4CC0-9FA1-001E3E91E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243541" y="1400638"/>
            <a:ext cx="1463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402489-FE34-FCAB-9B76-10F388F2048D}"/>
              </a:ext>
            </a:extLst>
          </p:cNvPr>
          <p:cNvSpPr txBox="1"/>
          <p:nvPr/>
        </p:nvSpPr>
        <p:spPr>
          <a:xfrm>
            <a:off x="5250106" y="586822"/>
            <a:ext cx="6106742" cy="164592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(Pretty Good Digital, 2022)</a:t>
            </a:r>
          </a:p>
        </p:txBody>
      </p:sp>
      <p:pic>
        <p:nvPicPr>
          <p:cNvPr id="6" name="Picture 5" descr="100 x 7oz Single Wall White Paper Cups for Hot &amp; Cold Drinks Premium Disposable  Coffee/Tea Paper Cups Perfect for Your Home, Café, Work, Parties or  Outdoors. : Amazon.co.uk: Home &amp; Kitchen">
            <a:extLst>
              <a:ext uri="{FF2B5EF4-FFF2-40B4-BE49-F238E27FC236}">
                <a16:creationId xmlns:a16="http://schemas.microsoft.com/office/drawing/2014/main" id="{A6CB2371-590A-11EB-2D77-9D238F9ED9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574" y="2729397"/>
            <a:ext cx="5187927" cy="3483864"/>
          </a:xfrm>
          <a:prstGeom prst="rect">
            <a:avLst/>
          </a:prstGeom>
        </p:spPr>
      </p:pic>
      <p:pic>
        <p:nvPicPr>
          <p:cNvPr id="4" name="Content Placeholder 3" descr="A metal cup in the grass&#10;&#10;Description automatically generated">
            <a:extLst>
              <a:ext uri="{FF2B5EF4-FFF2-40B4-BE49-F238E27FC236}">
                <a16:creationId xmlns:a16="http://schemas.microsoft.com/office/drawing/2014/main" id="{2FE92E43-EEDD-FA1D-9589-DA2810941C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350686" y="2729397"/>
            <a:ext cx="5219271" cy="3483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3666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0A19250D-D569-4232-9020-BD415AE51D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391E1D-2039-FB44-C536-C436C9FAEA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4513" y="841375"/>
            <a:ext cx="3505200" cy="311469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300">
                <a:solidFill>
                  <a:schemeClr val="bg1"/>
                </a:solidFill>
              </a:rPr>
              <a:t>Noise Pollution 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8001D0-CC06-4DD0-1387-EE7E2D4BF7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54513" y="4337072"/>
            <a:ext cx="3506264" cy="1671616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2400">
                <a:solidFill>
                  <a:schemeClr val="bg1"/>
                </a:solidFill>
              </a:rPr>
              <a:t>(Seetickets.com, 2024)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B7BAEF06-AB74-442C-8C30-B88233FD83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4087640" cy="6858000"/>
            <a:chOff x="1" y="0"/>
            <a:chExt cx="4087640" cy="6858000"/>
          </a:xfrm>
          <a:effectLst>
            <a:outerShdw blurRad="381000" dist="152400" algn="ctr" rotWithShape="0">
              <a:srgbClr val="000000">
                <a:alpha val="10000"/>
              </a:srgbClr>
            </a:outerShdw>
          </a:effectLst>
        </p:grpSpPr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BDFD9AA5-A6A4-499F-BB09-5CD7F81458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1" y="0"/>
              <a:ext cx="3986041" cy="6858000"/>
              <a:chOff x="1" y="0"/>
              <a:chExt cx="3986041" cy="6858000"/>
            </a:xfrm>
          </p:grpSpPr>
          <p:sp>
            <p:nvSpPr>
              <p:cNvPr id="39" name="Freeform: Shape 38">
                <a:extLst>
                  <a:ext uri="{FF2B5EF4-FFF2-40B4-BE49-F238E27FC236}">
                    <a16:creationId xmlns:a16="http://schemas.microsoft.com/office/drawing/2014/main" id="{5F499571-4EEA-4442-B71C-2972335B354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" y="0"/>
                <a:ext cx="3986041" cy="6858000"/>
              </a:xfrm>
              <a:custGeom>
                <a:avLst/>
                <a:gdLst>
                  <a:gd name="connsiteX0" fmla="*/ 0 w 3986041"/>
                  <a:gd name="connsiteY0" fmla="*/ 0 h 6858000"/>
                  <a:gd name="connsiteX1" fmla="*/ 3066495 w 3986041"/>
                  <a:gd name="connsiteY1" fmla="*/ 0 h 6858000"/>
                  <a:gd name="connsiteX2" fmla="*/ 3427241 w 3986041"/>
                  <a:gd name="connsiteY2" fmla="*/ 1211943 h 6858000"/>
                  <a:gd name="connsiteX3" fmla="*/ 3986041 w 3986041"/>
                  <a:gd name="connsiteY3" fmla="*/ 4122057 h 6858000"/>
                  <a:gd name="connsiteX4" fmla="*/ 3751724 w 3986041"/>
                  <a:gd name="connsiteY4" fmla="*/ 6858000 h 6858000"/>
                  <a:gd name="connsiteX5" fmla="*/ 0 w 3986041"/>
                  <a:gd name="connsiteY5" fmla="*/ 68580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986041" h="6858000">
                    <a:moveTo>
                      <a:pt x="0" y="0"/>
                    </a:moveTo>
                    <a:lnTo>
                      <a:pt x="3066495" y="0"/>
                    </a:lnTo>
                    <a:lnTo>
                      <a:pt x="3427241" y="1211943"/>
                    </a:lnTo>
                    <a:lnTo>
                      <a:pt x="3986041" y="4122057"/>
                    </a:lnTo>
                    <a:lnTo>
                      <a:pt x="3751724" y="6858000"/>
                    </a:lnTo>
                    <a:lnTo>
                      <a:pt x="0" y="6858000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0" name="Freeform: Shape 39">
                <a:extLst>
                  <a:ext uri="{FF2B5EF4-FFF2-40B4-BE49-F238E27FC236}">
                    <a16:creationId xmlns:a16="http://schemas.microsoft.com/office/drawing/2014/main" id="{9FFC7284-7A71-4F33-AB06-E0D1EB1CAFF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" y="0"/>
                <a:ext cx="3986041" cy="6858000"/>
              </a:xfrm>
              <a:custGeom>
                <a:avLst/>
                <a:gdLst>
                  <a:gd name="connsiteX0" fmla="*/ 0 w 3986041"/>
                  <a:gd name="connsiteY0" fmla="*/ 0 h 6858000"/>
                  <a:gd name="connsiteX1" fmla="*/ 3066495 w 3986041"/>
                  <a:gd name="connsiteY1" fmla="*/ 0 h 6858000"/>
                  <a:gd name="connsiteX2" fmla="*/ 3427241 w 3986041"/>
                  <a:gd name="connsiteY2" fmla="*/ 1211943 h 6858000"/>
                  <a:gd name="connsiteX3" fmla="*/ 3986041 w 3986041"/>
                  <a:gd name="connsiteY3" fmla="*/ 4122057 h 6858000"/>
                  <a:gd name="connsiteX4" fmla="*/ 3751724 w 3986041"/>
                  <a:gd name="connsiteY4" fmla="*/ 6858000 h 6858000"/>
                  <a:gd name="connsiteX5" fmla="*/ 0 w 3986041"/>
                  <a:gd name="connsiteY5" fmla="*/ 68580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986041" h="6858000">
                    <a:moveTo>
                      <a:pt x="0" y="0"/>
                    </a:moveTo>
                    <a:lnTo>
                      <a:pt x="3066495" y="0"/>
                    </a:lnTo>
                    <a:lnTo>
                      <a:pt x="3427241" y="1211943"/>
                    </a:lnTo>
                    <a:lnTo>
                      <a:pt x="3986041" y="4122057"/>
                    </a:lnTo>
                    <a:lnTo>
                      <a:pt x="3751724" y="6858000"/>
                    </a:lnTo>
                    <a:lnTo>
                      <a:pt x="0" y="6858000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C27F758D-B23C-459E-AD21-6621782C72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2748588" y="0"/>
              <a:ext cx="1339053" cy="6858000"/>
              <a:chOff x="2748588" y="0"/>
              <a:chExt cx="1339053" cy="6858000"/>
            </a:xfrm>
          </p:grpSpPr>
          <p:sp>
            <p:nvSpPr>
              <p:cNvPr id="37" name="Freeform: Shape 36">
                <a:extLst>
                  <a:ext uri="{FF2B5EF4-FFF2-40B4-BE49-F238E27FC236}">
                    <a16:creationId xmlns:a16="http://schemas.microsoft.com/office/drawing/2014/main" id="{08DD5D69-A882-48D7-ACFB-68E2DC6B045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748588" y="0"/>
                <a:ext cx="1339053" cy="6858000"/>
              </a:xfrm>
              <a:custGeom>
                <a:avLst/>
                <a:gdLst>
                  <a:gd name="connsiteX0" fmla="*/ 850532 w 1339053"/>
                  <a:gd name="connsiteY0" fmla="*/ 3481838 h 6858000"/>
                  <a:gd name="connsiteX1" fmla="*/ 877027 w 1339053"/>
                  <a:gd name="connsiteY1" fmla="*/ 3490955 h 6858000"/>
                  <a:gd name="connsiteX2" fmla="*/ 922718 w 1339053"/>
                  <a:gd name="connsiteY2" fmla="*/ 3516472 h 6858000"/>
                  <a:gd name="connsiteX3" fmla="*/ 1094179 w 1339053"/>
                  <a:gd name="connsiteY3" fmla="*/ 3567567 h 6858000"/>
                  <a:gd name="connsiteX4" fmla="*/ 1118891 w 1339053"/>
                  <a:gd name="connsiteY4" fmla="*/ 3568331 h 6858000"/>
                  <a:gd name="connsiteX5" fmla="*/ 1295961 w 1339053"/>
                  <a:gd name="connsiteY5" fmla="*/ 3584709 h 6858000"/>
                  <a:gd name="connsiteX6" fmla="*/ 1308070 w 1339053"/>
                  <a:gd name="connsiteY6" fmla="*/ 3585183 h 6858000"/>
                  <a:gd name="connsiteX7" fmla="*/ 1325263 w 1339053"/>
                  <a:gd name="connsiteY7" fmla="*/ 3705453 h 6858000"/>
                  <a:gd name="connsiteX8" fmla="*/ 1334107 w 1339053"/>
                  <a:gd name="connsiteY8" fmla="*/ 3772268 h 6858000"/>
                  <a:gd name="connsiteX9" fmla="*/ 1338203 w 1339053"/>
                  <a:gd name="connsiteY9" fmla="*/ 3831076 h 6858000"/>
                  <a:gd name="connsiteX10" fmla="*/ 1338805 w 1339053"/>
                  <a:gd name="connsiteY10" fmla="*/ 3839709 h 6858000"/>
                  <a:gd name="connsiteX11" fmla="*/ 1335635 w 1339053"/>
                  <a:gd name="connsiteY11" fmla="*/ 4118635 h 6858000"/>
                  <a:gd name="connsiteX12" fmla="*/ 1337171 w 1339053"/>
                  <a:gd name="connsiteY12" fmla="*/ 4209403 h 6858000"/>
                  <a:gd name="connsiteX13" fmla="*/ 1325840 w 1339053"/>
                  <a:gd name="connsiteY13" fmla="*/ 4309174 h 6858000"/>
                  <a:gd name="connsiteX14" fmla="*/ 1321122 w 1339053"/>
                  <a:gd name="connsiteY14" fmla="*/ 4473630 h 6858000"/>
                  <a:gd name="connsiteX15" fmla="*/ 1302196 w 1339053"/>
                  <a:gd name="connsiteY15" fmla="*/ 4791709 h 6858000"/>
                  <a:gd name="connsiteX16" fmla="*/ 1293239 w 1339053"/>
                  <a:gd name="connsiteY16" fmla="*/ 4860048 h 6858000"/>
                  <a:gd name="connsiteX17" fmla="*/ 1288829 w 1339053"/>
                  <a:gd name="connsiteY17" fmla="*/ 5039837 h 6858000"/>
                  <a:gd name="connsiteX18" fmla="*/ 1289584 w 1339053"/>
                  <a:gd name="connsiteY18" fmla="*/ 5148703 h 6858000"/>
                  <a:gd name="connsiteX19" fmla="*/ 1282205 w 1339053"/>
                  <a:gd name="connsiteY19" fmla="*/ 5236435 h 6858000"/>
                  <a:gd name="connsiteX20" fmla="*/ 1268145 w 1339053"/>
                  <a:gd name="connsiteY20" fmla="*/ 5311662 h 6858000"/>
                  <a:gd name="connsiteX21" fmla="*/ 1250547 w 1339053"/>
                  <a:gd name="connsiteY21" fmla="*/ 5515595 h 6858000"/>
                  <a:gd name="connsiteX22" fmla="*/ 1243323 w 1339053"/>
                  <a:gd name="connsiteY22" fmla="*/ 5596885 h 6858000"/>
                  <a:gd name="connsiteX23" fmla="*/ 1238303 w 1339053"/>
                  <a:gd name="connsiteY23" fmla="*/ 5812036 h 6858000"/>
                  <a:gd name="connsiteX24" fmla="*/ 1223551 w 1339053"/>
                  <a:gd name="connsiteY24" fmla="*/ 5991171 h 6858000"/>
                  <a:gd name="connsiteX25" fmla="*/ 1219699 w 1339053"/>
                  <a:gd name="connsiteY25" fmla="*/ 6066726 h 6858000"/>
                  <a:gd name="connsiteX26" fmla="*/ 1199935 w 1339053"/>
                  <a:gd name="connsiteY26" fmla="*/ 6236130 h 6858000"/>
                  <a:gd name="connsiteX27" fmla="*/ 1192857 w 1339053"/>
                  <a:gd name="connsiteY27" fmla="*/ 6333267 h 6858000"/>
                  <a:gd name="connsiteX28" fmla="*/ 1148174 w 1339053"/>
                  <a:gd name="connsiteY28" fmla="*/ 6561849 h 6858000"/>
                  <a:gd name="connsiteX29" fmla="*/ 1100424 w 1339053"/>
                  <a:gd name="connsiteY29" fmla="*/ 6797385 h 6858000"/>
                  <a:gd name="connsiteX30" fmla="*/ 1085621 w 1339053"/>
                  <a:gd name="connsiteY30" fmla="*/ 6858000 h 6858000"/>
                  <a:gd name="connsiteX31" fmla="*/ 932341 w 1339053"/>
                  <a:gd name="connsiteY31" fmla="*/ 6858000 h 6858000"/>
                  <a:gd name="connsiteX32" fmla="*/ 944496 w 1339053"/>
                  <a:gd name="connsiteY32" fmla="*/ 6829656 h 6858000"/>
                  <a:gd name="connsiteX33" fmla="*/ 913239 w 1339053"/>
                  <a:gd name="connsiteY33" fmla="*/ 6720119 h 6858000"/>
                  <a:gd name="connsiteX34" fmla="*/ 870682 w 1339053"/>
                  <a:gd name="connsiteY34" fmla="*/ 6655346 h 6858000"/>
                  <a:gd name="connsiteX35" fmla="*/ 846442 w 1339053"/>
                  <a:gd name="connsiteY35" fmla="*/ 6498594 h 6858000"/>
                  <a:gd name="connsiteX36" fmla="*/ 881150 w 1339053"/>
                  <a:gd name="connsiteY36" fmla="*/ 6473756 h 6858000"/>
                  <a:gd name="connsiteX37" fmla="*/ 922470 w 1339053"/>
                  <a:gd name="connsiteY37" fmla="*/ 6377035 h 6858000"/>
                  <a:gd name="connsiteX38" fmla="*/ 955039 w 1339053"/>
                  <a:gd name="connsiteY38" fmla="*/ 6268585 h 6858000"/>
                  <a:gd name="connsiteX39" fmla="*/ 1024350 w 1339053"/>
                  <a:gd name="connsiteY39" fmla="*/ 6083443 h 6858000"/>
                  <a:gd name="connsiteX40" fmla="*/ 999696 w 1339053"/>
                  <a:gd name="connsiteY40" fmla="*/ 5938416 h 6858000"/>
                  <a:gd name="connsiteX41" fmla="*/ 988342 w 1339053"/>
                  <a:gd name="connsiteY41" fmla="*/ 5882426 h 6858000"/>
                  <a:gd name="connsiteX42" fmla="*/ 985444 w 1339053"/>
                  <a:gd name="connsiteY42" fmla="*/ 5832438 h 6858000"/>
                  <a:gd name="connsiteX43" fmla="*/ 992016 w 1339053"/>
                  <a:gd name="connsiteY43" fmla="*/ 5777751 h 6858000"/>
                  <a:gd name="connsiteX44" fmla="*/ 995028 w 1339053"/>
                  <a:gd name="connsiteY44" fmla="*/ 5641832 h 6858000"/>
                  <a:gd name="connsiteX45" fmla="*/ 981247 w 1339053"/>
                  <a:gd name="connsiteY45" fmla="*/ 5562522 h 6858000"/>
                  <a:gd name="connsiteX46" fmla="*/ 995131 w 1339053"/>
                  <a:gd name="connsiteY46" fmla="*/ 5398075 h 6858000"/>
                  <a:gd name="connsiteX47" fmla="*/ 997379 w 1339053"/>
                  <a:gd name="connsiteY47" fmla="*/ 5283928 h 6858000"/>
                  <a:gd name="connsiteX48" fmla="*/ 979617 w 1339053"/>
                  <a:gd name="connsiteY48" fmla="*/ 5157396 h 6858000"/>
                  <a:gd name="connsiteX49" fmla="*/ 976441 w 1339053"/>
                  <a:gd name="connsiteY49" fmla="*/ 5139485 h 6858000"/>
                  <a:gd name="connsiteX50" fmla="*/ 953793 w 1339053"/>
                  <a:gd name="connsiteY50" fmla="*/ 5091862 h 6858000"/>
                  <a:gd name="connsiteX51" fmla="*/ 853056 w 1339053"/>
                  <a:gd name="connsiteY51" fmla="*/ 5001787 h 6858000"/>
                  <a:gd name="connsiteX52" fmla="*/ 833979 w 1339053"/>
                  <a:gd name="connsiteY52" fmla="*/ 4978966 h 6858000"/>
                  <a:gd name="connsiteX53" fmla="*/ 796995 w 1339053"/>
                  <a:gd name="connsiteY53" fmla="*/ 4813768 h 6858000"/>
                  <a:gd name="connsiteX54" fmla="*/ 820590 w 1339053"/>
                  <a:gd name="connsiteY54" fmla="*/ 4764057 h 6858000"/>
                  <a:gd name="connsiteX55" fmla="*/ 864688 w 1339053"/>
                  <a:gd name="connsiteY55" fmla="*/ 4714752 h 6858000"/>
                  <a:gd name="connsiteX56" fmla="*/ 910485 w 1339053"/>
                  <a:gd name="connsiteY56" fmla="*/ 4590911 h 6858000"/>
                  <a:gd name="connsiteX57" fmla="*/ 911445 w 1339053"/>
                  <a:gd name="connsiteY57" fmla="*/ 4539571 h 6858000"/>
                  <a:gd name="connsiteX58" fmla="*/ 900285 w 1339053"/>
                  <a:gd name="connsiteY58" fmla="*/ 4445837 h 6858000"/>
                  <a:gd name="connsiteX59" fmla="*/ 863237 w 1339053"/>
                  <a:gd name="connsiteY59" fmla="*/ 4364703 h 6858000"/>
                  <a:gd name="connsiteX60" fmla="*/ 798070 w 1339053"/>
                  <a:gd name="connsiteY60" fmla="*/ 4243284 h 6858000"/>
                  <a:gd name="connsiteX61" fmla="*/ 817097 w 1339053"/>
                  <a:gd name="connsiteY61" fmla="*/ 4054750 h 6858000"/>
                  <a:gd name="connsiteX62" fmla="*/ 826251 w 1339053"/>
                  <a:gd name="connsiteY62" fmla="*/ 3982801 h 6858000"/>
                  <a:gd name="connsiteX63" fmla="*/ 836848 w 1339053"/>
                  <a:gd name="connsiteY63" fmla="*/ 3784939 h 6858000"/>
                  <a:gd name="connsiteX64" fmla="*/ 841285 w 1339053"/>
                  <a:gd name="connsiteY64" fmla="*/ 3766755 h 6858000"/>
                  <a:gd name="connsiteX65" fmla="*/ 841284 w 1339053"/>
                  <a:gd name="connsiteY65" fmla="*/ 3766755 h 6858000"/>
                  <a:gd name="connsiteX66" fmla="*/ 852925 w 1339053"/>
                  <a:gd name="connsiteY66" fmla="*/ 3719034 h 6858000"/>
                  <a:gd name="connsiteX67" fmla="*/ 857932 w 1339053"/>
                  <a:gd name="connsiteY67" fmla="*/ 3696880 h 6858000"/>
                  <a:gd name="connsiteX68" fmla="*/ 853534 w 1339053"/>
                  <a:gd name="connsiteY68" fmla="*/ 3507036 h 6858000"/>
                  <a:gd name="connsiteX69" fmla="*/ 850226 w 1339053"/>
                  <a:gd name="connsiteY69" fmla="*/ 3485839 h 6858000"/>
                  <a:gd name="connsiteX70" fmla="*/ 0 w 1339053"/>
                  <a:gd name="connsiteY70" fmla="*/ 0 h 6858000"/>
                  <a:gd name="connsiteX71" fmla="*/ 455609 w 1339053"/>
                  <a:gd name="connsiteY71" fmla="*/ 0 h 6858000"/>
                  <a:gd name="connsiteX72" fmla="*/ 459171 w 1339053"/>
                  <a:gd name="connsiteY72" fmla="*/ 72395 h 6858000"/>
                  <a:gd name="connsiteX73" fmla="*/ 460041 w 1339053"/>
                  <a:gd name="connsiteY73" fmla="*/ 131917 h 6858000"/>
                  <a:gd name="connsiteX74" fmla="*/ 504421 w 1339053"/>
                  <a:gd name="connsiteY74" fmla="*/ 389691 h 6858000"/>
                  <a:gd name="connsiteX75" fmla="*/ 582097 w 1339053"/>
                  <a:gd name="connsiteY75" fmla="*/ 634609 h 6858000"/>
                  <a:gd name="connsiteX76" fmla="*/ 702468 w 1339053"/>
                  <a:gd name="connsiteY76" fmla="*/ 834019 h 6858000"/>
                  <a:gd name="connsiteX77" fmla="*/ 729203 w 1339053"/>
                  <a:gd name="connsiteY77" fmla="*/ 887701 h 6858000"/>
                  <a:gd name="connsiteX78" fmla="*/ 743787 w 1339053"/>
                  <a:gd name="connsiteY78" fmla="*/ 1016355 h 6858000"/>
                  <a:gd name="connsiteX79" fmla="*/ 750083 w 1339053"/>
                  <a:gd name="connsiteY79" fmla="*/ 1128060 h 6858000"/>
                  <a:gd name="connsiteX80" fmla="*/ 768866 w 1339053"/>
                  <a:gd name="connsiteY80" fmla="*/ 1213431 h 6858000"/>
                  <a:gd name="connsiteX81" fmla="*/ 787802 w 1339053"/>
                  <a:gd name="connsiteY81" fmla="*/ 1286432 h 6858000"/>
                  <a:gd name="connsiteX82" fmla="*/ 842837 w 1339053"/>
                  <a:gd name="connsiteY82" fmla="*/ 1455511 h 6858000"/>
                  <a:gd name="connsiteX83" fmla="*/ 877988 w 1339053"/>
                  <a:gd name="connsiteY83" fmla="*/ 1634814 h 6858000"/>
                  <a:gd name="connsiteX84" fmla="*/ 941063 w 1339053"/>
                  <a:gd name="connsiteY84" fmla="*/ 1789731 h 6858000"/>
                  <a:gd name="connsiteX85" fmla="*/ 980124 w 1339053"/>
                  <a:gd name="connsiteY85" fmla="*/ 1857657 h 6858000"/>
                  <a:gd name="connsiteX86" fmla="*/ 984484 w 1339053"/>
                  <a:gd name="connsiteY86" fmla="*/ 1976384 h 6858000"/>
                  <a:gd name="connsiteX87" fmla="*/ 1007189 w 1339053"/>
                  <a:gd name="connsiteY87" fmla="*/ 2110650 h 6858000"/>
                  <a:gd name="connsiteX88" fmla="*/ 1039893 w 1339053"/>
                  <a:gd name="connsiteY88" fmla="*/ 2211041 h 6858000"/>
                  <a:gd name="connsiteX89" fmla="*/ 1059162 w 1339053"/>
                  <a:gd name="connsiteY89" fmla="*/ 2286682 h 6858000"/>
                  <a:gd name="connsiteX90" fmla="*/ 1070522 w 1339053"/>
                  <a:gd name="connsiteY90" fmla="*/ 2388667 h 6858000"/>
                  <a:gd name="connsiteX91" fmla="*/ 1093939 w 1339053"/>
                  <a:gd name="connsiteY91" fmla="*/ 2494653 h 6858000"/>
                  <a:gd name="connsiteX92" fmla="*/ 1112007 w 1339053"/>
                  <a:gd name="connsiteY92" fmla="*/ 2548197 h 6858000"/>
                  <a:gd name="connsiteX93" fmla="*/ 1138346 w 1339053"/>
                  <a:gd name="connsiteY93" fmla="*/ 2649163 h 6858000"/>
                  <a:gd name="connsiteX94" fmla="*/ 1160337 w 1339053"/>
                  <a:gd name="connsiteY94" fmla="*/ 2751608 h 6858000"/>
                  <a:gd name="connsiteX95" fmla="*/ 1165737 w 1339053"/>
                  <a:gd name="connsiteY95" fmla="*/ 2933012 h 6858000"/>
                  <a:gd name="connsiteX96" fmla="*/ 1202029 w 1339053"/>
                  <a:gd name="connsiteY96" fmla="*/ 3107873 h 6858000"/>
                  <a:gd name="connsiteX97" fmla="*/ 1225692 w 1339053"/>
                  <a:gd name="connsiteY97" fmla="*/ 3244974 h 6858000"/>
                  <a:gd name="connsiteX98" fmla="*/ 1243916 w 1339053"/>
                  <a:gd name="connsiteY98" fmla="*/ 3326221 h 6858000"/>
                  <a:gd name="connsiteX99" fmla="*/ 1293067 w 1339053"/>
                  <a:gd name="connsiteY99" fmla="*/ 3480219 h 6858000"/>
                  <a:gd name="connsiteX100" fmla="*/ 1308071 w 1339053"/>
                  <a:gd name="connsiteY100" fmla="*/ 3585182 h 6858000"/>
                  <a:gd name="connsiteX101" fmla="*/ 1295962 w 1339053"/>
                  <a:gd name="connsiteY101" fmla="*/ 3584708 h 6858000"/>
                  <a:gd name="connsiteX102" fmla="*/ 1118893 w 1339053"/>
                  <a:gd name="connsiteY102" fmla="*/ 3568330 h 6858000"/>
                  <a:gd name="connsiteX103" fmla="*/ 1094179 w 1339053"/>
                  <a:gd name="connsiteY103" fmla="*/ 3567566 h 6858000"/>
                  <a:gd name="connsiteX104" fmla="*/ 922719 w 1339053"/>
                  <a:gd name="connsiteY104" fmla="*/ 3516472 h 6858000"/>
                  <a:gd name="connsiteX105" fmla="*/ 877028 w 1339053"/>
                  <a:gd name="connsiteY105" fmla="*/ 3490955 h 6858000"/>
                  <a:gd name="connsiteX106" fmla="*/ 850533 w 1339053"/>
                  <a:gd name="connsiteY106" fmla="*/ 3481837 h 6858000"/>
                  <a:gd name="connsiteX107" fmla="*/ 852113 w 1339053"/>
                  <a:gd name="connsiteY107" fmla="*/ 3461170 h 6858000"/>
                  <a:gd name="connsiteX108" fmla="*/ 831383 w 1339053"/>
                  <a:gd name="connsiteY108" fmla="*/ 3399179 h 6858000"/>
                  <a:gd name="connsiteX109" fmla="*/ 743141 w 1339053"/>
                  <a:gd name="connsiteY109" fmla="*/ 3320580 h 6858000"/>
                  <a:gd name="connsiteX110" fmla="*/ 713221 w 1339053"/>
                  <a:gd name="connsiteY110" fmla="*/ 3251241 h 6858000"/>
                  <a:gd name="connsiteX111" fmla="*/ 697098 w 1339053"/>
                  <a:gd name="connsiteY111" fmla="*/ 3202528 h 6858000"/>
                  <a:gd name="connsiteX112" fmla="*/ 664820 w 1339053"/>
                  <a:gd name="connsiteY112" fmla="*/ 3154190 h 6858000"/>
                  <a:gd name="connsiteX113" fmla="*/ 572501 w 1339053"/>
                  <a:gd name="connsiteY113" fmla="*/ 3087312 h 6858000"/>
                  <a:gd name="connsiteX114" fmla="*/ 497703 w 1339053"/>
                  <a:gd name="connsiteY114" fmla="*/ 3005243 h 6858000"/>
                  <a:gd name="connsiteX115" fmla="*/ 476984 w 1339053"/>
                  <a:gd name="connsiteY115" fmla="*/ 2892751 h 6858000"/>
                  <a:gd name="connsiteX116" fmla="*/ 468947 w 1339053"/>
                  <a:gd name="connsiteY116" fmla="*/ 2824527 h 6858000"/>
                  <a:gd name="connsiteX117" fmla="*/ 569138 w 1339053"/>
                  <a:gd name="connsiteY117" fmla="*/ 2595026 h 6858000"/>
                  <a:gd name="connsiteX118" fmla="*/ 645397 w 1339053"/>
                  <a:gd name="connsiteY118" fmla="*/ 2440808 h 6858000"/>
                  <a:gd name="connsiteX119" fmla="*/ 651820 w 1339053"/>
                  <a:gd name="connsiteY119" fmla="*/ 2384384 h 6858000"/>
                  <a:gd name="connsiteX120" fmla="*/ 612994 w 1339053"/>
                  <a:gd name="connsiteY120" fmla="*/ 2207332 h 6858000"/>
                  <a:gd name="connsiteX121" fmla="*/ 620894 w 1339053"/>
                  <a:gd name="connsiteY121" fmla="*/ 2046679 h 6858000"/>
                  <a:gd name="connsiteX122" fmla="*/ 644614 w 1339053"/>
                  <a:gd name="connsiteY122" fmla="*/ 1931265 h 6858000"/>
                  <a:gd name="connsiteX123" fmla="*/ 665994 w 1339053"/>
                  <a:gd name="connsiteY123" fmla="*/ 1832337 h 6858000"/>
                  <a:gd name="connsiteX124" fmla="*/ 678276 w 1339053"/>
                  <a:gd name="connsiteY124" fmla="*/ 1709437 h 6858000"/>
                  <a:gd name="connsiteX125" fmla="*/ 672955 w 1339053"/>
                  <a:gd name="connsiteY125" fmla="*/ 1636123 h 6858000"/>
                  <a:gd name="connsiteX126" fmla="*/ 668480 w 1339053"/>
                  <a:gd name="connsiteY126" fmla="*/ 1520749 h 6858000"/>
                  <a:gd name="connsiteX127" fmla="*/ 653920 w 1339053"/>
                  <a:gd name="connsiteY127" fmla="*/ 1399437 h 6858000"/>
                  <a:gd name="connsiteX128" fmla="*/ 612686 w 1339053"/>
                  <a:gd name="connsiteY128" fmla="*/ 1296979 h 6858000"/>
                  <a:gd name="connsiteX129" fmla="*/ 570220 w 1339053"/>
                  <a:gd name="connsiteY129" fmla="*/ 1235618 h 6858000"/>
                  <a:gd name="connsiteX130" fmla="*/ 529736 w 1339053"/>
                  <a:gd name="connsiteY130" fmla="*/ 1081752 h 6858000"/>
                  <a:gd name="connsiteX131" fmla="*/ 414305 w 1339053"/>
                  <a:gd name="connsiteY131" fmla="*/ 918292 h 6858000"/>
                  <a:gd name="connsiteX132" fmla="*/ 373924 w 1339053"/>
                  <a:gd name="connsiteY132" fmla="*/ 825689 h 6858000"/>
                  <a:gd name="connsiteX133" fmla="*/ 368949 w 1339053"/>
                  <a:gd name="connsiteY133" fmla="*/ 778726 h 6858000"/>
                  <a:gd name="connsiteX134" fmla="*/ 347020 w 1339053"/>
                  <a:gd name="connsiteY134" fmla="*/ 694643 h 6858000"/>
                  <a:gd name="connsiteX135" fmla="*/ 327478 w 1339053"/>
                  <a:gd name="connsiteY135" fmla="*/ 642898 h 6858000"/>
                  <a:gd name="connsiteX136" fmla="*/ 243468 w 1339053"/>
                  <a:gd name="connsiteY136" fmla="*/ 491960 h 6858000"/>
                  <a:gd name="connsiteX137" fmla="*/ 218930 w 1339053"/>
                  <a:gd name="connsiteY137" fmla="*/ 446010 h 6858000"/>
                  <a:gd name="connsiteX138" fmla="*/ 180614 w 1339053"/>
                  <a:gd name="connsiteY138" fmla="*/ 354892 h 6858000"/>
                  <a:gd name="connsiteX139" fmla="*/ 171988 w 1339053"/>
                  <a:gd name="connsiteY139" fmla="*/ 317521 h 6858000"/>
                  <a:gd name="connsiteX140" fmla="*/ 139875 w 1339053"/>
                  <a:gd name="connsiteY140" fmla="*/ 246378 h 6858000"/>
                  <a:gd name="connsiteX141" fmla="*/ 51499 w 1339053"/>
                  <a:gd name="connsiteY141" fmla="*/ 73211 h 6858000"/>
                  <a:gd name="connsiteX142" fmla="*/ 19690 w 1339053"/>
                  <a:gd name="connsiteY142" fmla="*/ 36621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</a:cxnLst>
                <a:rect l="l" t="t" r="r" b="b"/>
                <a:pathLst>
                  <a:path w="1339053" h="6858000">
                    <a:moveTo>
                      <a:pt x="850532" y="3481838"/>
                    </a:moveTo>
                    <a:lnTo>
                      <a:pt x="877027" y="3490955"/>
                    </a:lnTo>
                    <a:cubicBezTo>
                      <a:pt x="892941" y="3497986"/>
                      <a:pt x="908176" y="3506416"/>
                      <a:pt x="922718" y="3516472"/>
                    </a:cubicBezTo>
                    <a:cubicBezTo>
                      <a:pt x="967062" y="3547282"/>
                      <a:pt x="1027547" y="3564030"/>
                      <a:pt x="1094179" y="3567567"/>
                    </a:cubicBezTo>
                    <a:cubicBezTo>
                      <a:pt x="1102515" y="3567965"/>
                      <a:pt x="1113434" y="3565936"/>
                      <a:pt x="1118891" y="3568331"/>
                    </a:cubicBezTo>
                    <a:cubicBezTo>
                      <a:pt x="1180628" y="3594888"/>
                      <a:pt x="1237753" y="3586304"/>
                      <a:pt x="1295961" y="3584709"/>
                    </a:cubicBezTo>
                    <a:lnTo>
                      <a:pt x="1308070" y="3585183"/>
                    </a:lnTo>
                    <a:lnTo>
                      <a:pt x="1325263" y="3705453"/>
                    </a:lnTo>
                    <a:cubicBezTo>
                      <a:pt x="1328254" y="3727679"/>
                      <a:pt x="1331526" y="3749922"/>
                      <a:pt x="1334107" y="3772268"/>
                    </a:cubicBezTo>
                    <a:lnTo>
                      <a:pt x="1338203" y="3831076"/>
                    </a:lnTo>
                    <a:lnTo>
                      <a:pt x="1338805" y="3839709"/>
                    </a:lnTo>
                    <a:cubicBezTo>
                      <a:pt x="1339996" y="3932341"/>
                      <a:pt x="1336568" y="4025809"/>
                      <a:pt x="1335635" y="4118635"/>
                    </a:cubicBezTo>
                    <a:cubicBezTo>
                      <a:pt x="1335202" y="4148976"/>
                      <a:pt x="1338805" y="4178868"/>
                      <a:pt x="1337171" y="4209403"/>
                    </a:cubicBezTo>
                    <a:cubicBezTo>
                      <a:pt x="1335445" y="4242449"/>
                      <a:pt x="1327565" y="4276129"/>
                      <a:pt x="1325840" y="4309174"/>
                    </a:cubicBezTo>
                    <a:cubicBezTo>
                      <a:pt x="1322853" y="4364122"/>
                      <a:pt x="1323899" y="4418621"/>
                      <a:pt x="1321122" y="4473630"/>
                    </a:cubicBezTo>
                    <a:cubicBezTo>
                      <a:pt x="1315632" y="4579723"/>
                      <a:pt x="1309019" y="4685750"/>
                      <a:pt x="1302196" y="4791709"/>
                    </a:cubicBezTo>
                    <a:cubicBezTo>
                      <a:pt x="1300696" y="4814383"/>
                      <a:pt x="1294244" y="4837504"/>
                      <a:pt x="1293239" y="4860048"/>
                    </a:cubicBezTo>
                    <a:cubicBezTo>
                      <a:pt x="1290785" y="4919957"/>
                      <a:pt x="1289660" y="4979994"/>
                      <a:pt x="1288829" y="5039837"/>
                    </a:cubicBezTo>
                    <a:cubicBezTo>
                      <a:pt x="1288401" y="5076103"/>
                      <a:pt x="1290512" y="5112310"/>
                      <a:pt x="1289584" y="5148703"/>
                    </a:cubicBezTo>
                    <a:cubicBezTo>
                      <a:pt x="1288845" y="5177820"/>
                      <a:pt x="1286193" y="5207193"/>
                      <a:pt x="1282205" y="5236435"/>
                    </a:cubicBezTo>
                    <a:cubicBezTo>
                      <a:pt x="1278784" y="5261619"/>
                      <a:pt x="1270649" y="5286477"/>
                      <a:pt x="1268145" y="5311662"/>
                    </a:cubicBezTo>
                    <a:cubicBezTo>
                      <a:pt x="1261308" y="5379812"/>
                      <a:pt x="1256387" y="5447703"/>
                      <a:pt x="1250547" y="5515595"/>
                    </a:cubicBezTo>
                    <a:cubicBezTo>
                      <a:pt x="1248113" y="5542776"/>
                      <a:pt x="1244054" y="5570023"/>
                      <a:pt x="1243323" y="5596885"/>
                    </a:cubicBezTo>
                    <a:cubicBezTo>
                      <a:pt x="1241082" y="5668709"/>
                      <a:pt x="1241668" y="5740276"/>
                      <a:pt x="1238303" y="5812036"/>
                    </a:cubicBezTo>
                    <a:cubicBezTo>
                      <a:pt x="1235508" y="5871554"/>
                      <a:pt x="1228259" y="5931392"/>
                      <a:pt x="1223551" y="5991171"/>
                    </a:cubicBezTo>
                    <a:cubicBezTo>
                      <a:pt x="1221675" y="6016549"/>
                      <a:pt x="1222415" y="6041609"/>
                      <a:pt x="1219699" y="6066726"/>
                    </a:cubicBezTo>
                    <a:cubicBezTo>
                      <a:pt x="1213776" y="6123024"/>
                      <a:pt x="1205938" y="6179576"/>
                      <a:pt x="1199935" y="6236130"/>
                    </a:cubicBezTo>
                    <a:cubicBezTo>
                      <a:pt x="1196614" y="6268403"/>
                      <a:pt x="1198425" y="6301127"/>
                      <a:pt x="1192857" y="6333267"/>
                    </a:cubicBezTo>
                    <a:cubicBezTo>
                      <a:pt x="1179603" y="6409590"/>
                      <a:pt x="1163470" y="6485591"/>
                      <a:pt x="1148174" y="6561849"/>
                    </a:cubicBezTo>
                    <a:cubicBezTo>
                      <a:pt x="1132370" y="6640486"/>
                      <a:pt x="1117066" y="6719000"/>
                      <a:pt x="1100424" y="6797385"/>
                    </a:cubicBezTo>
                    <a:lnTo>
                      <a:pt x="1085621" y="6858000"/>
                    </a:lnTo>
                    <a:lnTo>
                      <a:pt x="932341" y="6858000"/>
                    </a:lnTo>
                    <a:lnTo>
                      <a:pt x="944496" y="6829656"/>
                    </a:lnTo>
                    <a:cubicBezTo>
                      <a:pt x="964836" y="6776399"/>
                      <a:pt x="953622" y="6744439"/>
                      <a:pt x="913239" y="6720119"/>
                    </a:cubicBezTo>
                    <a:cubicBezTo>
                      <a:pt x="890880" y="6706443"/>
                      <a:pt x="866986" y="6690318"/>
                      <a:pt x="870682" y="6655346"/>
                    </a:cubicBezTo>
                    <a:cubicBezTo>
                      <a:pt x="876846" y="6598274"/>
                      <a:pt x="889503" y="6540954"/>
                      <a:pt x="846442" y="6498594"/>
                    </a:cubicBezTo>
                    <a:cubicBezTo>
                      <a:pt x="862273" y="6487399"/>
                      <a:pt x="871751" y="6480449"/>
                      <a:pt x="881150" y="6473756"/>
                    </a:cubicBezTo>
                    <a:cubicBezTo>
                      <a:pt x="907245" y="6455292"/>
                      <a:pt x="930705" y="6407516"/>
                      <a:pt x="922470" y="6377035"/>
                    </a:cubicBezTo>
                    <a:cubicBezTo>
                      <a:pt x="910652" y="6332192"/>
                      <a:pt x="925705" y="6299028"/>
                      <a:pt x="955039" y="6268585"/>
                    </a:cubicBezTo>
                    <a:cubicBezTo>
                      <a:pt x="1003777" y="6217606"/>
                      <a:pt x="1017630" y="6148240"/>
                      <a:pt x="1024350" y="6083443"/>
                    </a:cubicBezTo>
                    <a:cubicBezTo>
                      <a:pt x="1029590" y="6034553"/>
                      <a:pt x="1028255" y="5980246"/>
                      <a:pt x="999696" y="5938416"/>
                    </a:cubicBezTo>
                    <a:cubicBezTo>
                      <a:pt x="990505" y="5925141"/>
                      <a:pt x="991039" y="5901884"/>
                      <a:pt x="988342" y="5882426"/>
                    </a:cubicBezTo>
                    <a:cubicBezTo>
                      <a:pt x="986229" y="5866254"/>
                      <a:pt x="984774" y="5849442"/>
                      <a:pt x="985444" y="5832438"/>
                    </a:cubicBezTo>
                    <a:cubicBezTo>
                      <a:pt x="986010" y="5814273"/>
                      <a:pt x="985042" y="5793656"/>
                      <a:pt x="992016" y="5777751"/>
                    </a:cubicBezTo>
                    <a:cubicBezTo>
                      <a:pt x="1012886" y="5729456"/>
                      <a:pt x="1014467" y="5686488"/>
                      <a:pt x="995028" y="5641832"/>
                    </a:cubicBezTo>
                    <a:cubicBezTo>
                      <a:pt x="984984" y="5618696"/>
                      <a:pt x="974301" y="5585771"/>
                      <a:pt x="981247" y="5562522"/>
                    </a:cubicBezTo>
                    <a:cubicBezTo>
                      <a:pt x="998041" y="5505913"/>
                      <a:pt x="997454" y="5454379"/>
                      <a:pt x="995131" y="5398075"/>
                    </a:cubicBezTo>
                    <a:cubicBezTo>
                      <a:pt x="993724" y="5361807"/>
                      <a:pt x="997229" y="5322258"/>
                      <a:pt x="997379" y="5283928"/>
                    </a:cubicBezTo>
                    <a:cubicBezTo>
                      <a:pt x="997473" y="5239095"/>
                      <a:pt x="1006631" y="5193105"/>
                      <a:pt x="979617" y="5157396"/>
                    </a:cubicBezTo>
                    <a:cubicBezTo>
                      <a:pt x="976728" y="5153402"/>
                      <a:pt x="978724" y="5144705"/>
                      <a:pt x="976441" y="5139485"/>
                    </a:cubicBezTo>
                    <a:cubicBezTo>
                      <a:pt x="969619" y="5122991"/>
                      <a:pt x="964828" y="5102888"/>
                      <a:pt x="953793" y="5091862"/>
                    </a:cubicBezTo>
                    <a:cubicBezTo>
                      <a:pt x="921506" y="5059884"/>
                      <a:pt x="886609" y="5031900"/>
                      <a:pt x="853056" y="5001787"/>
                    </a:cubicBezTo>
                    <a:cubicBezTo>
                      <a:pt x="845882" y="4995337"/>
                      <a:pt x="836325" y="4988437"/>
                      <a:pt x="833979" y="4978966"/>
                    </a:cubicBezTo>
                    <a:cubicBezTo>
                      <a:pt x="820602" y="4924328"/>
                      <a:pt x="808509" y="4869239"/>
                      <a:pt x="796995" y="4813768"/>
                    </a:cubicBezTo>
                    <a:cubicBezTo>
                      <a:pt x="792418" y="4791474"/>
                      <a:pt x="803209" y="4777314"/>
                      <a:pt x="820590" y="4764057"/>
                    </a:cubicBezTo>
                    <a:cubicBezTo>
                      <a:pt x="837188" y="4751123"/>
                      <a:pt x="855398" y="4734452"/>
                      <a:pt x="864688" y="4714752"/>
                    </a:cubicBezTo>
                    <a:cubicBezTo>
                      <a:pt x="883062" y="4675275"/>
                      <a:pt x="897521" y="4632902"/>
                      <a:pt x="910485" y="4590911"/>
                    </a:cubicBezTo>
                    <a:cubicBezTo>
                      <a:pt x="915338" y="4575199"/>
                      <a:pt x="912978" y="4556131"/>
                      <a:pt x="911445" y="4539571"/>
                    </a:cubicBezTo>
                    <a:cubicBezTo>
                      <a:pt x="908527" y="4508200"/>
                      <a:pt x="900999" y="4477659"/>
                      <a:pt x="900285" y="4445837"/>
                    </a:cubicBezTo>
                    <a:cubicBezTo>
                      <a:pt x="899539" y="4408923"/>
                      <a:pt x="887958" y="4383340"/>
                      <a:pt x="863237" y="4364703"/>
                    </a:cubicBezTo>
                    <a:cubicBezTo>
                      <a:pt x="826431" y="4336971"/>
                      <a:pt x="808536" y="4292507"/>
                      <a:pt x="798070" y="4243284"/>
                    </a:cubicBezTo>
                    <a:cubicBezTo>
                      <a:pt x="784617" y="4180721"/>
                      <a:pt x="805728" y="4117545"/>
                      <a:pt x="817097" y="4054750"/>
                    </a:cubicBezTo>
                    <a:cubicBezTo>
                      <a:pt x="821537" y="4030724"/>
                      <a:pt x="826632" y="4006057"/>
                      <a:pt x="826251" y="3982801"/>
                    </a:cubicBezTo>
                    <a:cubicBezTo>
                      <a:pt x="825347" y="3916709"/>
                      <a:pt x="825150" y="3850833"/>
                      <a:pt x="836848" y="3784939"/>
                    </a:cubicBezTo>
                    <a:lnTo>
                      <a:pt x="841285" y="3766755"/>
                    </a:lnTo>
                    <a:lnTo>
                      <a:pt x="841284" y="3766755"/>
                    </a:lnTo>
                    <a:lnTo>
                      <a:pt x="852925" y="3719034"/>
                    </a:lnTo>
                    <a:cubicBezTo>
                      <a:pt x="855152" y="3711822"/>
                      <a:pt x="856753" y="3704413"/>
                      <a:pt x="857932" y="3696880"/>
                    </a:cubicBezTo>
                    <a:cubicBezTo>
                      <a:pt x="868683" y="3631632"/>
                      <a:pt x="885300" y="3565939"/>
                      <a:pt x="853534" y="3507036"/>
                    </a:cubicBezTo>
                    <a:cubicBezTo>
                      <a:pt x="850623" y="3501622"/>
                      <a:pt x="849992" y="3494020"/>
                      <a:pt x="850226" y="3485839"/>
                    </a:cubicBezTo>
                    <a:close/>
                    <a:moveTo>
                      <a:pt x="0" y="0"/>
                    </a:moveTo>
                    <a:lnTo>
                      <a:pt x="455609" y="0"/>
                    </a:lnTo>
                    <a:lnTo>
                      <a:pt x="459171" y="72395"/>
                    </a:lnTo>
                    <a:cubicBezTo>
                      <a:pt x="459671" y="92301"/>
                      <a:pt x="456894" y="113171"/>
                      <a:pt x="460041" y="131917"/>
                    </a:cubicBezTo>
                    <a:cubicBezTo>
                      <a:pt x="474213" y="218122"/>
                      <a:pt x="492031" y="302910"/>
                      <a:pt x="504421" y="389691"/>
                    </a:cubicBezTo>
                    <a:cubicBezTo>
                      <a:pt x="517349" y="479177"/>
                      <a:pt x="539516" y="562489"/>
                      <a:pt x="582097" y="634609"/>
                    </a:cubicBezTo>
                    <a:cubicBezTo>
                      <a:pt x="621686" y="701573"/>
                      <a:pt x="662589" y="767248"/>
                      <a:pt x="702468" y="834019"/>
                    </a:cubicBezTo>
                    <a:cubicBezTo>
                      <a:pt x="712587" y="850968"/>
                      <a:pt x="725536" y="867665"/>
                      <a:pt x="729203" y="887701"/>
                    </a:cubicBezTo>
                    <a:cubicBezTo>
                      <a:pt x="736973" y="929321"/>
                      <a:pt x="740155" y="973193"/>
                      <a:pt x="743787" y="1016355"/>
                    </a:cubicBezTo>
                    <a:cubicBezTo>
                      <a:pt x="746786" y="1053398"/>
                      <a:pt x="745800" y="1091467"/>
                      <a:pt x="750083" y="1128060"/>
                    </a:cubicBezTo>
                    <a:cubicBezTo>
                      <a:pt x="753428" y="1157309"/>
                      <a:pt x="762038" y="1185083"/>
                      <a:pt x="768866" y="1213431"/>
                    </a:cubicBezTo>
                    <a:cubicBezTo>
                      <a:pt x="774767" y="1238107"/>
                      <a:pt x="778357" y="1264327"/>
                      <a:pt x="787802" y="1286432"/>
                    </a:cubicBezTo>
                    <a:cubicBezTo>
                      <a:pt x="810582" y="1340304"/>
                      <a:pt x="832653" y="1394242"/>
                      <a:pt x="842837" y="1455511"/>
                    </a:cubicBezTo>
                    <a:cubicBezTo>
                      <a:pt x="853049" y="1515944"/>
                      <a:pt x="867276" y="1574511"/>
                      <a:pt x="877988" y="1634814"/>
                    </a:cubicBezTo>
                    <a:cubicBezTo>
                      <a:pt x="888390" y="1693895"/>
                      <a:pt x="902813" y="1748857"/>
                      <a:pt x="941063" y="1789731"/>
                    </a:cubicBezTo>
                    <a:cubicBezTo>
                      <a:pt x="957906" y="1807908"/>
                      <a:pt x="975122" y="1831564"/>
                      <a:pt x="980124" y="1857657"/>
                    </a:cubicBezTo>
                    <a:cubicBezTo>
                      <a:pt x="987207" y="1894833"/>
                      <a:pt x="980788" y="1937150"/>
                      <a:pt x="984484" y="1976384"/>
                    </a:cubicBezTo>
                    <a:cubicBezTo>
                      <a:pt x="988781" y="2022576"/>
                      <a:pt x="988793" y="2074493"/>
                      <a:pt x="1007189" y="2110650"/>
                    </a:cubicBezTo>
                    <a:cubicBezTo>
                      <a:pt x="1023612" y="2142809"/>
                      <a:pt x="1034723" y="2173610"/>
                      <a:pt x="1039893" y="2211041"/>
                    </a:cubicBezTo>
                    <a:cubicBezTo>
                      <a:pt x="1043484" y="2237261"/>
                      <a:pt x="1057690" y="2260269"/>
                      <a:pt x="1059162" y="2286682"/>
                    </a:cubicBezTo>
                    <a:cubicBezTo>
                      <a:pt x="1061252" y="2321469"/>
                      <a:pt x="1060754" y="2355740"/>
                      <a:pt x="1070522" y="2388667"/>
                    </a:cubicBezTo>
                    <a:cubicBezTo>
                      <a:pt x="1080600" y="2422815"/>
                      <a:pt x="1085513" y="2459602"/>
                      <a:pt x="1093939" y="2494653"/>
                    </a:cubicBezTo>
                    <a:cubicBezTo>
                      <a:pt x="1098500" y="2513273"/>
                      <a:pt x="1106866" y="2529964"/>
                      <a:pt x="1112007" y="2548197"/>
                    </a:cubicBezTo>
                    <a:cubicBezTo>
                      <a:pt x="1121409" y="2581573"/>
                      <a:pt x="1130232" y="2615336"/>
                      <a:pt x="1138346" y="2649163"/>
                    </a:cubicBezTo>
                    <a:cubicBezTo>
                      <a:pt x="1146465" y="2682988"/>
                      <a:pt x="1157699" y="2716368"/>
                      <a:pt x="1160337" y="2751608"/>
                    </a:cubicBezTo>
                    <a:cubicBezTo>
                      <a:pt x="1164714" y="2811646"/>
                      <a:pt x="1159211" y="2873999"/>
                      <a:pt x="1165737" y="2933012"/>
                    </a:cubicBezTo>
                    <a:cubicBezTo>
                      <a:pt x="1172445" y="2992925"/>
                      <a:pt x="1185964" y="3051556"/>
                      <a:pt x="1202029" y="3107873"/>
                    </a:cubicBezTo>
                    <a:cubicBezTo>
                      <a:pt x="1214635" y="3152396"/>
                      <a:pt x="1227749" y="3194534"/>
                      <a:pt x="1225692" y="3244974"/>
                    </a:cubicBezTo>
                    <a:cubicBezTo>
                      <a:pt x="1224565" y="3273123"/>
                      <a:pt x="1231196" y="3305079"/>
                      <a:pt x="1243916" y="3326221"/>
                    </a:cubicBezTo>
                    <a:cubicBezTo>
                      <a:pt x="1271701" y="3372044"/>
                      <a:pt x="1285247" y="3423911"/>
                      <a:pt x="1293067" y="3480219"/>
                    </a:cubicBezTo>
                    <a:lnTo>
                      <a:pt x="1308071" y="3585182"/>
                    </a:lnTo>
                    <a:lnTo>
                      <a:pt x="1295962" y="3584708"/>
                    </a:lnTo>
                    <a:cubicBezTo>
                      <a:pt x="1237754" y="3586303"/>
                      <a:pt x="1180629" y="3594888"/>
                      <a:pt x="1118893" y="3568330"/>
                    </a:cubicBezTo>
                    <a:cubicBezTo>
                      <a:pt x="1113435" y="3565936"/>
                      <a:pt x="1102517" y="3567964"/>
                      <a:pt x="1094179" y="3567566"/>
                    </a:cubicBezTo>
                    <a:cubicBezTo>
                      <a:pt x="1027548" y="3564029"/>
                      <a:pt x="967064" y="3547281"/>
                      <a:pt x="922719" y="3516472"/>
                    </a:cubicBezTo>
                    <a:cubicBezTo>
                      <a:pt x="908178" y="3506414"/>
                      <a:pt x="892942" y="3497984"/>
                      <a:pt x="877028" y="3490955"/>
                    </a:cubicBezTo>
                    <a:lnTo>
                      <a:pt x="850533" y="3481837"/>
                    </a:lnTo>
                    <a:lnTo>
                      <a:pt x="852113" y="3461170"/>
                    </a:lnTo>
                    <a:cubicBezTo>
                      <a:pt x="854391" y="3434500"/>
                      <a:pt x="848474" y="3414331"/>
                      <a:pt x="831383" y="3399179"/>
                    </a:cubicBezTo>
                    <a:cubicBezTo>
                      <a:pt x="801767" y="3373388"/>
                      <a:pt x="773654" y="3344957"/>
                      <a:pt x="743141" y="3320580"/>
                    </a:cubicBezTo>
                    <a:cubicBezTo>
                      <a:pt x="722236" y="3303685"/>
                      <a:pt x="714543" y="3281842"/>
                      <a:pt x="713221" y="3251241"/>
                    </a:cubicBezTo>
                    <a:cubicBezTo>
                      <a:pt x="712555" y="3234106"/>
                      <a:pt x="704768" y="3217029"/>
                      <a:pt x="697098" y="3202528"/>
                    </a:cubicBezTo>
                    <a:cubicBezTo>
                      <a:pt x="687845" y="3184997"/>
                      <a:pt x="672212" y="3172554"/>
                      <a:pt x="664820" y="3154190"/>
                    </a:cubicBezTo>
                    <a:cubicBezTo>
                      <a:pt x="646169" y="3109209"/>
                      <a:pt x="616744" y="3087991"/>
                      <a:pt x="572501" y="3087312"/>
                    </a:cubicBezTo>
                    <a:cubicBezTo>
                      <a:pt x="533259" y="3086763"/>
                      <a:pt x="493731" y="3044085"/>
                      <a:pt x="497703" y="3005243"/>
                    </a:cubicBezTo>
                    <a:cubicBezTo>
                      <a:pt x="502030" y="2962279"/>
                      <a:pt x="490540" y="2928257"/>
                      <a:pt x="476984" y="2892751"/>
                    </a:cubicBezTo>
                    <a:cubicBezTo>
                      <a:pt x="469363" y="2872905"/>
                      <a:pt x="465404" y="2847135"/>
                      <a:pt x="468947" y="2824527"/>
                    </a:cubicBezTo>
                    <a:cubicBezTo>
                      <a:pt x="482188" y="2738605"/>
                      <a:pt x="520979" y="2665650"/>
                      <a:pt x="569138" y="2595026"/>
                    </a:cubicBezTo>
                    <a:cubicBezTo>
                      <a:pt x="600577" y="2548865"/>
                      <a:pt x="622260" y="2493483"/>
                      <a:pt x="645397" y="2440808"/>
                    </a:cubicBezTo>
                    <a:cubicBezTo>
                      <a:pt x="652529" y="2424387"/>
                      <a:pt x="655029" y="2401457"/>
                      <a:pt x="651820" y="2384384"/>
                    </a:cubicBezTo>
                    <a:cubicBezTo>
                      <a:pt x="640949" y="2324596"/>
                      <a:pt x="629163" y="2264805"/>
                      <a:pt x="612994" y="2207332"/>
                    </a:cubicBezTo>
                    <a:cubicBezTo>
                      <a:pt x="597678" y="2153787"/>
                      <a:pt x="601053" y="2099808"/>
                      <a:pt x="620894" y="2046679"/>
                    </a:cubicBezTo>
                    <a:cubicBezTo>
                      <a:pt x="635367" y="2007977"/>
                      <a:pt x="641110" y="1970814"/>
                      <a:pt x="644614" y="1931265"/>
                    </a:cubicBezTo>
                    <a:cubicBezTo>
                      <a:pt x="647465" y="1898285"/>
                      <a:pt x="653360" y="1862859"/>
                      <a:pt x="665994" y="1832337"/>
                    </a:cubicBezTo>
                    <a:cubicBezTo>
                      <a:pt x="683779" y="1789578"/>
                      <a:pt x="688928" y="1751381"/>
                      <a:pt x="678276" y="1709437"/>
                    </a:cubicBezTo>
                    <a:cubicBezTo>
                      <a:pt x="672576" y="1687079"/>
                      <a:pt x="673987" y="1660990"/>
                      <a:pt x="672955" y="1636123"/>
                    </a:cubicBezTo>
                    <a:cubicBezTo>
                      <a:pt x="671272" y="1597795"/>
                      <a:pt x="671867" y="1558758"/>
                      <a:pt x="668480" y="1520749"/>
                    </a:cubicBezTo>
                    <a:cubicBezTo>
                      <a:pt x="665050" y="1479903"/>
                      <a:pt x="655019" y="1440408"/>
                      <a:pt x="653920" y="1399437"/>
                    </a:cubicBezTo>
                    <a:cubicBezTo>
                      <a:pt x="652652" y="1355309"/>
                      <a:pt x="639893" y="1323154"/>
                      <a:pt x="612686" y="1296979"/>
                    </a:cubicBezTo>
                    <a:cubicBezTo>
                      <a:pt x="595576" y="1280408"/>
                      <a:pt x="578401" y="1259588"/>
                      <a:pt x="570220" y="1235618"/>
                    </a:cubicBezTo>
                    <a:cubicBezTo>
                      <a:pt x="553631" y="1186194"/>
                      <a:pt x="545669" y="1131821"/>
                      <a:pt x="529736" y="1081752"/>
                    </a:cubicBezTo>
                    <a:cubicBezTo>
                      <a:pt x="507466" y="1011390"/>
                      <a:pt x="481332" y="944631"/>
                      <a:pt x="414305" y="918292"/>
                    </a:cubicBezTo>
                    <a:cubicBezTo>
                      <a:pt x="377314" y="903769"/>
                      <a:pt x="368843" y="874065"/>
                      <a:pt x="373924" y="825689"/>
                    </a:cubicBezTo>
                    <a:cubicBezTo>
                      <a:pt x="375689" y="809590"/>
                      <a:pt x="376722" y="786203"/>
                      <a:pt x="368949" y="778726"/>
                    </a:cubicBezTo>
                    <a:cubicBezTo>
                      <a:pt x="345838" y="756354"/>
                      <a:pt x="349308" y="725824"/>
                      <a:pt x="347020" y="694643"/>
                    </a:cubicBezTo>
                    <a:cubicBezTo>
                      <a:pt x="345704" y="675894"/>
                      <a:pt x="339306" y="651346"/>
                      <a:pt x="327478" y="642898"/>
                    </a:cubicBezTo>
                    <a:cubicBezTo>
                      <a:pt x="279698" y="608395"/>
                      <a:pt x="263590" y="549247"/>
                      <a:pt x="243468" y="491960"/>
                    </a:cubicBezTo>
                    <a:cubicBezTo>
                      <a:pt x="237433" y="475142"/>
                      <a:pt x="230250" y="456843"/>
                      <a:pt x="218930" y="446010"/>
                    </a:cubicBezTo>
                    <a:cubicBezTo>
                      <a:pt x="194433" y="422927"/>
                      <a:pt x="180036" y="395344"/>
                      <a:pt x="180614" y="354892"/>
                    </a:cubicBezTo>
                    <a:cubicBezTo>
                      <a:pt x="180923" y="342010"/>
                      <a:pt x="176523" y="328798"/>
                      <a:pt x="171988" y="317521"/>
                    </a:cubicBezTo>
                    <a:cubicBezTo>
                      <a:pt x="162052" y="293291"/>
                      <a:pt x="148442" y="271315"/>
                      <a:pt x="139875" y="246378"/>
                    </a:cubicBezTo>
                    <a:cubicBezTo>
                      <a:pt x="117577" y="182780"/>
                      <a:pt x="95749" y="119890"/>
                      <a:pt x="51499" y="73211"/>
                    </a:cubicBezTo>
                    <a:cubicBezTo>
                      <a:pt x="40691" y="61834"/>
                      <a:pt x="29467" y="49763"/>
                      <a:pt x="19690" y="366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8" name="Freeform: Shape 37">
                <a:extLst>
                  <a:ext uri="{FF2B5EF4-FFF2-40B4-BE49-F238E27FC236}">
                    <a16:creationId xmlns:a16="http://schemas.microsoft.com/office/drawing/2014/main" id="{A2432BD6-3DCC-4397-BD7F-3FE84F32100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748588" y="0"/>
                <a:ext cx="1339053" cy="6858000"/>
              </a:xfrm>
              <a:custGeom>
                <a:avLst/>
                <a:gdLst>
                  <a:gd name="connsiteX0" fmla="*/ 850532 w 1339053"/>
                  <a:gd name="connsiteY0" fmla="*/ 3481838 h 6858000"/>
                  <a:gd name="connsiteX1" fmla="*/ 877027 w 1339053"/>
                  <a:gd name="connsiteY1" fmla="*/ 3490955 h 6858000"/>
                  <a:gd name="connsiteX2" fmla="*/ 922718 w 1339053"/>
                  <a:gd name="connsiteY2" fmla="*/ 3516472 h 6858000"/>
                  <a:gd name="connsiteX3" fmla="*/ 1094179 w 1339053"/>
                  <a:gd name="connsiteY3" fmla="*/ 3567567 h 6858000"/>
                  <a:gd name="connsiteX4" fmla="*/ 1118891 w 1339053"/>
                  <a:gd name="connsiteY4" fmla="*/ 3568331 h 6858000"/>
                  <a:gd name="connsiteX5" fmla="*/ 1295961 w 1339053"/>
                  <a:gd name="connsiteY5" fmla="*/ 3584709 h 6858000"/>
                  <a:gd name="connsiteX6" fmla="*/ 1308070 w 1339053"/>
                  <a:gd name="connsiteY6" fmla="*/ 3585183 h 6858000"/>
                  <a:gd name="connsiteX7" fmla="*/ 1325263 w 1339053"/>
                  <a:gd name="connsiteY7" fmla="*/ 3705453 h 6858000"/>
                  <a:gd name="connsiteX8" fmla="*/ 1334107 w 1339053"/>
                  <a:gd name="connsiteY8" fmla="*/ 3772268 h 6858000"/>
                  <a:gd name="connsiteX9" fmla="*/ 1338203 w 1339053"/>
                  <a:gd name="connsiteY9" fmla="*/ 3831076 h 6858000"/>
                  <a:gd name="connsiteX10" fmla="*/ 1338805 w 1339053"/>
                  <a:gd name="connsiteY10" fmla="*/ 3839709 h 6858000"/>
                  <a:gd name="connsiteX11" fmla="*/ 1335635 w 1339053"/>
                  <a:gd name="connsiteY11" fmla="*/ 4118635 h 6858000"/>
                  <a:gd name="connsiteX12" fmla="*/ 1337171 w 1339053"/>
                  <a:gd name="connsiteY12" fmla="*/ 4209403 h 6858000"/>
                  <a:gd name="connsiteX13" fmla="*/ 1325840 w 1339053"/>
                  <a:gd name="connsiteY13" fmla="*/ 4309174 h 6858000"/>
                  <a:gd name="connsiteX14" fmla="*/ 1321122 w 1339053"/>
                  <a:gd name="connsiteY14" fmla="*/ 4473630 h 6858000"/>
                  <a:gd name="connsiteX15" fmla="*/ 1302196 w 1339053"/>
                  <a:gd name="connsiteY15" fmla="*/ 4791709 h 6858000"/>
                  <a:gd name="connsiteX16" fmla="*/ 1293239 w 1339053"/>
                  <a:gd name="connsiteY16" fmla="*/ 4860048 h 6858000"/>
                  <a:gd name="connsiteX17" fmla="*/ 1288829 w 1339053"/>
                  <a:gd name="connsiteY17" fmla="*/ 5039837 h 6858000"/>
                  <a:gd name="connsiteX18" fmla="*/ 1289584 w 1339053"/>
                  <a:gd name="connsiteY18" fmla="*/ 5148703 h 6858000"/>
                  <a:gd name="connsiteX19" fmla="*/ 1282205 w 1339053"/>
                  <a:gd name="connsiteY19" fmla="*/ 5236435 h 6858000"/>
                  <a:gd name="connsiteX20" fmla="*/ 1268145 w 1339053"/>
                  <a:gd name="connsiteY20" fmla="*/ 5311662 h 6858000"/>
                  <a:gd name="connsiteX21" fmla="*/ 1250547 w 1339053"/>
                  <a:gd name="connsiteY21" fmla="*/ 5515595 h 6858000"/>
                  <a:gd name="connsiteX22" fmla="*/ 1243323 w 1339053"/>
                  <a:gd name="connsiteY22" fmla="*/ 5596885 h 6858000"/>
                  <a:gd name="connsiteX23" fmla="*/ 1238303 w 1339053"/>
                  <a:gd name="connsiteY23" fmla="*/ 5812036 h 6858000"/>
                  <a:gd name="connsiteX24" fmla="*/ 1223551 w 1339053"/>
                  <a:gd name="connsiteY24" fmla="*/ 5991171 h 6858000"/>
                  <a:gd name="connsiteX25" fmla="*/ 1219699 w 1339053"/>
                  <a:gd name="connsiteY25" fmla="*/ 6066726 h 6858000"/>
                  <a:gd name="connsiteX26" fmla="*/ 1199935 w 1339053"/>
                  <a:gd name="connsiteY26" fmla="*/ 6236130 h 6858000"/>
                  <a:gd name="connsiteX27" fmla="*/ 1192857 w 1339053"/>
                  <a:gd name="connsiteY27" fmla="*/ 6333267 h 6858000"/>
                  <a:gd name="connsiteX28" fmla="*/ 1148174 w 1339053"/>
                  <a:gd name="connsiteY28" fmla="*/ 6561849 h 6858000"/>
                  <a:gd name="connsiteX29" fmla="*/ 1100424 w 1339053"/>
                  <a:gd name="connsiteY29" fmla="*/ 6797385 h 6858000"/>
                  <a:gd name="connsiteX30" fmla="*/ 1085621 w 1339053"/>
                  <a:gd name="connsiteY30" fmla="*/ 6858000 h 6858000"/>
                  <a:gd name="connsiteX31" fmla="*/ 932341 w 1339053"/>
                  <a:gd name="connsiteY31" fmla="*/ 6858000 h 6858000"/>
                  <a:gd name="connsiteX32" fmla="*/ 944496 w 1339053"/>
                  <a:gd name="connsiteY32" fmla="*/ 6829656 h 6858000"/>
                  <a:gd name="connsiteX33" fmla="*/ 913239 w 1339053"/>
                  <a:gd name="connsiteY33" fmla="*/ 6720119 h 6858000"/>
                  <a:gd name="connsiteX34" fmla="*/ 870682 w 1339053"/>
                  <a:gd name="connsiteY34" fmla="*/ 6655346 h 6858000"/>
                  <a:gd name="connsiteX35" fmla="*/ 846442 w 1339053"/>
                  <a:gd name="connsiteY35" fmla="*/ 6498594 h 6858000"/>
                  <a:gd name="connsiteX36" fmla="*/ 881150 w 1339053"/>
                  <a:gd name="connsiteY36" fmla="*/ 6473756 h 6858000"/>
                  <a:gd name="connsiteX37" fmla="*/ 922470 w 1339053"/>
                  <a:gd name="connsiteY37" fmla="*/ 6377035 h 6858000"/>
                  <a:gd name="connsiteX38" fmla="*/ 955039 w 1339053"/>
                  <a:gd name="connsiteY38" fmla="*/ 6268585 h 6858000"/>
                  <a:gd name="connsiteX39" fmla="*/ 1024350 w 1339053"/>
                  <a:gd name="connsiteY39" fmla="*/ 6083443 h 6858000"/>
                  <a:gd name="connsiteX40" fmla="*/ 999696 w 1339053"/>
                  <a:gd name="connsiteY40" fmla="*/ 5938416 h 6858000"/>
                  <a:gd name="connsiteX41" fmla="*/ 988342 w 1339053"/>
                  <a:gd name="connsiteY41" fmla="*/ 5882426 h 6858000"/>
                  <a:gd name="connsiteX42" fmla="*/ 985444 w 1339053"/>
                  <a:gd name="connsiteY42" fmla="*/ 5832438 h 6858000"/>
                  <a:gd name="connsiteX43" fmla="*/ 992016 w 1339053"/>
                  <a:gd name="connsiteY43" fmla="*/ 5777751 h 6858000"/>
                  <a:gd name="connsiteX44" fmla="*/ 995028 w 1339053"/>
                  <a:gd name="connsiteY44" fmla="*/ 5641832 h 6858000"/>
                  <a:gd name="connsiteX45" fmla="*/ 981247 w 1339053"/>
                  <a:gd name="connsiteY45" fmla="*/ 5562522 h 6858000"/>
                  <a:gd name="connsiteX46" fmla="*/ 995131 w 1339053"/>
                  <a:gd name="connsiteY46" fmla="*/ 5398075 h 6858000"/>
                  <a:gd name="connsiteX47" fmla="*/ 997379 w 1339053"/>
                  <a:gd name="connsiteY47" fmla="*/ 5283928 h 6858000"/>
                  <a:gd name="connsiteX48" fmla="*/ 979617 w 1339053"/>
                  <a:gd name="connsiteY48" fmla="*/ 5157396 h 6858000"/>
                  <a:gd name="connsiteX49" fmla="*/ 976441 w 1339053"/>
                  <a:gd name="connsiteY49" fmla="*/ 5139485 h 6858000"/>
                  <a:gd name="connsiteX50" fmla="*/ 953793 w 1339053"/>
                  <a:gd name="connsiteY50" fmla="*/ 5091862 h 6858000"/>
                  <a:gd name="connsiteX51" fmla="*/ 853056 w 1339053"/>
                  <a:gd name="connsiteY51" fmla="*/ 5001787 h 6858000"/>
                  <a:gd name="connsiteX52" fmla="*/ 833979 w 1339053"/>
                  <a:gd name="connsiteY52" fmla="*/ 4978966 h 6858000"/>
                  <a:gd name="connsiteX53" fmla="*/ 796995 w 1339053"/>
                  <a:gd name="connsiteY53" fmla="*/ 4813768 h 6858000"/>
                  <a:gd name="connsiteX54" fmla="*/ 820590 w 1339053"/>
                  <a:gd name="connsiteY54" fmla="*/ 4764057 h 6858000"/>
                  <a:gd name="connsiteX55" fmla="*/ 864688 w 1339053"/>
                  <a:gd name="connsiteY55" fmla="*/ 4714752 h 6858000"/>
                  <a:gd name="connsiteX56" fmla="*/ 910485 w 1339053"/>
                  <a:gd name="connsiteY56" fmla="*/ 4590911 h 6858000"/>
                  <a:gd name="connsiteX57" fmla="*/ 911445 w 1339053"/>
                  <a:gd name="connsiteY57" fmla="*/ 4539571 h 6858000"/>
                  <a:gd name="connsiteX58" fmla="*/ 900285 w 1339053"/>
                  <a:gd name="connsiteY58" fmla="*/ 4445837 h 6858000"/>
                  <a:gd name="connsiteX59" fmla="*/ 863237 w 1339053"/>
                  <a:gd name="connsiteY59" fmla="*/ 4364703 h 6858000"/>
                  <a:gd name="connsiteX60" fmla="*/ 798070 w 1339053"/>
                  <a:gd name="connsiteY60" fmla="*/ 4243284 h 6858000"/>
                  <a:gd name="connsiteX61" fmla="*/ 817097 w 1339053"/>
                  <a:gd name="connsiteY61" fmla="*/ 4054750 h 6858000"/>
                  <a:gd name="connsiteX62" fmla="*/ 826251 w 1339053"/>
                  <a:gd name="connsiteY62" fmla="*/ 3982801 h 6858000"/>
                  <a:gd name="connsiteX63" fmla="*/ 836848 w 1339053"/>
                  <a:gd name="connsiteY63" fmla="*/ 3784939 h 6858000"/>
                  <a:gd name="connsiteX64" fmla="*/ 841285 w 1339053"/>
                  <a:gd name="connsiteY64" fmla="*/ 3766755 h 6858000"/>
                  <a:gd name="connsiteX65" fmla="*/ 841284 w 1339053"/>
                  <a:gd name="connsiteY65" fmla="*/ 3766755 h 6858000"/>
                  <a:gd name="connsiteX66" fmla="*/ 852925 w 1339053"/>
                  <a:gd name="connsiteY66" fmla="*/ 3719034 h 6858000"/>
                  <a:gd name="connsiteX67" fmla="*/ 857932 w 1339053"/>
                  <a:gd name="connsiteY67" fmla="*/ 3696880 h 6858000"/>
                  <a:gd name="connsiteX68" fmla="*/ 853534 w 1339053"/>
                  <a:gd name="connsiteY68" fmla="*/ 3507036 h 6858000"/>
                  <a:gd name="connsiteX69" fmla="*/ 850226 w 1339053"/>
                  <a:gd name="connsiteY69" fmla="*/ 3485839 h 6858000"/>
                  <a:gd name="connsiteX70" fmla="*/ 0 w 1339053"/>
                  <a:gd name="connsiteY70" fmla="*/ 0 h 6858000"/>
                  <a:gd name="connsiteX71" fmla="*/ 455609 w 1339053"/>
                  <a:gd name="connsiteY71" fmla="*/ 0 h 6858000"/>
                  <a:gd name="connsiteX72" fmla="*/ 459171 w 1339053"/>
                  <a:gd name="connsiteY72" fmla="*/ 72395 h 6858000"/>
                  <a:gd name="connsiteX73" fmla="*/ 460041 w 1339053"/>
                  <a:gd name="connsiteY73" fmla="*/ 131917 h 6858000"/>
                  <a:gd name="connsiteX74" fmla="*/ 504421 w 1339053"/>
                  <a:gd name="connsiteY74" fmla="*/ 389691 h 6858000"/>
                  <a:gd name="connsiteX75" fmla="*/ 582097 w 1339053"/>
                  <a:gd name="connsiteY75" fmla="*/ 634609 h 6858000"/>
                  <a:gd name="connsiteX76" fmla="*/ 702468 w 1339053"/>
                  <a:gd name="connsiteY76" fmla="*/ 834019 h 6858000"/>
                  <a:gd name="connsiteX77" fmla="*/ 729203 w 1339053"/>
                  <a:gd name="connsiteY77" fmla="*/ 887701 h 6858000"/>
                  <a:gd name="connsiteX78" fmla="*/ 743787 w 1339053"/>
                  <a:gd name="connsiteY78" fmla="*/ 1016355 h 6858000"/>
                  <a:gd name="connsiteX79" fmla="*/ 750083 w 1339053"/>
                  <a:gd name="connsiteY79" fmla="*/ 1128060 h 6858000"/>
                  <a:gd name="connsiteX80" fmla="*/ 768866 w 1339053"/>
                  <a:gd name="connsiteY80" fmla="*/ 1213431 h 6858000"/>
                  <a:gd name="connsiteX81" fmla="*/ 787802 w 1339053"/>
                  <a:gd name="connsiteY81" fmla="*/ 1286432 h 6858000"/>
                  <a:gd name="connsiteX82" fmla="*/ 842837 w 1339053"/>
                  <a:gd name="connsiteY82" fmla="*/ 1455511 h 6858000"/>
                  <a:gd name="connsiteX83" fmla="*/ 877988 w 1339053"/>
                  <a:gd name="connsiteY83" fmla="*/ 1634814 h 6858000"/>
                  <a:gd name="connsiteX84" fmla="*/ 941063 w 1339053"/>
                  <a:gd name="connsiteY84" fmla="*/ 1789731 h 6858000"/>
                  <a:gd name="connsiteX85" fmla="*/ 980124 w 1339053"/>
                  <a:gd name="connsiteY85" fmla="*/ 1857657 h 6858000"/>
                  <a:gd name="connsiteX86" fmla="*/ 984484 w 1339053"/>
                  <a:gd name="connsiteY86" fmla="*/ 1976384 h 6858000"/>
                  <a:gd name="connsiteX87" fmla="*/ 1007189 w 1339053"/>
                  <a:gd name="connsiteY87" fmla="*/ 2110650 h 6858000"/>
                  <a:gd name="connsiteX88" fmla="*/ 1039893 w 1339053"/>
                  <a:gd name="connsiteY88" fmla="*/ 2211041 h 6858000"/>
                  <a:gd name="connsiteX89" fmla="*/ 1059162 w 1339053"/>
                  <a:gd name="connsiteY89" fmla="*/ 2286682 h 6858000"/>
                  <a:gd name="connsiteX90" fmla="*/ 1070522 w 1339053"/>
                  <a:gd name="connsiteY90" fmla="*/ 2388667 h 6858000"/>
                  <a:gd name="connsiteX91" fmla="*/ 1093939 w 1339053"/>
                  <a:gd name="connsiteY91" fmla="*/ 2494653 h 6858000"/>
                  <a:gd name="connsiteX92" fmla="*/ 1112007 w 1339053"/>
                  <a:gd name="connsiteY92" fmla="*/ 2548197 h 6858000"/>
                  <a:gd name="connsiteX93" fmla="*/ 1138346 w 1339053"/>
                  <a:gd name="connsiteY93" fmla="*/ 2649163 h 6858000"/>
                  <a:gd name="connsiteX94" fmla="*/ 1160337 w 1339053"/>
                  <a:gd name="connsiteY94" fmla="*/ 2751608 h 6858000"/>
                  <a:gd name="connsiteX95" fmla="*/ 1165737 w 1339053"/>
                  <a:gd name="connsiteY95" fmla="*/ 2933012 h 6858000"/>
                  <a:gd name="connsiteX96" fmla="*/ 1202029 w 1339053"/>
                  <a:gd name="connsiteY96" fmla="*/ 3107873 h 6858000"/>
                  <a:gd name="connsiteX97" fmla="*/ 1225692 w 1339053"/>
                  <a:gd name="connsiteY97" fmla="*/ 3244974 h 6858000"/>
                  <a:gd name="connsiteX98" fmla="*/ 1243916 w 1339053"/>
                  <a:gd name="connsiteY98" fmla="*/ 3326221 h 6858000"/>
                  <a:gd name="connsiteX99" fmla="*/ 1293067 w 1339053"/>
                  <a:gd name="connsiteY99" fmla="*/ 3480219 h 6858000"/>
                  <a:gd name="connsiteX100" fmla="*/ 1308071 w 1339053"/>
                  <a:gd name="connsiteY100" fmla="*/ 3585182 h 6858000"/>
                  <a:gd name="connsiteX101" fmla="*/ 1295962 w 1339053"/>
                  <a:gd name="connsiteY101" fmla="*/ 3584708 h 6858000"/>
                  <a:gd name="connsiteX102" fmla="*/ 1118893 w 1339053"/>
                  <a:gd name="connsiteY102" fmla="*/ 3568330 h 6858000"/>
                  <a:gd name="connsiteX103" fmla="*/ 1094179 w 1339053"/>
                  <a:gd name="connsiteY103" fmla="*/ 3567566 h 6858000"/>
                  <a:gd name="connsiteX104" fmla="*/ 922719 w 1339053"/>
                  <a:gd name="connsiteY104" fmla="*/ 3516472 h 6858000"/>
                  <a:gd name="connsiteX105" fmla="*/ 877028 w 1339053"/>
                  <a:gd name="connsiteY105" fmla="*/ 3490955 h 6858000"/>
                  <a:gd name="connsiteX106" fmla="*/ 850533 w 1339053"/>
                  <a:gd name="connsiteY106" fmla="*/ 3481837 h 6858000"/>
                  <a:gd name="connsiteX107" fmla="*/ 852113 w 1339053"/>
                  <a:gd name="connsiteY107" fmla="*/ 3461170 h 6858000"/>
                  <a:gd name="connsiteX108" fmla="*/ 831383 w 1339053"/>
                  <a:gd name="connsiteY108" fmla="*/ 3399179 h 6858000"/>
                  <a:gd name="connsiteX109" fmla="*/ 743141 w 1339053"/>
                  <a:gd name="connsiteY109" fmla="*/ 3320580 h 6858000"/>
                  <a:gd name="connsiteX110" fmla="*/ 713221 w 1339053"/>
                  <a:gd name="connsiteY110" fmla="*/ 3251241 h 6858000"/>
                  <a:gd name="connsiteX111" fmla="*/ 697098 w 1339053"/>
                  <a:gd name="connsiteY111" fmla="*/ 3202528 h 6858000"/>
                  <a:gd name="connsiteX112" fmla="*/ 664820 w 1339053"/>
                  <a:gd name="connsiteY112" fmla="*/ 3154190 h 6858000"/>
                  <a:gd name="connsiteX113" fmla="*/ 572501 w 1339053"/>
                  <a:gd name="connsiteY113" fmla="*/ 3087312 h 6858000"/>
                  <a:gd name="connsiteX114" fmla="*/ 497703 w 1339053"/>
                  <a:gd name="connsiteY114" fmla="*/ 3005243 h 6858000"/>
                  <a:gd name="connsiteX115" fmla="*/ 476984 w 1339053"/>
                  <a:gd name="connsiteY115" fmla="*/ 2892751 h 6858000"/>
                  <a:gd name="connsiteX116" fmla="*/ 468947 w 1339053"/>
                  <a:gd name="connsiteY116" fmla="*/ 2824527 h 6858000"/>
                  <a:gd name="connsiteX117" fmla="*/ 569138 w 1339053"/>
                  <a:gd name="connsiteY117" fmla="*/ 2595026 h 6858000"/>
                  <a:gd name="connsiteX118" fmla="*/ 645397 w 1339053"/>
                  <a:gd name="connsiteY118" fmla="*/ 2440808 h 6858000"/>
                  <a:gd name="connsiteX119" fmla="*/ 651820 w 1339053"/>
                  <a:gd name="connsiteY119" fmla="*/ 2384384 h 6858000"/>
                  <a:gd name="connsiteX120" fmla="*/ 612994 w 1339053"/>
                  <a:gd name="connsiteY120" fmla="*/ 2207332 h 6858000"/>
                  <a:gd name="connsiteX121" fmla="*/ 620894 w 1339053"/>
                  <a:gd name="connsiteY121" fmla="*/ 2046679 h 6858000"/>
                  <a:gd name="connsiteX122" fmla="*/ 644614 w 1339053"/>
                  <a:gd name="connsiteY122" fmla="*/ 1931265 h 6858000"/>
                  <a:gd name="connsiteX123" fmla="*/ 665994 w 1339053"/>
                  <a:gd name="connsiteY123" fmla="*/ 1832337 h 6858000"/>
                  <a:gd name="connsiteX124" fmla="*/ 678276 w 1339053"/>
                  <a:gd name="connsiteY124" fmla="*/ 1709437 h 6858000"/>
                  <a:gd name="connsiteX125" fmla="*/ 672955 w 1339053"/>
                  <a:gd name="connsiteY125" fmla="*/ 1636123 h 6858000"/>
                  <a:gd name="connsiteX126" fmla="*/ 668480 w 1339053"/>
                  <a:gd name="connsiteY126" fmla="*/ 1520749 h 6858000"/>
                  <a:gd name="connsiteX127" fmla="*/ 653920 w 1339053"/>
                  <a:gd name="connsiteY127" fmla="*/ 1399437 h 6858000"/>
                  <a:gd name="connsiteX128" fmla="*/ 612686 w 1339053"/>
                  <a:gd name="connsiteY128" fmla="*/ 1296979 h 6858000"/>
                  <a:gd name="connsiteX129" fmla="*/ 570220 w 1339053"/>
                  <a:gd name="connsiteY129" fmla="*/ 1235618 h 6858000"/>
                  <a:gd name="connsiteX130" fmla="*/ 529736 w 1339053"/>
                  <a:gd name="connsiteY130" fmla="*/ 1081752 h 6858000"/>
                  <a:gd name="connsiteX131" fmla="*/ 414305 w 1339053"/>
                  <a:gd name="connsiteY131" fmla="*/ 918292 h 6858000"/>
                  <a:gd name="connsiteX132" fmla="*/ 373924 w 1339053"/>
                  <a:gd name="connsiteY132" fmla="*/ 825689 h 6858000"/>
                  <a:gd name="connsiteX133" fmla="*/ 368949 w 1339053"/>
                  <a:gd name="connsiteY133" fmla="*/ 778726 h 6858000"/>
                  <a:gd name="connsiteX134" fmla="*/ 347020 w 1339053"/>
                  <a:gd name="connsiteY134" fmla="*/ 694643 h 6858000"/>
                  <a:gd name="connsiteX135" fmla="*/ 327478 w 1339053"/>
                  <a:gd name="connsiteY135" fmla="*/ 642898 h 6858000"/>
                  <a:gd name="connsiteX136" fmla="*/ 243468 w 1339053"/>
                  <a:gd name="connsiteY136" fmla="*/ 491960 h 6858000"/>
                  <a:gd name="connsiteX137" fmla="*/ 218930 w 1339053"/>
                  <a:gd name="connsiteY137" fmla="*/ 446010 h 6858000"/>
                  <a:gd name="connsiteX138" fmla="*/ 180614 w 1339053"/>
                  <a:gd name="connsiteY138" fmla="*/ 354892 h 6858000"/>
                  <a:gd name="connsiteX139" fmla="*/ 171988 w 1339053"/>
                  <a:gd name="connsiteY139" fmla="*/ 317521 h 6858000"/>
                  <a:gd name="connsiteX140" fmla="*/ 139875 w 1339053"/>
                  <a:gd name="connsiteY140" fmla="*/ 246378 h 6858000"/>
                  <a:gd name="connsiteX141" fmla="*/ 51499 w 1339053"/>
                  <a:gd name="connsiteY141" fmla="*/ 73211 h 6858000"/>
                  <a:gd name="connsiteX142" fmla="*/ 19690 w 1339053"/>
                  <a:gd name="connsiteY142" fmla="*/ 36621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</a:cxnLst>
                <a:rect l="l" t="t" r="r" b="b"/>
                <a:pathLst>
                  <a:path w="1339053" h="6858000">
                    <a:moveTo>
                      <a:pt x="850532" y="3481838"/>
                    </a:moveTo>
                    <a:lnTo>
                      <a:pt x="877027" y="3490955"/>
                    </a:lnTo>
                    <a:cubicBezTo>
                      <a:pt x="892941" y="3497986"/>
                      <a:pt x="908176" y="3506416"/>
                      <a:pt x="922718" y="3516472"/>
                    </a:cubicBezTo>
                    <a:cubicBezTo>
                      <a:pt x="967062" y="3547282"/>
                      <a:pt x="1027547" y="3564030"/>
                      <a:pt x="1094179" y="3567567"/>
                    </a:cubicBezTo>
                    <a:cubicBezTo>
                      <a:pt x="1102515" y="3567965"/>
                      <a:pt x="1113434" y="3565936"/>
                      <a:pt x="1118891" y="3568331"/>
                    </a:cubicBezTo>
                    <a:cubicBezTo>
                      <a:pt x="1180628" y="3594888"/>
                      <a:pt x="1237753" y="3586304"/>
                      <a:pt x="1295961" y="3584709"/>
                    </a:cubicBezTo>
                    <a:lnTo>
                      <a:pt x="1308070" y="3585183"/>
                    </a:lnTo>
                    <a:lnTo>
                      <a:pt x="1325263" y="3705453"/>
                    </a:lnTo>
                    <a:cubicBezTo>
                      <a:pt x="1328254" y="3727679"/>
                      <a:pt x="1331526" y="3749922"/>
                      <a:pt x="1334107" y="3772268"/>
                    </a:cubicBezTo>
                    <a:lnTo>
                      <a:pt x="1338203" y="3831076"/>
                    </a:lnTo>
                    <a:lnTo>
                      <a:pt x="1338805" y="3839709"/>
                    </a:lnTo>
                    <a:cubicBezTo>
                      <a:pt x="1339996" y="3932341"/>
                      <a:pt x="1336568" y="4025809"/>
                      <a:pt x="1335635" y="4118635"/>
                    </a:cubicBezTo>
                    <a:cubicBezTo>
                      <a:pt x="1335202" y="4148976"/>
                      <a:pt x="1338805" y="4178868"/>
                      <a:pt x="1337171" y="4209403"/>
                    </a:cubicBezTo>
                    <a:cubicBezTo>
                      <a:pt x="1335445" y="4242449"/>
                      <a:pt x="1327565" y="4276129"/>
                      <a:pt x="1325840" y="4309174"/>
                    </a:cubicBezTo>
                    <a:cubicBezTo>
                      <a:pt x="1322853" y="4364122"/>
                      <a:pt x="1323899" y="4418621"/>
                      <a:pt x="1321122" y="4473630"/>
                    </a:cubicBezTo>
                    <a:cubicBezTo>
                      <a:pt x="1315632" y="4579723"/>
                      <a:pt x="1309019" y="4685750"/>
                      <a:pt x="1302196" y="4791709"/>
                    </a:cubicBezTo>
                    <a:cubicBezTo>
                      <a:pt x="1300696" y="4814383"/>
                      <a:pt x="1294244" y="4837504"/>
                      <a:pt x="1293239" y="4860048"/>
                    </a:cubicBezTo>
                    <a:cubicBezTo>
                      <a:pt x="1290785" y="4919957"/>
                      <a:pt x="1289660" y="4979994"/>
                      <a:pt x="1288829" y="5039837"/>
                    </a:cubicBezTo>
                    <a:cubicBezTo>
                      <a:pt x="1288401" y="5076103"/>
                      <a:pt x="1290512" y="5112310"/>
                      <a:pt x="1289584" y="5148703"/>
                    </a:cubicBezTo>
                    <a:cubicBezTo>
                      <a:pt x="1288845" y="5177820"/>
                      <a:pt x="1286193" y="5207193"/>
                      <a:pt x="1282205" y="5236435"/>
                    </a:cubicBezTo>
                    <a:cubicBezTo>
                      <a:pt x="1278784" y="5261619"/>
                      <a:pt x="1270649" y="5286477"/>
                      <a:pt x="1268145" y="5311662"/>
                    </a:cubicBezTo>
                    <a:cubicBezTo>
                      <a:pt x="1261308" y="5379812"/>
                      <a:pt x="1256387" y="5447703"/>
                      <a:pt x="1250547" y="5515595"/>
                    </a:cubicBezTo>
                    <a:cubicBezTo>
                      <a:pt x="1248113" y="5542776"/>
                      <a:pt x="1244054" y="5570023"/>
                      <a:pt x="1243323" y="5596885"/>
                    </a:cubicBezTo>
                    <a:cubicBezTo>
                      <a:pt x="1241082" y="5668709"/>
                      <a:pt x="1241668" y="5740276"/>
                      <a:pt x="1238303" y="5812036"/>
                    </a:cubicBezTo>
                    <a:cubicBezTo>
                      <a:pt x="1235508" y="5871554"/>
                      <a:pt x="1228259" y="5931392"/>
                      <a:pt x="1223551" y="5991171"/>
                    </a:cubicBezTo>
                    <a:cubicBezTo>
                      <a:pt x="1221675" y="6016549"/>
                      <a:pt x="1222415" y="6041609"/>
                      <a:pt x="1219699" y="6066726"/>
                    </a:cubicBezTo>
                    <a:cubicBezTo>
                      <a:pt x="1213776" y="6123024"/>
                      <a:pt x="1205938" y="6179576"/>
                      <a:pt x="1199935" y="6236130"/>
                    </a:cubicBezTo>
                    <a:cubicBezTo>
                      <a:pt x="1196614" y="6268403"/>
                      <a:pt x="1198425" y="6301127"/>
                      <a:pt x="1192857" y="6333267"/>
                    </a:cubicBezTo>
                    <a:cubicBezTo>
                      <a:pt x="1179603" y="6409590"/>
                      <a:pt x="1163470" y="6485591"/>
                      <a:pt x="1148174" y="6561849"/>
                    </a:cubicBezTo>
                    <a:cubicBezTo>
                      <a:pt x="1132370" y="6640486"/>
                      <a:pt x="1117066" y="6719000"/>
                      <a:pt x="1100424" y="6797385"/>
                    </a:cubicBezTo>
                    <a:lnTo>
                      <a:pt x="1085621" y="6858000"/>
                    </a:lnTo>
                    <a:lnTo>
                      <a:pt x="932341" y="6858000"/>
                    </a:lnTo>
                    <a:lnTo>
                      <a:pt x="944496" y="6829656"/>
                    </a:lnTo>
                    <a:cubicBezTo>
                      <a:pt x="964836" y="6776399"/>
                      <a:pt x="953622" y="6744439"/>
                      <a:pt x="913239" y="6720119"/>
                    </a:cubicBezTo>
                    <a:cubicBezTo>
                      <a:pt x="890880" y="6706443"/>
                      <a:pt x="866986" y="6690318"/>
                      <a:pt x="870682" y="6655346"/>
                    </a:cubicBezTo>
                    <a:cubicBezTo>
                      <a:pt x="876846" y="6598274"/>
                      <a:pt x="889503" y="6540954"/>
                      <a:pt x="846442" y="6498594"/>
                    </a:cubicBezTo>
                    <a:cubicBezTo>
                      <a:pt x="862273" y="6487399"/>
                      <a:pt x="871751" y="6480449"/>
                      <a:pt x="881150" y="6473756"/>
                    </a:cubicBezTo>
                    <a:cubicBezTo>
                      <a:pt x="907245" y="6455292"/>
                      <a:pt x="930705" y="6407516"/>
                      <a:pt x="922470" y="6377035"/>
                    </a:cubicBezTo>
                    <a:cubicBezTo>
                      <a:pt x="910652" y="6332192"/>
                      <a:pt x="925705" y="6299028"/>
                      <a:pt x="955039" y="6268585"/>
                    </a:cubicBezTo>
                    <a:cubicBezTo>
                      <a:pt x="1003777" y="6217606"/>
                      <a:pt x="1017630" y="6148240"/>
                      <a:pt x="1024350" y="6083443"/>
                    </a:cubicBezTo>
                    <a:cubicBezTo>
                      <a:pt x="1029590" y="6034553"/>
                      <a:pt x="1028255" y="5980246"/>
                      <a:pt x="999696" y="5938416"/>
                    </a:cubicBezTo>
                    <a:cubicBezTo>
                      <a:pt x="990505" y="5925141"/>
                      <a:pt x="991039" y="5901884"/>
                      <a:pt x="988342" y="5882426"/>
                    </a:cubicBezTo>
                    <a:cubicBezTo>
                      <a:pt x="986229" y="5866254"/>
                      <a:pt x="984774" y="5849442"/>
                      <a:pt x="985444" y="5832438"/>
                    </a:cubicBezTo>
                    <a:cubicBezTo>
                      <a:pt x="986010" y="5814273"/>
                      <a:pt x="985042" y="5793656"/>
                      <a:pt x="992016" y="5777751"/>
                    </a:cubicBezTo>
                    <a:cubicBezTo>
                      <a:pt x="1012886" y="5729456"/>
                      <a:pt x="1014467" y="5686488"/>
                      <a:pt x="995028" y="5641832"/>
                    </a:cubicBezTo>
                    <a:cubicBezTo>
                      <a:pt x="984984" y="5618696"/>
                      <a:pt x="974301" y="5585771"/>
                      <a:pt x="981247" y="5562522"/>
                    </a:cubicBezTo>
                    <a:cubicBezTo>
                      <a:pt x="998041" y="5505913"/>
                      <a:pt x="997454" y="5454379"/>
                      <a:pt x="995131" y="5398075"/>
                    </a:cubicBezTo>
                    <a:cubicBezTo>
                      <a:pt x="993724" y="5361807"/>
                      <a:pt x="997229" y="5322258"/>
                      <a:pt x="997379" y="5283928"/>
                    </a:cubicBezTo>
                    <a:cubicBezTo>
                      <a:pt x="997473" y="5239095"/>
                      <a:pt x="1006631" y="5193105"/>
                      <a:pt x="979617" y="5157396"/>
                    </a:cubicBezTo>
                    <a:cubicBezTo>
                      <a:pt x="976728" y="5153402"/>
                      <a:pt x="978724" y="5144705"/>
                      <a:pt x="976441" y="5139485"/>
                    </a:cubicBezTo>
                    <a:cubicBezTo>
                      <a:pt x="969619" y="5122991"/>
                      <a:pt x="964828" y="5102888"/>
                      <a:pt x="953793" y="5091862"/>
                    </a:cubicBezTo>
                    <a:cubicBezTo>
                      <a:pt x="921506" y="5059884"/>
                      <a:pt x="886609" y="5031900"/>
                      <a:pt x="853056" y="5001787"/>
                    </a:cubicBezTo>
                    <a:cubicBezTo>
                      <a:pt x="845882" y="4995337"/>
                      <a:pt x="836325" y="4988437"/>
                      <a:pt x="833979" y="4978966"/>
                    </a:cubicBezTo>
                    <a:cubicBezTo>
                      <a:pt x="820602" y="4924328"/>
                      <a:pt x="808509" y="4869239"/>
                      <a:pt x="796995" y="4813768"/>
                    </a:cubicBezTo>
                    <a:cubicBezTo>
                      <a:pt x="792418" y="4791474"/>
                      <a:pt x="803209" y="4777314"/>
                      <a:pt x="820590" y="4764057"/>
                    </a:cubicBezTo>
                    <a:cubicBezTo>
                      <a:pt x="837188" y="4751123"/>
                      <a:pt x="855398" y="4734452"/>
                      <a:pt x="864688" y="4714752"/>
                    </a:cubicBezTo>
                    <a:cubicBezTo>
                      <a:pt x="883062" y="4675275"/>
                      <a:pt x="897521" y="4632902"/>
                      <a:pt x="910485" y="4590911"/>
                    </a:cubicBezTo>
                    <a:cubicBezTo>
                      <a:pt x="915338" y="4575199"/>
                      <a:pt x="912978" y="4556131"/>
                      <a:pt x="911445" y="4539571"/>
                    </a:cubicBezTo>
                    <a:cubicBezTo>
                      <a:pt x="908527" y="4508200"/>
                      <a:pt x="900999" y="4477659"/>
                      <a:pt x="900285" y="4445837"/>
                    </a:cubicBezTo>
                    <a:cubicBezTo>
                      <a:pt x="899539" y="4408923"/>
                      <a:pt x="887958" y="4383340"/>
                      <a:pt x="863237" y="4364703"/>
                    </a:cubicBezTo>
                    <a:cubicBezTo>
                      <a:pt x="826431" y="4336971"/>
                      <a:pt x="808536" y="4292507"/>
                      <a:pt x="798070" y="4243284"/>
                    </a:cubicBezTo>
                    <a:cubicBezTo>
                      <a:pt x="784617" y="4180721"/>
                      <a:pt x="805728" y="4117545"/>
                      <a:pt x="817097" y="4054750"/>
                    </a:cubicBezTo>
                    <a:cubicBezTo>
                      <a:pt x="821537" y="4030724"/>
                      <a:pt x="826632" y="4006057"/>
                      <a:pt x="826251" y="3982801"/>
                    </a:cubicBezTo>
                    <a:cubicBezTo>
                      <a:pt x="825347" y="3916709"/>
                      <a:pt x="825150" y="3850833"/>
                      <a:pt x="836848" y="3784939"/>
                    </a:cubicBezTo>
                    <a:lnTo>
                      <a:pt x="841285" y="3766755"/>
                    </a:lnTo>
                    <a:lnTo>
                      <a:pt x="841284" y="3766755"/>
                    </a:lnTo>
                    <a:lnTo>
                      <a:pt x="852925" y="3719034"/>
                    </a:lnTo>
                    <a:cubicBezTo>
                      <a:pt x="855152" y="3711822"/>
                      <a:pt x="856753" y="3704413"/>
                      <a:pt x="857932" y="3696880"/>
                    </a:cubicBezTo>
                    <a:cubicBezTo>
                      <a:pt x="868683" y="3631632"/>
                      <a:pt x="885300" y="3565939"/>
                      <a:pt x="853534" y="3507036"/>
                    </a:cubicBezTo>
                    <a:cubicBezTo>
                      <a:pt x="850623" y="3501622"/>
                      <a:pt x="849992" y="3494020"/>
                      <a:pt x="850226" y="3485839"/>
                    </a:cubicBezTo>
                    <a:close/>
                    <a:moveTo>
                      <a:pt x="0" y="0"/>
                    </a:moveTo>
                    <a:lnTo>
                      <a:pt x="455609" y="0"/>
                    </a:lnTo>
                    <a:lnTo>
                      <a:pt x="459171" y="72395"/>
                    </a:lnTo>
                    <a:cubicBezTo>
                      <a:pt x="459671" y="92301"/>
                      <a:pt x="456894" y="113171"/>
                      <a:pt x="460041" y="131917"/>
                    </a:cubicBezTo>
                    <a:cubicBezTo>
                      <a:pt x="474213" y="218122"/>
                      <a:pt x="492031" y="302910"/>
                      <a:pt x="504421" y="389691"/>
                    </a:cubicBezTo>
                    <a:cubicBezTo>
                      <a:pt x="517349" y="479177"/>
                      <a:pt x="539516" y="562489"/>
                      <a:pt x="582097" y="634609"/>
                    </a:cubicBezTo>
                    <a:cubicBezTo>
                      <a:pt x="621686" y="701573"/>
                      <a:pt x="662589" y="767248"/>
                      <a:pt x="702468" y="834019"/>
                    </a:cubicBezTo>
                    <a:cubicBezTo>
                      <a:pt x="712587" y="850968"/>
                      <a:pt x="725536" y="867665"/>
                      <a:pt x="729203" y="887701"/>
                    </a:cubicBezTo>
                    <a:cubicBezTo>
                      <a:pt x="736973" y="929321"/>
                      <a:pt x="740155" y="973193"/>
                      <a:pt x="743787" y="1016355"/>
                    </a:cubicBezTo>
                    <a:cubicBezTo>
                      <a:pt x="746786" y="1053398"/>
                      <a:pt x="745800" y="1091467"/>
                      <a:pt x="750083" y="1128060"/>
                    </a:cubicBezTo>
                    <a:cubicBezTo>
                      <a:pt x="753428" y="1157309"/>
                      <a:pt x="762038" y="1185083"/>
                      <a:pt x="768866" y="1213431"/>
                    </a:cubicBezTo>
                    <a:cubicBezTo>
                      <a:pt x="774767" y="1238107"/>
                      <a:pt x="778357" y="1264327"/>
                      <a:pt x="787802" y="1286432"/>
                    </a:cubicBezTo>
                    <a:cubicBezTo>
                      <a:pt x="810582" y="1340304"/>
                      <a:pt x="832653" y="1394242"/>
                      <a:pt x="842837" y="1455511"/>
                    </a:cubicBezTo>
                    <a:cubicBezTo>
                      <a:pt x="853049" y="1515944"/>
                      <a:pt x="867276" y="1574511"/>
                      <a:pt x="877988" y="1634814"/>
                    </a:cubicBezTo>
                    <a:cubicBezTo>
                      <a:pt x="888390" y="1693895"/>
                      <a:pt x="902813" y="1748857"/>
                      <a:pt x="941063" y="1789731"/>
                    </a:cubicBezTo>
                    <a:cubicBezTo>
                      <a:pt x="957906" y="1807908"/>
                      <a:pt x="975122" y="1831564"/>
                      <a:pt x="980124" y="1857657"/>
                    </a:cubicBezTo>
                    <a:cubicBezTo>
                      <a:pt x="987207" y="1894833"/>
                      <a:pt x="980788" y="1937150"/>
                      <a:pt x="984484" y="1976384"/>
                    </a:cubicBezTo>
                    <a:cubicBezTo>
                      <a:pt x="988781" y="2022576"/>
                      <a:pt x="988793" y="2074493"/>
                      <a:pt x="1007189" y="2110650"/>
                    </a:cubicBezTo>
                    <a:cubicBezTo>
                      <a:pt x="1023612" y="2142809"/>
                      <a:pt x="1034723" y="2173610"/>
                      <a:pt x="1039893" y="2211041"/>
                    </a:cubicBezTo>
                    <a:cubicBezTo>
                      <a:pt x="1043484" y="2237261"/>
                      <a:pt x="1057690" y="2260269"/>
                      <a:pt x="1059162" y="2286682"/>
                    </a:cubicBezTo>
                    <a:cubicBezTo>
                      <a:pt x="1061252" y="2321469"/>
                      <a:pt x="1060754" y="2355740"/>
                      <a:pt x="1070522" y="2388667"/>
                    </a:cubicBezTo>
                    <a:cubicBezTo>
                      <a:pt x="1080600" y="2422815"/>
                      <a:pt x="1085513" y="2459602"/>
                      <a:pt x="1093939" y="2494653"/>
                    </a:cubicBezTo>
                    <a:cubicBezTo>
                      <a:pt x="1098500" y="2513273"/>
                      <a:pt x="1106866" y="2529964"/>
                      <a:pt x="1112007" y="2548197"/>
                    </a:cubicBezTo>
                    <a:cubicBezTo>
                      <a:pt x="1121409" y="2581573"/>
                      <a:pt x="1130232" y="2615336"/>
                      <a:pt x="1138346" y="2649163"/>
                    </a:cubicBezTo>
                    <a:cubicBezTo>
                      <a:pt x="1146465" y="2682988"/>
                      <a:pt x="1157699" y="2716368"/>
                      <a:pt x="1160337" y="2751608"/>
                    </a:cubicBezTo>
                    <a:cubicBezTo>
                      <a:pt x="1164714" y="2811646"/>
                      <a:pt x="1159211" y="2873999"/>
                      <a:pt x="1165737" y="2933012"/>
                    </a:cubicBezTo>
                    <a:cubicBezTo>
                      <a:pt x="1172445" y="2992925"/>
                      <a:pt x="1185964" y="3051556"/>
                      <a:pt x="1202029" y="3107873"/>
                    </a:cubicBezTo>
                    <a:cubicBezTo>
                      <a:pt x="1214635" y="3152396"/>
                      <a:pt x="1227749" y="3194534"/>
                      <a:pt x="1225692" y="3244974"/>
                    </a:cubicBezTo>
                    <a:cubicBezTo>
                      <a:pt x="1224565" y="3273123"/>
                      <a:pt x="1231196" y="3305079"/>
                      <a:pt x="1243916" y="3326221"/>
                    </a:cubicBezTo>
                    <a:cubicBezTo>
                      <a:pt x="1271701" y="3372044"/>
                      <a:pt x="1285247" y="3423911"/>
                      <a:pt x="1293067" y="3480219"/>
                    </a:cubicBezTo>
                    <a:lnTo>
                      <a:pt x="1308071" y="3585182"/>
                    </a:lnTo>
                    <a:lnTo>
                      <a:pt x="1295962" y="3584708"/>
                    </a:lnTo>
                    <a:cubicBezTo>
                      <a:pt x="1237754" y="3586303"/>
                      <a:pt x="1180629" y="3594888"/>
                      <a:pt x="1118893" y="3568330"/>
                    </a:cubicBezTo>
                    <a:cubicBezTo>
                      <a:pt x="1113435" y="3565936"/>
                      <a:pt x="1102517" y="3567964"/>
                      <a:pt x="1094179" y="3567566"/>
                    </a:cubicBezTo>
                    <a:cubicBezTo>
                      <a:pt x="1027548" y="3564029"/>
                      <a:pt x="967064" y="3547281"/>
                      <a:pt x="922719" y="3516472"/>
                    </a:cubicBezTo>
                    <a:cubicBezTo>
                      <a:pt x="908178" y="3506414"/>
                      <a:pt x="892942" y="3497984"/>
                      <a:pt x="877028" y="3490955"/>
                    </a:cubicBezTo>
                    <a:lnTo>
                      <a:pt x="850533" y="3481837"/>
                    </a:lnTo>
                    <a:lnTo>
                      <a:pt x="852113" y="3461170"/>
                    </a:lnTo>
                    <a:cubicBezTo>
                      <a:pt x="854391" y="3434500"/>
                      <a:pt x="848474" y="3414331"/>
                      <a:pt x="831383" y="3399179"/>
                    </a:cubicBezTo>
                    <a:cubicBezTo>
                      <a:pt x="801767" y="3373388"/>
                      <a:pt x="773654" y="3344957"/>
                      <a:pt x="743141" y="3320580"/>
                    </a:cubicBezTo>
                    <a:cubicBezTo>
                      <a:pt x="722236" y="3303685"/>
                      <a:pt x="714543" y="3281842"/>
                      <a:pt x="713221" y="3251241"/>
                    </a:cubicBezTo>
                    <a:cubicBezTo>
                      <a:pt x="712555" y="3234106"/>
                      <a:pt x="704768" y="3217029"/>
                      <a:pt x="697098" y="3202528"/>
                    </a:cubicBezTo>
                    <a:cubicBezTo>
                      <a:pt x="687845" y="3184997"/>
                      <a:pt x="672212" y="3172554"/>
                      <a:pt x="664820" y="3154190"/>
                    </a:cubicBezTo>
                    <a:cubicBezTo>
                      <a:pt x="646169" y="3109209"/>
                      <a:pt x="616744" y="3087991"/>
                      <a:pt x="572501" y="3087312"/>
                    </a:cubicBezTo>
                    <a:cubicBezTo>
                      <a:pt x="533259" y="3086763"/>
                      <a:pt x="493731" y="3044085"/>
                      <a:pt x="497703" y="3005243"/>
                    </a:cubicBezTo>
                    <a:cubicBezTo>
                      <a:pt x="502030" y="2962279"/>
                      <a:pt x="490540" y="2928257"/>
                      <a:pt x="476984" y="2892751"/>
                    </a:cubicBezTo>
                    <a:cubicBezTo>
                      <a:pt x="469363" y="2872905"/>
                      <a:pt x="465404" y="2847135"/>
                      <a:pt x="468947" y="2824527"/>
                    </a:cubicBezTo>
                    <a:cubicBezTo>
                      <a:pt x="482188" y="2738605"/>
                      <a:pt x="520979" y="2665650"/>
                      <a:pt x="569138" y="2595026"/>
                    </a:cubicBezTo>
                    <a:cubicBezTo>
                      <a:pt x="600577" y="2548865"/>
                      <a:pt x="622260" y="2493483"/>
                      <a:pt x="645397" y="2440808"/>
                    </a:cubicBezTo>
                    <a:cubicBezTo>
                      <a:pt x="652529" y="2424387"/>
                      <a:pt x="655029" y="2401457"/>
                      <a:pt x="651820" y="2384384"/>
                    </a:cubicBezTo>
                    <a:cubicBezTo>
                      <a:pt x="640949" y="2324596"/>
                      <a:pt x="629163" y="2264805"/>
                      <a:pt x="612994" y="2207332"/>
                    </a:cubicBezTo>
                    <a:cubicBezTo>
                      <a:pt x="597678" y="2153787"/>
                      <a:pt x="601053" y="2099808"/>
                      <a:pt x="620894" y="2046679"/>
                    </a:cubicBezTo>
                    <a:cubicBezTo>
                      <a:pt x="635367" y="2007977"/>
                      <a:pt x="641110" y="1970814"/>
                      <a:pt x="644614" y="1931265"/>
                    </a:cubicBezTo>
                    <a:cubicBezTo>
                      <a:pt x="647465" y="1898285"/>
                      <a:pt x="653360" y="1862859"/>
                      <a:pt x="665994" y="1832337"/>
                    </a:cubicBezTo>
                    <a:cubicBezTo>
                      <a:pt x="683779" y="1789578"/>
                      <a:pt x="688928" y="1751381"/>
                      <a:pt x="678276" y="1709437"/>
                    </a:cubicBezTo>
                    <a:cubicBezTo>
                      <a:pt x="672576" y="1687079"/>
                      <a:pt x="673987" y="1660990"/>
                      <a:pt x="672955" y="1636123"/>
                    </a:cubicBezTo>
                    <a:cubicBezTo>
                      <a:pt x="671272" y="1597795"/>
                      <a:pt x="671867" y="1558758"/>
                      <a:pt x="668480" y="1520749"/>
                    </a:cubicBezTo>
                    <a:cubicBezTo>
                      <a:pt x="665050" y="1479903"/>
                      <a:pt x="655019" y="1440408"/>
                      <a:pt x="653920" y="1399437"/>
                    </a:cubicBezTo>
                    <a:cubicBezTo>
                      <a:pt x="652652" y="1355309"/>
                      <a:pt x="639893" y="1323154"/>
                      <a:pt x="612686" y="1296979"/>
                    </a:cubicBezTo>
                    <a:cubicBezTo>
                      <a:pt x="595576" y="1280408"/>
                      <a:pt x="578401" y="1259588"/>
                      <a:pt x="570220" y="1235618"/>
                    </a:cubicBezTo>
                    <a:cubicBezTo>
                      <a:pt x="553631" y="1186194"/>
                      <a:pt x="545669" y="1131821"/>
                      <a:pt x="529736" y="1081752"/>
                    </a:cubicBezTo>
                    <a:cubicBezTo>
                      <a:pt x="507466" y="1011390"/>
                      <a:pt x="481332" y="944631"/>
                      <a:pt x="414305" y="918292"/>
                    </a:cubicBezTo>
                    <a:cubicBezTo>
                      <a:pt x="377314" y="903769"/>
                      <a:pt x="368843" y="874065"/>
                      <a:pt x="373924" y="825689"/>
                    </a:cubicBezTo>
                    <a:cubicBezTo>
                      <a:pt x="375689" y="809590"/>
                      <a:pt x="376722" y="786203"/>
                      <a:pt x="368949" y="778726"/>
                    </a:cubicBezTo>
                    <a:cubicBezTo>
                      <a:pt x="345838" y="756354"/>
                      <a:pt x="349308" y="725824"/>
                      <a:pt x="347020" y="694643"/>
                    </a:cubicBezTo>
                    <a:cubicBezTo>
                      <a:pt x="345704" y="675894"/>
                      <a:pt x="339306" y="651346"/>
                      <a:pt x="327478" y="642898"/>
                    </a:cubicBezTo>
                    <a:cubicBezTo>
                      <a:pt x="279698" y="608395"/>
                      <a:pt x="263590" y="549247"/>
                      <a:pt x="243468" y="491960"/>
                    </a:cubicBezTo>
                    <a:cubicBezTo>
                      <a:pt x="237433" y="475142"/>
                      <a:pt x="230250" y="456843"/>
                      <a:pt x="218930" y="446010"/>
                    </a:cubicBezTo>
                    <a:cubicBezTo>
                      <a:pt x="194433" y="422927"/>
                      <a:pt x="180036" y="395344"/>
                      <a:pt x="180614" y="354892"/>
                    </a:cubicBezTo>
                    <a:cubicBezTo>
                      <a:pt x="180923" y="342010"/>
                      <a:pt x="176523" y="328798"/>
                      <a:pt x="171988" y="317521"/>
                    </a:cubicBezTo>
                    <a:cubicBezTo>
                      <a:pt x="162052" y="293291"/>
                      <a:pt x="148442" y="271315"/>
                      <a:pt x="139875" y="246378"/>
                    </a:cubicBezTo>
                    <a:cubicBezTo>
                      <a:pt x="117577" y="182780"/>
                      <a:pt x="95749" y="119890"/>
                      <a:pt x="51499" y="73211"/>
                    </a:cubicBezTo>
                    <a:cubicBezTo>
                      <a:pt x="40691" y="61834"/>
                      <a:pt x="29467" y="49763"/>
                      <a:pt x="19690" y="3662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C9829185-6353-4E3C-B082-AA7F519391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8104360" y="0"/>
            <a:ext cx="4087640" cy="6858000"/>
            <a:chOff x="1" y="0"/>
            <a:chExt cx="4087640" cy="6858000"/>
          </a:xfrm>
          <a:effectLst>
            <a:outerShdw blurRad="381000" dist="152400" algn="ctr" rotWithShape="0">
              <a:srgbClr val="000000">
                <a:alpha val="10000"/>
              </a:srgbClr>
            </a:outerShdw>
          </a:effectLst>
        </p:grpSpPr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BB7BB359-8B77-484C-B9CD-6376139A3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1" y="0"/>
              <a:ext cx="3986041" cy="6858000"/>
              <a:chOff x="1" y="0"/>
              <a:chExt cx="3986041" cy="6858000"/>
            </a:xfrm>
          </p:grpSpPr>
          <p:sp>
            <p:nvSpPr>
              <p:cNvPr id="47" name="Freeform: Shape 46">
                <a:extLst>
                  <a:ext uri="{FF2B5EF4-FFF2-40B4-BE49-F238E27FC236}">
                    <a16:creationId xmlns:a16="http://schemas.microsoft.com/office/drawing/2014/main" id="{AA96BE9D-5B3B-4CA9-8895-33FAA38046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" y="0"/>
                <a:ext cx="3986041" cy="6858000"/>
              </a:xfrm>
              <a:custGeom>
                <a:avLst/>
                <a:gdLst>
                  <a:gd name="connsiteX0" fmla="*/ 0 w 3986041"/>
                  <a:gd name="connsiteY0" fmla="*/ 0 h 6858000"/>
                  <a:gd name="connsiteX1" fmla="*/ 3066495 w 3986041"/>
                  <a:gd name="connsiteY1" fmla="*/ 0 h 6858000"/>
                  <a:gd name="connsiteX2" fmla="*/ 3427241 w 3986041"/>
                  <a:gd name="connsiteY2" fmla="*/ 1211943 h 6858000"/>
                  <a:gd name="connsiteX3" fmla="*/ 3986041 w 3986041"/>
                  <a:gd name="connsiteY3" fmla="*/ 4122057 h 6858000"/>
                  <a:gd name="connsiteX4" fmla="*/ 3751724 w 3986041"/>
                  <a:gd name="connsiteY4" fmla="*/ 6858000 h 6858000"/>
                  <a:gd name="connsiteX5" fmla="*/ 0 w 3986041"/>
                  <a:gd name="connsiteY5" fmla="*/ 68580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986041" h="6858000">
                    <a:moveTo>
                      <a:pt x="0" y="0"/>
                    </a:moveTo>
                    <a:lnTo>
                      <a:pt x="3066495" y="0"/>
                    </a:lnTo>
                    <a:lnTo>
                      <a:pt x="3427241" y="1211943"/>
                    </a:lnTo>
                    <a:lnTo>
                      <a:pt x="3986041" y="4122057"/>
                    </a:lnTo>
                    <a:lnTo>
                      <a:pt x="3751724" y="6858000"/>
                    </a:lnTo>
                    <a:lnTo>
                      <a:pt x="0" y="6858000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8" name="Freeform: Shape 47">
                <a:extLst>
                  <a:ext uri="{FF2B5EF4-FFF2-40B4-BE49-F238E27FC236}">
                    <a16:creationId xmlns:a16="http://schemas.microsoft.com/office/drawing/2014/main" id="{7840E2BF-E954-4173-BF70-2DAE9E19A09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" y="0"/>
                <a:ext cx="3986041" cy="6858000"/>
              </a:xfrm>
              <a:custGeom>
                <a:avLst/>
                <a:gdLst>
                  <a:gd name="connsiteX0" fmla="*/ 0 w 3986041"/>
                  <a:gd name="connsiteY0" fmla="*/ 0 h 6858000"/>
                  <a:gd name="connsiteX1" fmla="*/ 3066495 w 3986041"/>
                  <a:gd name="connsiteY1" fmla="*/ 0 h 6858000"/>
                  <a:gd name="connsiteX2" fmla="*/ 3427241 w 3986041"/>
                  <a:gd name="connsiteY2" fmla="*/ 1211943 h 6858000"/>
                  <a:gd name="connsiteX3" fmla="*/ 3986041 w 3986041"/>
                  <a:gd name="connsiteY3" fmla="*/ 4122057 h 6858000"/>
                  <a:gd name="connsiteX4" fmla="*/ 3751724 w 3986041"/>
                  <a:gd name="connsiteY4" fmla="*/ 6858000 h 6858000"/>
                  <a:gd name="connsiteX5" fmla="*/ 0 w 3986041"/>
                  <a:gd name="connsiteY5" fmla="*/ 68580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986041" h="6858000">
                    <a:moveTo>
                      <a:pt x="0" y="0"/>
                    </a:moveTo>
                    <a:lnTo>
                      <a:pt x="3066495" y="0"/>
                    </a:lnTo>
                    <a:lnTo>
                      <a:pt x="3427241" y="1211943"/>
                    </a:lnTo>
                    <a:lnTo>
                      <a:pt x="3986041" y="4122057"/>
                    </a:lnTo>
                    <a:lnTo>
                      <a:pt x="3751724" y="6858000"/>
                    </a:lnTo>
                    <a:lnTo>
                      <a:pt x="0" y="6858000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3F125B5A-DFAC-4B6D-B14F-287F8C436A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2748588" y="0"/>
              <a:ext cx="1339053" cy="6858000"/>
              <a:chOff x="2748588" y="0"/>
              <a:chExt cx="1339053" cy="6858000"/>
            </a:xfrm>
          </p:grpSpPr>
          <p:sp>
            <p:nvSpPr>
              <p:cNvPr id="45" name="Freeform: Shape 44">
                <a:extLst>
                  <a:ext uri="{FF2B5EF4-FFF2-40B4-BE49-F238E27FC236}">
                    <a16:creationId xmlns:a16="http://schemas.microsoft.com/office/drawing/2014/main" id="{6AF4804F-69E5-479A-9F45-C0E46317159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748588" y="0"/>
                <a:ext cx="1339053" cy="6858000"/>
              </a:xfrm>
              <a:custGeom>
                <a:avLst/>
                <a:gdLst>
                  <a:gd name="connsiteX0" fmla="*/ 850532 w 1339053"/>
                  <a:gd name="connsiteY0" fmla="*/ 3481838 h 6858000"/>
                  <a:gd name="connsiteX1" fmla="*/ 877027 w 1339053"/>
                  <a:gd name="connsiteY1" fmla="*/ 3490955 h 6858000"/>
                  <a:gd name="connsiteX2" fmla="*/ 922718 w 1339053"/>
                  <a:gd name="connsiteY2" fmla="*/ 3516472 h 6858000"/>
                  <a:gd name="connsiteX3" fmla="*/ 1094179 w 1339053"/>
                  <a:gd name="connsiteY3" fmla="*/ 3567567 h 6858000"/>
                  <a:gd name="connsiteX4" fmla="*/ 1118891 w 1339053"/>
                  <a:gd name="connsiteY4" fmla="*/ 3568331 h 6858000"/>
                  <a:gd name="connsiteX5" fmla="*/ 1295961 w 1339053"/>
                  <a:gd name="connsiteY5" fmla="*/ 3584709 h 6858000"/>
                  <a:gd name="connsiteX6" fmla="*/ 1308070 w 1339053"/>
                  <a:gd name="connsiteY6" fmla="*/ 3585183 h 6858000"/>
                  <a:gd name="connsiteX7" fmla="*/ 1325263 w 1339053"/>
                  <a:gd name="connsiteY7" fmla="*/ 3705453 h 6858000"/>
                  <a:gd name="connsiteX8" fmla="*/ 1334107 w 1339053"/>
                  <a:gd name="connsiteY8" fmla="*/ 3772268 h 6858000"/>
                  <a:gd name="connsiteX9" fmla="*/ 1338203 w 1339053"/>
                  <a:gd name="connsiteY9" fmla="*/ 3831076 h 6858000"/>
                  <a:gd name="connsiteX10" fmla="*/ 1338805 w 1339053"/>
                  <a:gd name="connsiteY10" fmla="*/ 3839709 h 6858000"/>
                  <a:gd name="connsiteX11" fmla="*/ 1335635 w 1339053"/>
                  <a:gd name="connsiteY11" fmla="*/ 4118635 h 6858000"/>
                  <a:gd name="connsiteX12" fmla="*/ 1337171 w 1339053"/>
                  <a:gd name="connsiteY12" fmla="*/ 4209403 h 6858000"/>
                  <a:gd name="connsiteX13" fmla="*/ 1325840 w 1339053"/>
                  <a:gd name="connsiteY13" fmla="*/ 4309174 h 6858000"/>
                  <a:gd name="connsiteX14" fmla="*/ 1321122 w 1339053"/>
                  <a:gd name="connsiteY14" fmla="*/ 4473630 h 6858000"/>
                  <a:gd name="connsiteX15" fmla="*/ 1302196 w 1339053"/>
                  <a:gd name="connsiteY15" fmla="*/ 4791709 h 6858000"/>
                  <a:gd name="connsiteX16" fmla="*/ 1293239 w 1339053"/>
                  <a:gd name="connsiteY16" fmla="*/ 4860048 h 6858000"/>
                  <a:gd name="connsiteX17" fmla="*/ 1288829 w 1339053"/>
                  <a:gd name="connsiteY17" fmla="*/ 5039837 h 6858000"/>
                  <a:gd name="connsiteX18" fmla="*/ 1289584 w 1339053"/>
                  <a:gd name="connsiteY18" fmla="*/ 5148703 h 6858000"/>
                  <a:gd name="connsiteX19" fmla="*/ 1282205 w 1339053"/>
                  <a:gd name="connsiteY19" fmla="*/ 5236435 h 6858000"/>
                  <a:gd name="connsiteX20" fmla="*/ 1268145 w 1339053"/>
                  <a:gd name="connsiteY20" fmla="*/ 5311662 h 6858000"/>
                  <a:gd name="connsiteX21" fmla="*/ 1250547 w 1339053"/>
                  <a:gd name="connsiteY21" fmla="*/ 5515595 h 6858000"/>
                  <a:gd name="connsiteX22" fmla="*/ 1243323 w 1339053"/>
                  <a:gd name="connsiteY22" fmla="*/ 5596885 h 6858000"/>
                  <a:gd name="connsiteX23" fmla="*/ 1238303 w 1339053"/>
                  <a:gd name="connsiteY23" fmla="*/ 5812036 h 6858000"/>
                  <a:gd name="connsiteX24" fmla="*/ 1223551 w 1339053"/>
                  <a:gd name="connsiteY24" fmla="*/ 5991171 h 6858000"/>
                  <a:gd name="connsiteX25" fmla="*/ 1219699 w 1339053"/>
                  <a:gd name="connsiteY25" fmla="*/ 6066726 h 6858000"/>
                  <a:gd name="connsiteX26" fmla="*/ 1199935 w 1339053"/>
                  <a:gd name="connsiteY26" fmla="*/ 6236130 h 6858000"/>
                  <a:gd name="connsiteX27" fmla="*/ 1192857 w 1339053"/>
                  <a:gd name="connsiteY27" fmla="*/ 6333267 h 6858000"/>
                  <a:gd name="connsiteX28" fmla="*/ 1148174 w 1339053"/>
                  <a:gd name="connsiteY28" fmla="*/ 6561849 h 6858000"/>
                  <a:gd name="connsiteX29" fmla="*/ 1100424 w 1339053"/>
                  <a:gd name="connsiteY29" fmla="*/ 6797385 h 6858000"/>
                  <a:gd name="connsiteX30" fmla="*/ 1085621 w 1339053"/>
                  <a:gd name="connsiteY30" fmla="*/ 6858000 h 6858000"/>
                  <a:gd name="connsiteX31" fmla="*/ 932341 w 1339053"/>
                  <a:gd name="connsiteY31" fmla="*/ 6858000 h 6858000"/>
                  <a:gd name="connsiteX32" fmla="*/ 944496 w 1339053"/>
                  <a:gd name="connsiteY32" fmla="*/ 6829656 h 6858000"/>
                  <a:gd name="connsiteX33" fmla="*/ 913239 w 1339053"/>
                  <a:gd name="connsiteY33" fmla="*/ 6720119 h 6858000"/>
                  <a:gd name="connsiteX34" fmla="*/ 870682 w 1339053"/>
                  <a:gd name="connsiteY34" fmla="*/ 6655346 h 6858000"/>
                  <a:gd name="connsiteX35" fmla="*/ 846442 w 1339053"/>
                  <a:gd name="connsiteY35" fmla="*/ 6498594 h 6858000"/>
                  <a:gd name="connsiteX36" fmla="*/ 881150 w 1339053"/>
                  <a:gd name="connsiteY36" fmla="*/ 6473756 h 6858000"/>
                  <a:gd name="connsiteX37" fmla="*/ 922470 w 1339053"/>
                  <a:gd name="connsiteY37" fmla="*/ 6377035 h 6858000"/>
                  <a:gd name="connsiteX38" fmla="*/ 955039 w 1339053"/>
                  <a:gd name="connsiteY38" fmla="*/ 6268585 h 6858000"/>
                  <a:gd name="connsiteX39" fmla="*/ 1024350 w 1339053"/>
                  <a:gd name="connsiteY39" fmla="*/ 6083443 h 6858000"/>
                  <a:gd name="connsiteX40" fmla="*/ 999696 w 1339053"/>
                  <a:gd name="connsiteY40" fmla="*/ 5938416 h 6858000"/>
                  <a:gd name="connsiteX41" fmla="*/ 988342 w 1339053"/>
                  <a:gd name="connsiteY41" fmla="*/ 5882426 h 6858000"/>
                  <a:gd name="connsiteX42" fmla="*/ 985444 w 1339053"/>
                  <a:gd name="connsiteY42" fmla="*/ 5832438 h 6858000"/>
                  <a:gd name="connsiteX43" fmla="*/ 992016 w 1339053"/>
                  <a:gd name="connsiteY43" fmla="*/ 5777751 h 6858000"/>
                  <a:gd name="connsiteX44" fmla="*/ 995028 w 1339053"/>
                  <a:gd name="connsiteY44" fmla="*/ 5641832 h 6858000"/>
                  <a:gd name="connsiteX45" fmla="*/ 981247 w 1339053"/>
                  <a:gd name="connsiteY45" fmla="*/ 5562522 h 6858000"/>
                  <a:gd name="connsiteX46" fmla="*/ 995131 w 1339053"/>
                  <a:gd name="connsiteY46" fmla="*/ 5398075 h 6858000"/>
                  <a:gd name="connsiteX47" fmla="*/ 997379 w 1339053"/>
                  <a:gd name="connsiteY47" fmla="*/ 5283928 h 6858000"/>
                  <a:gd name="connsiteX48" fmla="*/ 979617 w 1339053"/>
                  <a:gd name="connsiteY48" fmla="*/ 5157396 h 6858000"/>
                  <a:gd name="connsiteX49" fmla="*/ 976441 w 1339053"/>
                  <a:gd name="connsiteY49" fmla="*/ 5139485 h 6858000"/>
                  <a:gd name="connsiteX50" fmla="*/ 953793 w 1339053"/>
                  <a:gd name="connsiteY50" fmla="*/ 5091862 h 6858000"/>
                  <a:gd name="connsiteX51" fmla="*/ 853056 w 1339053"/>
                  <a:gd name="connsiteY51" fmla="*/ 5001787 h 6858000"/>
                  <a:gd name="connsiteX52" fmla="*/ 833979 w 1339053"/>
                  <a:gd name="connsiteY52" fmla="*/ 4978966 h 6858000"/>
                  <a:gd name="connsiteX53" fmla="*/ 796995 w 1339053"/>
                  <a:gd name="connsiteY53" fmla="*/ 4813768 h 6858000"/>
                  <a:gd name="connsiteX54" fmla="*/ 820590 w 1339053"/>
                  <a:gd name="connsiteY54" fmla="*/ 4764057 h 6858000"/>
                  <a:gd name="connsiteX55" fmla="*/ 864688 w 1339053"/>
                  <a:gd name="connsiteY55" fmla="*/ 4714752 h 6858000"/>
                  <a:gd name="connsiteX56" fmla="*/ 910485 w 1339053"/>
                  <a:gd name="connsiteY56" fmla="*/ 4590911 h 6858000"/>
                  <a:gd name="connsiteX57" fmla="*/ 911445 w 1339053"/>
                  <a:gd name="connsiteY57" fmla="*/ 4539571 h 6858000"/>
                  <a:gd name="connsiteX58" fmla="*/ 900285 w 1339053"/>
                  <a:gd name="connsiteY58" fmla="*/ 4445837 h 6858000"/>
                  <a:gd name="connsiteX59" fmla="*/ 863237 w 1339053"/>
                  <a:gd name="connsiteY59" fmla="*/ 4364703 h 6858000"/>
                  <a:gd name="connsiteX60" fmla="*/ 798070 w 1339053"/>
                  <a:gd name="connsiteY60" fmla="*/ 4243284 h 6858000"/>
                  <a:gd name="connsiteX61" fmla="*/ 817097 w 1339053"/>
                  <a:gd name="connsiteY61" fmla="*/ 4054750 h 6858000"/>
                  <a:gd name="connsiteX62" fmla="*/ 826251 w 1339053"/>
                  <a:gd name="connsiteY62" fmla="*/ 3982801 h 6858000"/>
                  <a:gd name="connsiteX63" fmla="*/ 836848 w 1339053"/>
                  <a:gd name="connsiteY63" fmla="*/ 3784939 h 6858000"/>
                  <a:gd name="connsiteX64" fmla="*/ 841285 w 1339053"/>
                  <a:gd name="connsiteY64" fmla="*/ 3766755 h 6858000"/>
                  <a:gd name="connsiteX65" fmla="*/ 841284 w 1339053"/>
                  <a:gd name="connsiteY65" fmla="*/ 3766755 h 6858000"/>
                  <a:gd name="connsiteX66" fmla="*/ 852925 w 1339053"/>
                  <a:gd name="connsiteY66" fmla="*/ 3719034 h 6858000"/>
                  <a:gd name="connsiteX67" fmla="*/ 857932 w 1339053"/>
                  <a:gd name="connsiteY67" fmla="*/ 3696880 h 6858000"/>
                  <a:gd name="connsiteX68" fmla="*/ 853534 w 1339053"/>
                  <a:gd name="connsiteY68" fmla="*/ 3507036 h 6858000"/>
                  <a:gd name="connsiteX69" fmla="*/ 850226 w 1339053"/>
                  <a:gd name="connsiteY69" fmla="*/ 3485839 h 6858000"/>
                  <a:gd name="connsiteX70" fmla="*/ 0 w 1339053"/>
                  <a:gd name="connsiteY70" fmla="*/ 0 h 6858000"/>
                  <a:gd name="connsiteX71" fmla="*/ 455609 w 1339053"/>
                  <a:gd name="connsiteY71" fmla="*/ 0 h 6858000"/>
                  <a:gd name="connsiteX72" fmla="*/ 459171 w 1339053"/>
                  <a:gd name="connsiteY72" fmla="*/ 72395 h 6858000"/>
                  <a:gd name="connsiteX73" fmla="*/ 460041 w 1339053"/>
                  <a:gd name="connsiteY73" fmla="*/ 131917 h 6858000"/>
                  <a:gd name="connsiteX74" fmla="*/ 504421 w 1339053"/>
                  <a:gd name="connsiteY74" fmla="*/ 389691 h 6858000"/>
                  <a:gd name="connsiteX75" fmla="*/ 582097 w 1339053"/>
                  <a:gd name="connsiteY75" fmla="*/ 634609 h 6858000"/>
                  <a:gd name="connsiteX76" fmla="*/ 702468 w 1339053"/>
                  <a:gd name="connsiteY76" fmla="*/ 834019 h 6858000"/>
                  <a:gd name="connsiteX77" fmla="*/ 729203 w 1339053"/>
                  <a:gd name="connsiteY77" fmla="*/ 887701 h 6858000"/>
                  <a:gd name="connsiteX78" fmla="*/ 743787 w 1339053"/>
                  <a:gd name="connsiteY78" fmla="*/ 1016355 h 6858000"/>
                  <a:gd name="connsiteX79" fmla="*/ 750083 w 1339053"/>
                  <a:gd name="connsiteY79" fmla="*/ 1128060 h 6858000"/>
                  <a:gd name="connsiteX80" fmla="*/ 768866 w 1339053"/>
                  <a:gd name="connsiteY80" fmla="*/ 1213431 h 6858000"/>
                  <a:gd name="connsiteX81" fmla="*/ 787802 w 1339053"/>
                  <a:gd name="connsiteY81" fmla="*/ 1286432 h 6858000"/>
                  <a:gd name="connsiteX82" fmla="*/ 842837 w 1339053"/>
                  <a:gd name="connsiteY82" fmla="*/ 1455511 h 6858000"/>
                  <a:gd name="connsiteX83" fmla="*/ 877988 w 1339053"/>
                  <a:gd name="connsiteY83" fmla="*/ 1634814 h 6858000"/>
                  <a:gd name="connsiteX84" fmla="*/ 941063 w 1339053"/>
                  <a:gd name="connsiteY84" fmla="*/ 1789731 h 6858000"/>
                  <a:gd name="connsiteX85" fmla="*/ 980124 w 1339053"/>
                  <a:gd name="connsiteY85" fmla="*/ 1857657 h 6858000"/>
                  <a:gd name="connsiteX86" fmla="*/ 984484 w 1339053"/>
                  <a:gd name="connsiteY86" fmla="*/ 1976384 h 6858000"/>
                  <a:gd name="connsiteX87" fmla="*/ 1007189 w 1339053"/>
                  <a:gd name="connsiteY87" fmla="*/ 2110650 h 6858000"/>
                  <a:gd name="connsiteX88" fmla="*/ 1039893 w 1339053"/>
                  <a:gd name="connsiteY88" fmla="*/ 2211041 h 6858000"/>
                  <a:gd name="connsiteX89" fmla="*/ 1059162 w 1339053"/>
                  <a:gd name="connsiteY89" fmla="*/ 2286682 h 6858000"/>
                  <a:gd name="connsiteX90" fmla="*/ 1070522 w 1339053"/>
                  <a:gd name="connsiteY90" fmla="*/ 2388667 h 6858000"/>
                  <a:gd name="connsiteX91" fmla="*/ 1093939 w 1339053"/>
                  <a:gd name="connsiteY91" fmla="*/ 2494653 h 6858000"/>
                  <a:gd name="connsiteX92" fmla="*/ 1112007 w 1339053"/>
                  <a:gd name="connsiteY92" fmla="*/ 2548197 h 6858000"/>
                  <a:gd name="connsiteX93" fmla="*/ 1138346 w 1339053"/>
                  <a:gd name="connsiteY93" fmla="*/ 2649163 h 6858000"/>
                  <a:gd name="connsiteX94" fmla="*/ 1160337 w 1339053"/>
                  <a:gd name="connsiteY94" fmla="*/ 2751608 h 6858000"/>
                  <a:gd name="connsiteX95" fmla="*/ 1165737 w 1339053"/>
                  <a:gd name="connsiteY95" fmla="*/ 2933012 h 6858000"/>
                  <a:gd name="connsiteX96" fmla="*/ 1202029 w 1339053"/>
                  <a:gd name="connsiteY96" fmla="*/ 3107873 h 6858000"/>
                  <a:gd name="connsiteX97" fmla="*/ 1225692 w 1339053"/>
                  <a:gd name="connsiteY97" fmla="*/ 3244974 h 6858000"/>
                  <a:gd name="connsiteX98" fmla="*/ 1243916 w 1339053"/>
                  <a:gd name="connsiteY98" fmla="*/ 3326221 h 6858000"/>
                  <a:gd name="connsiteX99" fmla="*/ 1293067 w 1339053"/>
                  <a:gd name="connsiteY99" fmla="*/ 3480219 h 6858000"/>
                  <a:gd name="connsiteX100" fmla="*/ 1308071 w 1339053"/>
                  <a:gd name="connsiteY100" fmla="*/ 3585182 h 6858000"/>
                  <a:gd name="connsiteX101" fmla="*/ 1295962 w 1339053"/>
                  <a:gd name="connsiteY101" fmla="*/ 3584708 h 6858000"/>
                  <a:gd name="connsiteX102" fmla="*/ 1118893 w 1339053"/>
                  <a:gd name="connsiteY102" fmla="*/ 3568330 h 6858000"/>
                  <a:gd name="connsiteX103" fmla="*/ 1094179 w 1339053"/>
                  <a:gd name="connsiteY103" fmla="*/ 3567566 h 6858000"/>
                  <a:gd name="connsiteX104" fmla="*/ 922719 w 1339053"/>
                  <a:gd name="connsiteY104" fmla="*/ 3516472 h 6858000"/>
                  <a:gd name="connsiteX105" fmla="*/ 877028 w 1339053"/>
                  <a:gd name="connsiteY105" fmla="*/ 3490955 h 6858000"/>
                  <a:gd name="connsiteX106" fmla="*/ 850533 w 1339053"/>
                  <a:gd name="connsiteY106" fmla="*/ 3481837 h 6858000"/>
                  <a:gd name="connsiteX107" fmla="*/ 852113 w 1339053"/>
                  <a:gd name="connsiteY107" fmla="*/ 3461170 h 6858000"/>
                  <a:gd name="connsiteX108" fmla="*/ 831383 w 1339053"/>
                  <a:gd name="connsiteY108" fmla="*/ 3399179 h 6858000"/>
                  <a:gd name="connsiteX109" fmla="*/ 743141 w 1339053"/>
                  <a:gd name="connsiteY109" fmla="*/ 3320580 h 6858000"/>
                  <a:gd name="connsiteX110" fmla="*/ 713221 w 1339053"/>
                  <a:gd name="connsiteY110" fmla="*/ 3251241 h 6858000"/>
                  <a:gd name="connsiteX111" fmla="*/ 697098 w 1339053"/>
                  <a:gd name="connsiteY111" fmla="*/ 3202528 h 6858000"/>
                  <a:gd name="connsiteX112" fmla="*/ 664820 w 1339053"/>
                  <a:gd name="connsiteY112" fmla="*/ 3154190 h 6858000"/>
                  <a:gd name="connsiteX113" fmla="*/ 572501 w 1339053"/>
                  <a:gd name="connsiteY113" fmla="*/ 3087312 h 6858000"/>
                  <a:gd name="connsiteX114" fmla="*/ 497703 w 1339053"/>
                  <a:gd name="connsiteY114" fmla="*/ 3005243 h 6858000"/>
                  <a:gd name="connsiteX115" fmla="*/ 476984 w 1339053"/>
                  <a:gd name="connsiteY115" fmla="*/ 2892751 h 6858000"/>
                  <a:gd name="connsiteX116" fmla="*/ 468947 w 1339053"/>
                  <a:gd name="connsiteY116" fmla="*/ 2824527 h 6858000"/>
                  <a:gd name="connsiteX117" fmla="*/ 569138 w 1339053"/>
                  <a:gd name="connsiteY117" fmla="*/ 2595026 h 6858000"/>
                  <a:gd name="connsiteX118" fmla="*/ 645397 w 1339053"/>
                  <a:gd name="connsiteY118" fmla="*/ 2440808 h 6858000"/>
                  <a:gd name="connsiteX119" fmla="*/ 651820 w 1339053"/>
                  <a:gd name="connsiteY119" fmla="*/ 2384384 h 6858000"/>
                  <a:gd name="connsiteX120" fmla="*/ 612994 w 1339053"/>
                  <a:gd name="connsiteY120" fmla="*/ 2207332 h 6858000"/>
                  <a:gd name="connsiteX121" fmla="*/ 620894 w 1339053"/>
                  <a:gd name="connsiteY121" fmla="*/ 2046679 h 6858000"/>
                  <a:gd name="connsiteX122" fmla="*/ 644614 w 1339053"/>
                  <a:gd name="connsiteY122" fmla="*/ 1931265 h 6858000"/>
                  <a:gd name="connsiteX123" fmla="*/ 665994 w 1339053"/>
                  <a:gd name="connsiteY123" fmla="*/ 1832337 h 6858000"/>
                  <a:gd name="connsiteX124" fmla="*/ 678276 w 1339053"/>
                  <a:gd name="connsiteY124" fmla="*/ 1709437 h 6858000"/>
                  <a:gd name="connsiteX125" fmla="*/ 672955 w 1339053"/>
                  <a:gd name="connsiteY125" fmla="*/ 1636123 h 6858000"/>
                  <a:gd name="connsiteX126" fmla="*/ 668480 w 1339053"/>
                  <a:gd name="connsiteY126" fmla="*/ 1520749 h 6858000"/>
                  <a:gd name="connsiteX127" fmla="*/ 653920 w 1339053"/>
                  <a:gd name="connsiteY127" fmla="*/ 1399437 h 6858000"/>
                  <a:gd name="connsiteX128" fmla="*/ 612686 w 1339053"/>
                  <a:gd name="connsiteY128" fmla="*/ 1296979 h 6858000"/>
                  <a:gd name="connsiteX129" fmla="*/ 570220 w 1339053"/>
                  <a:gd name="connsiteY129" fmla="*/ 1235618 h 6858000"/>
                  <a:gd name="connsiteX130" fmla="*/ 529736 w 1339053"/>
                  <a:gd name="connsiteY130" fmla="*/ 1081752 h 6858000"/>
                  <a:gd name="connsiteX131" fmla="*/ 414305 w 1339053"/>
                  <a:gd name="connsiteY131" fmla="*/ 918292 h 6858000"/>
                  <a:gd name="connsiteX132" fmla="*/ 373924 w 1339053"/>
                  <a:gd name="connsiteY132" fmla="*/ 825689 h 6858000"/>
                  <a:gd name="connsiteX133" fmla="*/ 368949 w 1339053"/>
                  <a:gd name="connsiteY133" fmla="*/ 778726 h 6858000"/>
                  <a:gd name="connsiteX134" fmla="*/ 347020 w 1339053"/>
                  <a:gd name="connsiteY134" fmla="*/ 694643 h 6858000"/>
                  <a:gd name="connsiteX135" fmla="*/ 327478 w 1339053"/>
                  <a:gd name="connsiteY135" fmla="*/ 642898 h 6858000"/>
                  <a:gd name="connsiteX136" fmla="*/ 243468 w 1339053"/>
                  <a:gd name="connsiteY136" fmla="*/ 491960 h 6858000"/>
                  <a:gd name="connsiteX137" fmla="*/ 218930 w 1339053"/>
                  <a:gd name="connsiteY137" fmla="*/ 446010 h 6858000"/>
                  <a:gd name="connsiteX138" fmla="*/ 180614 w 1339053"/>
                  <a:gd name="connsiteY138" fmla="*/ 354892 h 6858000"/>
                  <a:gd name="connsiteX139" fmla="*/ 171988 w 1339053"/>
                  <a:gd name="connsiteY139" fmla="*/ 317521 h 6858000"/>
                  <a:gd name="connsiteX140" fmla="*/ 139875 w 1339053"/>
                  <a:gd name="connsiteY140" fmla="*/ 246378 h 6858000"/>
                  <a:gd name="connsiteX141" fmla="*/ 51499 w 1339053"/>
                  <a:gd name="connsiteY141" fmla="*/ 73211 h 6858000"/>
                  <a:gd name="connsiteX142" fmla="*/ 19690 w 1339053"/>
                  <a:gd name="connsiteY142" fmla="*/ 36621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</a:cxnLst>
                <a:rect l="l" t="t" r="r" b="b"/>
                <a:pathLst>
                  <a:path w="1339053" h="6858000">
                    <a:moveTo>
                      <a:pt x="850532" y="3481838"/>
                    </a:moveTo>
                    <a:lnTo>
                      <a:pt x="877027" y="3490955"/>
                    </a:lnTo>
                    <a:cubicBezTo>
                      <a:pt x="892941" y="3497986"/>
                      <a:pt x="908176" y="3506416"/>
                      <a:pt x="922718" y="3516472"/>
                    </a:cubicBezTo>
                    <a:cubicBezTo>
                      <a:pt x="967062" y="3547282"/>
                      <a:pt x="1027547" y="3564030"/>
                      <a:pt x="1094179" y="3567567"/>
                    </a:cubicBezTo>
                    <a:cubicBezTo>
                      <a:pt x="1102515" y="3567965"/>
                      <a:pt x="1113434" y="3565936"/>
                      <a:pt x="1118891" y="3568331"/>
                    </a:cubicBezTo>
                    <a:cubicBezTo>
                      <a:pt x="1180628" y="3594888"/>
                      <a:pt x="1237753" y="3586304"/>
                      <a:pt x="1295961" y="3584709"/>
                    </a:cubicBezTo>
                    <a:lnTo>
                      <a:pt x="1308070" y="3585183"/>
                    </a:lnTo>
                    <a:lnTo>
                      <a:pt x="1325263" y="3705453"/>
                    </a:lnTo>
                    <a:cubicBezTo>
                      <a:pt x="1328254" y="3727679"/>
                      <a:pt x="1331526" y="3749922"/>
                      <a:pt x="1334107" y="3772268"/>
                    </a:cubicBezTo>
                    <a:lnTo>
                      <a:pt x="1338203" y="3831076"/>
                    </a:lnTo>
                    <a:lnTo>
                      <a:pt x="1338805" y="3839709"/>
                    </a:lnTo>
                    <a:cubicBezTo>
                      <a:pt x="1339996" y="3932341"/>
                      <a:pt x="1336568" y="4025809"/>
                      <a:pt x="1335635" y="4118635"/>
                    </a:cubicBezTo>
                    <a:cubicBezTo>
                      <a:pt x="1335202" y="4148976"/>
                      <a:pt x="1338805" y="4178868"/>
                      <a:pt x="1337171" y="4209403"/>
                    </a:cubicBezTo>
                    <a:cubicBezTo>
                      <a:pt x="1335445" y="4242449"/>
                      <a:pt x="1327565" y="4276129"/>
                      <a:pt x="1325840" y="4309174"/>
                    </a:cubicBezTo>
                    <a:cubicBezTo>
                      <a:pt x="1322853" y="4364122"/>
                      <a:pt x="1323899" y="4418621"/>
                      <a:pt x="1321122" y="4473630"/>
                    </a:cubicBezTo>
                    <a:cubicBezTo>
                      <a:pt x="1315632" y="4579723"/>
                      <a:pt x="1309019" y="4685750"/>
                      <a:pt x="1302196" y="4791709"/>
                    </a:cubicBezTo>
                    <a:cubicBezTo>
                      <a:pt x="1300696" y="4814383"/>
                      <a:pt x="1294244" y="4837504"/>
                      <a:pt x="1293239" y="4860048"/>
                    </a:cubicBezTo>
                    <a:cubicBezTo>
                      <a:pt x="1290785" y="4919957"/>
                      <a:pt x="1289660" y="4979994"/>
                      <a:pt x="1288829" y="5039837"/>
                    </a:cubicBezTo>
                    <a:cubicBezTo>
                      <a:pt x="1288401" y="5076103"/>
                      <a:pt x="1290512" y="5112310"/>
                      <a:pt x="1289584" y="5148703"/>
                    </a:cubicBezTo>
                    <a:cubicBezTo>
                      <a:pt x="1288845" y="5177820"/>
                      <a:pt x="1286193" y="5207193"/>
                      <a:pt x="1282205" y="5236435"/>
                    </a:cubicBezTo>
                    <a:cubicBezTo>
                      <a:pt x="1278784" y="5261619"/>
                      <a:pt x="1270649" y="5286477"/>
                      <a:pt x="1268145" y="5311662"/>
                    </a:cubicBezTo>
                    <a:cubicBezTo>
                      <a:pt x="1261308" y="5379812"/>
                      <a:pt x="1256387" y="5447703"/>
                      <a:pt x="1250547" y="5515595"/>
                    </a:cubicBezTo>
                    <a:cubicBezTo>
                      <a:pt x="1248113" y="5542776"/>
                      <a:pt x="1244054" y="5570023"/>
                      <a:pt x="1243323" y="5596885"/>
                    </a:cubicBezTo>
                    <a:cubicBezTo>
                      <a:pt x="1241082" y="5668709"/>
                      <a:pt x="1241668" y="5740276"/>
                      <a:pt x="1238303" y="5812036"/>
                    </a:cubicBezTo>
                    <a:cubicBezTo>
                      <a:pt x="1235508" y="5871554"/>
                      <a:pt x="1228259" y="5931392"/>
                      <a:pt x="1223551" y="5991171"/>
                    </a:cubicBezTo>
                    <a:cubicBezTo>
                      <a:pt x="1221675" y="6016549"/>
                      <a:pt x="1222415" y="6041609"/>
                      <a:pt x="1219699" y="6066726"/>
                    </a:cubicBezTo>
                    <a:cubicBezTo>
                      <a:pt x="1213776" y="6123024"/>
                      <a:pt x="1205938" y="6179576"/>
                      <a:pt x="1199935" y="6236130"/>
                    </a:cubicBezTo>
                    <a:cubicBezTo>
                      <a:pt x="1196614" y="6268403"/>
                      <a:pt x="1198425" y="6301127"/>
                      <a:pt x="1192857" y="6333267"/>
                    </a:cubicBezTo>
                    <a:cubicBezTo>
                      <a:pt x="1179603" y="6409590"/>
                      <a:pt x="1163470" y="6485591"/>
                      <a:pt x="1148174" y="6561849"/>
                    </a:cubicBezTo>
                    <a:cubicBezTo>
                      <a:pt x="1132370" y="6640486"/>
                      <a:pt x="1117066" y="6719000"/>
                      <a:pt x="1100424" y="6797385"/>
                    </a:cubicBezTo>
                    <a:lnTo>
                      <a:pt x="1085621" y="6858000"/>
                    </a:lnTo>
                    <a:lnTo>
                      <a:pt x="932341" y="6858000"/>
                    </a:lnTo>
                    <a:lnTo>
                      <a:pt x="944496" y="6829656"/>
                    </a:lnTo>
                    <a:cubicBezTo>
                      <a:pt x="964836" y="6776399"/>
                      <a:pt x="953622" y="6744439"/>
                      <a:pt x="913239" y="6720119"/>
                    </a:cubicBezTo>
                    <a:cubicBezTo>
                      <a:pt x="890880" y="6706443"/>
                      <a:pt x="866986" y="6690318"/>
                      <a:pt x="870682" y="6655346"/>
                    </a:cubicBezTo>
                    <a:cubicBezTo>
                      <a:pt x="876846" y="6598274"/>
                      <a:pt x="889503" y="6540954"/>
                      <a:pt x="846442" y="6498594"/>
                    </a:cubicBezTo>
                    <a:cubicBezTo>
                      <a:pt x="862273" y="6487399"/>
                      <a:pt x="871751" y="6480449"/>
                      <a:pt x="881150" y="6473756"/>
                    </a:cubicBezTo>
                    <a:cubicBezTo>
                      <a:pt x="907245" y="6455292"/>
                      <a:pt x="930705" y="6407516"/>
                      <a:pt x="922470" y="6377035"/>
                    </a:cubicBezTo>
                    <a:cubicBezTo>
                      <a:pt x="910652" y="6332192"/>
                      <a:pt x="925705" y="6299028"/>
                      <a:pt x="955039" y="6268585"/>
                    </a:cubicBezTo>
                    <a:cubicBezTo>
                      <a:pt x="1003777" y="6217606"/>
                      <a:pt x="1017630" y="6148240"/>
                      <a:pt x="1024350" y="6083443"/>
                    </a:cubicBezTo>
                    <a:cubicBezTo>
                      <a:pt x="1029590" y="6034553"/>
                      <a:pt x="1028255" y="5980246"/>
                      <a:pt x="999696" y="5938416"/>
                    </a:cubicBezTo>
                    <a:cubicBezTo>
                      <a:pt x="990505" y="5925141"/>
                      <a:pt x="991039" y="5901884"/>
                      <a:pt x="988342" y="5882426"/>
                    </a:cubicBezTo>
                    <a:cubicBezTo>
                      <a:pt x="986229" y="5866254"/>
                      <a:pt x="984774" y="5849442"/>
                      <a:pt x="985444" y="5832438"/>
                    </a:cubicBezTo>
                    <a:cubicBezTo>
                      <a:pt x="986010" y="5814273"/>
                      <a:pt x="985042" y="5793656"/>
                      <a:pt x="992016" y="5777751"/>
                    </a:cubicBezTo>
                    <a:cubicBezTo>
                      <a:pt x="1012886" y="5729456"/>
                      <a:pt x="1014467" y="5686488"/>
                      <a:pt x="995028" y="5641832"/>
                    </a:cubicBezTo>
                    <a:cubicBezTo>
                      <a:pt x="984984" y="5618696"/>
                      <a:pt x="974301" y="5585771"/>
                      <a:pt x="981247" y="5562522"/>
                    </a:cubicBezTo>
                    <a:cubicBezTo>
                      <a:pt x="998041" y="5505913"/>
                      <a:pt x="997454" y="5454379"/>
                      <a:pt x="995131" y="5398075"/>
                    </a:cubicBezTo>
                    <a:cubicBezTo>
                      <a:pt x="993724" y="5361807"/>
                      <a:pt x="997229" y="5322258"/>
                      <a:pt x="997379" y="5283928"/>
                    </a:cubicBezTo>
                    <a:cubicBezTo>
                      <a:pt x="997473" y="5239095"/>
                      <a:pt x="1006631" y="5193105"/>
                      <a:pt x="979617" y="5157396"/>
                    </a:cubicBezTo>
                    <a:cubicBezTo>
                      <a:pt x="976728" y="5153402"/>
                      <a:pt x="978724" y="5144705"/>
                      <a:pt x="976441" y="5139485"/>
                    </a:cubicBezTo>
                    <a:cubicBezTo>
                      <a:pt x="969619" y="5122991"/>
                      <a:pt x="964828" y="5102888"/>
                      <a:pt x="953793" y="5091862"/>
                    </a:cubicBezTo>
                    <a:cubicBezTo>
                      <a:pt x="921506" y="5059884"/>
                      <a:pt x="886609" y="5031900"/>
                      <a:pt x="853056" y="5001787"/>
                    </a:cubicBezTo>
                    <a:cubicBezTo>
                      <a:pt x="845882" y="4995337"/>
                      <a:pt x="836325" y="4988437"/>
                      <a:pt x="833979" y="4978966"/>
                    </a:cubicBezTo>
                    <a:cubicBezTo>
                      <a:pt x="820602" y="4924328"/>
                      <a:pt x="808509" y="4869239"/>
                      <a:pt x="796995" y="4813768"/>
                    </a:cubicBezTo>
                    <a:cubicBezTo>
                      <a:pt x="792418" y="4791474"/>
                      <a:pt x="803209" y="4777314"/>
                      <a:pt x="820590" y="4764057"/>
                    </a:cubicBezTo>
                    <a:cubicBezTo>
                      <a:pt x="837188" y="4751123"/>
                      <a:pt x="855398" y="4734452"/>
                      <a:pt x="864688" y="4714752"/>
                    </a:cubicBezTo>
                    <a:cubicBezTo>
                      <a:pt x="883062" y="4675275"/>
                      <a:pt x="897521" y="4632902"/>
                      <a:pt x="910485" y="4590911"/>
                    </a:cubicBezTo>
                    <a:cubicBezTo>
                      <a:pt x="915338" y="4575199"/>
                      <a:pt x="912978" y="4556131"/>
                      <a:pt x="911445" y="4539571"/>
                    </a:cubicBezTo>
                    <a:cubicBezTo>
                      <a:pt x="908527" y="4508200"/>
                      <a:pt x="900999" y="4477659"/>
                      <a:pt x="900285" y="4445837"/>
                    </a:cubicBezTo>
                    <a:cubicBezTo>
                      <a:pt x="899539" y="4408923"/>
                      <a:pt x="887958" y="4383340"/>
                      <a:pt x="863237" y="4364703"/>
                    </a:cubicBezTo>
                    <a:cubicBezTo>
                      <a:pt x="826431" y="4336971"/>
                      <a:pt x="808536" y="4292507"/>
                      <a:pt x="798070" y="4243284"/>
                    </a:cubicBezTo>
                    <a:cubicBezTo>
                      <a:pt x="784617" y="4180721"/>
                      <a:pt x="805728" y="4117545"/>
                      <a:pt x="817097" y="4054750"/>
                    </a:cubicBezTo>
                    <a:cubicBezTo>
                      <a:pt x="821537" y="4030724"/>
                      <a:pt x="826632" y="4006057"/>
                      <a:pt x="826251" y="3982801"/>
                    </a:cubicBezTo>
                    <a:cubicBezTo>
                      <a:pt x="825347" y="3916709"/>
                      <a:pt x="825150" y="3850833"/>
                      <a:pt x="836848" y="3784939"/>
                    </a:cubicBezTo>
                    <a:lnTo>
                      <a:pt x="841285" y="3766755"/>
                    </a:lnTo>
                    <a:lnTo>
                      <a:pt x="841284" y="3766755"/>
                    </a:lnTo>
                    <a:lnTo>
                      <a:pt x="852925" y="3719034"/>
                    </a:lnTo>
                    <a:cubicBezTo>
                      <a:pt x="855152" y="3711822"/>
                      <a:pt x="856753" y="3704413"/>
                      <a:pt x="857932" y="3696880"/>
                    </a:cubicBezTo>
                    <a:cubicBezTo>
                      <a:pt x="868683" y="3631632"/>
                      <a:pt x="885300" y="3565939"/>
                      <a:pt x="853534" y="3507036"/>
                    </a:cubicBezTo>
                    <a:cubicBezTo>
                      <a:pt x="850623" y="3501622"/>
                      <a:pt x="849992" y="3494020"/>
                      <a:pt x="850226" y="3485839"/>
                    </a:cubicBezTo>
                    <a:close/>
                    <a:moveTo>
                      <a:pt x="0" y="0"/>
                    </a:moveTo>
                    <a:lnTo>
                      <a:pt x="455609" y="0"/>
                    </a:lnTo>
                    <a:lnTo>
                      <a:pt x="459171" y="72395"/>
                    </a:lnTo>
                    <a:cubicBezTo>
                      <a:pt x="459671" y="92301"/>
                      <a:pt x="456894" y="113171"/>
                      <a:pt x="460041" y="131917"/>
                    </a:cubicBezTo>
                    <a:cubicBezTo>
                      <a:pt x="474213" y="218122"/>
                      <a:pt x="492031" y="302910"/>
                      <a:pt x="504421" y="389691"/>
                    </a:cubicBezTo>
                    <a:cubicBezTo>
                      <a:pt x="517349" y="479177"/>
                      <a:pt x="539516" y="562489"/>
                      <a:pt x="582097" y="634609"/>
                    </a:cubicBezTo>
                    <a:cubicBezTo>
                      <a:pt x="621686" y="701573"/>
                      <a:pt x="662589" y="767248"/>
                      <a:pt x="702468" y="834019"/>
                    </a:cubicBezTo>
                    <a:cubicBezTo>
                      <a:pt x="712587" y="850968"/>
                      <a:pt x="725536" y="867665"/>
                      <a:pt x="729203" y="887701"/>
                    </a:cubicBezTo>
                    <a:cubicBezTo>
                      <a:pt x="736973" y="929321"/>
                      <a:pt x="740155" y="973193"/>
                      <a:pt x="743787" y="1016355"/>
                    </a:cubicBezTo>
                    <a:cubicBezTo>
                      <a:pt x="746786" y="1053398"/>
                      <a:pt x="745800" y="1091467"/>
                      <a:pt x="750083" y="1128060"/>
                    </a:cubicBezTo>
                    <a:cubicBezTo>
                      <a:pt x="753428" y="1157309"/>
                      <a:pt x="762038" y="1185083"/>
                      <a:pt x="768866" y="1213431"/>
                    </a:cubicBezTo>
                    <a:cubicBezTo>
                      <a:pt x="774767" y="1238107"/>
                      <a:pt x="778357" y="1264327"/>
                      <a:pt x="787802" y="1286432"/>
                    </a:cubicBezTo>
                    <a:cubicBezTo>
                      <a:pt x="810582" y="1340304"/>
                      <a:pt x="832653" y="1394242"/>
                      <a:pt x="842837" y="1455511"/>
                    </a:cubicBezTo>
                    <a:cubicBezTo>
                      <a:pt x="853049" y="1515944"/>
                      <a:pt x="867276" y="1574511"/>
                      <a:pt x="877988" y="1634814"/>
                    </a:cubicBezTo>
                    <a:cubicBezTo>
                      <a:pt x="888390" y="1693895"/>
                      <a:pt x="902813" y="1748857"/>
                      <a:pt x="941063" y="1789731"/>
                    </a:cubicBezTo>
                    <a:cubicBezTo>
                      <a:pt x="957906" y="1807908"/>
                      <a:pt x="975122" y="1831564"/>
                      <a:pt x="980124" y="1857657"/>
                    </a:cubicBezTo>
                    <a:cubicBezTo>
                      <a:pt x="987207" y="1894833"/>
                      <a:pt x="980788" y="1937150"/>
                      <a:pt x="984484" y="1976384"/>
                    </a:cubicBezTo>
                    <a:cubicBezTo>
                      <a:pt x="988781" y="2022576"/>
                      <a:pt x="988793" y="2074493"/>
                      <a:pt x="1007189" y="2110650"/>
                    </a:cubicBezTo>
                    <a:cubicBezTo>
                      <a:pt x="1023612" y="2142809"/>
                      <a:pt x="1034723" y="2173610"/>
                      <a:pt x="1039893" y="2211041"/>
                    </a:cubicBezTo>
                    <a:cubicBezTo>
                      <a:pt x="1043484" y="2237261"/>
                      <a:pt x="1057690" y="2260269"/>
                      <a:pt x="1059162" y="2286682"/>
                    </a:cubicBezTo>
                    <a:cubicBezTo>
                      <a:pt x="1061252" y="2321469"/>
                      <a:pt x="1060754" y="2355740"/>
                      <a:pt x="1070522" y="2388667"/>
                    </a:cubicBezTo>
                    <a:cubicBezTo>
                      <a:pt x="1080600" y="2422815"/>
                      <a:pt x="1085513" y="2459602"/>
                      <a:pt x="1093939" y="2494653"/>
                    </a:cubicBezTo>
                    <a:cubicBezTo>
                      <a:pt x="1098500" y="2513273"/>
                      <a:pt x="1106866" y="2529964"/>
                      <a:pt x="1112007" y="2548197"/>
                    </a:cubicBezTo>
                    <a:cubicBezTo>
                      <a:pt x="1121409" y="2581573"/>
                      <a:pt x="1130232" y="2615336"/>
                      <a:pt x="1138346" y="2649163"/>
                    </a:cubicBezTo>
                    <a:cubicBezTo>
                      <a:pt x="1146465" y="2682988"/>
                      <a:pt x="1157699" y="2716368"/>
                      <a:pt x="1160337" y="2751608"/>
                    </a:cubicBezTo>
                    <a:cubicBezTo>
                      <a:pt x="1164714" y="2811646"/>
                      <a:pt x="1159211" y="2873999"/>
                      <a:pt x="1165737" y="2933012"/>
                    </a:cubicBezTo>
                    <a:cubicBezTo>
                      <a:pt x="1172445" y="2992925"/>
                      <a:pt x="1185964" y="3051556"/>
                      <a:pt x="1202029" y="3107873"/>
                    </a:cubicBezTo>
                    <a:cubicBezTo>
                      <a:pt x="1214635" y="3152396"/>
                      <a:pt x="1227749" y="3194534"/>
                      <a:pt x="1225692" y="3244974"/>
                    </a:cubicBezTo>
                    <a:cubicBezTo>
                      <a:pt x="1224565" y="3273123"/>
                      <a:pt x="1231196" y="3305079"/>
                      <a:pt x="1243916" y="3326221"/>
                    </a:cubicBezTo>
                    <a:cubicBezTo>
                      <a:pt x="1271701" y="3372044"/>
                      <a:pt x="1285247" y="3423911"/>
                      <a:pt x="1293067" y="3480219"/>
                    </a:cubicBezTo>
                    <a:lnTo>
                      <a:pt x="1308071" y="3585182"/>
                    </a:lnTo>
                    <a:lnTo>
                      <a:pt x="1295962" y="3584708"/>
                    </a:lnTo>
                    <a:cubicBezTo>
                      <a:pt x="1237754" y="3586303"/>
                      <a:pt x="1180629" y="3594888"/>
                      <a:pt x="1118893" y="3568330"/>
                    </a:cubicBezTo>
                    <a:cubicBezTo>
                      <a:pt x="1113435" y="3565936"/>
                      <a:pt x="1102517" y="3567964"/>
                      <a:pt x="1094179" y="3567566"/>
                    </a:cubicBezTo>
                    <a:cubicBezTo>
                      <a:pt x="1027548" y="3564029"/>
                      <a:pt x="967064" y="3547281"/>
                      <a:pt x="922719" y="3516472"/>
                    </a:cubicBezTo>
                    <a:cubicBezTo>
                      <a:pt x="908178" y="3506414"/>
                      <a:pt x="892942" y="3497984"/>
                      <a:pt x="877028" y="3490955"/>
                    </a:cubicBezTo>
                    <a:lnTo>
                      <a:pt x="850533" y="3481837"/>
                    </a:lnTo>
                    <a:lnTo>
                      <a:pt x="852113" y="3461170"/>
                    </a:lnTo>
                    <a:cubicBezTo>
                      <a:pt x="854391" y="3434500"/>
                      <a:pt x="848474" y="3414331"/>
                      <a:pt x="831383" y="3399179"/>
                    </a:cubicBezTo>
                    <a:cubicBezTo>
                      <a:pt x="801767" y="3373388"/>
                      <a:pt x="773654" y="3344957"/>
                      <a:pt x="743141" y="3320580"/>
                    </a:cubicBezTo>
                    <a:cubicBezTo>
                      <a:pt x="722236" y="3303685"/>
                      <a:pt x="714543" y="3281842"/>
                      <a:pt x="713221" y="3251241"/>
                    </a:cubicBezTo>
                    <a:cubicBezTo>
                      <a:pt x="712555" y="3234106"/>
                      <a:pt x="704768" y="3217029"/>
                      <a:pt x="697098" y="3202528"/>
                    </a:cubicBezTo>
                    <a:cubicBezTo>
                      <a:pt x="687845" y="3184997"/>
                      <a:pt x="672212" y="3172554"/>
                      <a:pt x="664820" y="3154190"/>
                    </a:cubicBezTo>
                    <a:cubicBezTo>
                      <a:pt x="646169" y="3109209"/>
                      <a:pt x="616744" y="3087991"/>
                      <a:pt x="572501" y="3087312"/>
                    </a:cubicBezTo>
                    <a:cubicBezTo>
                      <a:pt x="533259" y="3086763"/>
                      <a:pt x="493731" y="3044085"/>
                      <a:pt x="497703" y="3005243"/>
                    </a:cubicBezTo>
                    <a:cubicBezTo>
                      <a:pt x="502030" y="2962279"/>
                      <a:pt x="490540" y="2928257"/>
                      <a:pt x="476984" y="2892751"/>
                    </a:cubicBezTo>
                    <a:cubicBezTo>
                      <a:pt x="469363" y="2872905"/>
                      <a:pt x="465404" y="2847135"/>
                      <a:pt x="468947" y="2824527"/>
                    </a:cubicBezTo>
                    <a:cubicBezTo>
                      <a:pt x="482188" y="2738605"/>
                      <a:pt x="520979" y="2665650"/>
                      <a:pt x="569138" y="2595026"/>
                    </a:cubicBezTo>
                    <a:cubicBezTo>
                      <a:pt x="600577" y="2548865"/>
                      <a:pt x="622260" y="2493483"/>
                      <a:pt x="645397" y="2440808"/>
                    </a:cubicBezTo>
                    <a:cubicBezTo>
                      <a:pt x="652529" y="2424387"/>
                      <a:pt x="655029" y="2401457"/>
                      <a:pt x="651820" y="2384384"/>
                    </a:cubicBezTo>
                    <a:cubicBezTo>
                      <a:pt x="640949" y="2324596"/>
                      <a:pt x="629163" y="2264805"/>
                      <a:pt x="612994" y="2207332"/>
                    </a:cubicBezTo>
                    <a:cubicBezTo>
                      <a:pt x="597678" y="2153787"/>
                      <a:pt x="601053" y="2099808"/>
                      <a:pt x="620894" y="2046679"/>
                    </a:cubicBezTo>
                    <a:cubicBezTo>
                      <a:pt x="635367" y="2007977"/>
                      <a:pt x="641110" y="1970814"/>
                      <a:pt x="644614" y="1931265"/>
                    </a:cubicBezTo>
                    <a:cubicBezTo>
                      <a:pt x="647465" y="1898285"/>
                      <a:pt x="653360" y="1862859"/>
                      <a:pt x="665994" y="1832337"/>
                    </a:cubicBezTo>
                    <a:cubicBezTo>
                      <a:pt x="683779" y="1789578"/>
                      <a:pt x="688928" y="1751381"/>
                      <a:pt x="678276" y="1709437"/>
                    </a:cubicBezTo>
                    <a:cubicBezTo>
                      <a:pt x="672576" y="1687079"/>
                      <a:pt x="673987" y="1660990"/>
                      <a:pt x="672955" y="1636123"/>
                    </a:cubicBezTo>
                    <a:cubicBezTo>
                      <a:pt x="671272" y="1597795"/>
                      <a:pt x="671867" y="1558758"/>
                      <a:pt x="668480" y="1520749"/>
                    </a:cubicBezTo>
                    <a:cubicBezTo>
                      <a:pt x="665050" y="1479903"/>
                      <a:pt x="655019" y="1440408"/>
                      <a:pt x="653920" y="1399437"/>
                    </a:cubicBezTo>
                    <a:cubicBezTo>
                      <a:pt x="652652" y="1355309"/>
                      <a:pt x="639893" y="1323154"/>
                      <a:pt x="612686" y="1296979"/>
                    </a:cubicBezTo>
                    <a:cubicBezTo>
                      <a:pt x="595576" y="1280408"/>
                      <a:pt x="578401" y="1259588"/>
                      <a:pt x="570220" y="1235618"/>
                    </a:cubicBezTo>
                    <a:cubicBezTo>
                      <a:pt x="553631" y="1186194"/>
                      <a:pt x="545669" y="1131821"/>
                      <a:pt x="529736" y="1081752"/>
                    </a:cubicBezTo>
                    <a:cubicBezTo>
                      <a:pt x="507466" y="1011390"/>
                      <a:pt x="481332" y="944631"/>
                      <a:pt x="414305" y="918292"/>
                    </a:cubicBezTo>
                    <a:cubicBezTo>
                      <a:pt x="377314" y="903769"/>
                      <a:pt x="368843" y="874065"/>
                      <a:pt x="373924" y="825689"/>
                    </a:cubicBezTo>
                    <a:cubicBezTo>
                      <a:pt x="375689" y="809590"/>
                      <a:pt x="376722" y="786203"/>
                      <a:pt x="368949" y="778726"/>
                    </a:cubicBezTo>
                    <a:cubicBezTo>
                      <a:pt x="345838" y="756354"/>
                      <a:pt x="349308" y="725824"/>
                      <a:pt x="347020" y="694643"/>
                    </a:cubicBezTo>
                    <a:cubicBezTo>
                      <a:pt x="345704" y="675894"/>
                      <a:pt x="339306" y="651346"/>
                      <a:pt x="327478" y="642898"/>
                    </a:cubicBezTo>
                    <a:cubicBezTo>
                      <a:pt x="279698" y="608395"/>
                      <a:pt x="263590" y="549247"/>
                      <a:pt x="243468" y="491960"/>
                    </a:cubicBezTo>
                    <a:cubicBezTo>
                      <a:pt x="237433" y="475142"/>
                      <a:pt x="230250" y="456843"/>
                      <a:pt x="218930" y="446010"/>
                    </a:cubicBezTo>
                    <a:cubicBezTo>
                      <a:pt x="194433" y="422927"/>
                      <a:pt x="180036" y="395344"/>
                      <a:pt x="180614" y="354892"/>
                    </a:cubicBezTo>
                    <a:cubicBezTo>
                      <a:pt x="180923" y="342010"/>
                      <a:pt x="176523" y="328798"/>
                      <a:pt x="171988" y="317521"/>
                    </a:cubicBezTo>
                    <a:cubicBezTo>
                      <a:pt x="162052" y="293291"/>
                      <a:pt x="148442" y="271315"/>
                      <a:pt x="139875" y="246378"/>
                    </a:cubicBezTo>
                    <a:cubicBezTo>
                      <a:pt x="117577" y="182780"/>
                      <a:pt x="95749" y="119890"/>
                      <a:pt x="51499" y="73211"/>
                    </a:cubicBezTo>
                    <a:cubicBezTo>
                      <a:pt x="40691" y="61834"/>
                      <a:pt x="29467" y="49763"/>
                      <a:pt x="19690" y="366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6" name="Freeform: Shape 45">
                <a:extLst>
                  <a:ext uri="{FF2B5EF4-FFF2-40B4-BE49-F238E27FC236}">
                    <a16:creationId xmlns:a16="http://schemas.microsoft.com/office/drawing/2014/main" id="{3CA5C733-38F9-4D36-A78D-0AB08CCBB5A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748588" y="0"/>
                <a:ext cx="1339053" cy="6858000"/>
              </a:xfrm>
              <a:custGeom>
                <a:avLst/>
                <a:gdLst>
                  <a:gd name="connsiteX0" fmla="*/ 850532 w 1339053"/>
                  <a:gd name="connsiteY0" fmla="*/ 3481838 h 6858000"/>
                  <a:gd name="connsiteX1" fmla="*/ 877027 w 1339053"/>
                  <a:gd name="connsiteY1" fmla="*/ 3490955 h 6858000"/>
                  <a:gd name="connsiteX2" fmla="*/ 922718 w 1339053"/>
                  <a:gd name="connsiteY2" fmla="*/ 3516472 h 6858000"/>
                  <a:gd name="connsiteX3" fmla="*/ 1094179 w 1339053"/>
                  <a:gd name="connsiteY3" fmla="*/ 3567567 h 6858000"/>
                  <a:gd name="connsiteX4" fmla="*/ 1118891 w 1339053"/>
                  <a:gd name="connsiteY4" fmla="*/ 3568331 h 6858000"/>
                  <a:gd name="connsiteX5" fmla="*/ 1295961 w 1339053"/>
                  <a:gd name="connsiteY5" fmla="*/ 3584709 h 6858000"/>
                  <a:gd name="connsiteX6" fmla="*/ 1308070 w 1339053"/>
                  <a:gd name="connsiteY6" fmla="*/ 3585183 h 6858000"/>
                  <a:gd name="connsiteX7" fmla="*/ 1325263 w 1339053"/>
                  <a:gd name="connsiteY7" fmla="*/ 3705453 h 6858000"/>
                  <a:gd name="connsiteX8" fmla="*/ 1334107 w 1339053"/>
                  <a:gd name="connsiteY8" fmla="*/ 3772268 h 6858000"/>
                  <a:gd name="connsiteX9" fmla="*/ 1338203 w 1339053"/>
                  <a:gd name="connsiteY9" fmla="*/ 3831076 h 6858000"/>
                  <a:gd name="connsiteX10" fmla="*/ 1338805 w 1339053"/>
                  <a:gd name="connsiteY10" fmla="*/ 3839709 h 6858000"/>
                  <a:gd name="connsiteX11" fmla="*/ 1335635 w 1339053"/>
                  <a:gd name="connsiteY11" fmla="*/ 4118635 h 6858000"/>
                  <a:gd name="connsiteX12" fmla="*/ 1337171 w 1339053"/>
                  <a:gd name="connsiteY12" fmla="*/ 4209403 h 6858000"/>
                  <a:gd name="connsiteX13" fmla="*/ 1325840 w 1339053"/>
                  <a:gd name="connsiteY13" fmla="*/ 4309174 h 6858000"/>
                  <a:gd name="connsiteX14" fmla="*/ 1321122 w 1339053"/>
                  <a:gd name="connsiteY14" fmla="*/ 4473630 h 6858000"/>
                  <a:gd name="connsiteX15" fmla="*/ 1302196 w 1339053"/>
                  <a:gd name="connsiteY15" fmla="*/ 4791709 h 6858000"/>
                  <a:gd name="connsiteX16" fmla="*/ 1293239 w 1339053"/>
                  <a:gd name="connsiteY16" fmla="*/ 4860048 h 6858000"/>
                  <a:gd name="connsiteX17" fmla="*/ 1288829 w 1339053"/>
                  <a:gd name="connsiteY17" fmla="*/ 5039837 h 6858000"/>
                  <a:gd name="connsiteX18" fmla="*/ 1289584 w 1339053"/>
                  <a:gd name="connsiteY18" fmla="*/ 5148703 h 6858000"/>
                  <a:gd name="connsiteX19" fmla="*/ 1282205 w 1339053"/>
                  <a:gd name="connsiteY19" fmla="*/ 5236435 h 6858000"/>
                  <a:gd name="connsiteX20" fmla="*/ 1268145 w 1339053"/>
                  <a:gd name="connsiteY20" fmla="*/ 5311662 h 6858000"/>
                  <a:gd name="connsiteX21" fmla="*/ 1250547 w 1339053"/>
                  <a:gd name="connsiteY21" fmla="*/ 5515595 h 6858000"/>
                  <a:gd name="connsiteX22" fmla="*/ 1243323 w 1339053"/>
                  <a:gd name="connsiteY22" fmla="*/ 5596885 h 6858000"/>
                  <a:gd name="connsiteX23" fmla="*/ 1238303 w 1339053"/>
                  <a:gd name="connsiteY23" fmla="*/ 5812036 h 6858000"/>
                  <a:gd name="connsiteX24" fmla="*/ 1223551 w 1339053"/>
                  <a:gd name="connsiteY24" fmla="*/ 5991171 h 6858000"/>
                  <a:gd name="connsiteX25" fmla="*/ 1219699 w 1339053"/>
                  <a:gd name="connsiteY25" fmla="*/ 6066726 h 6858000"/>
                  <a:gd name="connsiteX26" fmla="*/ 1199935 w 1339053"/>
                  <a:gd name="connsiteY26" fmla="*/ 6236130 h 6858000"/>
                  <a:gd name="connsiteX27" fmla="*/ 1192857 w 1339053"/>
                  <a:gd name="connsiteY27" fmla="*/ 6333267 h 6858000"/>
                  <a:gd name="connsiteX28" fmla="*/ 1148174 w 1339053"/>
                  <a:gd name="connsiteY28" fmla="*/ 6561849 h 6858000"/>
                  <a:gd name="connsiteX29" fmla="*/ 1100424 w 1339053"/>
                  <a:gd name="connsiteY29" fmla="*/ 6797385 h 6858000"/>
                  <a:gd name="connsiteX30" fmla="*/ 1085621 w 1339053"/>
                  <a:gd name="connsiteY30" fmla="*/ 6858000 h 6858000"/>
                  <a:gd name="connsiteX31" fmla="*/ 932341 w 1339053"/>
                  <a:gd name="connsiteY31" fmla="*/ 6858000 h 6858000"/>
                  <a:gd name="connsiteX32" fmla="*/ 944496 w 1339053"/>
                  <a:gd name="connsiteY32" fmla="*/ 6829656 h 6858000"/>
                  <a:gd name="connsiteX33" fmla="*/ 913239 w 1339053"/>
                  <a:gd name="connsiteY33" fmla="*/ 6720119 h 6858000"/>
                  <a:gd name="connsiteX34" fmla="*/ 870682 w 1339053"/>
                  <a:gd name="connsiteY34" fmla="*/ 6655346 h 6858000"/>
                  <a:gd name="connsiteX35" fmla="*/ 846442 w 1339053"/>
                  <a:gd name="connsiteY35" fmla="*/ 6498594 h 6858000"/>
                  <a:gd name="connsiteX36" fmla="*/ 881150 w 1339053"/>
                  <a:gd name="connsiteY36" fmla="*/ 6473756 h 6858000"/>
                  <a:gd name="connsiteX37" fmla="*/ 922470 w 1339053"/>
                  <a:gd name="connsiteY37" fmla="*/ 6377035 h 6858000"/>
                  <a:gd name="connsiteX38" fmla="*/ 955039 w 1339053"/>
                  <a:gd name="connsiteY38" fmla="*/ 6268585 h 6858000"/>
                  <a:gd name="connsiteX39" fmla="*/ 1024350 w 1339053"/>
                  <a:gd name="connsiteY39" fmla="*/ 6083443 h 6858000"/>
                  <a:gd name="connsiteX40" fmla="*/ 999696 w 1339053"/>
                  <a:gd name="connsiteY40" fmla="*/ 5938416 h 6858000"/>
                  <a:gd name="connsiteX41" fmla="*/ 988342 w 1339053"/>
                  <a:gd name="connsiteY41" fmla="*/ 5882426 h 6858000"/>
                  <a:gd name="connsiteX42" fmla="*/ 985444 w 1339053"/>
                  <a:gd name="connsiteY42" fmla="*/ 5832438 h 6858000"/>
                  <a:gd name="connsiteX43" fmla="*/ 992016 w 1339053"/>
                  <a:gd name="connsiteY43" fmla="*/ 5777751 h 6858000"/>
                  <a:gd name="connsiteX44" fmla="*/ 995028 w 1339053"/>
                  <a:gd name="connsiteY44" fmla="*/ 5641832 h 6858000"/>
                  <a:gd name="connsiteX45" fmla="*/ 981247 w 1339053"/>
                  <a:gd name="connsiteY45" fmla="*/ 5562522 h 6858000"/>
                  <a:gd name="connsiteX46" fmla="*/ 995131 w 1339053"/>
                  <a:gd name="connsiteY46" fmla="*/ 5398075 h 6858000"/>
                  <a:gd name="connsiteX47" fmla="*/ 997379 w 1339053"/>
                  <a:gd name="connsiteY47" fmla="*/ 5283928 h 6858000"/>
                  <a:gd name="connsiteX48" fmla="*/ 979617 w 1339053"/>
                  <a:gd name="connsiteY48" fmla="*/ 5157396 h 6858000"/>
                  <a:gd name="connsiteX49" fmla="*/ 976441 w 1339053"/>
                  <a:gd name="connsiteY49" fmla="*/ 5139485 h 6858000"/>
                  <a:gd name="connsiteX50" fmla="*/ 953793 w 1339053"/>
                  <a:gd name="connsiteY50" fmla="*/ 5091862 h 6858000"/>
                  <a:gd name="connsiteX51" fmla="*/ 853056 w 1339053"/>
                  <a:gd name="connsiteY51" fmla="*/ 5001787 h 6858000"/>
                  <a:gd name="connsiteX52" fmla="*/ 833979 w 1339053"/>
                  <a:gd name="connsiteY52" fmla="*/ 4978966 h 6858000"/>
                  <a:gd name="connsiteX53" fmla="*/ 796995 w 1339053"/>
                  <a:gd name="connsiteY53" fmla="*/ 4813768 h 6858000"/>
                  <a:gd name="connsiteX54" fmla="*/ 820590 w 1339053"/>
                  <a:gd name="connsiteY54" fmla="*/ 4764057 h 6858000"/>
                  <a:gd name="connsiteX55" fmla="*/ 864688 w 1339053"/>
                  <a:gd name="connsiteY55" fmla="*/ 4714752 h 6858000"/>
                  <a:gd name="connsiteX56" fmla="*/ 910485 w 1339053"/>
                  <a:gd name="connsiteY56" fmla="*/ 4590911 h 6858000"/>
                  <a:gd name="connsiteX57" fmla="*/ 911445 w 1339053"/>
                  <a:gd name="connsiteY57" fmla="*/ 4539571 h 6858000"/>
                  <a:gd name="connsiteX58" fmla="*/ 900285 w 1339053"/>
                  <a:gd name="connsiteY58" fmla="*/ 4445837 h 6858000"/>
                  <a:gd name="connsiteX59" fmla="*/ 863237 w 1339053"/>
                  <a:gd name="connsiteY59" fmla="*/ 4364703 h 6858000"/>
                  <a:gd name="connsiteX60" fmla="*/ 798070 w 1339053"/>
                  <a:gd name="connsiteY60" fmla="*/ 4243284 h 6858000"/>
                  <a:gd name="connsiteX61" fmla="*/ 817097 w 1339053"/>
                  <a:gd name="connsiteY61" fmla="*/ 4054750 h 6858000"/>
                  <a:gd name="connsiteX62" fmla="*/ 826251 w 1339053"/>
                  <a:gd name="connsiteY62" fmla="*/ 3982801 h 6858000"/>
                  <a:gd name="connsiteX63" fmla="*/ 836848 w 1339053"/>
                  <a:gd name="connsiteY63" fmla="*/ 3784939 h 6858000"/>
                  <a:gd name="connsiteX64" fmla="*/ 841285 w 1339053"/>
                  <a:gd name="connsiteY64" fmla="*/ 3766755 h 6858000"/>
                  <a:gd name="connsiteX65" fmla="*/ 841284 w 1339053"/>
                  <a:gd name="connsiteY65" fmla="*/ 3766755 h 6858000"/>
                  <a:gd name="connsiteX66" fmla="*/ 852925 w 1339053"/>
                  <a:gd name="connsiteY66" fmla="*/ 3719034 h 6858000"/>
                  <a:gd name="connsiteX67" fmla="*/ 857932 w 1339053"/>
                  <a:gd name="connsiteY67" fmla="*/ 3696880 h 6858000"/>
                  <a:gd name="connsiteX68" fmla="*/ 853534 w 1339053"/>
                  <a:gd name="connsiteY68" fmla="*/ 3507036 h 6858000"/>
                  <a:gd name="connsiteX69" fmla="*/ 850226 w 1339053"/>
                  <a:gd name="connsiteY69" fmla="*/ 3485839 h 6858000"/>
                  <a:gd name="connsiteX70" fmla="*/ 0 w 1339053"/>
                  <a:gd name="connsiteY70" fmla="*/ 0 h 6858000"/>
                  <a:gd name="connsiteX71" fmla="*/ 455609 w 1339053"/>
                  <a:gd name="connsiteY71" fmla="*/ 0 h 6858000"/>
                  <a:gd name="connsiteX72" fmla="*/ 459171 w 1339053"/>
                  <a:gd name="connsiteY72" fmla="*/ 72395 h 6858000"/>
                  <a:gd name="connsiteX73" fmla="*/ 460041 w 1339053"/>
                  <a:gd name="connsiteY73" fmla="*/ 131917 h 6858000"/>
                  <a:gd name="connsiteX74" fmla="*/ 504421 w 1339053"/>
                  <a:gd name="connsiteY74" fmla="*/ 389691 h 6858000"/>
                  <a:gd name="connsiteX75" fmla="*/ 582097 w 1339053"/>
                  <a:gd name="connsiteY75" fmla="*/ 634609 h 6858000"/>
                  <a:gd name="connsiteX76" fmla="*/ 702468 w 1339053"/>
                  <a:gd name="connsiteY76" fmla="*/ 834019 h 6858000"/>
                  <a:gd name="connsiteX77" fmla="*/ 729203 w 1339053"/>
                  <a:gd name="connsiteY77" fmla="*/ 887701 h 6858000"/>
                  <a:gd name="connsiteX78" fmla="*/ 743787 w 1339053"/>
                  <a:gd name="connsiteY78" fmla="*/ 1016355 h 6858000"/>
                  <a:gd name="connsiteX79" fmla="*/ 750083 w 1339053"/>
                  <a:gd name="connsiteY79" fmla="*/ 1128060 h 6858000"/>
                  <a:gd name="connsiteX80" fmla="*/ 768866 w 1339053"/>
                  <a:gd name="connsiteY80" fmla="*/ 1213431 h 6858000"/>
                  <a:gd name="connsiteX81" fmla="*/ 787802 w 1339053"/>
                  <a:gd name="connsiteY81" fmla="*/ 1286432 h 6858000"/>
                  <a:gd name="connsiteX82" fmla="*/ 842837 w 1339053"/>
                  <a:gd name="connsiteY82" fmla="*/ 1455511 h 6858000"/>
                  <a:gd name="connsiteX83" fmla="*/ 877988 w 1339053"/>
                  <a:gd name="connsiteY83" fmla="*/ 1634814 h 6858000"/>
                  <a:gd name="connsiteX84" fmla="*/ 941063 w 1339053"/>
                  <a:gd name="connsiteY84" fmla="*/ 1789731 h 6858000"/>
                  <a:gd name="connsiteX85" fmla="*/ 980124 w 1339053"/>
                  <a:gd name="connsiteY85" fmla="*/ 1857657 h 6858000"/>
                  <a:gd name="connsiteX86" fmla="*/ 984484 w 1339053"/>
                  <a:gd name="connsiteY86" fmla="*/ 1976384 h 6858000"/>
                  <a:gd name="connsiteX87" fmla="*/ 1007189 w 1339053"/>
                  <a:gd name="connsiteY87" fmla="*/ 2110650 h 6858000"/>
                  <a:gd name="connsiteX88" fmla="*/ 1039893 w 1339053"/>
                  <a:gd name="connsiteY88" fmla="*/ 2211041 h 6858000"/>
                  <a:gd name="connsiteX89" fmla="*/ 1059162 w 1339053"/>
                  <a:gd name="connsiteY89" fmla="*/ 2286682 h 6858000"/>
                  <a:gd name="connsiteX90" fmla="*/ 1070522 w 1339053"/>
                  <a:gd name="connsiteY90" fmla="*/ 2388667 h 6858000"/>
                  <a:gd name="connsiteX91" fmla="*/ 1093939 w 1339053"/>
                  <a:gd name="connsiteY91" fmla="*/ 2494653 h 6858000"/>
                  <a:gd name="connsiteX92" fmla="*/ 1112007 w 1339053"/>
                  <a:gd name="connsiteY92" fmla="*/ 2548197 h 6858000"/>
                  <a:gd name="connsiteX93" fmla="*/ 1138346 w 1339053"/>
                  <a:gd name="connsiteY93" fmla="*/ 2649163 h 6858000"/>
                  <a:gd name="connsiteX94" fmla="*/ 1160337 w 1339053"/>
                  <a:gd name="connsiteY94" fmla="*/ 2751608 h 6858000"/>
                  <a:gd name="connsiteX95" fmla="*/ 1165737 w 1339053"/>
                  <a:gd name="connsiteY95" fmla="*/ 2933012 h 6858000"/>
                  <a:gd name="connsiteX96" fmla="*/ 1202029 w 1339053"/>
                  <a:gd name="connsiteY96" fmla="*/ 3107873 h 6858000"/>
                  <a:gd name="connsiteX97" fmla="*/ 1225692 w 1339053"/>
                  <a:gd name="connsiteY97" fmla="*/ 3244974 h 6858000"/>
                  <a:gd name="connsiteX98" fmla="*/ 1243916 w 1339053"/>
                  <a:gd name="connsiteY98" fmla="*/ 3326221 h 6858000"/>
                  <a:gd name="connsiteX99" fmla="*/ 1293067 w 1339053"/>
                  <a:gd name="connsiteY99" fmla="*/ 3480219 h 6858000"/>
                  <a:gd name="connsiteX100" fmla="*/ 1308071 w 1339053"/>
                  <a:gd name="connsiteY100" fmla="*/ 3585182 h 6858000"/>
                  <a:gd name="connsiteX101" fmla="*/ 1295962 w 1339053"/>
                  <a:gd name="connsiteY101" fmla="*/ 3584708 h 6858000"/>
                  <a:gd name="connsiteX102" fmla="*/ 1118893 w 1339053"/>
                  <a:gd name="connsiteY102" fmla="*/ 3568330 h 6858000"/>
                  <a:gd name="connsiteX103" fmla="*/ 1094179 w 1339053"/>
                  <a:gd name="connsiteY103" fmla="*/ 3567566 h 6858000"/>
                  <a:gd name="connsiteX104" fmla="*/ 922719 w 1339053"/>
                  <a:gd name="connsiteY104" fmla="*/ 3516472 h 6858000"/>
                  <a:gd name="connsiteX105" fmla="*/ 877028 w 1339053"/>
                  <a:gd name="connsiteY105" fmla="*/ 3490955 h 6858000"/>
                  <a:gd name="connsiteX106" fmla="*/ 850533 w 1339053"/>
                  <a:gd name="connsiteY106" fmla="*/ 3481837 h 6858000"/>
                  <a:gd name="connsiteX107" fmla="*/ 852113 w 1339053"/>
                  <a:gd name="connsiteY107" fmla="*/ 3461170 h 6858000"/>
                  <a:gd name="connsiteX108" fmla="*/ 831383 w 1339053"/>
                  <a:gd name="connsiteY108" fmla="*/ 3399179 h 6858000"/>
                  <a:gd name="connsiteX109" fmla="*/ 743141 w 1339053"/>
                  <a:gd name="connsiteY109" fmla="*/ 3320580 h 6858000"/>
                  <a:gd name="connsiteX110" fmla="*/ 713221 w 1339053"/>
                  <a:gd name="connsiteY110" fmla="*/ 3251241 h 6858000"/>
                  <a:gd name="connsiteX111" fmla="*/ 697098 w 1339053"/>
                  <a:gd name="connsiteY111" fmla="*/ 3202528 h 6858000"/>
                  <a:gd name="connsiteX112" fmla="*/ 664820 w 1339053"/>
                  <a:gd name="connsiteY112" fmla="*/ 3154190 h 6858000"/>
                  <a:gd name="connsiteX113" fmla="*/ 572501 w 1339053"/>
                  <a:gd name="connsiteY113" fmla="*/ 3087312 h 6858000"/>
                  <a:gd name="connsiteX114" fmla="*/ 497703 w 1339053"/>
                  <a:gd name="connsiteY114" fmla="*/ 3005243 h 6858000"/>
                  <a:gd name="connsiteX115" fmla="*/ 476984 w 1339053"/>
                  <a:gd name="connsiteY115" fmla="*/ 2892751 h 6858000"/>
                  <a:gd name="connsiteX116" fmla="*/ 468947 w 1339053"/>
                  <a:gd name="connsiteY116" fmla="*/ 2824527 h 6858000"/>
                  <a:gd name="connsiteX117" fmla="*/ 569138 w 1339053"/>
                  <a:gd name="connsiteY117" fmla="*/ 2595026 h 6858000"/>
                  <a:gd name="connsiteX118" fmla="*/ 645397 w 1339053"/>
                  <a:gd name="connsiteY118" fmla="*/ 2440808 h 6858000"/>
                  <a:gd name="connsiteX119" fmla="*/ 651820 w 1339053"/>
                  <a:gd name="connsiteY119" fmla="*/ 2384384 h 6858000"/>
                  <a:gd name="connsiteX120" fmla="*/ 612994 w 1339053"/>
                  <a:gd name="connsiteY120" fmla="*/ 2207332 h 6858000"/>
                  <a:gd name="connsiteX121" fmla="*/ 620894 w 1339053"/>
                  <a:gd name="connsiteY121" fmla="*/ 2046679 h 6858000"/>
                  <a:gd name="connsiteX122" fmla="*/ 644614 w 1339053"/>
                  <a:gd name="connsiteY122" fmla="*/ 1931265 h 6858000"/>
                  <a:gd name="connsiteX123" fmla="*/ 665994 w 1339053"/>
                  <a:gd name="connsiteY123" fmla="*/ 1832337 h 6858000"/>
                  <a:gd name="connsiteX124" fmla="*/ 678276 w 1339053"/>
                  <a:gd name="connsiteY124" fmla="*/ 1709437 h 6858000"/>
                  <a:gd name="connsiteX125" fmla="*/ 672955 w 1339053"/>
                  <a:gd name="connsiteY125" fmla="*/ 1636123 h 6858000"/>
                  <a:gd name="connsiteX126" fmla="*/ 668480 w 1339053"/>
                  <a:gd name="connsiteY126" fmla="*/ 1520749 h 6858000"/>
                  <a:gd name="connsiteX127" fmla="*/ 653920 w 1339053"/>
                  <a:gd name="connsiteY127" fmla="*/ 1399437 h 6858000"/>
                  <a:gd name="connsiteX128" fmla="*/ 612686 w 1339053"/>
                  <a:gd name="connsiteY128" fmla="*/ 1296979 h 6858000"/>
                  <a:gd name="connsiteX129" fmla="*/ 570220 w 1339053"/>
                  <a:gd name="connsiteY129" fmla="*/ 1235618 h 6858000"/>
                  <a:gd name="connsiteX130" fmla="*/ 529736 w 1339053"/>
                  <a:gd name="connsiteY130" fmla="*/ 1081752 h 6858000"/>
                  <a:gd name="connsiteX131" fmla="*/ 414305 w 1339053"/>
                  <a:gd name="connsiteY131" fmla="*/ 918292 h 6858000"/>
                  <a:gd name="connsiteX132" fmla="*/ 373924 w 1339053"/>
                  <a:gd name="connsiteY132" fmla="*/ 825689 h 6858000"/>
                  <a:gd name="connsiteX133" fmla="*/ 368949 w 1339053"/>
                  <a:gd name="connsiteY133" fmla="*/ 778726 h 6858000"/>
                  <a:gd name="connsiteX134" fmla="*/ 347020 w 1339053"/>
                  <a:gd name="connsiteY134" fmla="*/ 694643 h 6858000"/>
                  <a:gd name="connsiteX135" fmla="*/ 327478 w 1339053"/>
                  <a:gd name="connsiteY135" fmla="*/ 642898 h 6858000"/>
                  <a:gd name="connsiteX136" fmla="*/ 243468 w 1339053"/>
                  <a:gd name="connsiteY136" fmla="*/ 491960 h 6858000"/>
                  <a:gd name="connsiteX137" fmla="*/ 218930 w 1339053"/>
                  <a:gd name="connsiteY137" fmla="*/ 446010 h 6858000"/>
                  <a:gd name="connsiteX138" fmla="*/ 180614 w 1339053"/>
                  <a:gd name="connsiteY138" fmla="*/ 354892 h 6858000"/>
                  <a:gd name="connsiteX139" fmla="*/ 171988 w 1339053"/>
                  <a:gd name="connsiteY139" fmla="*/ 317521 h 6858000"/>
                  <a:gd name="connsiteX140" fmla="*/ 139875 w 1339053"/>
                  <a:gd name="connsiteY140" fmla="*/ 246378 h 6858000"/>
                  <a:gd name="connsiteX141" fmla="*/ 51499 w 1339053"/>
                  <a:gd name="connsiteY141" fmla="*/ 73211 h 6858000"/>
                  <a:gd name="connsiteX142" fmla="*/ 19690 w 1339053"/>
                  <a:gd name="connsiteY142" fmla="*/ 36621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</a:cxnLst>
                <a:rect l="l" t="t" r="r" b="b"/>
                <a:pathLst>
                  <a:path w="1339053" h="6858000">
                    <a:moveTo>
                      <a:pt x="850532" y="3481838"/>
                    </a:moveTo>
                    <a:lnTo>
                      <a:pt x="877027" y="3490955"/>
                    </a:lnTo>
                    <a:cubicBezTo>
                      <a:pt x="892941" y="3497986"/>
                      <a:pt x="908176" y="3506416"/>
                      <a:pt x="922718" y="3516472"/>
                    </a:cubicBezTo>
                    <a:cubicBezTo>
                      <a:pt x="967062" y="3547282"/>
                      <a:pt x="1027547" y="3564030"/>
                      <a:pt x="1094179" y="3567567"/>
                    </a:cubicBezTo>
                    <a:cubicBezTo>
                      <a:pt x="1102515" y="3567965"/>
                      <a:pt x="1113434" y="3565936"/>
                      <a:pt x="1118891" y="3568331"/>
                    </a:cubicBezTo>
                    <a:cubicBezTo>
                      <a:pt x="1180628" y="3594888"/>
                      <a:pt x="1237753" y="3586304"/>
                      <a:pt x="1295961" y="3584709"/>
                    </a:cubicBezTo>
                    <a:lnTo>
                      <a:pt x="1308070" y="3585183"/>
                    </a:lnTo>
                    <a:lnTo>
                      <a:pt x="1325263" y="3705453"/>
                    </a:lnTo>
                    <a:cubicBezTo>
                      <a:pt x="1328254" y="3727679"/>
                      <a:pt x="1331526" y="3749922"/>
                      <a:pt x="1334107" y="3772268"/>
                    </a:cubicBezTo>
                    <a:lnTo>
                      <a:pt x="1338203" y="3831076"/>
                    </a:lnTo>
                    <a:lnTo>
                      <a:pt x="1338805" y="3839709"/>
                    </a:lnTo>
                    <a:cubicBezTo>
                      <a:pt x="1339996" y="3932341"/>
                      <a:pt x="1336568" y="4025809"/>
                      <a:pt x="1335635" y="4118635"/>
                    </a:cubicBezTo>
                    <a:cubicBezTo>
                      <a:pt x="1335202" y="4148976"/>
                      <a:pt x="1338805" y="4178868"/>
                      <a:pt x="1337171" y="4209403"/>
                    </a:cubicBezTo>
                    <a:cubicBezTo>
                      <a:pt x="1335445" y="4242449"/>
                      <a:pt x="1327565" y="4276129"/>
                      <a:pt x="1325840" y="4309174"/>
                    </a:cubicBezTo>
                    <a:cubicBezTo>
                      <a:pt x="1322853" y="4364122"/>
                      <a:pt x="1323899" y="4418621"/>
                      <a:pt x="1321122" y="4473630"/>
                    </a:cubicBezTo>
                    <a:cubicBezTo>
                      <a:pt x="1315632" y="4579723"/>
                      <a:pt x="1309019" y="4685750"/>
                      <a:pt x="1302196" y="4791709"/>
                    </a:cubicBezTo>
                    <a:cubicBezTo>
                      <a:pt x="1300696" y="4814383"/>
                      <a:pt x="1294244" y="4837504"/>
                      <a:pt x="1293239" y="4860048"/>
                    </a:cubicBezTo>
                    <a:cubicBezTo>
                      <a:pt x="1290785" y="4919957"/>
                      <a:pt x="1289660" y="4979994"/>
                      <a:pt x="1288829" y="5039837"/>
                    </a:cubicBezTo>
                    <a:cubicBezTo>
                      <a:pt x="1288401" y="5076103"/>
                      <a:pt x="1290512" y="5112310"/>
                      <a:pt x="1289584" y="5148703"/>
                    </a:cubicBezTo>
                    <a:cubicBezTo>
                      <a:pt x="1288845" y="5177820"/>
                      <a:pt x="1286193" y="5207193"/>
                      <a:pt x="1282205" y="5236435"/>
                    </a:cubicBezTo>
                    <a:cubicBezTo>
                      <a:pt x="1278784" y="5261619"/>
                      <a:pt x="1270649" y="5286477"/>
                      <a:pt x="1268145" y="5311662"/>
                    </a:cubicBezTo>
                    <a:cubicBezTo>
                      <a:pt x="1261308" y="5379812"/>
                      <a:pt x="1256387" y="5447703"/>
                      <a:pt x="1250547" y="5515595"/>
                    </a:cubicBezTo>
                    <a:cubicBezTo>
                      <a:pt x="1248113" y="5542776"/>
                      <a:pt x="1244054" y="5570023"/>
                      <a:pt x="1243323" y="5596885"/>
                    </a:cubicBezTo>
                    <a:cubicBezTo>
                      <a:pt x="1241082" y="5668709"/>
                      <a:pt x="1241668" y="5740276"/>
                      <a:pt x="1238303" y="5812036"/>
                    </a:cubicBezTo>
                    <a:cubicBezTo>
                      <a:pt x="1235508" y="5871554"/>
                      <a:pt x="1228259" y="5931392"/>
                      <a:pt x="1223551" y="5991171"/>
                    </a:cubicBezTo>
                    <a:cubicBezTo>
                      <a:pt x="1221675" y="6016549"/>
                      <a:pt x="1222415" y="6041609"/>
                      <a:pt x="1219699" y="6066726"/>
                    </a:cubicBezTo>
                    <a:cubicBezTo>
                      <a:pt x="1213776" y="6123024"/>
                      <a:pt x="1205938" y="6179576"/>
                      <a:pt x="1199935" y="6236130"/>
                    </a:cubicBezTo>
                    <a:cubicBezTo>
                      <a:pt x="1196614" y="6268403"/>
                      <a:pt x="1198425" y="6301127"/>
                      <a:pt x="1192857" y="6333267"/>
                    </a:cubicBezTo>
                    <a:cubicBezTo>
                      <a:pt x="1179603" y="6409590"/>
                      <a:pt x="1163470" y="6485591"/>
                      <a:pt x="1148174" y="6561849"/>
                    </a:cubicBezTo>
                    <a:cubicBezTo>
                      <a:pt x="1132370" y="6640486"/>
                      <a:pt x="1117066" y="6719000"/>
                      <a:pt x="1100424" y="6797385"/>
                    </a:cubicBezTo>
                    <a:lnTo>
                      <a:pt x="1085621" y="6858000"/>
                    </a:lnTo>
                    <a:lnTo>
                      <a:pt x="932341" y="6858000"/>
                    </a:lnTo>
                    <a:lnTo>
                      <a:pt x="944496" y="6829656"/>
                    </a:lnTo>
                    <a:cubicBezTo>
                      <a:pt x="964836" y="6776399"/>
                      <a:pt x="953622" y="6744439"/>
                      <a:pt x="913239" y="6720119"/>
                    </a:cubicBezTo>
                    <a:cubicBezTo>
                      <a:pt x="890880" y="6706443"/>
                      <a:pt x="866986" y="6690318"/>
                      <a:pt x="870682" y="6655346"/>
                    </a:cubicBezTo>
                    <a:cubicBezTo>
                      <a:pt x="876846" y="6598274"/>
                      <a:pt x="889503" y="6540954"/>
                      <a:pt x="846442" y="6498594"/>
                    </a:cubicBezTo>
                    <a:cubicBezTo>
                      <a:pt x="862273" y="6487399"/>
                      <a:pt x="871751" y="6480449"/>
                      <a:pt x="881150" y="6473756"/>
                    </a:cubicBezTo>
                    <a:cubicBezTo>
                      <a:pt x="907245" y="6455292"/>
                      <a:pt x="930705" y="6407516"/>
                      <a:pt x="922470" y="6377035"/>
                    </a:cubicBezTo>
                    <a:cubicBezTo>
                      <a:pt x="910652" y="6332192"/>
                      <a:pt x="925705" y="6299028"/>
                      <a:pt x="955039" y="6268585"/>
                    </a:cubicBezTo>
                    <a:cubicBezTo>
                      <a:pt x="1003777" y="6217606"/>
                      <a:pt x="1017630" y="6148240"/>
                      <a:pt x="1024350" y="6083443"/>
                    </a:cubicBezTo>
                    <a:cubicBezTo>
                      <a:pt x="1029590" y="6034553"/>
                      <a:pt x="1028255" y="5980246"/>
                      <a:pt x="999696" y="5938416"/>
                    </a:cubicBezTo>
                    <a:cubicBezTo>
                      <a:pt x="990505" y="5925141"/>
                      <a:pt x="991039" y="5901884"/>
                      <a:pt x="988342" y="5882426"/>
                    </a:cubicBezTo>
                    <a:cubicBezTo>
                      <a:pt x="986229" y="5866254"/>
                      <a:pt x="984774" y="5849442"/>
                      <a:pt x="985444" y="5832438"/>
                    </a:cubicBezTo>
                    <a:cubicBezTo>
                      <a:pt x="986010" y="5814273"/>
                      <a:pt x="985042" y="5793656"/>
                      <a:pt x="992016" y="5777751"/>
                    </a:cubicBezTo>
                    <a:cubicBezTo>
                      <a:pt x="1012886" y="5729456"/>
                      <a:pt x="1014467" y="5686488"/>
                      <a:pt x="995028" y="5641832"/>
                    </a:cubicBezTo>
                    <a:cubicBezTo>
                      <a:pt x="984984" y="5618696"/>
                      <a:pt x="974301" y="5585771"/>
                      <a:pt x="981247" y="5562522"/>
                    </a:cubicBezTo>
                    <a:cubicBezTo>
                      <a:pt x="998041" y="5505913"/>
                      <a:pt x="997454" y="5454379"/>
                      <a:pt x="995131" y="5398075"/>
                    </a:cubicBezTo>
                    <a:cubicBezTo>
                      <a:pt x="993724" y="5361807"/>
                      <a:pt x="997229" y="5322258"/>
                      <a:pt x="997379" y="5283928"/>
                    </a:cubicBezTo>
                    <a:cubicBezTo>
                      <a:pt x="997473" y="5239095"/>
                      <a:pt x="1006631" y="5193105"/>
                      <a:pt x="979617" y="5157396"/>
                    </a:cubicBezTo>
                    <a:cubicBezTo>
                      <a:pt x="976728" y="5153402"/>
                      <a:pt x="978724" y="5144705"/>
                      <a:pt x="976441" y="5139485"/>
                    </a:cubicBezTo>
                    <a:cubicBezTo>
                      <a:pt x="969619" y="5122991"/>
                      <a:pt x="964828" y="5102888"/>
                      <a:pt x="953793" y="5091862"/>
                    </a:cubicBezTo>
                    <a:cubicBezTo>
                      <a:pt x="921506" y="5059884"/>
                      <a:pt x="886609" y="5031900"/>
                      <a:pt x="853056" y="5001787"/>
                    </a:cubicBezTo>
                    <a:cubicBezTo>
                      <a:pt x="845882" y="4995337"/>
                      <a:pt x="836325" y="4988437"/>
                      <a:pt x="833979" y="4978966"/>
                    </a:cubicBezTo>
                    <a:cubicBezTo>
                      <a:pt x="820602" y="4924328"/>
                      <a:pt x="808509" y="4869239"/>
                      <a:pt x="796995" y="4813768"/>
                    </a:cubicBezTo>
                    <a:cubicBezTo>
                      <a:pt x="792418" y="4791474"/>
                      <a:pt x="803209" y="4777314"/>
                      <a:pt x="820590" y="4764057"/>
                    </a:cubicBezTo>
                    <a:cubicBezTo>
                      <a:pt x="837188" y="4751123"/>
                      <a:pt x="855398" y="4734452"/>
                      <a:pt x="864688" y="4714752"/>
                    </a:cubicBezTo>
                    <a:cubicBezTo>
                      <a:pt x="883062" y="4675275"/>
                      <a:pt x="897521" y="4632902"/>
                      <a:pt x="910485" y="4590911"/>
                    </a:cubicBezTo>
                    <a:cubicBezTo>
                      <a:pt x="915338" y="4575199"/>
                      <a:pt x="912978" y="4556131"/>
                      <a:pt x="911445" y="4539571"/>
                    </a:cubicBezTo>
                    <a:cubicBezTo>
                      <a:pt x="908527" y="4508200"/>
                      <a:pt x="900999" y="4477659"/>
                      <a:pt x="900285" y="4445837"/>
                    </a:cubicBezTo>
                    <a:cubicBezTo>
                      <a:pt x="899539" y="4408923"/>
                      <a:pt x="887958" y="4383340"/>
                      <a:pt x="863237" y="4364703"/>
                    </a:cubicBezTo>
                    <a:cubicBezTo>
                      <a:pt x="826431" y="4336971"/>
                      <a:pt x="808536" y="4292507"/>
                      <a:pt x="798070" y="4243284"/>
                    </a:cubicBezTo>
                    <a:cubicBezTo>
                      <a:pt x="784617" y="4180721"/>
                      <a:pt x="805728" y="4117545"/>
                      <a:pt x="817097" y="4054750"/>
                    </a:cubicBezTo>
                    <a:cubicBezTo>
                      <a:pt x="821537" y="4030724"/>
                      <a:pt x="826632" y="4006057"/>
                      <a:pt x="826251" y="3982801"/>
                    </a:cubicBezTo>
                    <a:cubicBezTo>
                      <a:pt x="825347" y="3916709"/>
                      <a:pt x="825150" y="3850833"/>
                      <a:pt x="836848" y="3784939"/>
                    </a:cubicBezTo>
                    <a:lnTo>
                      <a:pt x="841285" y="3766755"/>
                    </a:lnTo>
                    <a:lnTo>
                      <a:pt x="841284" y="3766755"/>
                    </a:lnTo>
                    <a:lnTo>
                      <a:pt x="852925" y="3719034"/>
                    </a:lnTo>
                    <a:cubicBezTo>
                      <a:pt x="855152" y="3711822"/>
                      <a:pt x="856753" y="3704413"/>
                      <a:pt x="857932" y="3696880"/>
                    </a:cubicBezTo>
                    <a:cubicBezTo>
                      <a:pt x="868683" y="3631632"/>
                      <a:pt x="885300" y="3565939"/>
                      <a:pt x="853534" y="3507036"/>
                    </a:cubicBezTo>
                    <a:cubicBezTo>
                      <a:pt x="850623" y="3501622"/>
                      <a:pt x="849992" y="3494020"/>
                      <a:pt x="850226" y="3485839"/>
                    </a:cubicBezTo>
                    <a:close/>
                    <a:moveTo>
                      <a:pt x="0" y="0"/>
                    </a:moveTo>
                    <a:lnTo>
                      <a:pt x="455609" y="0"/>
                    </a:lnTo>
                    <a:lnTo>
                      <a:pt x="459171" y="72395"/>
                    </a:lnTo>
                    <a:cubicBezTo>
                      <a:pt x="459671" y="92301"/>
                      <a:pt x="456894" y="113171"/>
                      <a:pt x="460041" y="131917"/>
                    </a:cubicBezTo>
                    <a:cubicBezTo>
                      <a:pt x="474213" y="218122"/>
                      <a:pt x="492031" y="302910"/>
                      <a:pt x="504421" y="389691"/>
                    </a:cubicBezTo>
                    <a:cubicBezTo>
                      <a:pt x="517349" y="479177"/>
                      <a:pt x="539516" y="562489"/>
                      <a:pt x="582097" y="634609"/>
                    </a:cubicBezTo>
                    <a:cubicBezTo>
                      <a:pt x="621686" y="701573"/>
                      <a:pt x="662589" y="767248"/>
                      <a:pt x="702468" y="834019"/>
                    </a:cubicBezTo>
                    <a:cubicBezTo>
                      <a:pt x="712587" y="850968"/>
                      <a:pt x="725536" y="867665"/>
                      <a:pt x="729203" y="887701"/>
                    </a:cubicBezTo>
                    <a:cubicBezTo>
                      <a:pt x="736973" y="929321"/>
                      <a:pt x="740155" y="973193"/>
                      <a:pt x="743787" y="1016355"/>
                    </a:cubicBezTo>
                    <a:cubicBezTo>
                      <a:pt x="746786" y="1053398"/>
                      <a:pt x="745800" y="1091467"/>
                      <a:pt x="750083" y="1128060"/>
                    </a:cubicBezTo>
                    <a:cubicBezTo>
                      <a:pt x="753428" y="1157309"/>
                      <a:pt x="762038" y="1185083"/>
                      <a:pt x="768866" y="1213431"/>
                    </a:cubicBezTo>
                    <a:cubicBezTo>
                      <a:pt x="774767" y="1238107"/>
                      <a:pt x="778357" y="1264327"/>
                      <a:pt x="787802" y="1286432"/>
                    </a:cubicBezTo>
                    <a:cubicBezTo>
                      <a:pt x="810582" y="1340304"/>
                      <a:pt x="832653" y="1394242"/>
                      <a:pt x="842837" y="1455511"/>
                    </a:cubicBezTo>
                    <a:cubicBezTo>
                      <a:pt x="853049" y="1515944"/>
                      <a:pt x="867276" y="1574511"/>
                      <a:pt x="877988" y="1634814"/>
                    </a:cubicBezTo>
                    <a:cubicBezTo>
                      <a:pt x="888390" y="1693895"/>
                      <a:pt x="902813" y="1748857"/>
                      <a:pt x="941063" y="1789731"/>
                    </a:cubicBezTo>
                    <a:cubicBezTo>
                      <a:pt x="957906" y="1807908"/>
                      <a:pt x="975122" y="1831564"/>
                      <a:pt x="980124" y="1857657"/>
                    </a:cubicBezTo>
                    <a:cubicBezTo>
                      <a:pt x="987207" y="1894833"/>
                      <a:pt x="980788" y="1937150"/>
                      <a:pt x="984484" y="1976384"/>
                    </a:cubicBezTo>
                    <a:cubicBezTo>
                      <a:pt x="988781" y="2022576"/>
                      <a:pt x="988793" y="2074493"/>
                      <a:pt x="1007189" y="2110650"/>
                    </a:cubicBezTo>
                    <a:cubicBezTo>
                      <a:pt x="1023612" y="2142809"/>
                      <a:pt x="1034723" y="2173610"/>
                      <a:pt x="1039893" y="2211041"/>
                    </a:cubicBezTo>
                    <a:cubicBezTo>
                      <a:pt x="1043484" y="2237261"/>
                      <a:pt x="1057690" y="2260269"/>
                      <a:pt x="1059162" y="2286682"/>
                    </a:cubicBezTo>
                    <a:cubicBezTo>
                      <a:pt x="1061252" y="2321469"/>
                      <a:pt x="1060754" y="2355740"/>
                      <a:pt x="1070522" y="2388667"/>
                    </a:cubicBezTo>
                    <a:cubicBezTo>
                      <a:pt x="1080600" y="2422815"/>
                      <a:pt x="1085513" y="2459602"/>
                      <a:pt x="1093939" y="2494653"/>
                    </a:cubicBezTo>
                    <a:cubicBezTo>
                      <a:pt x="1098500" y="2513273"/>
                      <a:pt x="1106866" y="2529964"/>
                      <a:pt x="1112007" y="2548197"/>
                    </a:cubicBezTo>
                    <a:cubicBezTo>
                      <a:pt x="1121409" y="2581573"/>
                      <a:pt x="1130232" y="2615336"/>
                      <a:pt x="1138346" y="2649163"/>
                    </a:cubicBezTo>
                    <a:cubicBezTo>
                      <a:pt x="1146465" y="2682988"/>
                      <a:pt x="1157699" y="2716368"/>
                      <a:pt x="1160337" y="2751608"/>
                    </a:cubicBezTo>
                    <a:cubicBezTo>
                      <a:pt x="1164714" y="2811646"/>
                      <a:pt x="1159211" y="2873999"/>
                      <a:pt x="1165737" y="2933012"/>
                    </a:cubicBezTo>
                    <a:cubicBezTo>
                      <a:pt x="1172445" y="2992925"/>
                      <a:pt x="1185964" y="3051556"/>
                      <a:pt x="1202029" y="3107873"/>
                    </a:cubicBezTo>
                    <a:cubicBezTo>
                      <a:pt x="1214635" y="3152396"/>
                      <a:pt x="1227749" y="3194534"/>
                      <a:pt x="1225692" y="3244974"/>
                    </a:cubicBezTo>
                    <a:cubicBezTo>
                      <a:pt x="1224565" y="3273123"/>
                      <a:pt x="1231196" y="3305079"/>
                      <a:pt x="1243916" y="3326221"/>
                    </a:cubicBezTo>
                    <a:cubicBezTo>
                      <a:pt x="1271701" y="3372044"/>
                      <a:pt x="1285247" y="3423911"/>
                      <a:pt x="1293067" y="3480219"/>
                    </a:cubicBezTo>
                    <a:lnTo>
                      <a:pt x="1308071" y="3585182"/>
                    </a:lnTo>
                    <a:lnTo>
                      <a:pt x="1295962" y="3584708"/>
                    </a:lnTo>
                    <a:cubicBezTo>
                      <a:pt x="1237754" y="3586303"/>
                      <a:pt x="1180629" y="3594888"/>
                      <a:pt x="1118893" y="3568330"/>
                    </a:cubicBezTo>
                    <a:cubicBezTo>
                      <a:pt x="1113435" y="3565936"/>
                      <a:pt x="1102517" y="3567964"/>
                      <a:pt x="1094179" y="3567566"/>
                    </a:cubicBezTo>
                    <a:cubicBezTo>
                      <a:pt x="1027548" y="3564029"/>
                      <a:pt x="967064" y="3547281"/>
                      <a:pt x="922719" y="3516472"/>
                    </a:cubicBezTo>
                    <a:cubicBezTo>
                      <a:pt x="908178" y="3506414"/>
                      <a:pt x="892942" y="3497984"/>
                      <a:pt x="877028" y="3490955"/>
                    </a:cubicBezTo>
                    <a:lnTo>
                      <a:pt x="850533" y="3481837"/>
                    </a:lnTo>
                    <a:lnTo>
                      <a:pt x="852113" y="3461170"/>
                    </a:lnTo>
                    <a:cubicBezTo>
                      <a:pt x="854391" y="3434500"/>
                      <a:pt x="848474" y="3414331"/>
                      <a:pt x="831383" y="3399179"/>
                    </a:cubicBezTo>
                    <a:cubicBezTo>
                      <a:pt x="801767" y="3373388"/>
                      <a:pt x="773654" y="3344957"/>
                      <a:pt x="743141" y="3320580"/>
                    </a:cubicBezTo>
                    <a:cubicBezTo>
                      <a:pt x="722236" y="3303685"/>
                      <a:pt x="714543" y="3281842"/>
                      <a:pt x="713221" y="3251241"/>
                    </a:cubicBezTo>
                    <a:cubicBezTo>
                      <a:pt x="712555" y="3234106"/>
                      <a:pt x="704768" y="3217029"/>
                      <a:pt x="697098" y="3202528"/>
                    </a:cubicBezTo>
                    <a:cubicBezTo>
                      <a:pt x="687845" y="3184997"/>
                      <a:pt x="672212" y="3172554"/>
                      <a:pt x="664820" y="3154190"/>
                    </a:cubicBezTo>
                    <a:cubicBezTo>
                      <a:pt x="646169" y="3109209"/>
                      <a:pt x="616744" y="3087991"/>
                      <a:pt x="572501" y="3087312"/>
                    </a:cubicBezTo>
                    <a:cubicBezTo>
                      <a:pt x="533259" y="3086763"/>
                      <a:pt x="493731" y="3044085"/>
                      <a:pt x="497703" y="3005243"/>
                    </a:cubicBezTo>
                    <a:cubicBezTo>
                      <a:pt x="502030" y="2962279"/>
                      <a:pt x="490540" y="2928257"/>
                      <a:pt x="476984" y="2892751"/>
                    </a:cubicBezTo>
                    <a:cubicBezTo>
                      <a:pt x="469363" y="2872905"/>
                      <a:pt x="465404" y="2847135"/>
                      <a:pt x="468947" y="2824527"/>
                    </a:cubicBezTo>
                    <a:cubicBezTo>
                      <a:pt x="482188" y="2738605"/>
                      <a:pt x="520979" y="2665650"/>
                      <a:pt x="569138" y="2595026"/>
                    </a:cubicBezTo>
                    <a:cubicBezTo>
                      <a:pt x="600577" y="2548865"/>
                      <a:pt x="622260" y="2493483"/>
                      <a:pt x="645397" y="2440808"/>
                    </a:cubicBezTo>
                    <a:cubicBezTo>
                      <a:pt x="652529" y="2424387"/>
                      <a:pt x="655029" y="2401457"/>
                      <a:pt x="651820" y="2384384"/>
                    </a:cubicBezTo>
                    <a:cubicBezTo>
                      <a:pt x="640949" y="2324596"/>
                      <a:pt x="629163" y="2264805"/>
                      <a:pt x="612994" y="2207332"/>
                    </a:cubicBezTo>
                    <a:cubicBezTo>
                      <a:pt x="597678" y="2153787"/>
                      <a:pt x="601053" y="2099808"/>
                      <a:pt x="620894" y="2046679"/>
                    </a:cubicBezTo>
                    <a:cubicBezTo>
                      <a:pt x="635367" y="2007977"/>
                      <a:pt x="641110" y="1970814"/>
                      <a:pt x="644614" y="1931265"/>
                    </a:cubicBezTo>
                    <a:cubicBezTo>
                      <a:pt x="647465" y="1898285"/>
                      <a:pt x="653360" y="1862859"/>
                      <a:pt x="665994" y="1832337"/>
                    </a:cubicBezTo>
                    <a:cubicBezTo>
                      <a:pt x="683779" y="1789578"/>
                      <a:pt x="688928" y="1751381"/>
                      <a:pt x="678276" y="1709437"/>
                    </a:cubicBezTo>
                    <a:cubicBezTo>
                      <a:pt x="672576" y="1687079"/>
                      <a:pt x="673987" y="1660990"/>
                      <a:pt x="672955" y="1636123"/>
                    </a:cubicBezTo>
                    <a:cubicBezTo>
                      <a:pt x="671272" y="1597795"/>
                      <a:pt x="671867" y="1558758"/>
                      <a:pt x="668480" y="1520749"/>
                    </a:cubicBezTo>
                    <a:cubicBezTo>
                      <a:pt x="665050" y="1479903"/>
                      <a:pt x="655019" y="1440408"/>
                      <a:pt x="653920" y="1399437"/>
                    </a:cubicBezTo>
                    <a:cubicBezTo>
                      <a:pt x="652652" y="1355309"/>
                      <a:pt x="639893" y="1323154"/>
                      <a:pt x="612686" y="1296979"/>
                    </a:cubicBezTo>
                    <a:cubicBezTo>
                      <a:pt x="595576" y="1280408"/>
                      <a:pt x="578401" y="1259588"/>
                      <a:pt x="570220" y="1235618"/>
                    </a:cubicBezTo>
                    <a:cubicBezTo>
                      <a:pt x="553631" y="1186194"/>
                      <a:pt x="545669" y="1131821"/>
                      <a:pt x="529736" y="1081752"/>
                    </a:cubicBezTo>
                    <a:cubicBezTo>
                      <a:pt x="507466" y="1011390"/>
                      <a:pt x="481332" y="944631"/>
                      <a:pt x="414305" y="918292"/>
                    </a:cubicBezTo>
                    <a:cubicBezTo>
                      <a:pt x="377314" y="903769"/>
                      <a:pt x="368843" y="874065"/>
                      <a:pt x="373924" y="825689"/>
                    </a:cubicBezTo>
                    <a:cubicBezTo>
                      <a:pt x="375689" y="809590"/>
                      <a:pt x="376722" y="786203"/>
                      <a:pt x="368949" y="778726"/>
                    </a:cubicBezTo>
                    <a:cubicBezTo>
                      <a:pt x="345838" y="756354"/>
                      <a:pt x="349308" y="725824"/>
                      <a:pt x="347020" y="694643"/>
                    </a:cubicBezTo>
                    <a:cubicBezTo>
                      <a:pt x="345704" y="675894"/>
                      <a:pt x="339306" y="651346"/>
                      <a:pt x="327478" y="642898"/>
                    </a:cubicBezTo>
                    <a:cubicBezTo>
                      <a:pt x="279698" y="608395"/>
                      <a:pt x="263590" y="549247"/>
                      <a:pt x="243468" y="491960"/>
                    </a:cubicBezTo>
                    <a:cubicBezTo>
                      <a:pt x="237433" y="475142"/>
                      <a:pt x="230250" y="456843"/>
                      <a:pt x="218930" y="446010"/>
                    </a:cubicBezTo>
                    <a:cubicBezTo>
                      <a:pt x="194433" y="422927"/>
                      <a:pt x="180036" y="395344"/>
                      <a:pt x="180614" y="354892"/>
                    </a:cubicBezTo>
                    <a:cubicBezTo>
                      <a:pt x="180923" y="342010"/>
                      <a:pt x="176523" y="328798"/>
                      <a:pt x="171988" y="317521"/>
                    </a:cubicBezTo>
                    <a:cubicBezTo>
                      <a:pt x="162052" y="293291"/>
                      <a:pt x="148442" y="271315"/>
                      <a:pt x="139875" y="246378"/>
                    </a:cubicBezTo>
                    <a:cubicBezTo>
                      <a:pt x="117577" y="182780"/>
                      <a:pt x="95749" y="119890"/>
                      <a:pt x="51499" y="73211"/>
                    </a:cubicBezTo>
                    <a:cubicBezTo>
                      <a:pt x="40691" y="61834"/>
                      <a:pt x="29467" y="49763"/>
                      <a:pt x="19690" y="3662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4" name="Picture 3" descr="Glastonbury Festival">
            <a:extLst>
              <a:ext uri="{FF2B5EF4-FFF2-40B4-BE49-F238E27FC236}">
                <a16:creationId xmlns:a16="http://schemas.microsoft.com/office/drawing/2014/main" id="{B6F73A9B-14DC-4A0A-D44B-FCE8616F08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913" y="1524002"/>
            <a:ext cx="1859999" cy="1859999"/>
          </a:xfrm>
          <a:custGeom>
            <a:avLst/>
            <a:gdLst/>
            <a:ahLst/>
            <a:cxnLst/>
            <a:rect l="l" t="t" r="r" b="b"/>
            <a:pathLst>
              <a:path w="2598738" h="1860001">
                <a:moveTo>
                  <a:pt x="0" y="0"/>
                </a:moveTo>
                <a:lnTo>
                  <a:pt x="2598738" y="0"/>
                </a:lnTo>
                <a:lnTo>
                  <a:pt x="2598738" y="1860001"/>
                </a:lnTo>
                <a:lnTo>
                  <a:pt x="0" y="1860001"/>
                </a:lnTo>
                <a:close/>
              </a:path>
            </a:pathLst>
          </a:custGeom>
        </p:spPr>
      </p:pic>
      <p:pic>
        <p:nvPicPr>
          <p:cNvPr id="6" name="Picture 5" descr="Are Music Festivals Really Getting Quieter? We Asked the Experts">
            <a:extLst>
              <a:ext uri="{FF2B5EF4-FFF2-40B4-BE49-F238E27FC236}">
                <a16:creationId xmlns:a16="http://schemas.microsoft.com/office/drawing/2014/main" id="{CDBB8ECD-C824-84E1-C75E-366EF42691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1951" y="1524001"/>
            <a:ext cx="2479998" cy="1859999"/>
          </a:xfrm>
          <a:custGeom>
            <a:avLst/>
            <a:gdLst/>
            <a:ahLst/>
            <a:cxnLst/>
            <a:rect l="l" t="t" r="r" b="b"/>
            <a:pathLst>
              <a:path w="2598738" h="1860001">
                <a:moveTo>
                  <a:pt x="0" y="0"/>
                </a:moveTo>
                <a:lnTo>
                  <a:pt x="2598738" y="0"/>
                </a:lnTo>
                <a:lnTo>
                  <a:pt x="2598738" y="1860001"/>
                </a:lnTo>
                <a:lnTo>
                  <a:pt x="0" y="1860001"/>
                </a:lnTo>
                <a:close/>
              </a:path>
            </a:pathLst>
          </a:custGeom>
        </p:spPr>
      </p:pic>
      <p:pic>
        <p:nvPicPr>
          <p:cNvPr id="5" name="Picture 4" descr="Leeds Festival noise complaint figures shared as councillors hear what  neighbours made of the huge music event">
            <a:extLst>
              <a:ext uri="{FF2B5EF4-FFF2-40B4-BE49-F238E27FC236}">
                <a16:creationId xmlns:a16="http://schemas.microsoft.com/office/drawing/2014/main" id="{F0687DC1-19CE-FBD0-E215-4F2AA1F219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3544" y="3536672"/>
            <a:ext cx="2598738" cy="1734657"/>
          </a:xfrm>
          <a:custGeom>
            <a:avLst/>
            <a:gdLst/>
            <a:ahLst/>
            <a:cxnLst/>
            <a:rect l="l" t="t" r="r" b="b"/>
            <a:pathLst>
              <a:path w="2598738" h="1859999">
                <a:moveTo>
                  <a:pt x="0" y="0"/>
                </a:moveTo>
                <a:lnTo>
                  <a:pt x="2598738" y="0"/>
                </a:lnTo>
                <a:lnTo>
                  <a:pt x="2598738" y="1859999"/>
                </a:lnTo>
                <a:lnTo>
                  <a:pt x="0" y="1859999"/>
                </a:lnTo>
                <a:close/>
              </a:path>
            </a:pathLst>
          </a:custGeom>
        </p:spPr>
      </p:pic>
      <p:pic>
        <p:nvPicPr>
          <p:cNvPr id="7" name="Picture 6" descr="Is it easier to make $100 million with $1 million or $1 million with $1? -  Quora">
            <a:extLst>
              <a:ext uri="{FF2B5EF4-FFF2-40B4-BE49-F238E27FC236}">
                <a16:creationId xmlns:a16="http://schemas.microsoft.com/office/drawing/2014/main" id="{8406BBBC-FCC0-B978-2B39-29E634BE8C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22581" y="3803042"/>
            <a:ext cx="2598738" cy="1201916"/>
          </a:xfrm>
          <a:custGeom>
            <a:avLst/>
            <a:gdLst/>
            <a:ahLst/>
            <a:cxnLst/>
            <a:rect l="l" t="t" r="r" b="b"/>
            <a:pathLst>
              <a:path w="2598738" h="1859999">
                <a:moveTo>
                  <a:pt x="0" y="0"/>
                </a:moveTo>
                <a:lnTo>
                  <a:pt x="2598738" y="0"/>
                </a:lnTo>
                <a:lnTo>
                  <a:pt x="2598738" y="1859999"/>
                </a:lnTo>
                <a:lnTo>
                  <a:pt x="0" y="185999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6884529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High speed train with motion blur effect">
            <a:extLst>
              <a:ext uri="{FF2B5EF4-FFF2-40B4-BE49-F238E27FC236}">
                <a16:creationId xmlns:a16="http://schemas.microsoft.com/office/drawing/2014/main" id="{7F171D12-6905-3872-D74F-3B48B8349B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605" r="-2" b="-2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97AD09-2B3B-1F7A-31DA-49B70598B8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8525" y="929399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>
                <a:solidFill>
                  <a:srgbClr val="FFFFFF"/>
                </a:solidFill>
              </a:rPr>
              <a:t>Venue and infrastructure / Energy reduction </a:t>
            </a:r>
          </a:p>
        </p:txBody>
      </p:sp>
    </p:spTree>
    <p:extLst>
      <p:ext uri="{BB962C8B-B14F-4D97-AF65-F5344CB8AC3E}">
        <p14:creationId xmlns:p14="http://schemas.microsoft.com/office/powerpoint/2010/main" val="89755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8A8EAB8-D2FF-444D-B34B-7D32F106A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3E61DA1-DE60-1F1D-393D-33FFD92F08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48721"/>
            <a:ext cx="4707671" cy="1225650"/>
          </a:xfrm>
        </p:spPr>
        <p:txBody>
          <a:bodyPr anchor="b">
            <a:normAutofit/>
          </a:bodyPr>
          <a:lstStyle/>
          <a:p>
            <a:r>
              <a:rPr lang="en-GB" sz="3800">
                <a:solidFill>
                  <a:schemeClr val="bg1"/>
                </a:solidFill>
                <a:cs typeface="Calibri Light"/>
              </a:rPr>
              <a:t>Co2 Emissions</a:t>
            </a:r>
            <a:endParaRPr lang="en-GB" sz="3800">
              <a:solidFill>
                <a:schemeClr val="bg1"/>
              </a:solidFill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EA38897-7BA3-4408-8083-3235339C4A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1873" y="1749756"/>
            <a:ext cx="4718304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2A38E5E-69C2-9063-E092-6709D29D91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7769" y="1909192"/>
            <a:ext cx="4586513" cy="364771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200">
                <a:solidFill>
                  <a:schemeClr val="bg1"/>
                </a:solidFill>
                <a:latin typeface="Times New Roman"/>
                <a:cs typeface="Times New Roman"/>
              </a:rPr>
              <a:t>(Pretty Good Digital, 2024)</a:t>
            </a:r>
            <a:endParaRPr lang="en-US" sz="2000">
              <a:solidFill>
                <a:schemeClr val="bg1"/>
              </a:solidFill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11AD06B-AB20-4097-8606-5DA00DBACE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4027" y="5707672"/>
            <a:ext cx="4713997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Content Placeholder 3" descr="A poster with text and images&#10;&#10;Description automatically generated">
            <a:extLst>
              <a:ext uri="{FF2B5EF4-FFF2-40B4-BE49-F238E27FC236}">
                <a16:creationId xmlns:a16="http://schemas.microsoft.com/office/drawing/2014/main" id="{A6CE9FE9-612A-779C-3577-68AC20BC9C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2760" y="0"/>
            <a:ext cx="53918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1163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 descr="Two people sitting on a bathtub&#10;&#10;Description automatically generated">
            <a:extLst>
              <a:ext uri="{FF2B5EF4-FFF2-40B4-BE49-F238E27FC236}">
                <a16:creationId xmlns:a16="http://schemas.microsoft.com/office/drawing/2014/main" id="{7E915E07-8655-2A39-1D38-950368AD1A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788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1566AE-FD38-94A0-D2F1-87CC509CFE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Water Conservation 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85601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F8446B12-7391-4711-8B31-112A0B896C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34B656FB-9AD4-6DC3-689B-D85E34B80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4428000"/>
            <a:ext cx="6143626" cy="1400400"/>
          </a:xfrm>
        </p:spPr>
        <p:txBody>
          <a:bodyPr vert="horz" wrap="square" lIns="91440" tIns="45720" rIns="91440" bIns="45720" rtlCol="0" anchor="b">
            <a:normAutofit/>
          </a:bodyPr>
          <a:lstStyle/>
          <a:p>
            <a:r>
              <a:rPr lang="en-US" sz="56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TOILETS</a:t>
            </a:r>
          </a:p>
        </p:txBody>
      </p:sp>
      <p:pic>
        <p:nvPicPr>
          <p:cNvPr id="7" name="Picture 6" descr="A pink and black sign with text&#10;&#10;Description automatically generated">
            <a:extLst>
              <a:ext uri="{FF2B5EF4-FFF2-40B4-BE49-F238E27FC236}">
                <a16:creationId xmlns:a16="http://schemas.microsoft.com/office/drawing/2014/main" id="{3E8B59B7-584F-C9AC-9A8F-FD68127E684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706" r="634" b="-3"/>
          <a:stretch/>
        </p:blipFill>
        <p:spPr>
          <a:xfrm>
            <a:off x="40111" y="-1"/>
            <a:ext cx="6000749" cy="3911828"/>
          </a:xfrm>
          <a:custGeom>
            <a:avLst/>
            <a:gdLst/>
            <a:ahLst/>
            <a:cxnLst/>
            <a:rect l="l" t="t" r="r" b="b"/>
            <a:pathLst>
              <a:path w="6000749" h="3911828">
                <a:moveTo>
                  <a:pt x="0" y="0"/>
                </a:moveTo>
                <a:lnTo>
                  <a:pt x="6000749" y="0"/>
                </a:lnTo>
                <a:lnTo>
                  <a:pt x="6000749" y="3767827"/>
                </a:lnTo>
                <a:lnTo>
                  <a:pt x="5572124" y="3740378"/>
                </a:lnTo>
                <a:lnTo>
                  <a:pt x="0" y="3911828"/>
                </a:lnTo>
                <a:close/>
              </a:path>
            </a:pathLst>
          </a:custGeom>
        </p:spPr>
      </p:pic>
      <p:pic>
        <p:nvPicPr>
          <p:cNvPr id="6" name="Content Placeholder 5" descr="A row of posters on a stand&#10;&#10;Description automatically generated">
            <a:extLst>
              <a:ext uri="{FF2B5EF4-FFF2-40B4-BE49-F238E27FC236}">
                <a16:creationId xmlns:a16="http://schemas.microsoft.com/office/drawing/2014/main" id="{B3ED267A-4CDD-DAB5-F4C9-274E7CEDE5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t="6753" r="-1" b="4634"/>
          <a:stretch/>
        </p:blipFill>
        <p:spPr>
          <a:xfrm>
            <a:off x="6191245" y="-1"/>
            <a:ext cx="6000750" cy="3988028"/>
          </a:xfrm>
          <a:custGeom>
            <a:avLst/>
            <a:gdLst/>
            <a:ahLst/>
            <a:cxnLst/>
            <a:rect l="l" t="t" r="r" b="b"/>
            <a:pathLst>
              <a:path w="6000750" h="3988028">
                <a:moveTo>
                  <a:pt x="0" y="0"/>
                </a:moveTo>
                <a:lnTo>
                  <a:pt x="6000750" y="0"/>
                </a:lnTo>
                <a:lnTo>
                  <a:pt x="6000750" y="797153"/>
                </a:lnTo>
                <a:lnTo>
                  <a:pt x="6000750" y="2634343"/>
                </a:lnTo>
                <a:lnTo>
                  <a:pt x="6000750" y="3911828"/>
                </a:lnTo>
                <a:lnTo>
                  <a:pt x="3248025" y="3988028"/>
                </a:lnTo>
                <a:lnTo>
                  <a:pt x="0" y="3780026"/>
                </a:lnTo>
                <a:close/>
              </a:path>
            </a:pathLst>
          </a:cu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AC0B7807-0C83-4963-821A-69B172722E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528992"/>
            <a:ext cx="12192000" cy="757168"/>
            <a:chOff x="0" y="2959818"/>
            <a:chExt cx="12192000" cy="757168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B027EC7-3252-48A2-A7A4-1741F72E47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381000" dist="1524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4EBC51E4-7477-4290-BBD0-18AD942C36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blipFill>
              <a:blip r:embed="rId4">
                <a:alphaModFix amt="57000"/>
              </a:blip>
              <a:tile tx="0" ty="0" sx="100000" sy="100000" flip="none" algn="tl"/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1667637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poster with a cow face&#10;&#10;Description automatically generated">
            <a:extLst>
              <a:ext uri="{FF2B5EF4-FFF2-40B4-BE49-F238E27FC236}">
                <a16:creationId xmlns:a16="http://schemas.microsoft.com/office/drawing/2014/main" id="{FE644470-DF18-0109-C4A1-544945C028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38600" y="1223963"/>
            <a:ext cx="3530600" cy="4402138"/>
          </a:xfrm>
        </p:spPr>
      </p:pic>
      <p:pic>
        <p:nvPicPr>
          <p:cNvPr id="7" name="Picture 6" descr="A group of people collecting garbage&#10;&#10;Description automatically generated">
            <a:extLst>
              <a:ext uri="{FF2B5EF4-FFF2-40B4-BE49-F238E27FC236}">
                <a16:creationId xmlns:a16="http://schemas.microsoft.com/office/drawing/2014/main" id="{B36E01A7-827F-9C83-CF34-02D1E0F3FC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1588" y="1223963"/>
            <a:ext cx="3603625" cy="2574925"/>
          </a:xfrm>
          <a:prstGeom prst="rect">
            <a:avLst/>
          </a:prstGeom>
        </p:spPr>
      </p:pic>
      <p:pic>
        <p:nvPicPr>
          <p:cNvPr id="8" name="Picture 7" descr="A group of trees in a field&#10;&#10;Description automatically generated">
            <a:extLst>
              <a:ext uri="{FF2B5EF4-FFF2-40B4-BE49-F238E27FC236}">
                <a16:creationId xmlns:a16="http://schemas.microsoft.com/office/drawing/2014/main" id="{2DAFF1BC-2015-B182-C86D-AD7C59CF72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1588" y="3852863"/>
            <a:ext cx="3603625" cy="1774825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02D9FBA7-4B35-CCC3-3FCA-76DEDE9A2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74625" cmpd="thinThick"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Protection of Rural area</a:t>
            </a:r>
          </a:p>
        </p:txBody>
      </p:sp>
    </p:spTree>
    <p:extLst>
      <p:ext uri="{BB962C8B-B14F-4D97-AF65-F5344CB8AC3E}">
        <p14:creationId xmlns:p14="http://schemas.microsoft.com/office/powerpoint/2010/main" val="21535333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35C956CA-A8FB-4F91-A258-FBE459CD99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Zenobē and National Express power Glastonbury with electric buses - Energy  Live News">
            <a:extLst>
              <a:ext uri="{FF2B5EF4-FFF2-40B4-BE49-F238E27FC236}">
                <a16:creationId xmlns:a16="http://schemas.microsoft.com/office/drawing/2014/main" id="{C5D2C120-8C19-1AD7-C675-9BF7045E46D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152" r="2" b="30995"/>
          <a:stretch/>
        </p:blipFill>
        <p:spPr>
          <a:xfrm>
            <a:off x="5546558" y="-1"/>
            <a:ext cx="6645441" cy="2391331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0A48D59-8581-41F7-B529-F4617FE07A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46000">
                <a:schemeClr val="tx1">
                  <a:lumMod val="95000"/>
                  <a:lumOff val="5000"/>
                </a:schemeClr>
              </a:gs>
              <a:gs pos="90000">
                <a:schemeClr val="tx1">
                  <a:lumMod val="95000"/>
                  <a:lumOff val="5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Zenobē and National Express Deliver Electric Glastonbury Shuttle Service |  Bus-News">
            <a:extLst>
              <a:ext uri="{FF2B5EF4-FFF2-40B4-BE49-F238E27FC236}">
                <a16:creationId xmlns:a16="http://schemas.microsoft.com/office/drawing/2014/main" id="{33224A1F-38F3-B9BB-87B6-78CAEF03DD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r="2" b="10384"/>
          <a:stretch/>
        </p:blipFill>
        <p:spPr>
          <a:xfrm>
            <a:off x="5546558" y="2391337"/>
            <a:ext cx="6645441" cy="446665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25E993F-D7C5-C7FB-972F-CEC11AD21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7668" y="910431"/>
            <a:ext cx="4641631" cy="146645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Transport 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967F2066-0253-4771-A5F6-68111E1FE8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187669" y="2397906"/>
            <a:ext cx="11004331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24FE664A-8E11-C413-45DA-DA89C0EA3CBB}"/>
              </a:ext>
            </a:extLst>
          </p:cNvPr>
          <p:cNvSpPr txBox="1"/>
          <p:nvPr/>
        </p:nvSpPr>
        <p:spPr>
          <a:xfrm>
            <a:off x="543375" y="6017104"/>
            <a:ext cx="4641631" cy="3015849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>
                <a:solidFill>
                  <a:schemeClr val="bg1"/>
                </a:solidFill>
              </a:rPr>
              <a:t>(May, 2023)</a:t>
            </a:r>
          </a:p>
        </p:txBody>
      </p:sp>
    </p:spTree>
    <p:extLst>
      <p:ext uri="{BB962C8B-B14F-4D97-AF65-F5344CB8AC3E}">
        <p14:creationId xmlns:p14="http://schemas.microsoft.com/office/powerpoint/2010/main" val="6642142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5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Sea of buildings at twilight">
            <a:extLst>
              <a:ext uri="{FF2B5EF4-FFF2-40B4-BE49-F238E27FC236}">
                <a16:creationId xmlns:a16="http://schemas.microsoft.com/office/drawing/2014/main" id="{51E2815F-D82D-FC31-1C31-BF84D661C5D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613" r="-2" b="11113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6E8404-BD4E-B91B-0006-7D850A33B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>
                <a:solidFill>
                  <a:srgbClr val="FFFFFF"/>
                </a:solidFill>
              </a:rPr>
              <a:t>Social Development – Community Development</a:t>
            </a:r>
          </a:p>
        </p:txBody>
      </p:sp>
    </p:spTree>
    <p:extLst>
      <p:ext uri="{BB962C8B-B14F-4D97-AF65-F5344CB8AC3E}">
        <p14:creationId xmlns:p14="http://schemas.microsoft.com/office/powerpoint/2010/main" val="6419069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D6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DDAEE6-8D5C-C5A2-90CF-BAC9CD295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613872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>
                <a:solidFill>
                  <a:srgbClr val="FFFFFF"/>
                </a:solidFill>
              </a:rPr>
              <a:t>Support to Charities</a:t>
            </a:r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large group of people outside a building&#10;&#10;Description automatically generated">
            <a:extLst>
              <a:ext uri="{FF2B5EF4-FFF2-40B4-BE49-F238E27FC236}">
                <a16:creationId xmlns:a16="http://schemas.microsoft.com/office/drawing/2014/main" id="{BBB6DCFC-573B-8AA2-27E3-0E55884F83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8251" r="503" b="1"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6637725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One in a crowd">
            <a:extLst>
              <a:ext uri="{FF2B5EF4-FFF2-40B4-BE49-F238E27FC236}">
                <a16:creationId xmlns:a16="http://schemas.microsoft.com/office/drawing/2014/main" id="{F266011A-C21F-B592-7BF6-E739AFEF056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131" r="-2" b="16868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8FCAAE-CE5C-FA1B-1DC5-A6B48FF59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>
                <a:solidFill>
                  <a:srgbClr val="FFFFFF"/>
                </a:solidFill>
              </a:rPr>
              <a:t>Community Participation</a:t>
            </a:r>
          </a:p>
        </p:txBody>
      </p:sp>
    </p:spTree>
    <p:extLst>
      <p:ext uri="{BB962C8B-B14F-4D97-AF65-F5344CB8AC3E}">
        <p14:creationId xmlns:p14="http://schemas.microsoft.com/office/powerpoint/2010/main" val="32426886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3B47FC9C-2ED3-4100-A4EF-E8CDFEE106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6" descr="Iceland – Reaching A Tourism Tipping Point? | Devon Geography">
            <a:extLst>
              <a:ext uri="{FF2B5EF4-FFF2-40B4-BE49-F238E27FC236}">
                <a16:creationId xmlns:a16="http://schemas.microsoft.com/office/drawing/2014/main" id="{06C45209-DFD0-8D5C-E832-E45139076D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38" y="850900"/>
            <a:ext cx="5411788" cy="4040188"/>
          </a:xfrm>
        </p:spPr>
      </p:pic>
      <p:pic>
        <p:nvPicPr>
          <p:cNvPr id="9" name="Picture 8" descr="PASMA_s2540665 (Supervisor Jouke) - Coping with overtourism: 8 case studies  across Europe .docx">
            <a:extLst>
              <a:ext uri="{FF2B5EF4-FFF2-40B4-BE49-F238E27FC236}">
                <a16:creationId xmlns:a16="http://schemas.microsoft.com/office/drawing/2014/main" id="{07F0F62F-2E8E-BD5C-60CD-1D872DA79E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0925" y="850900"/>
            <a:ext cx="5418138" cy="404018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498BFBC-9000-CABA-6B54-270CB79644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358141"/>
            <a:ext cx="10515600" cy="94266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5200" kern="1200">
                <a:latin typeface="+mj-lt"/>
                <a:ea typeface="+mj-ea"/>
                <a:cs typeface="+mj-cs"/>
              </a:rPr>
              <a:t>Doxey's Irritation Index </a:t>
            </a:r>
            <a:endParaRPr lang="en-US" sz="5200" b="1" u="sng" kern="1200">
              <a:latin typeface="+mj-lt"/>
              <a:ea typeface="+mj-ea"/>
              <a:cs typeface="+mj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07F422C-DD66-1ABA-0DC9-6784BD42B9E0}"/>
              </a:ext>
            </a:extLst>
          </p:cNvPr>
          <p:cNvSpPr txBox="1"/>
          <p:nvPr/>
        </p:nvSpPr>
        <p:spPr>
          <a:xfrm>
            <a:off x="263912" y="6421863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latin typeface="Times New Roman"/>
                <a:cs typeface="Times New Roman"/>
              </a:rPr>
              <a:t>(View, 2017)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9261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7B831B6F-405A-4B47-B9BB-5CA88F2858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02084E1-5864-9BF6-02BF-2CA24EA438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502" y="31749"/>
            <a:ext cx="2720341" cy="6800852"/>
          </a:xfrm>
          <a:prstGeom prst="rect">
            <a:avLst/>
          </a:prstGeom>
        </p:spPr>
      </p:pic>
      <p:sp>
        <p:nvSpPr>
          <p:cNvPr id="28" name="Freeform: Shape 12">
            <a:extLst>
              <a:ext uri="{FF2B5EF4-FFF2-40B4-BE49-F238E27FC236}">
                <a16:creationId xmlns:a16="http://schemas.microsoft.com/office/drawing/2014/main" id="{15109354-9C5D-4F8C-B0E6-D1043C7BF2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9992" y="0"/>
            <a:ext cx="7562008" cy="6858000"/>
          </a:xfrm>
          <a:custGeom>
            <a:avLst/>
            <a:gdLst>
              <a:gd name="connsiteX0" fmla="*/ 7529613 w 7529613"/>
              <a:gd name="connsiteY0" fmla="*/ 0 h 6858000"/>
              <a:gd name="connsiteX1" fmla="*/ 1222331 w 7529613"/>
              <a:gd name="connsiteY1" fmla="*/ 0 h 6858000"/>
              <a:gd name="connsiteX2" fmla="*/ 1126483 w 7529613"/>
              <a:gd name="connsiteY2" fmla="*/ 148742 h 6858000"/>
              <a:gd name="connsiteX3" fmla="*/ 767554 w 7529613"/>
              <a:gd name="connsiteY3" fmla="*/ 819975 h 6858000"/>
              <a:gd name="connsiteX4" fmla="*/ 742103 w 7529613"/>
              <a:gd name="connsiteY4" fmla="*/ 854514 h 6858000"/>
              <a:gd name="connsiteX5" fmla="*/ 785881 w 7529613"/>
              <a:gd name="connsiteY5" fmla="*/ 750263 h 6858000"/>
              <a:gd name="connsiteX6" fmla="*/ 978978 w 7529613"/>
              <a:gd name="connsiteY6" fmla="*/ 331786 h 6858000"/>
              <a:gd name="connsiteX7" fmla="*/ 1155717 w 7529613"/>
              <a:gd name="connsiteY7" fmla="*/ 0 h 6858000"/>
              <a:gd name="connsiteX8" fmla="*/ 1098249 w 7529613"/>
              <a:gd name="connsiteY8" fmla="*/ 0 h 6858000"/>
              <a:gd name="connsiteX9" fmla="*/ 991458 w 7529613"/>
              <a:gd name="connsiteY9" fmla="*/ 196614 h 6858000"/>
              <a:gd name="connsiteX10" fmla="*/ 493941 w 7529613"/>
              <a:gd name="connsiteY10" fmla="*/ 1371196 h 6858000"/>
              <a:gd name="connsiteX11" fmla="*/ 46485 w 7529613"/>
              <a:gd name="connsiteY11" fmla="*/ 3331516 h 6858000"/>
              <a:gd name="connsiteX12" fmla="*/ 12252 w 7529613"/>
              <a:gd name="connsiteY12" fmla="*/ 4357388 h 6858000"/>
              <a:gd name="connsiteX13" fmla="*/ 170821 w 7529613"/>
              <a:gd name="connsiteY13" fmla="*/ 5552906 h 6858000"/>
              <a:gd name="connsiteX14" fmla="*/ 537265 w 7529613"/>
              <a:gd name="connsiteY14" fmla="*/ 6828295 h 6858000"/>
              <a:gd name="connsiteX15" fmla="*/ 549692 w 7529613"/>
              <a:gd name="connsiteY15" fmla="*/ 6858000 h 6858000"/>
              <a:gd name="connsiteX16" fmla="*/ 602234 w 7529613"/>
              <a:gd name="connsiteY16" fmla="*/ 6858000 h 6858000"/>
              <a:gd name="connsiteX17" fmla="*/ 595414 w 7529613"/>
              <a:gd name="connsiteY17" fmla="*/ 6841549 h 6858000"/>
              <a:gd name="connsiteX18" fmla="*/ 364260 w 7529613"/>
              <a:gd name="connsiteY18" fmla="*/ 6142729 h 6858000"/>
              <a:gd name="connsiteX19" fmla="*/ 213071 w 7529613"/>
              <a:gd name="connsiteY19" fmla="*/ 5513923 h 6858000"/>
              <a:gd name="connsiteX20" fmla="*/ 211290 w 7529613"/>
              <a:gd name="connsiteY20" fmla="*/ 5480401 h 6858000"/>
              <a:gd name="connsiteX21" fmla="*/ 311446 w 7529613"/>
              <a:gd name="connsiteY21" fmla="*/ 5830359 h 6858000"/>
              <a:gd name="connsiteX22" fmla="*/ 622963 w 7529613"/>
              <a:gd name="connsiteY22" fmla="*/ 6670527 h 6858000"/>
              <a:gd name="connsiteX23" fmla="*/ 710464 w 7529613"/>
              <a:gd name="connsiteY23" fmla="*/ 6858000 h 6858000"/>
              <a:gd name="connsiteX24" fmla="*/ 7529613 w 7529613"/>
              <a:gd name="connsiteY2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7529613" h="6858000">
                <a:moveTo>
                  <a:pt x="7529613" y="0"/>
                </a:moveTo>
                <a:lnTo>
                  <a:pt x="1222331" y="0"/>
                </a:lnTo>
                <a:lnTo>
                  <a:pt x="1126483" y="148742"/>
                </a:lnTo>
                <a:cubicBezTo>
                  <a:pt x="995323" y="365513"/>
                  <a:pt x="876174" y="589569"/>
                  <a:pt x="767554" y="819975"/>
                </a:cubicBezTo>
                <a:cubicBezTo>
                  <a:pt x="762210" y="833492"/>
                  <a:pt x="753441" y="845393"/>
                  <a:pt x="742103" y="854514"/>
                </a:cubicBezTo>
                <a:cubicBezTo>
                  <a:pt x="756737" y="819849"/>
                  <a:pt x="770991" y="784928"/>
                  <a:pt x="785881" y="750263"/>
                </a:cubicBezTo>
                <a:cubicBezTo>
                  <a:pt x="846713" y="608712"/>
                  <a:pt x="910948" y="469145"/>
                  <a:pt x="978978" y="331786"/>
                </a:cubicBezTo>
                <a:lnTo>
                  <a:pt x="1155717" y="0"/>
                </a:lnTo>
                <a:lnTo>
                  <a:pt x="1098249" y="0"/>
                </a:lnTo>
                <a:lnTo>
                  <a:pt x="991458" y="196614"/>
                </a:lnTo>
                <a:cubicBezTo>
                  <a:pt x="797017" y="573253"/>
                  <a:pt x="633548" y="966066"/>
                  <a:pt x="493941" y="1371196"/>
                </a:cubicBezTo>
                <a:cubicBezTo>
                  <a:pt x="276630" y="2007265"/>
                  <a:pt x="126659" y="2664286"/>
                  <a:pt x="46485" y="3331516"/>
                </a:cubicBezTo>
                <a:cubicBezTo>
                  <a:pt x="4488" y="3672965"/>
                  <a:pt x="-14219" y="4013908"/>
                  <a:pt x="12252" y="4357388"/>
                </a:cubicBezTo>
                <a:cubicBezTo>
                  <a:pt x="43558" y="4758899"/>
                  <a:pt x="90773" y="5157998"/>
                  <a:pt x="170821" y="5552906"/>
                </a:cubicBezTo>
                <a:cubicBezTo>
                  <a:pt x="259109" y="5988893"/>
                  <a:pt x="378967" y="6414594"/>
                  <a:pt x="537265" y="6828295"/>
                </a:cubicBezTo>
                <a:lnTo>
                  <a:pt x="549692" y="6858000"/>
                </a:lnTo>
                <a:lnTo>
                  <a:pt x="602234" y="6858000"/>
                </a:lnTo>
                <a:lnTo>
                  <a:pt x="595414" y="6841549"/>
                </a:lnTo>
                <a:cubicBezTo>
                  <a:pt x="507884" y="6614016"/>
                  <a:pt x="431296" y="6380817"/>
                  <a:pt x="364260" y="6142729"/>
                </a:cubicBezTo>
                <a:cubicBezTo>
                  <a:pt x="305974" y="5935370"/>
                  <a:pt x="262958" y="5723695"/>
                  <a:pt x="213071" y="5513923"/>
                </a:cubicBezTo>
                <a:cubicBezTo>
                  <a:pt x="211892" y="5502788"/>
                  <a:pt x="211299" y="5491601"/>
                  <a:pt x="211290" y="5480401"/>
                </a:cubicBezTo>
                <a:cubicBezTo>
                  <a:pt x="247814" y="5607635"/>
                  <a:pt x="276958" y="5719759"/>
                  <a:pt x="311446" y="5830359"/>
                </a:cubicBezTo>
                <a:cubicBezTo>
                  <a:pt x="401357" y="6118381"/>
                  <a:pt x="505060" y="6398531"/>
                  <a:pt x="622963" y="6670527"/>
                </a:cubicBezTo>
                <a:lnTo>
                  <a:pt x="710464" y="6858000"/>
                </a:lnTo>
                <a:lnTo>
                  <a:pt x="7529613" y="6858000"/>
                </a:lnTo>
                <a:close/>
              </a:path>
            </a:pathLst>
          </a:custGeom>
          <a:solidFill>
            <a:schemeClr val="accent2"/>
          </a:solidFill>
          <a:ln w="685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63D9D1-A648-D192-9857-06D4606933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9354" y="457201"/>
            <a:ext cx="5337270" cy="1835911"/>
          </a:xfrm>
        </p:spPr>
        <p:txBody>
          <a:bodyPr anchor="b">
            <a:normAutofit/>
          </a:bodyPr>
          <a:lstStyle/>
          <a:p>
            <a:r>
              <a:rPr lang="en-GB" sz="5400">
                <a:solidFill>
                  <a:srgbClr val="FFFFFF"/>
                </a:solidFill>
                <a:cs typeface="Calibri Light"/>
              </a:rPr>
              <a:t>Butlers' Area of Life Cycle</a:t>
            </a:r>
            <a:endParaRPr lang="en-GB" sz="5400" err="1">
              <a:solidFill>
                <a:srgbClr val="FFFFFF"/>
              </a:solidFill>
            </a:endParaRPr>
          </a:p>
        </p:txBody>
      </p:sp>
      <p:sp>
        <p:nvSpPr>
          <p:cNvPr id="29" name="sketch line">
            <a:extLst>
              <a:ext uri="{FF2B5EF4-FFF2-40B4-BE49-F238E27FC236}">
                <a16:creationId xmlns:a16="http://schemas.microsoft.com/office/drawing/2014/main" id="{49B530FE-A87D-41A0-A920-ADC6539EA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59353" y="2560829"/>
            <a:ext cx="5029200" cy="18288"/>
          </a:xfrm>
          <a:custGeom>
            <a:avLst/>
            <a:gdLst>
              <a:gd name="connsiteX0" fmla="*/ 0 w 5029200"/>
              <a:gd name="connsiteY0" fmla="*/ 0 h 18288"/>
              <a:gd name="connsiteX1" fmla="*/ 528066 w 5029200"/>
              <a:gd name="connsiteY1" fmla="*/ 0 h 18288"/>
              <a:gd name="connsiteX2" fmla="*/ 1207008 w 5029200"/>
              <a:gd name="connsiteY2" fmla="*/ 0 h 18288"/>
              <a:gd name="connsiteX3" fmla="*/ 1785366 w 5029200"/>
              <a:gd name="connsiteY3" fmla="*/ 0 h 18288"/>
              <a:gd name="connsiteX4" fmla="*/ 2313432 w 5029200"/>
              <a:gd name="connsiteY4" fmla="*/ 0 h 18288"/>
              <a:gd name="connsiteX5" fmla="*/ 2992374 w 5029200"/>
              <a:gd name="connsiteY5" fmla="*/ 0 h 18288"/>
              <a:gd name="connsiteX6" fmla="*/ 3621024 w 5029200"/>
              <a:gd name="connsiteY6" fmla="*/ 0 h 18288"/>
              <a:gd name="connsiteX7" fmla="*/ 4249674 w 5029200"/>
              <a:gd name="connsiteY7" fmla="*/ 0 h 18288"/>
              <a:gd name="connsiteX8" fmla="*/ 5029200 w 5029200"/>
              <a:gd name="connsiteY8" fmla="*/ 0 h 18288"/>
              <a:gd name="connsiteX9" fmla="*/ 5029200 w 5029200"/>
              <a:gd name="connsiteY9" fmla="*/ 18288 h 18288"/>
              <a:gd name="connsiteX10" fmla="*/ 4501134 w 5029200"/>
              <a:gd name="connsiteY10" fmla="*/ 18288 h 18288"/>
              <a:gd name="connsiteX11" fmla="*/ 4023360 w 5029200"/>
              <a:gd name="connsiteY11" fmla="*/ 18288 h 18288"/>
              <a:gd name="connsiteX12" fmla="*/ 3344418 w 5029200"/>
              <a:gd name="connsiteY12" fmla="*/ 18288 h 18288"/>
              <a:gd name="connsiteX13" fmla="*/ 2816352 w 5029200"/>
              <a:gd name="connsiteY13" fmla="*/ 18288 h 18288"/>
              <a:gd name="connsiteX14" fmla="*/ 2137410 w 5029200"/>
              <a:gd name="connsiteY14" fmla="*/ 18288 h 18288"/>
              <a:gd name="connsiteX15" fmla="*/ 1408176 w 5029200"/>
              <a:gd name="connsiteY15" fmla="*/ 18288 h 18288"/>
              <a:gd name="connsiteX16" fmla="*/ 829818 w 5029200"/>
              <a:gd name="connsiteY16" fmla="*/ 18288 h 18288"/>
              <a:gd name="connsiteX17" fmla="*/ 0 w 5029200"/>
              <a:gd name="connsiteY17" fmla="*/ 18288 h 18288"/>
              <a:gd name="connsiteX18" fmla="*/ 0 w 5029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029200" h="18288" fill="none" extrusionOk="0">
                <a:moveTo>
                  <a:pt x="0" y="0"/>
                </a:moveTo>
                <a:cubicBezTo>
                  <a:pt x="142937" y="1696"/>
                  <a:pt x="371859" y="12840"/>
                  <a:pt x="528066" y="0"/>
                </a:cubicBezTo>
                <a:cubicBezTo>
                  <a:pt x="684273" y="-12840"/>
                  <a:pt x="928949" y="-5725"/>
                  <a:pt x="1207008" y="0"/>
                </a:cubicBezTo>
                <a:cubicBezTo>
                  <a:pt x="1485067" y="5725"/>
                  <a:pt x="1562886" y="-21331"/>
                  <a:pt x="1785366" y="0"/>
                </a:cubicBezTo>
                <a:cubicBezTo>
                  <a:pt x="2007846" y="21331"/>
                  <a:pt x="2056226" y="25221"/>
                  <a:pt x="2313432" y="0"/>
                </a:cubicBezTo>
                <a:cubicBezTo>
                  <a:pt x="2570638" y="-25221"/>
                  <a:pt x="2732455" y="16294"/>
                  <a:pt x="2992374" y="0"/>
                </a:cubicBezTo>
                <a:cubicBezTo>
                  <a:pt x="3252293" y="-16294"/>
                  <a:pt x="3319267" y="-29774"/>
                  <a:pt x="3621024" y="0"/>
                </a:cubicBezTo>
                <a:cubicBezTo>
                  <a:pt x="3922781" y="29774"/>
                  <a:pt x="3998107" y="-1004"/>
                  <a:pt x="4249674" y="0"/>
                </a:cubicBezTo>
                <a:cubicBezTo>
                  <a:pt x="4501241" y="1004"/>
                  <a:pt x="4792523" y="-4510"/>
                  <a:pt x="5029200" y="0"/>
                </a:cubicBezTo>
                <a:cubicBezTo>
                  <a:pt x="5029730" y="6954"/>
                  <a:pt x="5029934" y="12839"/>
                  <a:pt x="5029200" y="18288"/>
                </a:cubicBezTo>
                <a:cubicBezTo>
                  <a:pt x="4805432" y="23154"/>
                  <a:pt x="4715801" y="17034"/>
                  <a:pt x="4501134" y="18288"/>
                </a:cubicBezTo>
                <a:cubicBezTo>
                  <a:pt x="4286467" y="19542"/>
                  <a:pt x="4193719" y="41701"/>
                  <a:pt x="4023360" y="18288"/>
                </a:cubicBezTo>
                <a:cubicBezTo>
                  <a:pt x="3853001" y="-5125"/>
                  <a:pt x="3676466" y="16909"/>
                  <a:pt x="3344418" y="18288"/>
                </a:cubicBezTo>
                <a:cubicBezTo>
                  <a:pt x="3012370" y="19667"/>
                  <a:pt x="2945824" y="14410"/>
                  <a:pt x="2816352" y="18288"/>
                </a:cubicBezTo>
                <a:cubicBezTo>
                  <a:pt x="2686880" y="22166"/>
                  <a:pt x="2438351" y="13507"/>
                  <a:pt x="2137410" y="18288"/>
                </a:cubicBezTo>
                <a:cubicBezTo>
                  <a:pt x="1836469" y="23069"/>
                  <a:pt x="1581391" y="46111"/>
                  <a:pt x="1408176" y="18288"/>
                </a:cubicBezTo>
                <a:cubicBezTo>
                  <a:pt x="1234961" y="-9535"/>
                  <a:pt x="1040489" y="-7495"/>
                  <a:pt x="829818" y="18288"/>
                </a:cubicBezTo>
                <a:cubicBezTo>
                  <a:pt x="619147" y="44071"/>
                  <a:pt x="238626" y="37568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029200" h="18288" stroke="0" extrusionOk="0">
                <a:moveTo>
                  <a:pt x="0" y="0"/>
                </a:moveTo>
                <a:cubicBezTo>
                  <a:pt x="165412" y="-21137"/>
                  <a:pt x="322344" y="-21985"/>
                  <a:pt x="578358" y="0"/>
                </a:cubicBezTo>
                <a:cubicBezTo>
                  <a:pt x="834372" y="21985"/>
                  <a:pt x="907099" y="-19195"/>
                  <a:pt x="1056132" y="0"/>
                </a:cubicBezTo>
                <a:cubicBezTo>
                  <a:pt x="1205165" y="19195"/>
                  <a:pt x="1612834" y="-24928"/>
                  <a:pt x="1785366" y="0"/>
                </a:cubicBezTo>
                <a:cubicBezTo>
                  <a:pt x="1957898" y="24928"/>
                  <a:pt x="2149044" y="19108"/>
                  <a:pt x="2363724" y="0"/>
                </a:cubicBezTo>
                <a:cubicBezTo>
                  <a:pt x="2578404" y="-19108"/>
                  <a:pt x="2759981" y="-21788"/>
                  <a:pt x="2942082" y="0"/>
                </a:cubicBezTo>
                <a:cubicBezTo>
                  <a:pt x="3124183" y="21788"/>
                  <a:pt x="3482217" y="8836"/>
                  <a:pt x="3671316" y="0"/>
                </a:cubicBezTo>
                <a:cubicBezTo>
                  <a:pt x="3860415" y="-8836"/>
                  <a:pt x="4058665" y="-25048"/>
                  <a:pt x="4199382" y="0"/>
                </a:cubicBezTo>
                <a:cubicBezTo>
                  <a:pt x="4340099" y="25048"/>
                  <a:pt x="4735096" y="-22088"/>
                  <a:pt x="5029200" y="0"/>
                </a:cubicBezTo>
                <a:cubicBezTo>
                  <a:pt x="5028517" y="5414"/>
                  <a:pt x="5028480" y="12510"/>
                  <a:pt x="5029200" y="18288"/>
                </a:cubicBezTo>
                <a:cubicBezTo>
                  <a:pt x="4891577" y="31493"/>
                  <a:pt x="4684146" y="-2509"/>
                  <a:pt x="4501134" y="18288"/>
                </a:cubicBezTo>
                <a:cubicBezTo>
                  <a:pt x="4318122" y="39085"/>
                  <a:pt x="4030703" y="3672"/>
                  <a:pt x="3872484" y="18288"/>
                </a:cubicBezTo>
                <a:cubicBezTo>
                  <a:pt x="3714265" y="32905"/>
                  <a:pt x="3546134" y="7501"/>
                  <a:pt x="3294126" y="18288"/>
                </a:cubicBezTo>
                <a:cubicBezTo>
                  <a:pt x="3042118" y="29075"/>
                  <a:pt x="2912116" y="11153"/>
                  <a:pt x="2564892" y="18288"/>
                </a:cubicBezTo>
                <a:cubicBezTo>
                  <a:pt x="2217668" y="25423"/>
                  <a:pt x="2095118" y="11659"/>
                  <a:pt x="1835658" y="18288"/>
                </a:cubicBezTo>
                <a:cubicBezTo>
                  <a:pt x="1576198" y="24917"/>
                  <a:pt x="1500897" y="19889"/>
                  <a:pt x="1307592" y="18288"/>
                </a:cubicBezTo>
                <a:cubicBezTo>
                  <a:pt x="1114287" y="16687"/>
                  <a:pt x="961527" y="47453"/>
                  <a:pt x="678942" y="18288"/>
                </a:cubicBezTo>
                <a:cubicBezTo>
                  <a:pt x="396357" y="-10877"/>
                  <a:pt x="271066" y="23005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38100" cap="rnd">
            <a:solidFill>
              <a:srgbClr val="FFFFFF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Content Placeholder 7">
            <a:extLst>
              <a:ext uri="{FF2B5EF4-FFF2-40B4-BE49-F238E27FC236}">
                <a16:creationId xmlns:a16="http://schemas.microsoft.com/office/drawing/2014/main" id="{57CDD5FC-A5D1-B158-6419-01E8E1C232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7704" y="6157214"/>
            <a:ext cx="5461095" cy="528361"/>
          </a:xfrm>
        </p:spPr>
        <p:txBody>
          <a:bodyPr anchor="t">
            <a:normAutofit/>
          </a:bodyPr>
          <a:lstStyle/>
          <a:p>
            <a:r>
              <a:rPr lang="en-US" sz="1100">
                <a:solidFill>
                  <a:srgbClr val="000000"/>
                </a:solidFill>
                <a:latin typeface="Times New Roman"/>
                <a:cs typeface="Times New Roman"/>
              </a:rPr>
              <a:t>(https://www.facebook.com/drhayleystainton, 2022)</a:t>
            </a:r>
            <a:endParaRPr lang="en-US" sz="11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9061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large crowd of people at a festival&#10;&#10;Description automatically generated">
            <a:extLst>
              <a:ext uri="{FF2B5EF4-FFF2-40B4-BE49-F238E27FC236}">
                <a16:creationId xmlns:a16="http://schemas.microsoft.com/office/drawing/2014/main" id="{F04251CA-E698-A5BF-8943-4CA260C22E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222" r="1" b="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885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15A09E-B2A2-7519-A756-87635200EC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42595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Economic Development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35069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24356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34412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 descr="Vegetables on display at a market">
            <a:extLst>
              <a:ext uri="{FF2B5EF4-FFF2-40B4-BE49-F238E27FC236}">
                <a16:creationId xmlns:a16="http://schemas.microsoft.com/office/drawing/2014/main" id="{C3407A40-CD7B-8E44-0DA7-0ACEBE19A07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148" r="-2" b="11516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C3F193-105B-6A9A-1A3D-0E956D7630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>
                <a:solidFill>
                  <a:srgbClr val="FFFFFF"/>
                </a:solidFill>
              </a:rPr>
              <a:t>Locally sourced food and products </a:t>
            </a:r>
            <a:endParaRPr lang="en-US" sz="5200">
              <a:solidFill>
                <a:srgbClr val="FFFFFF"/>
              </a:solidFill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39395314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map of a park with a theme park and amusement park&#10;&#10;Description automatically generated">
            <a:extLst>
              <a:ext uri="{FF2B5EF4-FFF2-40B4-BE49-F238E27FC236}">
                <a16:creationId xmlns:a16="http://schemas.microsoft.com/office/drawing/2014/main" id="{963A99EB-4124-A1FF-7602-10E07CE987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5083" b="1001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EFE47AE-A833-CF9F-FD73-CDFA34941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Corporate Social Responsibility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18326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A81446-2F82-DB9A-C9A3-8AB8E928B1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669925"/>
            <a:ext cx="4800600" cy="13255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Circular Economy </a:t>
            </a:r>
            <a:endParaRPr lang="en-US">
              <a:solidFill>
                <a:schemeClr val="bg1"/>
              </a:solidFill>
              <a:cs typeface="Calibri Light"/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" y="2026340"/>
            <a:ext cx="6095999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12854AD9-7772-0564-CB8E-34169D722263}"/>
              </a:ext>
            </a:extLst>
          </p:cNvPr>
          <p:cNvSpPr txBox="1"/>
          <p:nvPr/>
        </p:nvSpPr>
        <p:spPr>
          <a:xfrm>
            <a:off x="1295400" y="2288833"/>
            <a:ext cx="4800600" cy="3711571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bg1"/>
                </a:solidFill>
              </a:rPr>
              <a:t>(Guernseyenergy.gg, 2023)</a:t>
            </a:r>
          </a:p>
        </p:txBody>
      </p:sp>
      <p:pic>
        <p:nvPicPr>
          <p:cNvPr id="15" name="Picture 14" descr="A blue sign on a wood structure&#10;&#10;Description automatically generated">
            <a:extLst>
              <a:ext uri="{FF2B5EF4-FFF2-40B4-BE49-F238E27FC236}">
                <a16:creationId xmlns:a16="http://schemas.microsoft.com/office/drawing/2014/main" id="{9D005CEE-9D2D-7DD9-BD9E-85C1C9E7092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5356" r="-1" b="10799"/>
          <a:stretch/>
        </p:blipFill>
        <p:spPr>
          <a:xfrm>
            <a:off x="6645193" y="664291"/>
            <a:ext cx="3588640" cy="2195777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C87417AF-190E-4D6E-AFA6-7D3E84B0B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1603" y="182859"/>
            <a:ext cx="3996261" cy="3177496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poster with text and symbols on it&#10;&#10;Description automatically generated">
            <a:extLst>
              <a:ext uri="{FF2B5EF4-FFF2-40B4-BE49-F238E27FC236}">
                <a16:creationId xmlns:a16="http://schemas.microsoft.com/office/drawing/2014/main" id="{80F7585E-AC5C-651F-9520-2C144F18B8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175521" y="3730267"/>
            <a:ext cx="3314919" cy="2784532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80B30ED8-273E-4C07-8568-2FE5CC5C48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5071" y="3543213"/>
            <a:ext cx="3996261" cy="3177496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04988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BF65200E-BE19-61BA-8C12-E73CE7790A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0" y="4850097"/>
            <a:ext cx="12202175" cy="2021488"/>
            <a:chOff x="-1" y="-29768"/>
            <a:chExt cx="12202175" cy="1519356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DCB7929-1F93-E966-9A22-29A959C2A5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5341412" y="-5371175"/>
              <a:ext cx="1519350" cy="12202174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0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E9333BF-F59E-1341-F162-50F5832385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289101" y="-1429602"/>
              <a:ext cx="1507122" cy="4319024"/>
            </a:xfrm>
            <a:prstGeom prst="rect">
              <a:avLst/>
            </a:prstGeom>
            <a:gradFill>
              <a:gsLst>
                <a:gs pos="5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F345832-F005-417F-6A2A-8481A275FF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3962663" y="-3992432"/>
              <a:ext cx="1519356" cy="9444683"/>
            </a:xfrm>
            <a:prstGeom prst="rect">
              <a:avLst/>
            </a:prstGeom>
            <a:gradFill>
              <a:gsLst>
                <a:gs pos="2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75000"/>
                    <a:alpha val="70000"/>
                  </a:schemeClr>
                </a:gs>
              </a:gsLst>
              <a:lin ang="9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4B2A5B5-6DDF-20A5-BCD9-43382F03A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1630" y="5167418"/>
            <a:ext cx="8949690" cy="70226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600">
                <a:solidFill>
                  <a:srgbClr val="FFFFFF"/>
                </a:solidFill>
              </a:rPr>
              <a:t>Greenwashing </a:t>
            </a:r>
          </a:p>
        </p:txBody>
      </p:sp>
      <p:pic>
        <p:nvPicPr>
          <p:cNvPr id="4" name="Content Placeholder 3" descr="Greta surprises Glastonbury: Stop oil 'loopholes,' she tells roaring crowd  - MarketWatch">
            <a:extLst>
              <a:ext uri="{FF2B5EF4-FFF2-40B4-BE49-F238E27FC236}">
                <a16:creationId xmlns:a16="http://schemas.microsoft.com/office/drawing/2014/main" id="{49D9E81F-8CD4-DF5F-F043-5E56EC06E4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6588" y="869989"/>
            <a:ext cx="4838094" cy="3217333"/>
          </a:xfrm>
          <a:prstGeom prst="rect">
            <a:avLst/>
          </a:prstGeom>
        </p:spPr>
      </p:pic>
      <p:pic>
        <p:nvPicPr>
          <p:cNvPr id="7" name="Picture 6" descr="5 Ways to Tell When Brands Are Greenwashing - Purpose Rising Blog">
            <a:extLst>
              <a:ext uri="{FF2B5EF4-FFF2-40B4-BE49-F238E27FC236}">
                <a16:creationId xmlns:a16="http://schemas.microsoft.com/office/drawing/2014/main" id="{37DA7EDD-0A83-0C5A-0106-8EC04ED59E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7318" y="870390"/>
            <a:ext cx="4988113" cy="321733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98FADFD-06F8-7797-0245-5EB29AF8A832}"/>
              </a:ext>
            </a:extLst>
          </p:cNvPr>
          <p:cNvSpPr txBox="1"/>
          <p:nvPr/>
        </p:nvSpPr>
        <p:spPr>
          <a:xfrm>
            <a:off x="4635500" y="5949950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latin typeface="Times New Roman"/>
                <a:cs typeface="Times New Roman"/>
              </a:rPr>
              <a:t>(Rachel Koning Beals, 2022)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9401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Glastonbury Festival's long-term future at Worthy Farm secured">
            <a:extLst>
              <a:ext uri="{FF2B5EF4-FFF2-40B4-BE49-F238E27FC236}">
                <a16:creationId xmlns:a16="http://schemas.microsoft.com/office/drawing/2014/main" id="{8BA64BEC-EB2D-45AC-83B4-7685375760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141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7E1CCC-A57E-823A-0269-A2C853335E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Long term planning 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35442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A59F003-E00A-43F9-91DC-CC54E3B874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Pen placed on top of a signature line">
            <a:extLst>
              <a:ext uri="{FF2B5EF4-FFF2-40B4-BE49-F238E27FC236}">
                <a16:creationId xmlns:a16="http://schemas.microsoft.com/office/drawing/2014/main" id="{5913EDF9-6E1A-F692-0030-9A80BE1C796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092" t="9717" r="-7" b="13555"/>
          <a:stretch/>
        </p:blipFill>
        <p:spPr>
          <a:xfrm>
            <a:off x="20" y="10"/>
            <a:ext cx="12191981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74A4382-E3AD-430A-9A1F-DFA3E0E77A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799865" y="-1524511"/>
            <a:ext cx="4592270" cy="12192001"/>
          </a:xfrm>
          <a:prstGeom prst="rect">
            <a:avLst/>
          </a:prstGeom>
          <a:gradFill>
            <a:gsLst>
              <a:gs pos="35000">
                <a:schemeClr val="tx1">
                  <a:alpha val="46000"/>
                </a:schemeClr>
              </a:gs>
              <a:gs pos="21000">
                <a:schemeClr val="tx1">
                  <a:alpha val="30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>
                  <a:alpha val="9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345510-95FC-3280-ABD4-7B0127474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553" y="3091928"/>
            <a:ext cx="9078562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>
                <a:solidFill>
                  <a:schemeClr val="bg1"/>
                </a:solidFill>
              </a:rPr>
              <a:t>Conclusion 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79F40191-0F44-4FD1-82CC-ACB507C14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575039"/>
            <a:ext cx="9785897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88421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0D75EF-AACD-309D-5F80-6EB669060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Calibri Light"/>
              </a:rPr>
              <a:t>Bibliography 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939330-5B05-BEBA-0030-5CE6E2008B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6523"/>
            <a:ext cx="10515600" cy="4906813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sz="1100">
                <a:ea typeface="+mn-lt"/>
                <a:cs typeface="+mn-lt"/>
              </a:rPr>
              <a:t>Atkinson, S. (2010). </a:t>
            </a:r>
            <a:r>
              <a:rPr lang="en-GB" sz="1200" i="1">
                <a:latin typeface="Times New Roman"/>
                <a:cs typeface="Times New Roman"/>
              </a:rPr>
              <a:t>Festivals put green issues higher up the bill. </a:t>
            </a:r>
            <a:r>
              <a:rPr lang="en-GB" sz="1200">
                <a:latin typeface="Times New Roman"/>
                <a:cs typeface="Times New Roman"/>
              </a:rPr>
              <a:t>Available at: </a:t>
            </a:r>
            <a:r>
              <a:rPr lang="en-GB" sz="1100">
                <a:ea typeface="+mn-lt"/>
                <a:cs typeface="+mn-lt"/>
                <a:hlinkClick r:id="rId2"/>
              </a:rPr>
              <a:t>http://www.bbc.co.uk/news/10145690</a:t>
            </a:r>
            <a:r>
              <a:rPr lang="en-GB" sz="1100">
                <a:ea typeface="+mn-lt"/>
                <a:cs typeface="+mn-lt"/>
              </a:rPr>
              <a:t> (Accessed January 9</a:t>
            </a:r>
            <a:r>
              <a:rPr lang="en-GB" sz="800" baseline="30000">
                <a:ea typeface="+mn-lt"/>
                <a:cs typeface="+mn-lt"/>
              </a:rPr>
              <a:t>th</a:t>
            </a:r>
            <a:r>
              <a:rPr lang="en-GB" sz="1100">
                <a:ea typeface="+mn-lt"/>
                <a:cs typeface="+mn-lt"/>
              </a:rPr>
              <a:t> 2024</a:t>
            </a:r>
            <a:r>
              <a:rPr lang="en-GB" sz="1200">
                <a:latin typeface="Times New Roman"/>
                <a:cs typeface="Times New Roman"/>
              </a:rPr>
              <a:t>).</a:t>
            </a:r>
            <a:r>
              <a:rPr lang="en-GB" sz="1100">
                <a:ea typeface="+mn-lt"/>
                <a:cs typeface="+mn-lt"/>
              </a:rPr>
              <a:t> </a:t>
            </a:r>
            <a:endParaRPr lang="en-US" sz="1100">
              <a:ea typeface="+mn-lt"/>
              <a:cs typeface="+mn-lt"/>
            </a:endParaRPr>
          </a:p>
          <a:p>
            <a:r>
              <a:rPr lang="en-GB" sz="1100">
                <a:ea typeface="+mn-lt"/>
                <a:cs typeface="+mn-lt"/>
              </a:rPr>
              <a:t>Bowen, F. (2014). Greenwashing in Corporate Environmentalism Research and Practice: The Importance of What We Say and Do - Frances Bowen, J. Alberto Aragon-Correa, 2014. [online] Organization &amp; Environment. Available at: </a:t>
            </a:r>
            <a:r>
              <a:rPr lang="en-GB" sz="1100">
                <a:ea typeface="+mn-lt"/>
                <a:cs typeface="+mn-lt"/>
                <a:hlinkClick r:id="rId3"/>
              </a:rPr>
              <a:t>https://journals.sagepub.com/doi/full/10.1177/1086026614537078?casa_token=mb3HO0tK0TgAAAAA%3A8MqPGnk5UoEmi7l1Gyd1ZzIKBbe3XQtrKvn7xG4E0rTuWEclrzTJttHxnQG2KuT_c2-qEk0eCQYv</a:t>
            </a:r>
            <a:r>
              <a:rPr lang="en-GB" sz="1100">
                <a:ea typeface="+mn-lt"/>
                <a:cs typeface="+mn-lt"/>
              </a:rPr>
              <a:t> [Accessed 10 Jan. 2024]. </a:t>
            </a:r>
            <a:endParaRPr lang="en-US" sz="1100">
              <a:ea typeface="+mn-lt"/>
              <a:cs typeface="+mn-lt"/>
            </a:endParaRPr>
          </a:p>
          <a:p>
            <a:r>
              <a:rPr lang="en-GB" sz="1100">
                <a:ea typeface="+mn-lt"/>
                <a:cs typeface="+mn-lt"/>
              </a:rPr>
              <a:t>Carroll, A.B. (1979). </a:t>
            </a:r>
            <a:r>
              <a:rPr lang="en-GB" sz="1200" i="1">
                <a:latin typeface="Times New Roman"/>
                <a:cs typeface="Times New Roman"/>
              </a:rPr>
              <a:t>A three-dimensional conceptual model of corporate performance. </a:t>
            </a:r>
            <a:r>
              <a:rPr lang="en-GB" sz="1200">
                <a:latin typeface="Times New Roman"/>
                <a:cs typeface="Times New Roman"/>
              </a:rPr>
              <a:t>Academy of Management Review. Vol. 4, no.4, pp 497-505. </a:t>
            </a:r>
            <a:r>
              <a:rPr lang="en-GB" sz="1100">
                <a:ea typeface="+mn-lt"/>
                <a:cs typeface="+mn-lt"/>
              </a:rPr>
              <a:t> </a:t>
            </a:r>
            <a:endParaRPr lang="en-US" sz="1100">
              <a:ea typeface="+mn-lt"/>
              <a:cs typeface="+mn-lt"/>
            </a:endParaRPr>
          </a:p>
          <a:p>
            <a:r>
              <a:rPr lang="en-GB" sz="1100">
                <a:ea typeface="+mn-lt"/>
                <a:cs typeface="+mn-lt"/>
              </a:rPr>
              <a:t>Charities image: </a:t>
            </a:r>
            <a:r>
              <a:rPr lang="en-GB" sz="1100">
                <a:ea typeface="+mn-lt"/>
                <a:cs typeface="+mn-lt"/>
                <a:hlinkClick r:id="rId4"/>
              </a:rPr>
              <a:t>https://www.facebook.com/photo/?fbid=876197204063801&amp;set=pb.100050205891895.-2207520000&amp;locale=zh_TW</a:t>
            </a:r>
            <a:r>
              <a:rPr lang="en-GB" sz="1100">
                <a:ea typeface="+mn-lt"/>
                <a:cs typeface="+mn-lt"/>
              </a:rPr>
              <a:t> </a:t>
            </a:r>
            <a:endParaRPr lang="en-US" sz="1100">
              <a:ea typeface="+mn-lt"/>
              <a:cs typeface="+mn-lt"/>
            </a:endParaRPr>
          </a:p>
          <a:p>
            <a:r>
              <a:rPr lang="en-GB" sz="1100">
                <a:ea typeface="+mn-lt"/>
                <a:cs typeface="+mn-lt"/>
              </a:rPr>
              <a:t>Composting Toilets image: </a:t>
            </a:r>
            <a:r>
              <a:rPr lang="en-GB" sz="1100">
                <a:ea typeface="+mn-lt"/>
                <a:cs typeface="+mn-lt"/>
                <a:hlinkClick r:id="rId5"/>
              </a:rPr>
              <a:t>http://www.naturalevent.com.au/wp-content/uploads/2012/05/NE-Info-Sheet_small.pdf</a:t>
            </a:r>
            <a:r>
              <a:rPr lang="en-GB" sz="1100">
                <a:ea typeface="+mn-lt"/>
                <a:cs typeface="+mn-lt"/>
              </a:rPr>
              <a:t> </a:t>
            </a:r>
            <a:endParaRPr lang="en-US" sz="1100">
              <a:ea typeface="+mn-lt"/>
              <a:cs typeface="+mn-lt"/>
            </a:endParaRPr>
          </a:p>
          <a:p>
            <a:r>
              <a:rPr lang="en-GB" sz="1100">
                <a:ea typeface="+mn-lt"/>
                <a:cs typeface="+mn-lt"/>
              </a:rPr>
              <a:t>CSR Image: </a:t>
            </a:r>
            <a:r>
              <a:rPr lang="en-GB" sz="1100">
                <a:ea typeface="+mn-lt"/>
                <a:cs typeface="+mn-lt"/>
                <a:hlinkClick r:id="rId6"/>
              </a:rPr>
              <a:t>https://www.events-insurance.co.uk/corporate-social-responsibility</a:t>
            </a:r>
            <a:r>
              <a:rPr lang="en-GB" sz="1100">
                <a:ea typeface="+mn-lt"/>
                <a:cs typeface="+mn-lt"/>
              </a:rPr>
              <a:t> </a:t>
            </a:r>
            <a:r>
              <a:rPr lang="en-GB" sz="1200">
                <a:latin typeface="Times New Roman"/>
                <a:cs typeface="Times New Roman"/>
              </a:rPr>
              <a:t> </a:t>
            </a:r>
            <a:endParaRPr lang="en-US" sz="1200">
              <a:latin typeface="Times New Roman"/>
              <a:cs typeface="Times New Roman"/>
            </a:endParaRPr>
          </a:p>
          <a:p>
            <a:r>
              <a:rPr lang="en-GB" sz="1100">
                <a:ea typeface="+mn-lt"/>
                <a:cs typeface="+mn-lt"/>
              </a:rPr>
              <a:t>Denny, S. (2014). </a:t>
            </a:r>
            <a:r>
              <a:rPr lang="en-GB" sz="1200" i="1">
                <a:latin typeface="Times New Roman"/>
                <a:cs typeface="Times New Roman"/>
              </a:rPr>
              <a:t>Sustainable Water Management for Music Festivals – The Basics. </a:t>
            </a:r>
            <a:r>
              <a:rPr lang="en-GB" sz="1200">
                <a:latin typeface="Times New Roman"/>
                <a:cs typeface="Times New Roman"/>
              </a:rPr>
              <a:t>Available at: </a:t>
            </a:r>
            <a:r>
              <a:rPr lang="en-GB" sz="1100">
                <a:ea typeface="+mn-lt"/>
                <a:cs typeface="+mn-lt"/>
                <a:hlinkClick r:id="rId7"/>
              </a:rPr>
              <a:t>http://www.agreenerfestival.com/wp-content/uploads/pdfs/StewDennyWater.pdf</a:t>
            </a:r>
            <a:r>
              <a:rPr lang="en-GB" sz="1100">
                <a:ea typeface="+mn-lt"/>
                <a:cs typeface="+mn-lt"/>
              </a:rPr>
              <a:t> (Accessed January 9th</a:t>
            </a:r>
            <a:r>
              <a:rPr lang="en-GB" sz="1200">
                <a:latin typeface="Times New Roman"/>
                <a:cs typeface="Times New Roman"/>
              </a:rPr>
              <a:t> 2024).</a:t>
            </a:r>
            <a:r>
              <a:rPr lang="en-GB" sz="1100">
                <a:ea typeface="+mn-lt"/>
                <a:cs typeface="+mn-lt"/>
              </a:rPr>
              <a:t> </a:t>
            </a:r>
            <a:endParaRPr lang="en-US" sz="1100">
              <a:ea typeface="+mn-lt"/>
              <a:cs typeface="+mn-lt"/>
            </a:endParaRPr>
          </a:p>
          <a:p>
            <a:r>
              <a:rPr lang="en-GB" sz="1100">
                <a:ea typeface="+mn-lt"/>
                <a:cs typeface="+mn-lt"/>
              </a:rPr>
              <a:t>Dredge, M. (2022). The Great Glastonbury Greenwash - Ending Overshoot - Medium. [online] Medium. Available at: </a:t>
            </a:r>
            <a:r>
              <a:rPr lang="en-GB" sz="1100">
                <a:ea typeface="+mn-lt"/>
                <a:cs typeface="+mn-lt"/>
                <a:hlinkClick r:id="rId8"/>
              </a:rPr>
              <a:t>https://medium.com/ending-overshoot/the-great-glastonbury-greenwash-ccd36be612e2</a:t>
            </a:r>
            <a:r>
              <a:rPr lang="en-GB" sz="1100">
                <a:ea typeface="+mn-lt"/>
                <a:cs typeface="+mn-lt"/>
              </a:rPr>
              <a:t> [Accessed 10 Jan. 2024]. </a:t>
            </a:r>
            <a:endParaRPr lang="en-US" sz="1100">
              <a:ea typeface="+mn-lt"/>
              <a:cs typeface="+mn-lt"/>
            </a:endParaRPr>
          </a:p>
          <a:p>
            <a:r>
              <a:rPr lang="en-GB" sz="1100">
                <a:ea typeface="+mn-lt"/>
                <a:cs typeface="+mn-lt"/>
              </a:rPr>
              <a:t>Eco Watch (2023) 100% Renewable Energy-Powered Music Festival Announced by Massive Attack. </a:t>
            </a:r>
            <a:r>
              <a:rPr lang="en-US" sz="1100">
                <a:ea typeface="+mn-lt"/>
                <a:cs typeface="+mn-lt"/>
              </a:rPr>
              <a:t>Available at: </a:t>
            </a:r>
            <a:r>
              <a:rPr lang="en-US" sz="1100">
                <a:ea typeface="+mn-lt"/>
                <a:cs typeface="+mn-lt"/>
                <a:hlinkClick r:id="rId9"/>
              </a:rPr>
              <a:t>https://www.ecowatch.com/renewable-energy-music-festival-massive-attack.html</a:t>
            </a:r>
            <a:r>
              <a:rPr lang="en-US" sz="1100">
                <a:ea typeface="+mn-lt"/>
                <a:cs typeface="+mn-lt"/>
              </a:rPr>
              <a:t> (accessed: Jan 9</a:t>
            </a:r>
            <a:r>
              <a:rPr lang="en-US" sz="800" baseline="30000">
                <a:ea typeface="+mn-lt"/>
                <a:cs typeface="+mn-lt"/>
              </a:rPr>
              <a:t>th</a:t>
            </a:r>
            <a:r>
              <a:rPr lang="en-US" sz="1100">
                <a:ea typeface="+mn-lt"/>
                <a:cs typeface="+mn-lt"/>
              </a:rPr>
              <a:t> 2024</a:t>
            </a:r>
            <a:r>
              <a:rPr lang="en-GB" sz="1100">
                <a:ea typeface="+mn-lt"/>
                <a:cs typeface="+mn-lt"/>
              </a:rPr>
              <a:t>). </a:t>
            </a:r>
            <a:r>
              <a:rPr lang="en-US" sz="1100">
                <a:ea typeface="+mn-lt"/>
                <a:cs typeface="+mn-lt"/>
              </a:rPr>
              <a:t> </a:t>
            </a:r>
          </a:p>
          <a:p>
            <a:r>
              <a:rPr lang="en-GB" sz="1100">
                <a:ea typeface="+mn-lt"/>
                <a:cs typeface="+mn-lt"/>
              </a:rPr>
              <a:t>Economic Development image: </a:t>
            </a:r>
            <a:r>
              <a:rPr lang="en-GB" sz="1100">
                <a:ea typeface="+mn-lt"/>
                <a:cs typeface="+mn-lt"/>
                <a:hlinkClick r:id="rId10"/>
              </a:rPr>
              <a:t>https://www.investmentmonitor.ai/features/glastonbury-music-festivals-investment-promotion-fdi/?cf-view</a:t>
            </a:r>
            <a:r>
              <a:rPr lang="en-GB" sz="1100">
                <a:ea typeface="+mn-lt"/>
                <a:cs typeface="+mn-lt"/>
              </a:rPr>
              <a:t> </a:t>
            </a:r>
            <a:r>
              <a:rPr lang="en-GB" sz="1200">
                <a:latin typeface="Times New Roman"/>
                <a:ea typeface="+mn-lt"/>
                <a:cs typeface="Times New Roman"/>
              </a:rPr>
              <a:t> </a:t>
            </a:r>
            <a:endParaRPr lang="en-US" sz="1200">
              <a:latin typeface="Times New Roman"/>
              <a:ea typeface="+mn-lt"/>
              <a:cs typeface="Times New Roman"/>
            </a:endParaRPr>
          </a:p>
          <a:p>
            <a:r>
              <a:rPr lang="en-GB" sz="1100" err="1">
                <a:ea typeface="+mn-lt"/>
                <a:cs typeface="+mn-lt"/>
              </a:rPr>
              <a:t>EFestival</a:t>
            </a:r>
            <a:r>
              <a:rPr lang="en-GB" sz="1200">
                <a:latin typeface="Times New Roman"/>
                <a:ea typeface="+mn-lt"/>
                <a:cs typeface="Times New Roman"/>
              </a:rPr>
              <a:t>. (2014). </a:t>
            </a:r>
            <a:r>
              <a:rPr lang="en-GB" sz="1200" i="1">
                <a:latin typeface="Times New Roman"/>
                <a:ea typeface="+mn-lt"/>
                <a:cs typeface="Times New Roman"/>
              </a:rPr>
              <a:t>Bimble </a:t>
            </a:r>
            <a:r>
              <a:rPr lang="en-GB" sz="1200" i="1" err="1">
                <a:latin typeface="Times New Roman"/>
                <a:ea typeface="+mn-lt"/>
                <a:cs typeface="Times New Roman"/>
              </a:rPr>
              <a:t>Bandada</a:t>
            </a:r>
            <a:r>
              <a:rPr lang="en-GB" sz="1200" i="1">
                <a:latin typeface="Times New Roman"/>
                <a:ea typeface="+mn-lt"/>
                <a:cs typeface="Times New Roman"/>
              </a:rPr>
              <a:t>! 2014. </a:t>
            </a:r>
            <a:r>
              <a:rPr lang="en-GB" sz="1200">
                <a:latin typeface="Times New Roman"/>
                <a:ea typeface="+mn-lt"/>
                <a:cs typeface="Times New Roman"/>
              </a:rPr>
              <a:t>Available at: </a:t>
            </a:r>
            <a:r>
              <a:rPr lang="en-GB" sz="1100">
                <a:ea typeface="+mn-lt"/>
                <a:cs typeface="+mn-lt"/>
                <a:hlinkClick r:id="rId11"/>
              </a:rPr>
              <a:t>http://www.efestivals.co.uk/festivals/bimble/2014</a:t>
            </a:r>
            <a:r>
              <a:rPr lang="en-GB" sz="1100">
                <a:ea typeface="+mn-lt"/>
                <a:cs typeface="+mn-lt"/>
              </a:rPr>
              <a:t> (Accessed January 9</a:t>
            </a:r>
            <a:r>
              <a:rPr lang="en-GB" sz="800" baseline="30000">
                <a:ea typeface="+mn-lt"/>
                <a:cs typeface="+mn-lt"/>
              </a:rPr>
              <a:t>th</a:t>
            </a:r>
            <a:r>
              <a:rPr lang="en-GB" sz="1100">
                <a:ea typeface="+mn-lt"/>
                <a:cs typeface="+mn-lt"/>
              </a:rPr>
              <a:t> 2024</a:t>
            </a:r>
            <a:r>
              <a:rPr lang="en-GB" sz="1200">
                <a:latin typeface="Times New Roman"/>
                <a:ea typeface="+mn-lt"/>
                <a:cs typeface="Times New Roman"/>
              </a:rPr>
              <a:t>).</a:t>
            </a:r>
            <a:r>
              <a:rPr lang="en-GB" sz="1100">
                <a:ea typeface="+mn-lt"/>
                <a:cs typeface="+mn-lt"/>
              </a:rPr>
              <a:t> </a:t>
            </a:r>
            <a:endParaRPr lang="en-US" sz="1100">
              <a:ea typeface="+mn-lt"/>
              <a:cs typeface="+mn-lt"/>
            </a:endParaRPr>
          </a:p>
          <a:p>
            <a:r>
              <a:rPr lang="en-GB" sz="1100">
                <a:ea typeface="+mn-lt"/>
                <a:cs typeface="+mn-lt"/>
              </a:rPr>
              <a:t>Event Insurance. (No date). </a:t>
            </a:r>
            <a:r>
              <a:rPr lang="en-GB" sz="1200" i="1">
                <a:latin typeface="Times New Roman"/>
                <a:ea typeface="+mn-lt"/>
                <a:cs typeface="Times New Roman"/>
              </a:rPr>
              <a:t>The Festival Organiser’s Guide To Corporate Social Responsibility (CSR). </a:t>
            </a:r>
            <a:r>
              <a:rPr lang="en-GB" sz="1200">
                <a:latin typeface="Times New Roman"/>
                <a:ea typeface="+mn-lt"/>
                <a:cs typeface="Times New Roman"/>
              </a:rPr>
              <a:t>Available at: </a:t>
            </a:r>
            <a:r>
              <a:rPr lang="en-GB" sz="1100">
                <a:ea typeface="+mn-lt"/>
                <a:cs typeface="+mn-lt"/>
                <a:hlinkClick r:id="rId12"/>
              </a:rPr>
              <a:t>https://www.events-insurance.co.uk/media/Festival-Organisers-Guide-Corporate-Social-Responsibility.pdf?fileSignature=L1VzZXJGaWxlcy9GaWxlU3RvcmUvQ21zTm9kZS8xNjUzMzJmOC0wMzEyLTRlNDAtOThkNi0yZTU5MTVkOGM5YWQucGRm</a:t>
            </a:r>
            <a:r>
              <a:rPr lang="en-GB" sz="1100">
                <a:ea typeface="+mn-lt"/>
                <a:cs typeface="+mn-lt"/>
              </a:rPr>
              <a:t> (Accessed January 10</a:t>
            </a:r>
            <a:r>
              <a:rPr lang="en-GB" sz="800" baseline="30000">
                <a:ea typeface="+mn-lt"/>
                <a:cs typeface="+mn-lt"/>
              </a:rPr>
              <a:t>th</a:t>
            </a:r>
            <a:r>
              <a:rPr lang="en-GB" sz="1100">
                <a:ea typeface="+mn-lt"/>
                <a:cs typeface="+mn-lt"/>
              </a:rPr>
              <a:t> 2024</a:t>
            </a:r>
            <a:r>
              <a:rPr lang="en-GB" sz="1200">
                <a:latin typeface="Times New Roman"/>
                <a:ea typeface="+mn-lt"/>
                <a:cs typeface="Times New Roman"/>
              </a:rPr>
              <a:t>). </a:t>
            </a:r>
            <a:r>
              <a:rPr lang="en-GB" sz="1100">
                <a:ea typeface="+mn-lt"/>
                <a:cs typeface="+mn-lt"/>
              </a:rPr>
              <a:t> </a:t>
            </a:r>
            <a:endParaRPr lang="en-US" sz="1100">
              <a:ea typeface="+mn-lt"/>
              <a:cs typeface="+mn-lt"/>
            </a:endParaRPr>
          </a:p>
          <a:p>
            <a:r>
              <a:rPr lang="en-GB" sz="1100">
                <a:ea typeface="+mn-lt"/>
                <a:cs typeface="+mn-lt"/>
              </a:rPr>
              <a:t>Elderly lady at Glastonbury - </a:t>
            </a:r>
            <a:r>
              <a:rPr lang="en-GB" sz="1100" u="sng">
                <a:ea typeface="+mn-lt"/>
                <a:cs typeface="+mn-lt"/>
                <a:hlinkClick r:id="rId13"/>
              </a:rPr>
              <a:t>https://www.telegraph.co.uk/goodlife/11681483/Picture-a-typical-Glastonbury-goer.-Now-tell-us-their-age.html</a:t>
            </a:r>
            <a:r>
              <a:rPr lang="en-GB" sz="1100">
                <a:ea typeface="+mn-lt"/>
                <a:cs typeface="+mn-lt"/>
              </a:rPr>
              <a:t> (Accessed January 10</a:t>
            </a:r>
            <a:r>
              <a:rPr lang="en-GB" sz="800" baseline="30000">
                <a:ea typeface="+mn-lt"/>
                <a:cs typeface="+mn-lt"/>
              </a:rPr>
              <a:t>th</a:t>
            </a:r>
            <a:r>
              <a:rPr lang="en-GB" sz="1100">
                <a:ea typeface="+mn-lt"/>
                <a:cs typeface="+mn-lt"/>
              </a:rPr>
              <a:t> 2024</a:t>
            </a:r>
            <a:r>
              <a:rPr lang="en-GB" sz="1200">
                <a:latin typeface="Times New Roman"/>
                <a:ea typeface="+mn-lt"/>
                <a:cs typeface="Times New Roman"/>
              </a:rPr>
              <a:t>). </a:t>
            </a:r>
            <a:r>
              <a:rPr lang="en-GB" sz="1100">
                <a:ea typeface="+mn-lt"/>
                <a:cs typeface="+mn-lt"/>
              </a:rPr>
              <a:t> </a:t>
            </a:r>
            <a:endParaRPr lang="en-US" sz="1100">
              <a:ea typeface="+mn-lt"/>
              <a:cs typeface="+mn-lt"/>
            </a:endParaRPr>
          </a:p>
          <a:p>
            <a:r>
              <a:rPr lang="en-GB" sz="1100">
                <a:ea typeface="+mn-lt"/>
                <a:cs typeface="+mn-lt"/>
              </a:rPr>
              <a:t>Farrell, S. (2016). </a:t>
            </a:r>
            <a:r>
              <a:rPr lang="en-GB" sz="1200" i="1">
                <a:latin typeface="Times New Roman"/>
                <a:ea typeface="+mn-lt"/>
                <a:cs typeface="Times New Roman"/>
              </a:rPr>
              <a:t>Glastonbury Festival’s economic impact hailed. </a:t>
            </a:r>
            <a:r>
              <a:rPr lang="en-GB" sz="1200">
                <a:latin typeface="Times New Roman"/>
                <a:ea typeface="+mn-lt"/>
                <a:cs typeface="Times New Roman"/>
              </a:rPr>
              <a:t>Available at: </a:t>
            </a:r>
            <a:r>
              <a:rPr lang="en-GB" sz="1100">
                <a:ea typeface="+mn-lt"/>
                <a:cs typeface="+mn-lt"/>
                <a:hlinkClick r:id="rId14"/>
              </a:rPr>
              <a:t>https://www.insidermedia.com/news/south-west/glastonbury-festivals-economic-impact-hailed</a:t>
            </a:r>
            <a:r>
              <a:rPr lang="en-GB" sz="1100">
                <a:ea typeface="+mn-lt"/>
                <a:cs typeface="+mn-lt"/>
              </a:rPr>
              <a:t> (Accessed January 12</a:t>
            </a:r>
            <a:r>
              <a:rPr lang="en-GB" sz="800" baseline="30000">
                <a:ea typeface="+mn-lt"/>
                <a:cs typeface="+mn-lt"/>
              </a:rPr>
              <a:t>th</a:t>
            </a:r>
            <a:r>
              <a:rPr lang="en-GB" sz="1100">
                <a:ea typeface="+mn-lt"/>
                <a:cs typeface="+mn-lt"/>
              </a:rPr>
              <a:t> 2024</a:t>
            </a:r>
            <a:r>
              <a:rPr lang="en-GB" sz="1200">
                <a:latin typeface="Times New Roman"/>
                <a:ea typeface="+mn-lt"/>
                <a:cs typeface="Times New Roman"/>
              </a:rPr>
              <a:t>).</a:t>
            </a:r>
            <a:r>
              <a:rPr lang="en-GB" sz="1100">
                <a:ea typeface="+mn-lt"/>
                <a:cs typeface="+mn-lt"/>
              </a:rPr>
              <a:t> </a:t>
            </a:r>
            <a:endParaRPr lang="en-US" sz="1100">
              <a:ea typeface="+mn-lt"/>
              <a:cs typeface="+mn-lt"/>
            </a:endParaRPr>
          </a:p>
          <a:p>
            <a:endParaRPr lang="en-US" sz="1100">
              <a:ea typeface="+mn-lt"/>
              <a:cs typeface="+mn-lt"/>
            </a:endParaRPr>
          </a:p>
          <a:p>
            <a:endParaRPr lang="en-US" sz="900">
              <a:cs typeface="Calibri"/>
            </a:endParaRPr>
          </a:p>
          <a:p>
            <a:endParaRPr lang="en-GB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2962302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FE6F77-B7D2-FC40-BFA7-14676D51C7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5905"/>
            <a:ext cx="10515600" cy="435133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1100">
                <a:ea typeface="+mn-lt"/>
                <a:cs typeface="+mn-lt"/>
              </a:rPr>
              <a:t>Freeman, R. E. (1984). </a:t>
            </a:r>
            <a:r>
              <a:rPr lang="en-GB" sz="1200" i="1">
                <a:latin typeface="Times New Roman"/>
                <a:cs typeface="Times New Roman"/>
              </a:rPr>
              <a:t>Strategic Management: A Stakeholder Approach. </a:t>
            </a:r>
            <a:r>
              <a:rPr lang="en-GB" sz="1200">
                <a:latin typeface="Times New Roman"/>
                <a:cs typeface="Times New Roman"/>
              </a:rPr>
              <a:t>Pitman, Boston. </a:t>
            </a:r>
            <a:r>
              <a:rPr lang="en-GB" sz="1100">
                <a:ea typeface="+mn-lt"/>
                <a:cs typeface="+mn-lt"/>
              </a:rPr>
              <a:t> </a:t>
            </a:r>
            <a:endParaRPr lang="en-US" sz="1100">
              <a:ea typeface="+mn-lt"/>
              <a:cs typeface="+mn-lt"/>
            </a:endParaRPr>
          </a:p>
          <a:p>
            <a:r>
              <a:rPr lang="en-US" sz="1100">
                <a:ea typeface="+mn-lt"/>
                <a:cs typeface="+mn-lt"/>
              </a:rPr>
              <a:t>Glastonbury festival (2023) </a:t>
            </a:r>
            <a:r>
              <a:rPr lang="en-GB" sz="1100">
                <a:ea typeface="+mn-lt"/>
                <a:cs typeface="+mn-lt"/>
              </a:rPr>
              <a:t>Bringing children to Glastonbury. Available at: </a:t>
            </a:r>
            <a:r>
              <a:rPr lang="en-US" sz="1100">
                <a:ea typeface="+mn-lt"/>
                <a:cs typeface="+mn-lt"/>
                <a:hlinkClick r:id="rId2"/>
              </a:rPr>
              <a:t>https://www.glastonburyfestivals.co.uk/information/advice/children/</a:t>
            </a:r>
            <a:r>
              <a:rPr lang="en-US" sz="1100">
                <a:ea typeface="+mn-lt"/>
                <a:cs typeface="+mn-lt"/>
              </a:rPr>
              <a:t> (accessed: Jan 10</a:t>
            </a:r>
            <a:r>
              <a:rPr lang="en-US" sz="800" baseline="30000">
                <a:ea typeface="+mn-lt"/>
                <a:cs typeface="+mn-lt"/>
              </a:rPr>
              <a:t>th</a:t>
            </a:r>
            <a:r>
              <a:rPr lang="en-US" sz="1100">
                <a:ea typeface="+mn-lt"/>
                <a:cs typeface="+mn-lt"/>
              </a:rPr>
              <a:t> 2024</a:t>
            </a:r>
            <a:r>
              <a:rPr lang="en-GB" sz="1100">
                <a:ea typeface="+mn-lt"/>
                <a:cs typeface="+mn-lt"/>
              </a:rPr>
              <a:t>). </a:t>
            </a:r>
            <a:r>
              <a:rPr lang="en-US" sz="1100">
                <a:ea typeface="+mn-lt"/>
                <a:cs typeface="+mn-lt"/>
              </a:rPr>
              <a:t> </a:t>
            </a:r>
          </a:p>
          <a:p>
            <a:r>
              <a:rPr lang="en-US" sz="1100">
                <a:ea typeface="+mn-lt"/>
                <a:cs typeface="+mn-lt"/>
              </a:rPr>
              <a:t>Glastonbury festival (2023) </a:t>
            </a:r>
            <a:r>
              <a:rPr lang="en-US" sz="1100" i="1">
                <a:ea typeface="+mn-lt"/>
                <a:cs typeface="+mn-lt"/>
              </a:rPr>
              <a:t>Glastonbury 2023 to run fossil fuel-free</a:t>
            </a:r>
            <a:r>
              <a:rPr lang="en-US" sz="1200">
                <a:latin typeface="Times New Roman"/>
                <a:cs typeface="Times New Roman"/>
              </a:rPr>
              <a:t>. Available at: </a:t>
            </a:r>
            <a:r>
              <a:rPr lang="en-US" sz="1200">
                <a:ea typeface="+mn-lt"/>
                <a:cs typeface="+mn-lt"/>
                <a:hlinkClick r:id="rId3"/>
              </a:rPr>
              <a:t>https://www.glastonburyfestivals.co.uk/glastonbury-2023-to-run-fossil-fuel-free/</a:t>
            </a:r>
            <a:r>
              <a:rPr lang="en-US" sz="1200">
                <a:ea typeface="+mn-lt"/>
                <a:cs typeface="+mn-lt"/>
              </a:rPr>
              <a:t> (accessed: Jan 9</a:t>
            </a:r>
            <a:r>
              <a:rPr lang="en-US" sz="950" baseline="30000">
                <a:ea typeface="+mn-lt"/>
                <a:cs typeface="+mn-lt"/>
              </a:rPr>
              <a:t>th</a:t>
            </a:r>
            <a:r>
              <a:rPr lang="en-US" sz="1200">
                <a:ea typeface="+mn-lt"/>
                <a:cs typeface="+mn-lt"/>
              </a:rPr>
              <a:t> 2024</a:t>
            </a:r>
            <a:r>
              <a:rPr lang="en-US" sz="1200">
                <a:latin typeface="Times New Roman"/>
                <a:cs typeface="Times New Roman"/>
              </a:rPr>
              <a:t>). </a:t>
            </a:r>
            <a:r>
              <a:rPr lang="en-US" sz="1200">
                <a:ea typeface="+mn-lt"/>
                <a:cs typeface="+mn-lt"/>
              </a:rPr>
              <a:t> </a:t>
            </a:r>
          </a:p>
          <a:p>
            <a:r>
              <a:rPr lang="en-US" sz="1200">
                <a:ea typeface="+mn-lt"/>
                <a:cs typeface="+mn-lt"/>
              </a:rPr>
              <a:t>Glastonbury festival (2023) </a:t>
            </a:r>
            <a:r>
              <a:rPr lang="en-US" sz="1200" i="1">
                <a:latin typeface="Times New Roman"/>
                <a:cs typeface="Times New Roman"/>
              </a:rPr>
              <a:t>Impact Summary</a:t>
            </a:r>
            <a:r>
              <a:rPr lang="en-US" sz="1200">
                <a:latin typeface="Times New Roman"/>
                <a:cs typeface="Times New Roman"/>
              </a:rPr>
              <a:t>. Available at: </a:t>
            </a:r>
            <a:r>
              <a:rPr lang="en-US" sz="1200">
                <a:ea typeface="+mn-lt"/>
                <a:cs typeface="+mn-lt"/>
                <a:hlinkClick r:id="rId4"/>
              </a:rPr>
              <a:t>https://www.glastonburyfestivals.co.uk/information/sustainability/</a:t>
            </a:r>
            <a:r>
              <a:rPr lang="en-US" sz="1200">
                <a:ea typeface="+mn-lt"/>
                <a:cs typeface="+mn-lt"/>
              </a:rPr>
              <a:t> (accessed: Jan 9</a:t>
            </a:r>
            <a:r>
              <a:rPr lang="en-US" sz="950" baseline="30000">
                <a:ea typeface="+mn-lt"/>
                <a:cs typeface="+mn-lt"/>
              </a:rPr>
              <a:t>th</a:t>
            </a:r>
            <a:r>
              <a:rPr lang="en-US" sz="1200">
                <a:ea typeface="+mn-lt"/>
                <a:cs typeface="+mn-lt"/>
              </a:rPr>
              <a:t> 2024</a:t>
            </a:r>
            <a:r>
              <a:rPr lang="en-US" sz="1200">
                <a:latin typeface="Times New Roman"/>
                <a:cs typeface="Times New Roman"/>
              </a:rPr>
              <a:t>). </a:t>
            </a:r>
            <a:r>
              <a:rPr lang="en-US" sz="1200">
                <a:ea typeface="+mn-lt"/>
                <a:cs typeface="+mn-lt"/>
              </a:rPr>
              <a:t> </a:t>
            </a:r>
          </a:p>
          <a:p>
            <a:r>
              <a:rPr lang="en-US" sz="1200">
                <a:ea typeface="+mn-lt"/>
                <a:cs typeface="+mn-lt"/>
              </a:rPr>
              <a:t>Glastonbury festival (2023) </a:t>
            </a:r>
            <a:r>
              <a:rPr lang="en-US" sz="1200" i="1">
                <a:latin typeface="Times New Roman"/>
                <a:cs typeface="Times New Roman"/>
              </a:rPr>
              <a:t>Sustainability</a:t>
            </a:r>
            <a:r>
              <a:rPr lang="en-US" sz="1200">
                <a:latin typeface="Times New Roman"/>
                <a:cs typeface="Times New Roman"/>
              </a:rPr>
              <a:t>. Available at: </a:t>
            </a:r>
            <a:r>
              <a:rPr lang="en-US" sz="1200">
                <a:ea typeface="+mn-lt"/>
                <a:cs typeface="+mn-lt"/>
                <a:hlinkClick r:id="rId4"/>
              </a:rPr>
              <a:t>https://www.glastonburyfestivals.co.uk/information/sustainability/</a:t>
            </a:r>
            <a:r>
              <a:rPr lang="en-US" sz="1200">
                <a:ea typeface="+mn-lt"/>
                <a:cs typeface="+mn-lt"/>
              </a:rPr>
              <a:t> (accessed: Jan 9</a:t>
            </a:r>
            <a:r>
              <a:rPr lang="en-US" sz="950" baseline="30000">
                <a:ea typeface="+mn-lt"/>
                <a:cs typeface="+mn-lt"/>
              </a:rPr>
              <a:t>th</a:t>
            </a:r>
            <a:r>
              <a:rPr lang="en-US" sz="1200">
                <a:ea typeface="+mn-lt"/>
                <a:cs typeface="+mn-lt"/>
              </a:rPr>
              <a:t> 2024</a:t>
            </a:r>
            <a:r>
              <a:rPr lang="en-US" sz="1200">
                <a:latin typeface="Times New Roman"/>
                <a:cs typeface="Times New Roman"/>
              </a:rPr>
              <a:t>). </a:t>
            </a:r>
            <a:r>
              <a:rPr lang="en-US" sz="1200">
                <a:ea typeface="+mn-lt"/>
                <a:cs typeface="+mn-lt"/>
              </a:rPr>
              <a:t> </a:t>
            </a:r>
          </a:p>
          <a:p>
            <a:r>
              <a:rPr lang="en-US" sz="1100">
                <a:ea typeface="+mn-lt"/>
                <a:cs typeface="+mn-lt"/>
              </a:rPr>
              <a:t>Glastonbury festival (2023) </a:t>
            </a:r>
            <a:r>
              <a:rPr lang="en-GB" sz="1100" i="1">
                <a:ea typeface="+mn-lt"/>
                <a:cs typeface="+mn-lt"/>
              </a:rPr>
              <a:t>Speakers Forum</a:t>
            </a:r>
            <a:r>
              <a:rPr lang="en-GB" sz="1100">
                <a:ea typeface="+mn-lt"/>
                <a:cs typeface="+mn-lt"/>
              </a:rPr>
              <a:t>. Available at: </a:t>
            </a:r>
            <a:r>
              <a:rPr lang="en-US" sz="1100">
                <a:ea typeface="+mn-lt"/>
                <a:cs typeface="+mn-lt"/>
                <a:hlinkClick r:id="rId5"/>
              </a:rPr>
              <a:t>https://www.glastonburyfestivals.co.uk/areas/the-green-fields/green-futures/speakers-forum/</a:t>
            </a:r>
            <a:r>
              <a:rPr lang="en-US" sz="1100">
                <a:ea typeface="+mn-lt"/>
                <a:cs typeface="+mn-lt"/>
              </a:rPr>
              <a:t> (accessed: Jan 10</a:t>
            </a:r>
            <a:r>
              <a:rPr lang="en-US" sz="800" baseline="30000">
                <a:ea typeface="+mn-lt"/>
                <a:cs typeface="+mn-lt"/>
              </a:rPr>
              <a:t>th</a:t>
            </a:r>
            <a:r>
              <a:rPr lang="en-US" sz="1100">
                <a:ea typeface="+mn-lt"/>
                <a:cs typeface="+mn-lt"/>
              </a:rPr>
              <a:t> 2024</a:t>
            </a:r>
            <a:r>
              <a:rPr lang="en-GB" sz="1100">
                <a:ea typeface="+mn-lt"/>
                <a:cs typeface="+mn-lt"/>
              </a:rPr>
              <a:t>). </a:t>
            </a:r>
            <a:r>
              <a:rPr lang="en-US" sz="1100">
                <a:ea typeface="+mn-lt"/>
                <a:cs typeface="+mn-lt"/>
              </a:rPr>
              <a:t> </a:t>
            </a:r>
          </a:p>
          <a:p>
            <a:r>
              <a:rPr lang="en-US" sz="1100">
                <a:ea typeface="+mn-lt"/>
                <a:cs typeface="+mn-lt"/>
              </a:rPr>
              <a:t>Glastonbury festival (2023) </a:t>
            </a:r>
            <a:r>
              <a:rPr lang="en-GB" sz="1100" i="1">
                <a:ea typeface="+mn-lt"/>
                <a:cs typeface="+mn-lt"/>
              </a:rPr>
              <a:t>Equality, Diversity, and Inclusion</a:t>
            </a:r>
            <a:r>
              <a:rPr lang="en-GB" sz="1100">
                <a:ea typeface="+mn-lt"/>
                <a:cs typeface="+mn-lt"/>
              </a:rPr>
              <a:t>. Available at: </a:t>
            </a:r>
            <a:r>
              <a:rPr lang="en-US" sz="1100">
                <a:ea typeface="+mn-lt"/>
                <a:cs typeface="+mn-lt"/>
                <a:hlinkClick r:id="rId6"/>
              </a:rPr>
              <a:t>https://www.glastonburyfestivals.co.uk/information/sustainability/impact-summary/</a:t>
            </a:r>
            <a:r>
              <a:rPr lang="en-US" sz="1100">
                <a:ea typeface="+mn-lt"/>
                <a:cs typeface="+mn-lt"/>
              </a:rPr>
              <a:t> (accessed: Jan 12</a:t>
            </a:r>
            <a:r>
              <a:rPr lang="en-US" sz="800" baseline="30000">
                <a:ea typeface="+mn-lt"/>
                <a:cs typeface="+mn-lt"/>
              </a:rPr>
              <a:t>th</a:t>
            </a:r>
            <a:r>
              <a:rPr lang="en-US" sz="1100">
                <a:ea typeface="+mn-lt"/>
                <a:cs typeface="+mn-lt"/>
              </a:rPr>
              <a:t> 2024</a:t>
            </a:r>
            <a:r>
              <a:rPr lang="en-GB" sz="1100">
                <a:ea typeface="+mn-lt"/>
                <a:cs typeface="+mn-lt"/>
              </a:rPr>
              <a:t>). </a:t>
            </a:r>
            <a:r>
              <a:rPr lang="en-US" sz="1100">
                <a:ea typeface="+mn-lt"/>
                <a:cs typeface="+mn-lt"/>
              </a:rPr>
              <a:t> </a:t>
            </a:r>
          </a:p>
          <a:p>
            <a:r>
              <a:rPr lang="en-US" sz="1100">
                <a:ea typeface="+mn-lt"/>
                <a:cs typeface="+mn-lt"/>
              </a:rPr>
              <a:t>Glastonbury festival (2023) </a:t>
            </a:r>
            <a:r>
              <a:rPr lang="en-GB" sz="1100" i="1">
                <a:ea typeface="+mn-lt"/>
                <a:cs typeface="+mn-lt"/>
              </a:rPr>
              <a:t>Harassment Policy</a:t>
            </a:r>
            <a:r>
              <a:rPr lang="en-GB" sz="1100">
                <a:ea typeface="+mn-lt"/>
                <a:cs typeface="+mn-lt"/>
              </a:rPr>
              <a:t>. Available at: </a:t>
            </a:r>
            <a:r>
              <a:rPr lang="en-US" sz="1100">
                <a:ea typeface="+mn-lt"/>
                <a:cs typeface="+mn-lt"/>
                <a:hlinkClick r:id="rId7"/>
              </a:rPr>
              <a:t>https://www.glastonburyfestivals.co.uk/information/advice/harassment-policy/</a:t>
            </a:r>
            <a:r>
              <a:rPr lang="en-US" sz="1100">
                <a:ea typeface="+mn-lt"/>
                <a:cs typeface="+mn-lt"/>
              </a:rPr>
              <a:t> (accessed: Jan 12</a:t>
            </a:r>
            <a:r>
              <a:rPr lang="en-US" sz="800" baseline="30000">
                <a:ea typeface="+mn-lt"/>
                <a:cs typeface="+mn-lt"/>
              </a:rPr>
              <a:t>th</a:t>
            </a:r>
            <a:r>
              <a:rPr lang="en-US" sz="1100">
                <a:ea typeface="+mn-lt"/>
                <a:cs typeface="+mn-lt"/>
              </a:rPr>
              <a:t> 2024</a:t>
            </a:r>
            <a:r>
              <a:rPr lang="en-GB" sz="1100">
                <a:ea typeface="+mn-lt"/>
                <a:cs typeface="+mn-lt"/>
              </a:rPr>
              <a:t>). </a:t>
            </a:r>
            <a:r>
              <a:rPr lang="en-US" sz="1100">
                <a:ea typeface="+mn-lt"/>
                <a:cs typeface="+mn-lt"/>
              </a:rPr>
              <a:t> </a:t>
            </a:r>
          </a:p>
          <a:p>
            <a:r>
              <a:rPr lang="en-US" sz="1100">
                <a:ea typeface="+mn-lt"/>
                <a:cs typeface="+mn-lt"/>
              </a:rPr>
              <a:t>Glastonbury festival (2023) </a:t>
            </a:r>
            <a:r>
              <a:rPr lang="en-GB" sz="1100" i="1">
                <a:ea typeface="+mn-lt"/>
                <a:cs typeface="+mn-lt"/>
              </a:rPr>
              <a:t>Sensory Calm Space</a:t>
            </a:r>
            <a:r>
              <a:rPr lang="en-GB" sz="1100">
                <a:ea typeface="+mn-lt"/>
                <a:cs typeface="+mn-lt"/>
              </a:rPr>
              <a:t>. Available at: </a:t>
            </a:r>
            <a:r>
              <a:rPr lang="en-US" sz="1100">
                <a:ea typeface="+mn-lt"/>
                <a:cs typeface="+mn-lt"/>
                <a:hlinkClick r:id="rId8"/>
              </a:rPr>
              <a:t>https://glastonburyfestivals.co.uk/information/access-information/sensory-calm-space/</a:t>
            </a:r>
            <a:r>
              <a:rPr lang="en-US" sz="1100">
                <a:ea typeface="+mn-lt"/>
                <a:cs typeface="+mn-lt"/>
              </a:rPr>
              <a:t> (accessed: Jan 12</a:t>
            </a:r>
            <a:r>
              <a:rPr lang="en-US" sz="800" baseline="30000">
                <a:ea typeface="+mn-lt"/>
                <a:cs typeface="+mn-lt"/>
              </a:rPr>
              <a:t>th</a:t>
            </a:r>
            <a:r>
              <a:rPr lang="en-US" sz="1100">
                <a:ea typeface="+mn-lt"/>
                <a:cs typeface="+mn-lt"/>
              </a:rPr>
              <a:t> 2024</a:t>
            </a:r>
            <a:r>
              <a:rPr lang="en-GB" sz="1100">
                <a:ea typeface="+mn-lt"/>
                <a:cs typeface="+mn-lt"/>
              </a:rPr>
              <a:t>). </a:t>
            </a:r>
            <a:r>
              <a:rPr lang="en-US" sz="1100">
                <a:ea typeface="+mn-lt"/>
                <a:cs typeface="+mn-lt"/>
              </a:rPr>
              <a:t> </a:t>
            </a:r>
          </a:p>
          <a:p>
            <a:r>
              <a:rPr lang="en-GB" sz="1100">
                <a:ea typeface="+mn-lt"/>
                <a:cs typeface="+mn-lt"/>
              </a:rPr>
              <a:t>Glastonbury. (2024). </a:t>
            </a:r>
            <a:r>
              <a:rPr lang="en-GB" sz="1200" i="1">
                <a:latin typeface="Times New Roman"/>
                <a:cs typeface="Times New Roman"/>
              </a:rPr>
              <a:t>IMPACT SUMMARY. </a:t>
            </a:r>
            <a:r>
              <a:rPr lang="en-GB" sz="1200">
                <a:latin typeface="Times New Roman"/>
                <a:cs typeface="Times New Roman"/>
              </a:rPr>
              <a:t>Available at: </a:t>
            </a:r>
            <a:r>
              <a:rPr lang="en-GB" sz="1100">
                <a:ea typeface="+mn-lt"/>
                <a:cs typeface="+mn-lt"/>
                <a:hlinkClick r:id="rId6"/>
              </a:rPr>
              <a:t>https://www.glastonburyfestivals.co.uk/information/sustainability/impact-summary/</a:t>
            </a:r>
            <a:r>
              <a:rPr lang="en-GB" sz="1100">
                <a:ea typeface="+mn-lt"/>
                <a:cs typeface="+mn-lt"/>
              </a:rPr>
              <a:t> (Accessed January 10</a:t>
            </a:r>
            <a:r>
              <a:rPr lang="en-GB" sz="800" baseline="30000">
                <a:ea typeface="+mn-lt"/>
                <a:cs typeface="+mn-lt"/>
              </a:rPr>
              <a:t>th</a:t>
            </a:r>
            <a:r>
              <a:rPr lang="en-GB" sz="1100">
                <a:ea typeface="+mn-lt"/>
                <a:cs typeface="+mn-lt"/>
              </a:rPr>
              <a:t> 2024</a:t>
            </a:r>
            <a:r>
              <a:rPr lang="en-GB" sz="1200">
                <a:latin typeface="Times New Roman"/>
                <a:cs typeface="Times New Roman"/>
              </a:rPr>
              <a:t>). </a:t>
            </a:r>
            <a:r>
              <a:rPr lang="en-US" sz="1100">
                <a:ea typeface="+mn-lt"/>
                <a:cs typeface="+mn-lt"/>
              </a:rPr>
              <a:t> </a:t>
            </a:r>
          </a:p>
          <a:p>
            <a:r>
              <a:rPr lang="en-GB" sz="1100">
                <a:ea typeface="+mn-lt"/>
                <a:cs typeface="+mn-lt"/>
              </a:rPr>
              <a:t>Green Pledge image: </a:t>
            </a:r>
            <a:r>
              <a:rPr lang="en-GB" sz="1100">
                <a:ea typeface="+mn-lt"/>
                <a:cs typeface="+mn-lt"/>
                <a:hlinkClick r:id="rId9"/>
              </a:rPr>
              <a:t>https://tunerfishluglocks.com/glastonbury-festival/</a:t>
            </a:r>
            <a:r>
              <a:rPr lang="en-GB" sz="1100">
                <a:ea typeface="+mn-lt"/>
                <a:cs typeface="+mn-lt"/>
              </a:rPr>
              <a:t> </a:t>
            </a:r>
            <a:endParaRPr lang="en-US" sz="1100">
              <a:ea typeface="+mn-lt"/>
              <a:cs typeface="+mn-lt"/>
            </a:endParaRPr>
          </a:p>
          <a:p>
            <a:r>
              <a:rPr lang="en-GB" sz="1100">
                <a:ea typeface="+mn-lt"/>
                <a:cs typeface="+mn-lt"/>
              </a:rPr>
              <a:t>Hua, Y., Liu, X., Zhou, S., Huang, Y., Ling, H. and Yang, S. (2021). Toward Sustainable Reuse of Retired Lithium-ion Batteries from Electric Vehicles. Resources, Conservation and Recycling, [online] 168, pp.105249–105249. </a:t>
            </a:r>
            <a:r>
              <a:rPr lang="en-GB" sz="1200" err="1">
                <a:latin typeface="Times New Roman"/>
                <a:cs typeface="Times New Roman"/>
              </a:rPr>
              <a:t>doi:https</a:t>
            </a:r>
            <a:r>
              <a:rPr lang="en-GB" sz="1200">
                <a:latin typeface="Times New Roman"/>
                <a:cs typeface="Times New Roman"/>
              </a:rPr>
              <a:t>://doi.org/10.1016/j.resconrec.2020.105249.</a:t>
            </a:r>
            <a:r>
              <a:rPr lang="en-GB" sz="1100">
                <a:ea typeface="+mn-lt"/>
                <a:cs typeface="+mn-lt"/>
              </a:rPr>
              <a:t> </a:t>
            </a:r>
            <a:endParaRPr lang="en-US" sz="1100">
              <a:ea typeface="+mn-lt"/>
              <a:cs typeface="+mn-lt"/>
            </a:endParaRPr>
          </a:p>
          <a:p>
            <a:r>
              <a:rPr lang="en-GB" sz="1100">
                <a:ea typeface="+mn-lt"/>
                <a:cs typeface="+mn-lt"/>
              </a:rPr>
              <a:t>Jones, M. (2010). </a:t>
            </a:r>
            <a:r>
              <a:rPr lang="en-GB" sz="1200" i="1">
                <a:latin typeface="Times New Roman"/>
                <a:cs typeface="Times New Roman"/>
              </a:rPr>
              <a:t>Sustainable Event Management, A practical guide. </a:t>
            </a:r>
            <a:r>
              <a:rPr lang="en-GB" sz="1200">
                <a:latin typeface="Times New Roman"/>
                <a:cs typeface="Times New Roman"/>
              </a:rPr>
              <a:t>London: Earthscan.</a:t>
            </a:r>
            <a:r>
              <a:rPr lang="en-GB" sz="1100">
                <a:ea typeface="+mn-lt"/>
                <a:cs typeface="+mn-lt"/>
              </a:rPr>
              <a:t> </a:t>
            </a:r>
            <a:endParaRPr lang="en-US" sz="1100">
              <a:ea typeface="+mn-lt"/>
              <a:cs typeface="+mn-lt"/>
            </a:endParaRPr>
          </a:p>
          <a:p>
            <a:r>
              <a:rPr lang="en-GB" sz="1100">
                <a:ea typeface="+mn-lt"/>
                <a:cs typeface="+mn-lt"/>
              </a:rPr>
              <a:t>Litter picker image: </a:t>
            </a:r>
            <a:r>
              <a:rPr lang="en-GB" sz="1100">
                <a:ea typeface="+mn-lt"/>
                <a:cs typeface="+mn-lt"/>
                <a:hlinkClick r:id="rId10"/>
              </a:rPr>
              <a:t>https://metro.co.uk/2022/06/20/how-to-do-glastonbury-festival-for-free-become-a-litter-picker-16844568/</a:t>
            </a:r>
            <a:r>
              <a:rPr lang="en-GB" sz="1100">
                <a:ea typeface="+mn-lt"/>
                <a:cs typeface="+mn-lt"/>
              </a:rPr>
              <a:t> </a:t>
            </a:r>
            <a:endParaRPr lang="en-US" sz="1100">
              <a:ea typeface="+mn-lt"/>
              <a:cs typeface="+mn-lt"/>
            </a:endParaRPr>
          </a:p>
          <a:p>
            <a:endParaRPr lang="en-US" sz="900">
              <a:ea typeface="+mn-lt"/>
              <a:cs typeface="+mn-lt"/>
            </a:endParaRPr>
          </a:p>
          <a:p>
            <a:endParaRPr lang="en-GB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450716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26FECE-4EFC-0CF1-4332-EF0A0D9D30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7583" y="557999"/>
            <a:ext cx="10515600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000">
                <a:latin typeface="Calibri"/>
                <a:ea typeface="+mn-lt"/>
                <a:cs typeface="Calibri"/>
              </a:rPr>
              <a:t>Love the farm image: </a:t>
            </a:r>
            <a:r>
              <a:rPr lang="en-GB" sz="1000">
                <a:latin typeface="Calibri"/>
                <a:ea typeface="+mn-lt"/>
                <a:cs typeface="Calibri"/>
                <a:hlinkClick r:id="rId2"/>
              </a:rPr>
              <a:t>https://twitter.com/glastonbury/status/1540679827518238722/photo/1</a:t>
            </a:r>
            <a:r>
              <a:rPr lang="en-GB" sz="1000">
                <a:latin typeface="Calibri"/>
                <a:ea typeface="+mn-lt"/>
                <a:cs typeface="Calibri"/>
              </a:rPr>
              <a:t> </a:t>
            </a:r>
            <a:endParaRPr lang="en-US" sz="1000">
              <a:latin typeface="Calibri"/>
              <a:ea typeface="+mn-lt"/>
              <a:cs typeface="Calibri"/>
            </a:endParaRPr>
          </a:p>
          <a:p>
            <a:r>
              <a:rPr lang="en-GB" sz="1000">
                <a:latin typeface="Calibri"/>
                <a:ea typeface="+mn-lt"/>
                <a:cs typeface="Calibri"/>
              </a:rPr>
              <a:t>Love your tent. (2023). </a:t>
            </a:r>
            <a:r>
              <a:rPr lang="en-GB" sz="1000" i="1">
                <a:latin typeface="Calibri"/>
                <a:cs typeface="Calibri"/>
              </a:rPr>
              <a:t>Working with events to minimise campsite waste and protect festival culture for future generations. </a:t>
            </a:r>
            <a:r>
              <a:rPr lang="en-GB" sz="1000">
                <a:latin typeface="Calibri"/>
                <a:cs typeface="Calibri"/>
              </a:rPr>
              <a:t>Available at: </a:t>
            </a:r>
            <a:r>
              <a:rPr lang="en-GB" sz="1000">
                <a:latin typeface="Calibri"/>
                <a:ea typeface="+mn-lt"/>
                <a:cs typeface="Calibri"/>
                <a:hlinkClick r:id="rId3"/>
              </a:rPr>
              <a:t>https://www.loveyourtent.com/</a:t>
            </a:r>
            <a:r>
              <a:rPr lang="en-GB" sz="1000">
                <a:latin typeface="Calibri"/>
                <a:ea typeface="+mn-lt"/>
                <a:cs typeface="Calibri"/>
              </a:rPr>
              <a:t> </a:t>
            </a:r>
            <a:endParaRPr lang="en-US" sz="1000">
              <a:latin typeface="Calibri"/>
              <a:ea typeface="+mn-lt"/>
              <a:cs typeface="Calibri"/>
            </a:endParaRPr>
          </a:p>
          <a:p>
            <a:r>
              <a:rPr lang="en-GB" sz="1000">
                <a:latin typeface="Calibri"/>
                <a:ea typeface="+mn-lt"/>
                <a:cs typeface="Calibri"/>
              </a:rPr>
              <a:t>Mair, J., &amp; Smith, A. (2021). Events and sustainability: why making events more sustainable is not enough. Journal of Sustainable Tourism, 29(11–12), 1739–1755. </a:t>
            </a:r>
            <a:r>
              <a:rPr lang="en-GB" sz="1000">
                <a:latin typeface="Calibri"/>
                <a:ea typeface="+mn-lt"/>
                <a:cs typeface="Calibri"/>
                <a:hlinkClick r:id="rId4"/>
              </a:rPr>
              <a:t>https://doi.org/10.1080/09669582.2021.1942480</a:t>
            </a:r>
            <a:r>
              <a:rPr lang="en-GB" sz="1000">
                <a:latin typeface="Calibri"/>
                <a:ea typeface="+mn-lt"/>
                <a:cs typeface="Calibri"/>
              </a:rPr>
              <a:t> </a:t>
            </a:r>
            <a:endParaRPr lang="en-US" sz="1000">
              <a:latin typeface="Calibri"/>
              <a:ea typeface="+mn-lt"/>
              <a:cs typeface="Calibri"/>
            </a:endParaRPr>
          </a:p>
          <a:p>
            <a:r>
              <a:rPr lang="en-GB" sz="1000">
                <a:latin typeface="Calibri"/>
                <a:ea typeface="+mn-lt"/>
                <a:cs typeface="Calibri"/>
              </a:rPr>
              <a:t>Meisam </a:t>
            </a:r>
            <a:r>
              <a:rPr lang="en-GB" sz="1000" err="1">
                <a:latin typeface="Calibri"/>
                <a:ea typeface="+mn-lt"/>
                <a:cs typeface="Calibri"/>
              </a:rPr>
              <a:t>Ranjbari</a:t>
            </a:r>
            <a:r>
              <a:rPr lang="en-GB" sz="1000">
                <a:latin typeface="Calibri"/>
                <a:ea typeface="+mn-lt"/>
                <a:cs typeface="Calibri"/>
              </a:rPr>
              <a:t>, Zahra Shams </a:t>
            </a:r>
            <a:r>
              <a:rPr lang="en-GB" sz="1000" err="1">
                <a:latin typeface="Calibri"/>
                <a:ea typeface="+mn-lt"/>
                <a:cs typeface="Calibri"/>
              </a:rPr>
              <a:t>Esfandabadi</a:t>
            </a:r>
            <a:r>
              <a:rPr lang="en-GB" sz="1000">
                <a:latin typeface="Calibri"/>
                <a:ea typeface="+mn-lt"/>
                <a:cs typeface="Calibri"/>
              </a:rPr>
              <a:t>, Zanetti, M., Simone Domenico Scagnelli, Siebers, P.-O., Mortaza </a:t>
            </a:r>
            <a:r>
              <a:rPr lang="en-GB" sz="1000" err="1">
                <a:latin typeface="Calibri"/>
                <a:ea typeface="+mn-lt"/>
                <a:cs typeface="Calibri"/>
              </a:rPr>
              <a:t>Aghbashlo</a:t>
            </a:r>
            <a:r>
              <a:rPr lang="en-GB" sz="1000">
                <a:latin typeface="Calibri"/>
                <a:ea typeface="+mn-lt"/>
                <a:cs typeface="Calibri"/>
              </a:rPr>
              <a:t>, Peng, W., Quatraro, F. and Meisam Tabatabaei (2021). Three pillars of sustainability in the wake of COVID-19: A systematic review and future research agenda for sustainable development. Journal of Cleaner Production, [online] 297, pp.126660–126660. </a:t>
            </a:r>
            <a:r>
              <a:rPr lang="en-GB" sz="1000" err="1">
                <a:latin typeface="Calibri"/>
                <a:ea typeface="+mn-lt"/>
                <a:cs typeface="Calibri"/>
              </a:rPr>
              <a:t>doi:https</a:t>
            </a:r>
            <a:r>
              <a:rPr lang="en-GB" sz="1000">
                <a:latin typeface="Calibri"/>
                <a:ea typeface="+mn-lt"/>
                <a:cs typeface="Calibri"/>
              </a:rPr>
              <a:t>://doi.org/10.1016/j.jclepro.2021.126660. </a:t>
            </a:r>
            <a:endParaRPr lang="en-US" sz="1000">
              <a:latin typeface="Calibri"/>
              <a:ea typeface="+mn-lt"/>
              <a:cs typeface="Calibri"/>
            </a:endParaRPr>
          </a:p>
          <a:p>
            <a:r>
              <a:rPr lang="en-GB" sz="1000">
                <a:latin typeface="Calibri"/>
                <a:ea typeface="+mn-lt"/>
                <a:cs typeface="Calibri"/>
              </a:rPr>
              <a:t>Mitchell, C. &amp; Wall, G. (1986). </a:t>
            </a:r>
            <a:r>
              <a:rPr lang="en-GB" sz="1000" i="1">
                <a:latin typeface="Calibri"/>
                <a:cs typeface="Calibri"/>
              </a:rPr>
              <a:t>Impacts of cultural festivals on Ontario communities. </a:t>
            </a:r>
            <a:r>
              <a:rPr lang="en-GB" sz="1000">
                <a:latin typeface="Calibri"/>
                <a:cs typeface="Calibri"/>
              </a:rPr>
              <a:t>Recreation Research Review. Vol 13, No.1, pp 28-37.</a:t>
            </a:r>
            <a:r>
              <a:rPr lang="en-GB" sz="1000">
                <a:latin typeface="Calibri"/>
                <a:ea typeface="+mn-lt"/>
                <a:cs typeface="Calibri"/>
              </a:rPr>
              <a:t> </a:t>
            </a:r>
            <a:endParaRPr lang="en-US" sz="1000">
              <a:latin typeface="Calibri"/>
              <a:ea typeface="+mn-lt"/>
              <a:cs typeface="Calibri"/>
            </a:endParaRPr>
          </a:p>
          <a:p>
            <a:r>
              <a:rPr lang="en-GB" sz="1000">
                <a:latin typeface="Calibri"/>
                <a:ea typeface="+mn-lt"/>
                <a:cs typeface="Calibri"/>
              </a:rPr>
              <a:t>Nations, U. (2023). The Paris Agreement | United Nations. [online] United Nations. Available at: </a:t>
            </a:r>
            <a:r>
              <a:rPr lang="en-GB" sz="1000" u="sng">
                <a:latin typeface="Calibri"/>
                <a:ea typeface="+mn-lt"/>
                <a:cs typeface="Calibri"/>
                <a:hlinkClick r:id="rId5"/>
              </a:rPr>
              <a:t>https://www.un.org/en/climatechange/paris-agreement</a:t>
            </a:r>
            <a:r>
              <a:rPr lang="en-GB" sz="1000">
                <a:latin typeface="Calibri"/>
                <a:ea typeface="+mn-lt"/>
                <a:cs typeface="Calibri"/>
              </a:rPr>
              <a:t> [Accessed 14 Jan. 2024]. </a:t>
            </a:r>
            <a:endParaRPr lang="en-US" sz="1000">
              <a:latin typeface="Calibri"/>
              <a:ea typeface="+mn-lt"/>
              <a:cs typeface="Calibri"/>
            </a:endParaRPr>
          </a:p>
          <a:p>
            <a:r>
              <a:rPr lang="en-GB" sz="1000">
                <a:latin typeface="Calibri"/>
                <a:ea typeface="+mn-lt"/>
                <a:cs typeface="Calibri"/>
              </a:rPr>
              <a:t>Parliament.uk. (2020). Available at: </a:t>
            </a:r>
            <a:r>
              <a:rPr lang="en-GB" sz="1000">
                <a:latin typeface="Calibri"/>
                <a:ea typeface="+mn-lt"/>
                <a:cs typeface="Calibri"/>
                <a:hlinkClick r:id="rId6"/>
              </a:rPr>
              <a:t>https://committees.parliament.uk/writtenevidence/18840/html/#:~:text=%5B10%5D%20Glastonbury%20generates%20over%20%C2%A3,employ%20over%2085%2C000%20people%20directly</a:t>
            </a:r>
            <a:r>
              <a:rPr lang="en-GB" sz="1000">
                <a:latin typeface="Calibri"/>
                <a:ea typeface="+mn-lt"/>
                <a:cs typeface="Calibri"/>
              </a:rPr>
              <a:t>. [Accessed 9 Jan. 2024]. </a:t>
            </a:r>
            <a:endParaRPr lang="en-US" sz="1000">
              <a:latin typeface="Calibri"/>
              <a:ea typeface="+mn-lt"/>
              <a:cs typeface="Calibri"/>
            </a:endParaRPr>
          </a:p>
          <a:p>
            <a:r>
              <a:rPr lang="en-GB" sz="1000">
                <a:latin typeface="Calibri"/>
                <a:ea typeface="+mn-lt"/>
                <a:cs typeface="Calibri"/>
              </a:rPr>
              <a:t>Pee Ban image: </a:t>
            </a:r>
            <a:r>
              <a:rPr lang="en-GB" sz="1000">
                <a:latin typeface="Calibri"/>
                <a:ea typeface="+mn-lt"/>
                <a:cs typeface="Calibri"/>
                <a:hlinkClick r:id="rId7"/>
              </a:rPr>
              <a:t>https://www.theecoexperts.co.uk/blog/glastonbury-carbon-footprint</a:t>
            </a:r>
            <a:r>
              <a:rPr lang="en-GB" sz="1000">
                <a:latin typeface="Calibri"/>
                <a:ea typeface="+mn-lt"/>
                <a:cs typeface="Calibri"/>
              </a:rPr>
              <a:t> </a:t>
            </a:r>
            <a:endParaRPr lang="en-US" sz="1000">
              <a:latin typeface="Calibri"/>
              <a:ea typeface="+mn-lt"/>
              <a:cs typeface="Calibri"/>
            </a:endParaRPr>
          </a:p>
          <a:p>
            <a:r>
              <a:rPr lang="en-GB" sz="1000">
                <a:latin typeface="Calibri"/>
                <a:ea typeface="+mn-lt"/>
                <a:cs typeface="Calibri"/>
              </a:rPr>
              <a:t>Pretty Good Digital (2022). Glastonbury Festival - Police. [online] Glastonbury Festival - 21st-25th June, 2023. Available at: </a:t>
            </a:r>
            <a:r>
              <a:rPr lang="en-GB" sz="1000">
                <a:latin typeface="Calibri"/>
                <a:ea typeface="+mn-lt"/>
                <a:cs typeface="Calibri"/>
                <a:hlinkClick r:id="rId8"/>
              </a:rPr>
              <a:t>https://www.glastonburyfestivals.co.uk/information/advice/police/</a:t>
            </a:r>
            <a:r>
              <a:rPr lang="en-GB" sz="1000">
                <a:latin typeface="Calibri"/>
                <a:ea typeface="+mn-lt"/>
                <a:cs typeface="Calibri"/>
              </a:rPr>
              <a:t> [Accessed 9 Jan. 2024].  </a:t>
            </a:r>
            <a:endParaRPr lang="en-US" sz="1000">
              <a:latin typeface="Calibri"/>
              <a:ea typeface="+mn-lt"/>
              <a:cs typeface="Calibri"/>
            </a:endParaRPr>
          </a:p>
          <a:p>
            <a:r>
              <a:rPr lang="en-GB" sz="1000">
                <a:latin typeface="Calibri"/>
                <a:ea typeface="+mn-lt"/>
                <a:cs typeface="Calibri"/>
              </a:rPr>
              <a:t>Pretty Good Digital (2022). Glastonbury Festival - Police. [online] Glastonbury Festival - 21st-25th </a:t>
            </a:r>
            <a:r>
              <a:rPr lang="en-GB" sz="1000">
                <a:latin typeface="Calibri"/>
                <a:cs typeface="Calibri"/>
              </a:rPr>
              <a:t>June, 2023. Available at: </a:t>
            </a:r>
            <a:r>
              <a:rPr lang="en-GB" sz="1000">
                <a:latin typeface="Calibri"/>
                <a:ea typeface="+mn-lt"/>
                <a:cs typeface="Calibri"/>
                <a:hlinkClick r:id="rId8"/>
              </a:rPr>
              <a:t>https://www.glastonburyfestivals.co.uk/information/advice/police/</a:t>
            </a:r>
            <a:r>
              <a:rPr lang="en-GB" sz="1000">
                <a:latin typeface="Calibri"/>
                <a:ea typeface="+mn-lt"/>
                <a:cs typeface="Calibri"/>
              </a:rPr>
              <a:t> [Accessed 9 Jan. 2024]. </a:t>
            </a:r>
            <a:endParaRPr lang="en-US" sz="1000">
              <a:latin typeface="Calibri"/>
              <a:ea typeface="+mn-lt"/>
              <a:cs typeface="Calibri"/>
            </a:endParaRPr>
          </a:p>
          <a:p>
            <a:r>
              <a:rPr lang="en-GB" sz="1000">
                <a:latin typeface="Calibri"/>
                <a:ea typeface="+mn-lt"/>
                <a:cs typeface="Calibri"/>
              </a:rPr>
              <a:t>Pretty Good Digital (2022). Glastonbury Festival - Stainless Steel Cups. [online] Glastonbury Festival - 21st-25th </a:t>
            </a:r>
            <a:r>
              <a:rPr lang="en-GB" sz="1000">
                <a:latin typeface="Calibri"/>
                <a:cs typeface="Calibri"/>
              </a:rPr>
              <a:t>June, 2023. Available at: </a:t>
            </a:r>
            <a:r>
              <a:rPr lang="en-GB" sz="1000">
                <a:latin typeface="Calibri"/>
                <a:ea typeface="+mn-lt"/>
                <a:cs typeface="Calibri"/>
                <a:hlinkClick r:id="rId9"/>
              </a:rPr>
              <a:t>https://www.glastonburyfestivals.co.uk/information/sustainability/stainless-steel-cups/</a:t>
            </a:r>
            <a:r>
              <a:rPr lang="en-GB" sz="1000">
                <a:latin typeface="Calibri"/>
                <a:ea typeface="+mn-lt"/>
                <a:cs typeface="Calibri"/>
              </a:rPr>
              <a:t> [Accessed 9 Jan. 2024]. </a:t>
            </a:r>
            <a:endParaRPr lang="en-US" sz="1000">
              <a:latin typeface="Calibri"/>
              <a:ea typeface="+mn-lt"/>
              <a:cs typeface="Calibri"/>
            </a:endParaRPr>
          </a:p>
          <a:p>
            <a:r>
              <a:rPr lang="en-GB" sz="1000">
                <a:solidFill>
                  <a:srgbClr val="0E101A"/>
                </a:solidFill>
                <a:latin typeface="Calibri"/>
                <a:cs typeface="Calibri"/>
              </a:rPr>
              <a:t>Pretty Good Digital (2023). Glastonbury Festival - Our green policies. [online] Glastonbury Festival - 21st-25th </a:t>
            </a:r>
            <a:r>
              <a:rPr lang="en-GB" sz="1000">
                <a:latin typeface="Calibri"/>
                <a:cs typeface="Calibri"/>
              </a:rPr>
              <a:t>June, 2023. Available at: </a:t>
            </a:r>
            <a:r>
              <a:rPr lang="en-GB" sz="1000">
                <a:latin typeface="Calibri"/>
                <a:cs typeface="Calibri"/>
                <a:hlinkClick r:id="rId10"/>
              </a:rPr>
              <a:t>https://www.glastonburyfestivals.co.uk/information/green-glastonbury/our-green-policies/</a:t>
            </a:r>
            <a:r>
              <a:rPr lang="en-GB" sz="1000">
                <a:solidFill>
                  <a:srgbClr val="0E101A"/>
                </a:solidFill>
                <a:latin typeface="Calibri"/>
                <a:cs typeface="Calibri"/>
              </a:rPr>
              <a:t> [Accessed 7 Dec. 2023]. </a:t>
            </a:r>
            <a:endParaRPr lang="en-US" sz="1000">
              <a:solidFill>
                <a:srgbClr val="0E101A"/>
              </a:solidFill>
              <a:latin typeface="Calibri"/>
              <a:cs typeface="Calibri"/>
            </a:endParaRPr>
          </a:p>
          <a:p>
            <a:r>
              <a:rPr lang="en-GB" sz="1000">
                <a:latin typeface="Calibri"/>
                <a:cs typeface="Calibri"/>
              </a:rPr>
              <a:t>Pretty Good Digital (2024). Glastonbury Festival - History. [online] Glastonbury Festival - 21st-25th June, 2023. Available at: </a:t>
            </a:r>
            <a:r>
              <a:rPr lang="en-GB" sz="1000">
                <a:latin typeface="Calibri"/>
                <a:cs typeface="Calibri"/>
                <a:hlinkClick r:id="rId11"/>
              </a:rPr>
              <a:t>https://www.glastonburyfestivals.co.uk/history/</a:t>
            </a:r>
            <a:r>
              <a:rPr lang="en-GB" sz="1000">
                <a:latin typeface="Calibri"/>
                <a:cs typeface="Calibri"/>
              </a:rPr>
              <a:t> [Accessed 13 Jan. 2024]. </a:t>
            </a:r>
            <a:endParaRPr lang="en-US" sz="1000">
              <a:latin typeface="Calibri"/>
              <a:cs typeface="Calibri"/>
            </a:endParaRPr>
          </a:p>
          <a:p>
            <a:r>
              <a:rPr lang="en-GB" sz="1000">
                <a:latin typeface="Calibri"/>
                <a:cs typeface="Calibri"/>
              </a:rPr>
              <a:t>Pretty Good Digital (2024). Glastonbury Festival - Sustainability. [online] Glastonbury Festival - 21st-25th June, 2023. Available at: </a:t>
            </a:r>
            <a:r>
              <a:rPr lang="en-GB" sz="1000">
                <a:latin typeface="Calibri"/>
                <a:cs typeface="Calibri"/>
                <a:hlinkClick r:id="rId12"/>
              </a:rPr>
              <a:t>https://www.glastonburyfestivals.co.uk/information/sustainability/</a:t>
            </a:r>
            <a:r>
              <a:rPr lang="en-GB" sz="1000">
                <a:latin typeface="Calibri"/>
                <a:cs typeface="Calibri"/>
              </a:rPr>
              <a:t> [Accessed 9 Jan. 2024]. </a:t>
            </a:r>
            <a:endParaRPr lang="en-US" sz="1000">
              <a:latin typeface="Calibri"/>
              <a:cs typeface="Calibri"/>
            </a:endParaRPr>
          </a:p>
          <a:p>
            <a:r>
              <a:rPr lang="en-GB" sz="1000">
                <a:latin typeface="Calibri"/>
                <a:cs typeface="Calibri"/>
              </a:rPr>
              <a:t>Purvis, B., Mao, Y. and Robinson, D. (2018) Three pillars of sustainability: in search of conceptual origins. Sustainability Science. Available at: </a:t>
            </a:r>
            <a:r>
              <a:rPr lang="en-GB" sz="1000">
                <a:latin typeface="Calibri"/>
                <a:cs typeface="Calibri"/>
                <a:hlinkClick r:id="rId13"/>
              </a:rPr>
              <a:t>https://eprints.whiterose.ac.uk/136715/7/Purvis2018_Article_ThreePillarsOfSustainabilityIn.pdf</a:t>
            </a:r>
            <a:r>
              <a:rPr lang="en-US" sz="1000">
                <a:latin typeface="Calibri"/>
                <a:cs typeface="Calibri"/>
              </a:rPr>
              <a:t> </a:t>
            </a:r>
            <a:r>
              <a:rPr lang="en-GB" sz="1000">
                <a:latin typeface="Calibri"/>
                <a:cs typeface="Calibri"/>
              </a:rPr>
              <a:t>(accessed: Jan 10</a:t>
            </a:r>
            <a:r>
              <a:rPr lang="en-US" sz="1000" baseline="30000" err="1">
                <a:latin typeface="Calibri"/>
                <a:cs typeface="Calibri"/>
              </a:rPr>
              <a:t>th</a:t>
            </a:r>
            <a:r>
              <a:rPr lang="en-US" sz="1000">
                <a:latin typeface="Calibri"/>
                <a:cs typeface="Calibri"/>
              </a:rPr>
              <a:t> 2024</a:t>
            </a:r>
            <a:r>
              <a:rPr lang="en-GB" sz="1000">
                <a:latin typeface="Calibri"/>
                <a:cs typeface="Calibri"/>
              </a:rPr>
              <a:t>).</a:t>
            </a:r>
            <a:r>
              <a:rPr lang="en-US" sz="1000">
                <a:latin typeface="Calibri"/>
                <a:cs typeface="Calibri"/>
              </a:rPr>
              <a:t> </a:t>
            </a:r>
            <a:endParaRPr lang="en-GB" sz="1000">
              <a:latin typeface="Calibri"/>
              <a:cs typeface="Calibri"/>
            </a:endParaRPr>
          </a:p>
          <a:p>
            <a:endParaRPr lang="en-GB" sz="10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919377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800B3D-1EC6-992E-47EF-C5F1DBBAB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09944"/>
            <a:ext cx="10515600" cy="5247808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endParaRPr lang="en-GB" sz="1100">
              <a:solidFill>
                <a:srgbClr val="0E101A"/>
              </a:solidFill>
              <a:ea typeface="+mn-lt"/>
              <a:cs typeface="+mn-lt"/>
            </a:endParaRPr>
          </a:p>
          <a:p>
            <a:r>
              <a:rPr lang="en-GB" sz="1100">
                <a:ea typeface="+mn-lt"/>
                <a:cs typeface="+mn-lt"/>
              </a:rPr>
              <a:t>Reduce image: </a:t>
            </a:r>
            <a:r>
              <a:rPr lang="en-GB" sz="1100">
                <a:ea typeface="+mn-lt"/>
                <a:cs typeface="+mn-lt"/>
                <a:hlinkClick r:id="rId2"/>
              </a:rPr>
              <a:t>https://ekologik.com/blogs/news/glastonbury-festival-a-spotlight-on-environmental-and-social-concerns</a:t>
            </a:r>
            <a:r>
              <a:rPr lang="en-US" sz="1100">
                <a:ea typeface="+mn-lt"/>
                <a:cs typeface="+mn-lt"/>
              </a:rPr>
              <a:t> </a:t>
            </a:r>
          </a:p>
          <a:p>
            <a:r>
              <a:rPr lang="en-GB" sz="1100">
                <a:ea typeface="+mn-lt"/>
                <a:cs typeface="+mn-lt"/>
              </a:rPr>
              <a:t>Ritchie, J. R. B. &amp; Beliveau, D. (1974). </a:t>
            </a:r>
            <a:r>
              <a:rPr lang="en-GB" sz="1200" i="1">
                <a:latin typeface="Times New Roman"/>
                <a:cs typeface="Times New Roman"/>
              </a:rPr>
              <a:t>Hallmark Events: An Evaluation of a Strategic Response to Seasonality in the Travel Market. </a:t>
            </a:r>
            <a:r>
              <a:rPr lang="en-GB" sz="1200">
                <a:latin typeface="Times New Roman"/>
                <a:cs typeface="Times New Roman"/>
              </a:rPr>
              <a:t>Vol 13, No. 3.</a:t>
            </a:r>
            <a:r>
              <a:rPr lang="en-GB" sz="1100">
                <a:ea typeface="+mn-lt"/>
                <a:cs typeface="+mn-lt"/>
              </a:rPr>
              <a:t> </a:t>
            </a:r>
            <a:endParaRPr lang="en-US" sz="1100">
              <a:ea typeface="+mn-lt"/>
              <a:cs typeface="+mn-lt"/>
            </a:endParaRPr>
          </a:p>
          <a:p>
            <a:r>
              <a:rPr lang="en-GB" sz="1100">
                <a:ea typeface="+mn-lt"/>
                <a:cs typeface="+mn-lt"/>
              </a:rPr>
              <a:t>S</a:t>
            </a:r>
            <a:r>
              <a:rPr lang="en-GB" sz="1200">
                <a:latin typeface="Times New Roman"/>
                <a:cs typeface="Times New Roman"/>
              </a:rPr>
              <a:t>tahel, W. R. (2016). The circular economy. Nature (London), 531(7595), 435–438. </a:t>
            </a:r>
            <a:r>
              <a:rPr lang="en-GB" sz="1100">
                <a:ea typeface="+mn-lt"/>
                <a:cs typeface="+mn-lt"/>
                <a:hlinkClick r:id="rId3"/>
              </a:rPr>
              <a:t>https://doi.org/10.1038/531435a</a:t>
            </a:r>
            <a:r>
              <a:rPr lang="en-GB" sz="1100">
                <a:ea typeface="+mn-lt"/>
                <a:cs typeface="+mn-lt"/>
              </a:rPr>
              <a:t> </a:t>
            </a:r>
            <a:endParaRPr lang="en-US" sz="1100">
              <a:ea typeface="+mn-lt"/>
              <a:cs typeface="+mn-lt"/>
            </a:endParaRPr>
          </a:p>
          <a:p>
            <a:r>
              <a:rPr lang="en-GB" sz="1100">
                <a:ea typeface="+mn-lt"/>
                <a:cs typeface="+mn-lt"/>
              </a:rPr>
              <a:t>The Guardian. (2010). </a:t>
            </a:r>
            <a:r>
              <a:rPr lang="en-GB" sz="1200" i="1">
                <a:latin typeface="Times New Roman"/>
                <a:cs typeface="Times New Roman"/>
              </a:rPr>
              <a:t>Festivals like Glastonbury and Leeds need to Curb their Carbon Emissions. </a:t>
            </a:r>
            <a:r>
              <a:rPr lang="en-GB" sz="1200">
                <a:latin typeface="Times New Roman"/>
                <a:cs typeface="Times New Roman"/>
              </a:rPr>
              <a:t>Available at: </a:t>
            </a:r>
            <a:r>
              <a:rPr lang="en-GB" sz="1100">
                <a:ea typeface="+mn-lt"/>
                <a:cs typeface="+mn-lt"/>
                <a:hlinkClick r:id="rId4"/>
              </a:rPr>
              <a:t>http://www.theguardian.com/environment/green-living-blog/2010/may/05/festivals-glastonbury-leeds-carbon-emissions</a:t>
            </a:r>
            <a:r>
              <a:rPr lang="en-GB" sz="1100">
                <a:ea typeface="+mn-lt"/>
                <a:cs typeface="+mn-lt"/>
              </a:rPr>
              <a:t> (Accessed January 9</a:t>
            </a:r>
            <a:r>
              <a:rPr lang="en-GB" sz="800" baseline="30000">
                <a:ea typeface="+mn-lt"/>
                <a:cs typeface="+mn-lt"/>
              </a:rPr>
              <a:t>th</a:t>
            </a:r>
            <a:r>
              <a:rPr lang="en-GB" sz="1100">
                <a:ea typeface="+mn-lt"/>
                <a:cs typeface="+mn-lt"/>
              </a:rPr>
              <a:t> 2024). </a:t>
            </a:r>
            <a:endParaRPr lang="en-US" sz="1100">
              <a:ea typeface="+mn-lt"/>
              <a:cs typeface="+mn-lt"/>
            </a:endParaRPr>
          </a:p>
          <a:p>
            <a:r>
              <a:rPr lang="en-GB" sz="1200">
                <a:latin typeface="Times New Roman"/>
                <a:cs typeface="Times New Roman"/>
              </a:rPr>
              <a:t>Transport-network.co.uk. (2021). Sustainable shuttle to transport Glastonbury festival-goers - The Transport Network. [online] Available at: </a:t>
            </a:r>
            <a:r>
              <a:rPr lang="en-GB" sz="1100">
                <a:ea typeface="+mn-lt"/>
                <a:cs typeface="+mn-lt"/>
                <a:hlinkClick r:id="rId5"/>
              </a:rPr>
              <a:t>https://www.transport-network.co.uk/Sustainable-shuttle-to-transport-Glastonbury-festival-goers/19028</a:t>
            </a:r>
            <a:r>
              <a:rPr lang="en-GB" sz="1100">
                <a:ea typeface="+mn-lt"/>
                <a:cs typeface="+mn-lt"/>
              </a:rPr>
              <a:t> [Accessed 11 Jan. 2024]. </a:t>
            </a:r>
            <a:endParaRPr lang="en-US" sz="1100">
              <a:ea typeface="+mn-lt"/>
              <a:cs typeface="+mn-lt"/>
            </a:endParaRPr>
          </a:p>
          <a:p>
            <a:r>
              <a:rPr lang="en-GB" sz="1100">
                <a:ea typeface="+mn-lt"/>
                <a:cs typeface="+mn-lt"/>
              </a:rPr>
              <a:t>Tree planting image: </a:t>
            </a:r>
            <a:r>
              <a:rPr lang="en-GB" sz="1100">
                <a:ea typeface="+mn-lt"/>
                <a:cs typeface="+mn-lt"/>
                <a:hlinkClick r:id="rId6"/>
              </a:rPr>
              <a:t>https://www.goingtoglasto.com/tree-planting-goals/</a:t>
            </a:r>
            <a:r>
              <a:rPr lang="en-GB" sz="1100">
                <a:ea typeface="+mn-lt"/>
                <a:cs typeface="+mn-lt"/>
              </a:rPr>
              <a:t> </a:t>
            </a:r>
            <a:endParaRPr lang="en-US" sz="1100">
              <a:ea typeface="+mn-lt"/>
              <a:cs typeface="+mn-lt"/>
            </a:endParaRPr>
          </a:p>
          <a:p>
            <a:r>
              <a:rPr lang="en-US" sz="1100">
                <a:ea typeface="+mn-lt"/>
                <a:cs typeface="+mn-lt"/>
              </a:rPr>
              <a:t>TripAdvisor (2024) </a:t>
            </a:r>
            <a:r>
              <a:rPr lang="en-GB" sz="1100">
                <a:ea typeface="+mn-lt"/>
                <a:cs typeface="+mn-lt"/>
              </a:rPr>
              <a:t>Glastonbury Festival. Available at: </a:t>
            </a:r>
            <a:r>
              <a:rPr lang="en-US" sz="1100">
                <a:ea typeface="+mn-lt"/>
                <a:cs typeface="+mn-lt"/>
                <a:hlinkClick r:id="rId7"/>
              </a:rPr>
              <a:t>https://www.tripadvisor.co.uk/Attraction_Review-g186373-d8820239-Reviews-Glastonbury_Festival-Glastonbury_Somerset_England.html</a:t>
            </a:r>
            <a:r>
              <a:rPr lang="en-US" sz="1100">
                <a:ea typeface="+mn-lt"/>
                <a:cs typeface="+mn-lt"/>
              </a:rPr>
              <a:t> (accessed: Jan 10</a:t>
            </a:r>
            <a:r>
              <a:rPr lang="en-US" sz="800" baseline="30000">
                <a:ea typeface="+mn-lt"/>
                <a:cs typeface="+mn-lt"/>
              </a:rPr>
              <a:t>th</a:t>
            </a:r>
            <a:r>
              <a:rPr lang="en-US" sz="1100">
                <a:ea typeface="+mn-lt"/>
                <a:cs typeface="+mn-lt"/>
              </a:rPr>
              <a:t> 2024</a:t>
            </a:r>
            <a:r>
              <a:rPr lang="en-GB" sz="1100">
                <a:ea typeface="+mn-lt"/>
                <a:cs typeface="+mn-lt"/>
              </a:rPr>
              <a:t>).</a:t>
            </a:r>
            <a:r>
              <a:rPr lang="en-US" sz="1100">
                <a:ea typeface="+mn-lt"/>
                <a:cs typeface="+mn-lt"/>
              </a:rPr>
              <a:t> </a:t>
            </a:r>
          </a:p>
          <a:p>
            <a:r>
              <a:rPr lang="en-US" sz="1100">
                <a:ea typeface="+mn-lt"/>
                <a:cs typeface="+mn-lt"/>
              </a:rPr>
              <a:t>TripAdvisor (2024) </a:t>
            </a:r>
            <a:r>
              <a:rPr lang="en-GB" sz="1100">
                <a:ea typeface="+mn-lt"/>
                <a:cs typeface="+mn-lt"/>
              </a:rPr>
              <a:t>Wireless Festival. Available at: </a:t>
            </a:r>
            <a:r>
              <a:rPr lang="en-US" sz="1100">
                <a:ea typeface="+mn-lt"/>
                <a:cs typeface="+mn-lt"/>
                <a:hlinkClick r:id="rId8"/>
              </a:rPr>
              <a:t>https://www.tripadvisor.co.uk/Attraction_Review-g186338-d10020601-Reviews-Wireless_Festival-London_England.html</a:t>
            </a:r>
            <a:r>
              <a:rPr lang="en-US" sz="1100">
                <a:ea typeface="+mn-lt"/>
                <a:cs typeface="+mn-lt"/>
              </a:rPr>
              <a:t> (accessed: Jan 10</a:t>
            </a:r>
            <a:r>
              <a:rPr lang="en-US" sz="800" baseline="30000">
                <a:ea typeface="+mn-lt"/>
                <a:cs typeface="+mn-lt"/>
              </a:rPr>
              <a:t>th</a:t>
            </a:r>
            <a:r>
              <a:rPr lang="en-US" sz="1100">
                <a:ea typeface="+mn-lt"/>
                <a:cs typeface="+mn-lt"/>
              </a:rPr>
              <a:t> 2024</a:t>
            </a:r>
            <a:r>
              <a:rPr lang="en-GB" sz="1100">
                <a:ea typeface="+mn-lt"/>
                <a:cs typeface="+mn-lt"/>
              </a:rPr>
              <a:t>).</a:t>
            </a:r>
            <a:r>
              <a:rPr lang="en-US" sz="1100">
                <a:ea typeface="+mn-lt"/>
                <a:cs typeface="+mn-lt"/>
              </a:rPr>
              <a:t> </a:t>
            </a:r>
          </a:p>
          <a:p>
            <a:r>
              <a:rPr lang="en-GB" sz="1100">
                <a:ea typeface="+mn-lt"/>
                <a:cs typeface="+mn-lt"/>
              </a:rPr>
              <a:t>UK Parliament. (2020). </a:t>
            </a:r>
            <a:r>
              <a:rPr lang="en-GB" sz="1100" i="1">
                <a:ea typeface="+mn-lt"/>
                <a:cs typeface="+mn-lt"/>
              </a:rPr>
              <a:t>The Future of UK Music Festivals. </a:t>
            </a:r>
            <a:r>
              <a:rPr lang="en-GB" sz="1200">
                <a:latin typeface="Times New Roman"/>
                <a:cs typeface="Times New Roman"/>
              </a:rPr>
              <a:t>Available at: </a:t>
            </a:r>
            <a:r>
              <a:rPr lang="en-GB" sz="1100">
                <a:ea typeface="+mn-lt"/>
                <a:cs typeface="+mn-lt"/>
                <a:hlinkClick r:id="rId9"/>
              </a:rPr>
              <a:t>https://committees.parliament.uk/writtenevidence/18840/html/#_ftn11</a:t>
            </a:r>
            <a:r>
              <a:rPr lang="en-GB" sz="1100">
                <a:ea typeface="+mn-lt"/>
                <a:cs typeface="+mn-lt"/>
              </a:rPr>
              <a:t> (Accessed January 10</a:t>
            </a:r>
            <a:r>
              <a:rPr lang="en-GB" sz="800" baseline="30000">
                <a:ea typeface="+mn-lt"/>
                <a:cs typeface="+mn-lt"/>
              </a:rPr>
              <a:t>th</a:t>
            </a:r>
            <a:r>
              <a:rPr lang="en-GB" sz="1100">
                <a:ea typeface="+mn-lt"/>
                <a:cs typeface="+mn-lt"/>
              </a:rPr>
              <a:t> 2024</a:t>
            </a:r>
            <a:r>
              <a:rPr lang="en-GB" sz="1200">
                <a:latin typeface="Times New Roman"/>
                <a:cs typeface="Times New Roman"/>
              </a:rPr>
              <a:t>).</a:t>
            </a:r>
            <a:r>
              <a:rPr lang="en-US" sz="1100">
                <a:ea typeface="+mn-lt"/>
                <a:cs typeface="+mn-lt"/>
              </a:rPr>
              <a:t> </a:t>
            </a:r>
          </a:p>
          <a:p>
            <a:r>
              <a:rPr lang="en-GB" sz="1100">
                <a:ea typeface="+mn-lt"/>
                <a:cs typeface="+mn-lt"/>
              </a:rPr>
              <a:t>VeloNews.com (2011). The Explainer: Crowded streets can lead to dangerous sidewalks. [online] Velo. Available at: </a:t>
            </a:r>
            <a:r>
              <a:rPr lang="en-GB" sz="1100" u="sng">
                <a:ea typeface="+mn-lt"/>
                <a:cs typeface="+mn-lt"/>
                <a:hlinkClick r:id="rId10"/>
              </a:rPr>
              <a:t>https://velo.outsideonline.com/road/the-explainer-crowded-streets-and-dangerous-sidewalks/</a:t>
            </a:r>
            <a:r>
              <a:rPr lang="en-GB" sz="1100">
                <a:ea typeface="+mn-lt"/>
                <a:cs typeface="+mn-lt"/>
              </a:rPr>
              <a:t> [Accessed 12 Jan. 2024]. </a:t>
            </a:r>
            <a:endParaRPr lang="en-US" sz="1100">
              <a:ea typeface="+mn-lt"/>
              <a:cs typeface="+mn-lt"/>
            </a:endParaRPr>
          </a:p>
          <a:p>
            <a:r>
              <a:rPr lang="en-US" sz="1200">
                <a:ea typeface="+mn-lt"/>
                <a:cs typeface="+mn-lt"/>
              </a:rPr>
              <a:t>Visit Britain (2024) </a:t>
            </a:r>
            <a:r>
              <a:rPr lang="en-US" sz="1200" i="1">
                <a:latin typeface="Times New Roman"/>
                <a:cs typeface="Times New Roman"/>
              </a:rPr>
              <a:t>Biggest Music Festivals in The UK.</a:t>
            </a:r>
            <a:r>
              <a:rPr lang="en-US" sz="1200">
                <a:latin typeface="Times New Roman"/>
                <a:cs typeface="Times New Roman"/>
              </a:rPr>
              <a:t> Available at: </a:t>
            </a:r>
            <a:r>
              <a:rPr lang="en-US" sz="1200">
                <a:ea typeface="+mn-lt"/>
                <a:cs typeface="+mn-lt"/>
                <a:hlinkClick r:id="rId11"/>
              </a:rPr>
              <a:t>https://www.visitbritain.com/en/things-to-do/music-and-festivals#:~:text=Glastonbury,you'll%20never%20forget%20it</a:t>
            </a:r>
            <a:r>
              <a:rPr lang="en-US" sz="1200">
                <a:ea typeface="+mn-lt"/>
                <a:cs typeface="+mn-lt"/>
              </a:rPr>
              <a:t>. (accessed: Jan 9</a:t>
            </a:r>
            <a:r>
              <a:rPr lang="en-US" sz="950" baseline="30000">
                <a:ea typeface="+mn-lt"/>
                <a:cs typeface="+mn-lt"/>
              </a:rPr>
              <a:t>th</a:t>
            </a:r>
            <a:r>
              <a:rPr lang="en-US" sz="1200">
                <a:ea typeface="+mn-lt"/>
                <a:cs typeface="+mn-lt"/>
              </a:rPr>
              <a:t> 2024</a:t>
            </a:r>
            <a:r>
              <a:rPr lang="en-US" sz="1200">
                <a:latin typeface="Times New Roman"/>
                <a:cs typeface="Times New Roman"/>
              </a:rPr>
              <a:t>). </a:t>
            </a:r>
            <a:r>
              <a:rPr lang="en-US" sz="1200">
                <a:ea typeface="+mn-lt"/>
                <a:cs typeface="+mn-lt"/>
              </a:rPr>
              <a:t> </a:t>
            </a:r>
          </a:p>
          <a:p>
            <a:r>
              <a:rPr lang="en-US" sz="1100">
                <a:ea typeface="+mn-lt"/>
                <a:cs typeface="+mn-lt"/>
              </a:rPr>
              <a:t>Water station image: </a:t>
            </a:r>
            <a:r>
              <a:rPr lang="en-GB" sz="1100">
                <a:ea typeface="+mn-lt"/>
                <a:cs typeface="+mn-lt"/>
                <a:hlinkClick r:id="rId12"/>
              </a:rPr>
              <a:t>https://www.standard.co.uk/news/uk/if-you-don-t-have-a-bottle-you-re-screwed-glastonbury-festivalgoers-complain-of-water-shortage-a4178686.html#comments-area</a:t>
            </a:r>
            <a:r>
              <a:rPr lang="en-US" sz="1100">
                <a:ea typeface="+mn-lt"/>
                <a:cs typeface="+mn-lt"/>
              </a:rPr>
              <a:t> </a:t>
            </a:r>
          </a:p>
          <a:p>
            <a:r>
              <a:rPr lang="en-GB" sz="1100">
                <a:ea typeface="+mn-lt"/>
                <a:cs typeface="+mn-lt"/>
              </a:rPr>
              <a:t>Wilkinson, C. (2023). Glastonbury 2023 review: controversial line-up doesn’t let the sun go down. [online] Time Out United Kingdom. Available at: </a:t>
            </a:r>
            <a:r>
              <a:rPr lang="en-GB" sz="1100" u="sng">
                <a:ea typeface="+mn-lt"/>
                <a:cs typeface="+mn-lt"/>
                <a:hlinkClick r:id="rId13"/>
              </a:rPr>
              <a:t>https://www.timeout.com/uk/news/glastonbury-2023-review-controversial-line-up-doesnt-let-the-sun-go-down-062523#:~:text=More%20than%20200%2C000%20people%20descended,in%2Dthe%2Dair%20ballads</a:t>
            </a:r>
            <a:r>
              <a:rPr lang="en-GB" sz="1100">
                <a:ea typeface="+mn-lt"/>
                <a:cs typeface="+mn-lt"/>
              </a:rPr>
              <a:t>. [Accessed 13 Jan. 2024]. </a:t>
            </a:r>
            <a:endParaRPr lang="en-US" sz="1100">
              <a:ea typeface="+mn-lt"/>
              <a:cs typeface="+mn-lt"/>
            </a:endParaRPr>
          </a:p>
          <a:p>
            <a:r>
              <a:rPr lang="en-GB" sz="1100">
                <a:ea typeface="+mn-lt"/>
                <a:cs typeface="+mn-lt"/>
              </a:rPr>
              <a:t>Williams, A. M. &amp; Shaw, G. (1998). </a:t>
            </a:r>
            <a:r>
              <a:rPr lang="en-GB" sz="1200" i="1">
                <a:latin typeface="Times New Roman"/>
                <a:cs typeface="Times New Roman"/>
              </a:rPr>
              <a:t>Tourism and Economic Development: European Experience. </a:t>
            </a:r>
            <a:r>
              <a:rPr lang="en-GB" sz="1200">
                <a:latin typeface="Times New Roman"/>
                <a:cs typeface="Times New Roman"/>
              </a:rPr>
              <a:t>(3</a:t>
            </a:r>
            <a:r>
              <a:rPr lang="en-GB" sz="800" baseline="30000">
                <a:ea typeface="+mn-lt"/>
                <a:cs typeface="+mn-lt"/>
              </a:rPr>
              <a:t>rd</a:t>
            </a:r>
            <a:r>
              <a:rPr lang="en-GB" sz="1100">
                <a:ea typeface="+mn-lt"/>
                <a:cs typeface="+mn-lt"/>
              </a:rPr>
              <a:t> ed.). Wiley. </a:t>
            </a:r>
            <a:endParaRPr lang="en-US" sz="1100">
              <a:ea typeface="+mn-lt"/>
              <a:cs typeface="+mn-lt"/>
            </a:endParaRPr>
          </a:p>
          <a:p>
            <a:r>
              <a:rPr lang="en-US" sz="1100">
                <a:ea typeface="+mn-lt"/>
                <a:cs typeface="+mn-lt"/>
              </a:rPr>
              <a:t>Word Bank (2024) </a:t>
            </a:r>
            <a:r>
              <a:rPr lang="en-GB" sz="1100" i="1">
                <a:ea typeface="+mn-lt"/>
                <a:cs typeface="+mn-lt"/>
              </a:rPr>
              <a:t>Social Sustainability and Inclusion At-A-Glance</a:t>
            </a:r>
            <a:r>
              <a:rPr lang="en-GB" sz="1100">
                <a:ea typeface="+mn-lt"/>
                <a:cs typeface="+mn-lt"/>
              </a:rPr>
              <a:t>. Available at: </a:t>
            </a:r>
            <a:r>
              <a:rPr lang="en-GB" sz="1100">
                <a:ea typeface="+mn-lt"/>
                <a:cs typeface="+mn-lt"/>
                <a:hlinkClick r:id="rId14"/>
              </a:rPr>
              <a:t>https://www.worldbank.org/en/topic/socialsustainability#:~:text=Social%20Sustainability%20and%20Inclusion%20focuses,Overview</a:t>
            </a:r>
            <a:r>
              <a:rPr lang="en-US" sz="1100">
                <a:ea typeface="+mn-lt"/>
                <a:cs typeface="+mn-lt"/>
              </a:rPr>
              <a:t> </a:t>
            </a:r>
            <a:r>
              <a:rPr lang="en-GB" sz="1100">
                <a:ea typeface="+mn-lt"/>
                <a:cs typeface="+mn-lt"/>
              </a:rPr>
              <a:t>(accessed: Jan 10</a:t>
            </a:r>
            <a:r>
              <a:rPr lang="en-US" sz="800" baseline="30000" err="1">
                <a:ea typeface="+mn-lt"/>
                <a:cs typeface="+mn-lt"/>
              </a:rPr>
              <a:t>th</a:t>
            </a:r>
            <a:r>
              <a:rPr lang="en-US" sz="1100">
                <a:ea typeface="+mn-lt"/>
                <a:cs typeface="+mn-lt"/>
              </a:rPr>
              <a:t> 2024</a:t>
            </a:r>
            <a:r>
              <a:rPr lang="en-GB" sz="1100">
                <a:ea typeface="+mn-lt"/>
                <a:cs typeface="+mn-lt"/>
              </a:rPr>
              <a:t>). </a:t>
            </a:r>
            <a:r>
              <a:rPr lang="en-US" sz="1100">
                <a:ea typeface="+mn-lt"/>
                <a:cs typeface="+mn-lt"/>
              </a:rPr>
              <a:t> </a:t>
            </a:r>
          </a:p>
          <a:p>
            <a:r>
              <a:rPr lang="en-GB" sz="1100">
                <a:ea typeface="+mn-lt"/>
                <a:cs typeface="+mn-lt"/>
              </a:rPr>
              <a:t>Xu, A., Wang, C., Tang, D., &amp; Ye, W. (2022). Tourism circular economy: Identification and measurement of tourism industry </a:t>
            </a:r>
            <a:r>
              <a:rPr lang="en-GB" sz="1100" err="1">
                <a:ea typeface="+mn-lt"/>
                <a:cs typeface="+mn-lt"/>
              </a:rPr>
              <a:t>ecologization</a:t>
            </a:r>
            <a:r>
              <a:rPr lang="en-GB" sz="1100">
                <a:ea typeface="+mn-lt"/>
                <a:cs typeface="+mn-lt"/>
              </a:rPr>
              <a:t>. Ecological Indicators, 144, 109476-. </a:t>
            </a:r>
            <a:r>
              <a:rPr lang="en-GB" sz="1100">
                <a:ea typeface="+mn-lt"/>
                <a:cs typeface="+mn-lt"/>
                <a:hlinkClick r:id="rId15"/>
              </a:rPr>
              <a:t>https://doi.org/10.1016/j.ecolind.2022.109476</a:t>
            </a:r>
            <a:endParaRPr lang="en-US" sz="1100">
              <a:ea typeface="+mn-lt"/>
              <a:cs typeface="+mn-lt"/>
            </a:endParaRPr>
          </a:p>
          <a:p>
            <a:endParaRPr lang="en-GB" sz="1100">
              <a:ea typeface="+mn-lt"/>
              <a:cs typeface="+mn-lt"/>
            </a:endParaRPr>
          </a:p>
          <a:p>
            <a:endParaRPr lang="en-GB" sz="1100">
              <a:ea typeface="+mn-lt"/>
              <a:cs typeface="+mn-lt"/>
            </a:endParaRPr>
          </a:p>
          <a:p>
            <a:endParaRPr lang="en-GB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755685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31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office theme</vt:lpstr>
      <vt:lpstr> Global Sustainability Group Presentation  Module Code: BMTP5016 Course Tutor: Kathyrn Roberts  Kirsty Cook (2203229), Megan Marston-Phipps (2204916), Grace Davies (2220599) &amp; Benjamin Rhys Williams (2204839)</vt:lpstr>
      <vt:lpstr>Glastonbury Festival</vt:lpstr>
      <vt:lpstr>Glastonbury Festival Introduction</vt:lpstr>
      <vt:lpstr>Three Sustainability Pillars</vt:lpstr>
      <vt:lpstr>ENVIRONMENTAL DEVELOPMENT</vt:lpstr>
      <vt:lpstr>Sustainable Social Development </vt:lpstr>
      <vt:lpstr>Waste Reduction </vt:lpstr>
      <vt:lpstr>Plastic Reduction </vt:lpstr>
      <vt:lpstr>Noise Pollution  </vt:lpstr>
      <vt:lpstr>Venue and infrastructure / Energy reduction </vt:lpstr>
      <vt:lpstr>Co2 Emissions</vt:lpstr>
      <vt:lpstr>Water Conservation </vt:lpstr>
      <vt:lpstr>TOILETS</vt:lpstr>
      <vt:lpstr>Protection of Rural area</vt:lpstr>
      <vt:lpstr>Transport </vt:lpstr>
      <vt:lpstr>Social Development – Community Development</vt:lpstr>
      <vt:lpstr>Support to Charities</vt:lpstr>
      <vt:lpstr>Community Participation</vt:lpstr>
      <vt:lpstr>Doxey's Irritation Index </vt:lpstr>
      <vt:lpstr>Butlers' Area of Life Cycle</vt:lpstr>
      <vt:lpstr>Economic Development</vt:lpstr>
      <vt:lpstr>Locally sourced food and products </vt:lpstr>
      <vt:lpstr>Corporate Social Responsibility</vt:lpstr>
      <vt:lpstr>Circular Economy </vt:lpstr>
      <vt:lpstr>Greenwashing </vt:lpstr>
      <vt:lpstr>Long term planning </vt:lpstr>
      <vt:lpstr>Conclusion </vt:lpstr>
      <vt:lpstr>Bibliography 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2</cp:revision>
  <dcterms:created xsi:type="dcterms:W3CDTF">2024-01-08T13:11:28Z</dcterms:created>
  <dcterms:modified xsi:type="dcterms:W3CDTF">2024-01-15T12:37:08Z</dcterms:modified>
</cp:coreProperties>
</file>