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31"/>
  </p:notesMasterIdLst>
  <p:sldIdLst>
    <p:sldId id="256" r:id="rId8"/>
    <p:sldId id="257" r:id="rId9"/>
    <p:sldId id="258" r:id="rId10"/>
    <p:sldId id="259" r:id="rId11"/>
    <p:sldId id="260" r:id="rId12"/>
    <p:sldId id="261" r:id="rId13"/>
    <p:sldId id="262" r:id="rId14"/>
    <p:sldId id="263" r:id="rId15"/>
    <p:sldId id="264" r:id="rId16"/>
    <p:sldId id="265" r:id="rId17"/>
    <p:sldId id="266" r:id="rId18"/>
    <p:sldId id="277" r:id="rId19"/>
    <p:sldId id="279" r:id="rId20"/>
    <p:sldId id="280" r:id="rId21"/>
    <p:sldId id="281" r:id="rId22"/>
    <p:sldId id="282" r:id="rId23"/>
    <p:sldId id="283" r:id="rId24"/>
    <p:sldId id="284" r:id="rId25"/>
    <p:sldId id="285" r:id="rId26"/>
    <p:sldId id="286" r:id="rId27"/>
    <p:sldId id="273" r:id="rId28"/>
    <p:sldId id="276" r:id="rId29"/>
    <p:sldId id="274"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1" d="100"/>
          <a:sy n="111" d="100"/>
        </p:scale>
        <p:origin x="5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3.xml"/><Relationship Id="rId21" Type="http://schemas.openxmlformats.org/officeDocument/2006/relationships/slide" Target="slides/slide14.xml"/><Relationship Id="rId34" Type="http://schemas.openxmlformats.org/officeDocument/2006/relationships/theme" Target="theme/theme1.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ableStyles" Target="tableStyles.xml"/><Relationship Id="rId8"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BA546B-9D75-4DCD-889E-5C382C2B951C}" type="datetimeFigureOut">
              <a:rPr lang="en-GB" smtClean="0"/>
              <a:t>28/02/2024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2435A0-1996-434C-88F2-B871E4435C22}" type="slidenum">
              <a:rPr lang="en-GB" smtClean="0"/>
              <a:t>‹#›</a:t>
            </a:fld>
            <a:endParaRPr lang="en-GB"/>
          </a:p>
        </p:txBody>
      </p:sp>
    </p:spTree>
    <p:extLst>
      <p:ext uri="{BB962C8B-B14F-4D97-AF65-F5344CB8AC3E}">
        <p14:creationId xmlns:p14="http://schemas.microsoft.com/office/powerpoint/2010/main" val="26871372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are required to present a portfolio of evidence to showcase a range of competencies and skills linked to employability and an enterprising mind-set.  The purpose of this portfolio is for you to demonstrate that you have developed several employability and enterprise competencies throughout this module.  You need to include three components in your portfolio and these should be split into competencies; you may include more than one piece of evidence for each competency.  For example, you may choose to include an old CV and an updated CV to demonstrate that skills have been developed during the module; you may also want to annotate the updated document to highlight exactly how skills have been developed.  .  During the module you will have engaged in several activities relating to employability and enterprise competencies and these can be used as evidence in your portfolio. If you have worked as part of a team to complete an activity/task during the module we would not expect you to claim overall ownership for this piece of work.  Instead, you would need to annotate the document to highlight your role in the task and the skills developed during this task.  You may choose to include documents such as CVs, a PDP, personal statement and other document that you feel relates to the development of employability and enterprise skills.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When considering what to include in your portfolio it would be wise to ask yourself “If I was using this portfolio to apply for a job, how can I best demonstrate that I have developed key employability and enterprise skills”.  Your reflective piece (1000 words) is your opportunity to critically reflect and discuss how well you have developed these skills during the module and your personal development needs, for example how developing these skills may assist you in future employment.  You will need to support your reflection with relevant literature.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Use Gibb’s reflective cycle to assist with the structure of your reflection (see PowerPoint slides for further guidance).  Your reflective piece should include the following: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Brief introduction to the module, your expectations and initial thoughts.</a:t>
            </a:r>
          </a:p>
          <a:p>
            <a:pPr lvl="0"/>
            <a:r>
              <a:rPr lang="en-GB" sz="1200" kern="1200" dirty="0">
                <a:solidFill>
                  <a:schemeClr val="tx1"/>
                </a:solidFill>
                <a:effectLst/>
                <a:latin typeface="+mn-lt"/>
                <a:ea typeface="+mn-ea"/>
                <a:cs typeface="+mn-cs"/>
              </a:rPr>
              <a:t>How you felt about developing your existing employability and enterprise skills further, </a:t>
            </a:r>
          </a:p>
          <a:p>
            <a:pPr lvl="0"/>
            <a:r>
              <a:rPr lang="en-GB" sz="1200" kern="1200" dirty="0">
                <a:solidFill>
                  <a:schemeClr val="tx1"/>
                </a:solidFill>
                <a:effectLst/>
                <a:latin typeface="+mn-lt"/>
                <a:ea typeface="+mn-ea"/>
                <a:cs typeface="+mn-cs"/>
              </a:rPr>
              <a:t>Your engagement and involvement in sessions/activities/career appointments etc.  We would expect to see you refer to appropriate pieces of evidence from your portfolio here.  </a:t>
            </a:r>
          </a:p>
          <a:p>
            <a:pPr lvl="0"/>
            <a:r>
              <a:rPr lang="en-GB" sz="1200" kern="1200" dirty="0">
                <a:solidFill>
                  <a:schemeClr val="tx1"/>
                </a:solidFill>
                <a:effectLst/>
                <a:latin typeface="+mn-lt"/>
                <a:ea typeface="+mn-ea"/>
                <a:cs typeface="+mn-cs"/>
              </a:rPr>
              <a:t>Any challenges? Why? Areas that you feel that you have succeeded with the most. Is there anything you feel you struggled with?</a:t>
            </a:r>
          </a:p>
          <a:p>
            <a:pPr lvl="0"/>
            <a:r>
              <a:rPr lang="en-GB" sz="1200" kern="1200" dirty="0">
                <a:solidFill>
                  <a:schemeClr val="tx1"/>
                </a:solidFill>
                <a:effectLst/>
                <a:latin typeface="+mn-lt"/>
                <a:ea typeface="+mn-ea"/>
                <a:cs typeface="+mn-cs"/>
              </a:rPr>
              <a:t>Is there anything you could have done differently/would do differently if you were to participate in the process again?</a:t>
            </a:r>
          </a:p>
          <a:p>
            <a:pPr lvl="0"/>
            <a:r>
              <a:rPr lang="en-GB" sz="1200" kern="1200" dirty="0">
                <a:solidFill>
                  <a:schemeClr val="tx1"/>
                </a:solidFill>
                <a:effectLst/>
                <a:latin typeface="+mn-lt"/>
                <a:ea typeface="+mn-ea"/>
                <a:cs typeface="+mn-cs"/>
              </a:rPr>
              <a:t>How this module has helped you move forward towards future employment.  Any further skills you need to develop after this module that will help you to gain employment in a career of your choice.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40105226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are required to present a portfolio of evidence to showcase a range of competencies and skills linked to employability and an enterprising mind-set.  The purpose of this portfolio is for you to demonstrate that you have developed several employability and enterprise competencies throughout this module.  You need to include three components in your portfolio and these should be split into competencies; you may include more than one piece of evidence for each competency.  For example, you may choose to include an old CV and an updated CV to demonstrate that skills have been developed during the module; you may also want to annotate the updated document to highlight exactly how skills have been developed.  .  During the module you will have engaged in several activities relating to employability and enterprise competencies and these can be used as evidence in your portfolio. If you have worked as part of a team to complete an activity/task during the module we would not expect you to claim overall ownership for this piece of work.  Instead, you would need to annotate the document to highlight your role in the task and the skills developed during this task.  You may choose to include documents such as CVs, a PDP, personal statement and other document that you feel relates to the development of employability and enterprise skills.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When considering what to include in your portfolio it would be wise to ask yourself “If I was using this portfolio to apply for a job, how can I best demonstrate that I have developed key employability and enterprise skills”.  Your reflective piece (1000 words) is your opportunity to critically reflect and discuss how well you have developed these skills during the module and your personal development needs, for example how developing these skills may assist you in future employment.  You will need to support your reflection with relevant literature.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Use Gibb’s reflective cycle to assist with the structure of your reflection (see PowerPoint slides for further guidance).  Your reflective piece should include the following: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Brief introduction to the module, your expectations and initial thoughts.</a:t>
            </a:r>
          </a:p>
          <a:p>
            <a:pPr lvl="0"/>
            <a:r>
              <a:rPr lang="en-GB" sz="1200" kern="1200" dirty="0">
                <a:solidFill>
                  <a:schemeClr val="tx1"/>
                </a:solidFill>
                <a:effectLst/>
                <a:latin typeface="+mn-lt"/>
                <a:ea typeface="+mn-ea"/>
                <a:cs typeface="+mn-cs"/>
              </a:rPr>
              <a:t>How you felt about developing your existing employability and enterprise skills further, </a:t>
            </a:r>
          </a:p>
          <a:p>
            <a:pPr lvl="0"/>
            <a:r>
              <a:rPr lang="en-GB" sz="1200" kern="1200" dirty="0">
                <a:solidFill>
                  <a:schemeClr val="tx1"/>
                </a:solidFill>
                <a:effectLst/>
                <a:latin typeface="+mn-lt"/>
                <a:ea typeface="+mn-ea"/>
                <a:cs typeface="+mn-cs"/>
              </a:rPr>
              <a:t>Your engagement and involvement in sessions/activities/career appointments etc.  We would expect to see you refer to appropriate pieces of evidence from your portfolio here.  </a:t>
            </a:r>
          </a:p>
          <a:p>
            <a:pPr lvl="0"/>
            <a:r>
              <a:rPr lang="en-GB" sz="1200" kern="1200" dirty="0">
                <a:solidFill>
                  <a:schemeClr val="tx1"/>
                </a:solidFill>
                <a:effectLst/>
                <a:latin typeface="+mn-lt"/>
                <a:ea typeface="+mn-ea"/>
                <a:cs typeface="+mn-cs"/>
              </a:rPr>
              <a:t>Any challenges? Why? Areas that you feel that you have succeeded with the most. Is there anything you feel you struggled with?</a:t>
            </a:r>
          </a:p>
          <a:p>
            <a:pPr lvl="0"/>
            <a:r>
              <a:rPr lang="en-GB" sz="1200" kern="1200" dirty="0">
                <a:solidFill>
                  <a:schemeClr val="tx1"/>
                </a:solidFill>
                <a:effectLst/>
                <a:latin typeface="+mn-lt"/>
                <a:ea typeface="+mn-ea"/>
                <a:cs typeface="+mn-cs"/>
              </a:rPr>
              <a:t>Is there anything you could have done differently/would do differently if you were to participate in the process again?</a:t>
            </a:r>
          </a:p>
          <a:p>
            <a:pPr lvl="0"/>
            <a:r>
              <a:rPr lang="en-GB" sz="1200" kern="1200" dirty="0">
                <a:solidFill>
                  <a:schemeClr val="tx1"/>
                </a:solidFill>
                <a:effectLst/>
                <a:latin typeface="+mn-lt"/>
                <a:ea typeface="+mn-ea"/>
                <a:cs typeface="+mn-cs"/>
              </a:rPr>
              <a:t>How this module has helped you move forward towards future employment.  Any further skills you need to develop after this module that will help you to gain employment in a career of your choice.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830400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are required to present a portfolio of evidence to showcase a range of competencies and skills linked to employability and an enterprising mind-set.  The purpose of this portfolio is for you to demonstrate that you have developed several employability and enterprise competencies throughout this module.  You need to include three components in your portfolio and these should be split into competencies; you may include more than one piece of evidence for each competency.  For example, you may choose to include an old CV and an updated CV to demonstrate that skills have been developed during the module; you may also want to annotate the updated document to highlight exactly how skills have been developed.  .  During the module you will have engaged in several activities relating to employability and enterprise competencies and these can be used as evidence in your portfolio. If you have worked as part of a team to complete an activity/task during the module we would not expect you to claim overall ownership for this piece of work.  Instead, you would need to annotate the document to highlight your role in the task and the skills developed during this task.  You may choose to include documents such as CVs, a PDP, personal statement and other document that you feel relates to the development of employability and enterprise skills.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When considering what to include in your portfolio it would be wise to ask yourself “If I was using this portfolio to apply for a job, how can I best demonstrate that I have developed key employability and enterprise skills”.  Your reflective piece (1000 words) is your opportunity to critically reflect and discuss how well you have developed these skills during the module and your personal development needs, for example how developing these skills may assist you in future employment.  You will need to support your reflection with relevant literature.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Use Gibb’s reflective cycle to assist with the structure of your reflection (see PowerPoint slides for further guidance).  Your reflective piece should include the following: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Brief introduction to the module, your expectations and initial thoughts.</a:t>
            </a:r>
          </a:p>
          <a:p>
            <a:pPr lvl="0"/>
            <a:r>
              <a:rPr lang="en-GB" sz="1200" kern="1200" dirty="0">
                <a:solidFill>
                  <a:schemeClr val="tx1"/>
                </a:solidFill>
                <a:effectLst/>
                <a:latin typeface="+mn-lt"/>
                <a:ea typeface="+mn-ea"/>
                <a:cs typeface="+mn-cs"/>
              </a:rPr>
              <a:t>How you felt about developing your existing employability and enterprise skills further, </a:t>
            </a:r>
          </a:p>
          <a:p>
            <a:pPr lvl="0"/>
            <a:r>
              <a:rPr lang="en-GB" sz="1200" kern="1200" dirty="0">
                <a:solidFill>
                  <a:schemeClr val="tx1"/>
                </a:solidFill>
                <a:effectLst/>
                <a:latin typeface="+mn-lt"/>
                <a:ea typeface="+mn-ea"/>
                <a:cs typeface="+mn-cs"/>
              </a:rPr>
              <a:t>Your engagement and involvement in sessions/activities/career appointments etc.  We would expect to see you refer to appropriate pieces of evidence from your portfolio here.  </a:t>
            </a:r>
          </a:p>
          <a:p>
            <a:pPr lvl="0"/>
            <a:r>
              <a:rPr lang="en-GB" sz="1200" kern="1200" dirty="0">
                <a:solidFill>
                  <a:schemeClr val="tx1"/>
                </a:solidFill>
                <a:effectLst/>
                <a:latin typeface="+mn-lt"/>
                <a:ea typeface="+mn-ea"/>
                <a:cs typeface="+mn-cs"/>
              </a:rPr>
              <a:t>Any challenges? Why? Areas that you feel that you have succeeded with the most. Is there anything you feel you struggled with?</a:t>
            </a:r>
          </a:p>
          <a:p>
            <a:pPr lvl="0"/>
            <a:r>
              <a:rPr lang="en-GB" sz="1200" kern="1200" dirty="0">
                <a:solidFill>
                  <a:schemeClr val="tx1"/>
                </a:solidFill>
                <a:effectLst/>
                <a:latin typeface="+mn-lt"/>
                <a:ea typeface="+mn-ea"/>
                <a:cs typeface="+mn-cs"/>
              </a:rPr>
              <a:t>Is there anything you could have done differently/would do differently if you were to participate in the process again?</a:t>
            </a:r>
          </a:p>
          <a:p>
            <a:pPr lvl="0"/>
            <a:r>
              <a:rPr lang="en-GB" sz="1200" kern="1200" dirty="0">
                <a:solidFill>
                  <a:schemeClr val="tx1"/>
                </a:solidFill>
                <a:effectLst/>
                <a:latin typeface="+mn-lt"/>
                <a:ea typeface="+mn-ea"/>
                <a:cs typeface="+mn-cs"/>
              </a:rPr>
              <a:t>How this module has helped you move forward towards future employment.  Any further skills you need to develop after this module that will help you to gain employment in a career of your choice.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30317834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are required to present a portfolio of evidence to showcase a range of competencies and skills linked to employability and an enterprising mind-set.  The purpose of this portfolio is for you to demonstrate that you have developed several employability and enterprise competencies throughout this module.  You need to include three components in your portfolio and these should be split into competencies; you may include more than one piece of evidence for each competency.  For example, you may choose to include an old CV and an updated CV to demonstrate that skills have been developed during the module; you may also want to annotate the updated document to highlight exactly how skills have been developed.  .  During the module you will have engaged in several activities relating to employability and enterprise competencies and these can be used as evidence in your portfolio. If you have worked as part of a team to complete an activity/task during the module we would not expect you to claim overall ownership for this piece of work.  Instead, you would need to annotate the document to highlight your role in the task and the skills developed during this task.  You may choose to include documents such as CVs, a PDP, personal statement and other document that you feel relates to the development of employability and enterprise skills.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When considering what to include in your portfolio it would be wise to ask yourself “If I was using this portfolio to apply for a job, how can I best demonstrate that I have developed key employability and enterprise skills”.  Your reflective piece (1000 words) is your opportunity to critically reflect and discuss how well you have developed these skills during the module and your personal development needs, for example how developing these skills may assist you in future employment.  You will need to support your reflection with relevant literature.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Use Gibb’s reflective cycle to assist with the structure of your reflection (see PowerPoint slides for further guidance).  Your reflective piece should include the following: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Brief introduction to the module, your expectations and initial thoughts.</a:t>
            </a:r>
          </a:p>
          <a:p>
            <a:pPr lvl="0"/>
            <a:r>
              <a:rPr lang="en-GB" sz="1200" kern="1200" dirty="0">
                <a:solidFill>
                  <a:schemeClr val="tx1"/>
                </a:solidFill>
                <a:effectLst/>
                <a:latin typeface="+mn-lt"/>
                <a:ea typeface="+mn-ea"/>
                <a:cs typeface="+mn-cs"/>
              </a:rPr>
              <a:t>How you felt about developing your existing employability and enterprise skills further, </a:t>
            </a:r>
          </a:p>
          <a:p>
            <a:pPr lvl="0"/>
            <a:r>
              <a:rPr lang="en-GB" sz="1200" kern="1200" dirty="0">
                <a:solidFill>
                  <a:schemeClr val="tx1"/>
                </a:solidFill>
                <a:effectLst/>
                <a:latin typeface="+mn-lt"/>
                <a:ea typeface="+mn-ea"/>
                <a:cs typeface="+mn-cs"/>
              </a:rPr>
              <a:t>Your engagement and involvement in sessions/activities/career appointments etc.  We would expect to see you refer to appropriate pieces of evidence from your portfolio here.  </a:t>
            </a:r>
          </a:p>
          <a:p>
            <a:pPr lvl="0"/>
            <a:r>
              <a:rPr lang="en-GB" sz="1200" kern="1200" dirty="0">
                <a:solidFill>
                  <a:schemeClr val="tx1"/>
                </a:solidFill>
                <a:effectLst/>
                <a:latin typeface="+mn-lt"/>
                <a:ea typeface="+mn-ea"/>
                <a:cs typeface="+mn-cs"/>
              </a:rPr>
              <a:t>Any challenges? Why? Areas that you feel that you have succeeded with the most. Is there anything you feel you struggled with?</a:t>
            </a:r>
          </a:p>
          <a:p>
            <a:pPr lvl="0"/>
            <a:r>
              <a:rPr lang="en-GB" sz="1200" kern="1200" dirty="0">
                <a:solidFill>
                  <a:schemeClr val="tx1"/>
                </a:solidFill>
                <a:effectLst/>
                <a:latin typeface="+mn-lt"/>
                <a:ea typeface="+mn-ea"/>
                <a:cs typeface="+mn-cs"/>
              </a:rPr>
              <a:t>Is there anything you could have done differently/would do differently if you were to participate in the process again?</a:t>
            </a:r>
          </a:p>
          <a:p>
            <a:pPr lvl="0"/>
            <a:r>
              <a:rPr lang="en-GB" sz="1200" kern="1200" dirty="0">
                <a:solidFill>
                  <a:schemeClr val="tx1"/>
                </a:solidFill>
                <a:effectLst/>
                <a:latin typeface="+mn-lt"/>
                <a:ea typeface="+mn-ea"/>
                <a:cs typeface="+mn-cs"/>
              </a:rPr>
              <a:t>How this module has helped you move forward towards future employment.  Any further skills you need to develop after this module that will help you to gain employment in a career of your choice.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40190273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are required to present a portfolio of evidence to showcase a range of competencies and skills linked to employability and an enterprising mind-set.  The purpose of this portfolio is for you to demonstrate that you have developed several employability and enterprise competencies throughout this module.  You need to include three components in your portfolio and these should be split into competencies; you may include more than one piece of evidence for each competency.  For example, you may choose to include an old CV and an updated CV to demonstrate that skills have been developed during the module; you may also want to annotate the updated document to highlight exactly how skills have been developed.  .  During the module you will have engaged in several activities relating to employability and enterprise competencies and these can be used as evidence in your portfolio. If you have worked as part of a team to complete an activity/task during the module we would not expect you to claim overall ownership for this piece of work.  Instead, you would need to annotate the document to highlight your role in the task and the skills developed during this task.  You may choose to include documents such as CVs, a PDP, personal statement and other document that you feel relates to the development of employability and enterprise skills.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When considering what to include in your portfolio it would be wise to ask yourself “If I was using this portfolio to apply for a job, how can I best demonstrate that I have developed key employability and enterprise skills”.  Your reflective piece (1000 words) is your opportunity to critically reflect and discuss how well you have developed these skills during the module and your personal development needs, for example how developing these skills may assist you in future employment.  You will need to support your reflection with relevant literature.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Use Gibb’s reflective cycle to assist with the structure of your reflection (see PowerPoint slides for further guidance).  Your reflective piece should include the following: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Brief introduction to the module, your expectations and initial thoughts.</a:t>
            </a:r>
          </a:p>
          <a:p>
            <a:pPr lvl="0"/>
            <a:r>
              <a:rPr lang="en-GB" sz="1200" kern="1200" dirty="0">
                <a:solidFill>
                  <a:schemeClr val="tx1"/>
                </a:solidFill>
                <a:effectLst/>
                <a:latin typeface="+mn-lt"/>
                <a:ea typeface="+mn-ea"/>
                <a:cs typeface="+mn-cs"/>
              </a:rPr>
              <a:t>How you felt about developing your existing employability and enterprise skills further, </a:t>
            </a:r>
          </a:p>
          <a:p>
            <a:pPr lvl="0"/>
            <a:r>
              <a:rPr lang="en-GB" sz="1200" kern="1200" dirty="0">
                <a:solidFill>
                  <a:schemeClr val="tx1"/>
                </a:solidFill>
                <a:effectLst/>
                <a:latin typeface="+mn-lt"/>
                <a:ea typeface="+mn-ea"/>
                <a:cs typeface="+mn-cs"/>
              </a:rPr>
              <a:t>Your engagement and involvement in sessions/activities/career appointments etc.  We would expect to see you refer to appropriate pieces of evidence from your portfolio here.  </a:t>
            </a:r>
          </a:p>
          <a:p>
            <a:pPr lvl="0"/>
            <a:r>
              <a:rPr lang="en-GB" sz="1200" kern="1200" dirty="0">
                <a:solidFill>
                  <a:schemeClr val="tx1"/>
                </a:solidFill>
                <a:effectLst/>
                <a:latin typeface="+mn-lt"/>
                <a:ea typeface="+mn-ea"/>
                <a:cs typeface="+mn-cs"/>
              </a:rPr>
              <a:t>Any challenges? Why? Areas that you feel that you have succeeded with the most. Is there anything you feel you struggled with?</a:t>
            </a:r>
          </a:p>
          <a:p>
            <a:pPr lvl="0"/>
            <a:r>
              <a:rPr lang="en-GB" sz="1200" kern="1200" dirty="0">
                <a:solidFill>
                  <a:schemeClr val="tx1"/>
                </a:solidFill>
                <a:effectLst/>
                <a:latin typeface="+mn-lt"/>
                <a:ea typeface="+mn-ea"/>
                <a:cs typeface="+mn-cs"/>
              </a:rPr>
              <a:t>Is there anything you could have done differently/would do differently if you were to participate in the process again?</a:t>
            </a:r>
          </a:p>
          <a:p>
            <a:pPr lvl="0"/>
            <a:r>
              <a:rPr lang="en-GB" sz="1200" kern="1200" dirty="0">
                <a:solidFill>
                  <a:schemeClr val="tx1"/>
                </a:solidFill>
                <a:effectLst/>
                <a:latin typeface="+mn-lt"/>
                <a:ea typeface="+mn-ea"/>
                <a:cs typeface="+mn-cs"/>
              </a:rPr>
              <a:t>How this module has helped you move forward towards future employment.  Any further skills you need to develop after this module that will help you to gain employment in a career of your choice.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12744700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are required to present a portfolio of evidence to showcase a range of competencies and skills linked to employability and an enterprising mind-set.  The purpose of this portfolio is for you to demonstrate that you have developed several employability and enterprise competencies throughout this module.  You need to include three components in your portfolio and these should be split into competencies; you may include more than one piece of evidence for each competency.  For example, you may choose to include an old CV and an updated CV to demonstrate that skills have been developed during the module; you may also want to annotate the updated document to highlight exactly how skills have been developed.  .  During the module you will have engaged in several activities relating to employability and enterprise competencies and these can be used as evidence in your portfolio. If you have worked as part of a team to complete an activity/task during the module we would not expect you to claim overall ownership for this piece of work.  Instead, you would need to annotate the document to highlight your role in the task and the skills developed during this task.  You may choose to include documents such as CVs, a PDP, personal statement and other document that you feel relates to the development of employability and enterprise skills.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When considering what to include in your portfolio it would be wise to ask yourself “If I was using this portfolio to apply for a job, how can I best demonstrate that I have developed key employability and enterprise skills”.  Your reflective piece (1000 words) is your opportunity to critically reflect and discuss how well you have developed these skills during the module and your personal development needs, for example how developing these skills may assist you in future employment.  You will need to support your reflection with relevant literature.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Use Gibb’s reflective cycle to assist with the structure of your reflection (see PowerPoint slides for further guidance).  Your reflective piece should include the following: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Brief introduction to the module, your expectations and initial thoughts.</a:t>
            </a:r>
          </a:p>
          <a:p>
            <a:pPr lvl="0"/>
            <a:r>
              <a:rPr lang="en-GB" sz="1200" kern="1200" dirty="0">
                <a:solidFill>
                  <a:schemeClr val="tx1"/>
                </a:solidFill>
                <a:effectLst/>
                <a:latin typeface="+mn-lt"/>
                <a:ea typeface="+mn-ea"/>
                <a:cs typeface="+mn-cs"/>
              </a:rPr>
              <a:t>How you felt about developing your existing employability and enterprise skills further, </a:t>
            </a:r>
          </a:p>
          <a:p>
            <a:pPr lvl="0"/>
            <a:r>
              <a:rPr lang="en-GB" sz="1200" kern="1200" dirty="0">
                <a:solidFill>
                  <a:schemeClr val="tx1"/>
                </a:solidFill>
                <a:effectLst/>
                <a:latin typeface="+mn-lt"/>
                <a:ea typeface="+mn-ea"/>
                <a:cs typeface="+mn-cs"/>
              </a:rPr>
              <a:t>Your engagement and involvement in sessions/activities/career appointments etc.  We would expect to see you refer to appropriate pieces of evidence from your portfolio here.  </a:t>
            </a:r>
          </a:p>
          <a:p>
            <a:pPr lvl="0"/>
            <a:r>
              <a:rPr lang="en-GB" sz="1200" kern="1200" dirty="0">
                <a:solidFill>
                  <a:schemeClr val="tx1"/>
                </a:solidFill>
                <a:effectLst/>
                <a:latin typeface="+mn-lt"/>
                <a:ea typeface="+mn-ea"/>
                <a:cs typeface="+mn-cs"/>
              </a:rPr>
              <a:t>Any challenges? Why? Areas that you feel that you have succeeded with the most. Is there anything you feel you struggled with?</a:t>
            </a:r>
          </a:p>
          <a:p>
            <a:pPr lvl="0"/>
            <a:r>
              <a:rPr lang="en-GB" sz="1200" kern="1200" dirty="0">
                <a:solidFill>
                  <a:schemeClr val="tx1"/>
                </a:solidFill>
                <a:effectLst/>
                <a:latin typeface="+mn-lt"/>
                <a:ea typeface="+mn-ea"/>
                <a:cs typeface="+mn-cs"/>
              </a:rPr>
              <a:t>Is there anything you could have done differently/would do differently if you were to participate in the process again?</a:t>
            </a:r>
          </a:p>
          <a:p>
            <a:pPr lvl="0"/>
            <a:r>
              <a:rPr lang="en-GB" sz="1200" kern="1200" dirty="0">
                <a:solidFill>
                  <a:schemeClr val="tx1"/>
                </a:solidFill>
                <a:effectLst/>
                <a:latin typeface="+mn-lt"/>
                <a:ea typeface="+mn-ea"/>
                <a:cs typeface="+mn-cs"/>
              </a:rPr>
              <a:t>How this module has helped you move forward towards future employment.  Any further skills you need to develop after this module that will help you to gain employment in a career of your choice.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32564679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are required to present a portfolio of evidence to showcase a range of competencies and skills linked to employability and an enterprising mind-set.  The purpose of this portfolio is for you to demonstrate that you have developed several employability and enterprise competencies throughout this module.  You need to include three components in your portfolio and these should be split into competencies; you may include more than one piece of evidence for each competency.  For example, you may choose to include an old CV and an updated CV to demonstrate that skills have been developed during the module; you may also want to annotate the updated document to highlight exactly how skills have been developed.  .  During the module you will have engaged in several activities relating to employability and enterprise competencies and these can be used as evidence in your portfolio. If you have worked as part of a team to complete an activity/task during the module we would not expect you to claim overall ownership for this piece of work.  Instead, you would need to annotate the document to highlight your role in the task and the skills developed during this task.  You may choose to include documents such as CVs, a PDP, personal statement and other document that you feel relates to the development of employability and enterprise skills.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When considering what to include in your portfolio it would be wise to ask yourself “If I was using this portfolio to apply for a job, how can I best demonstrate that I have developed key employability and enterprise skills”.  Your reflective piece (1000 words) is your opportunity to critically reflect and discuss how well you have developed these skills during the module and your personal development needs, for example how developing these skills may assist you in future employment.  You will need to support your reflection with relevant literature.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Use Gibb’s reflective cycle to assist with the structure of your reflection (see PowerPoint slides for further guidance).  Your reflective piece should include the following: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Brief introduction to the module, your expectations and initial thoughts.</a:t>
            </a:r>
          </a:p>
          <a:p>
            <a:pPr lvl="0"/>
            <a:r>
              <a:rPr lang="en-GB" sz="1200" kern="1200" dirty="0">
                <a:solidFill>
                  <a:schemeClr val="tx1"/>
                </a:solidFill>
                <a:effectLst/>
                <a:latin typeface="+mn-lt"/>
                <a:ea typeface="+mn-ea"/>
                <a:cs typeface="+mn-cs"/>
              </a:rPr>
              <a:t>How you felt about developing your existing employability and enterprise skills further, </a:t>
            </a:r>
          </a:p>
          <a:p>
            <a:pPr lvl="0"/>
            <a:r>
              <a:rPr lang="en-GB" sz="1200" kern="1200" dirty="0">
                <a:solidFill>
                  <a:schemeClr val="tx1"/>
                </a:solidFill>
                <a:effectLst/>
                <a:latin typeface="+mn-lt"/>
                <a:ea typeface="+mn-ea"/>
                <a:cs typeface="+mn-cs"/>
              </a:rPr>
              <a:t>Your engagement and involvement in sessions/activities/career appointments etc.  We would expect to see you refer to appropriate pieces of evidence from your portfolio here.  </a:t>
            </a:r>
          </a:p>
          <a:p>
            <a:pPr lvl="0"/>
            <a:r>
              <a:rPr lang="en-GB" sz="1200" kern="1200" dirty="0">
                <a:solidFill>
                  <a:schemeClr val="tx1"/>
                </a:solidFill>
                <a:effectLst/>
                <a:latin typeface="+mn-lt"/>
                <a:ea typeface="+mn-ea"/>
                <a:cs typeface="+mn-cs"/>
              </a:rPr>
              <a:t>Any challenges? Why? Areas that you feel that you have succeeded with the most. Is there anything you feel you struggled with?</a:t>
            </a:r>
          </a:p>
          <a:p>
            <a:pPr lvl="0"/>
            <a:r>
              <a:rPr lang="en-GB" sz="1200" kern="1200" dirty="0">
                <a:solidFill>
                  <a:schemeClr val="tx1"/>
                </a:solidFill>
                <a:effectLst/>
                <a:latin typeface="+mn-lt"/>
                <a:ea typeface="+mn-ea"/>
                <a:cs typeface="+mn-cs"/>
              </a:rPr>
              <a:t>Is there anything you could have done differently/would do differently if you were to participate in the process again?</a:t>
            </a:r>
          </a:p>
          <a:p>
            <a:pPr lvl="0"/>
            <a:r>
              <a:rPr lang="en-GB" sz="1200" kern="1200" dirty="0">
                <a:solidFill>
                  <a:schemeClr val="tx1"/>
                </a:solidFill>
                <a:effectLst/>
                <a:latin typeface="+mn-lt"/>
                <a:ea typeface="+mn-ea"/>
                <a:cs typeface="+mn-cs"/>
              </a:rPr>
              <a:t>How this module has helped you move forward towards future employment.  Any further skills you need to develop after this module that will help you to gain employment in a career of your choice.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40842068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308607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EE094-3B67-6476-5238-08A6EB7E00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F630F28-7E28-0E48-E563-33D5F8CF16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5403C59-B430-2642-A571-E88CAF4AC65B}"/>
              </a:ext>
            </a:extLst>
          </p:cNvPr>
          <p:cNvSpPr>
            <a:spLocks noGrp="1"/>
          </p:cNvSpPr>
          <p:nvPr>
            <p:ph type="dt" sz="half" idx="10"/>
          </p:nvPr>
        </p:nvSpPr>
        <p:spPr/>
        <p:txBody>
          <a:bodyPr/>
          <a:lstStyle/>
          <a:p>
            <a:fld id="{A8CEB7FB-895A-41B6-8A67-9E786300C27C}" type="datetimeFigureOut">
              <a:rPr lang="en-GB" smtClean="0"/>
              <a:t>28/02/2024</a:t>
            </a:fld>
            <a:endParaRPr lang="en-GB"/>
          </a:p>
        </p:txBody>
      </p:sp>
      <p:sp>
        <p:nvSpPr>
          <p:cNvPr id="5" name="Footer Placeholder 4">
            <a:extLst>
              <a:ext uri="{FF2B5EF4-FFF2-40B4-BE49-F238E27FC236}">
                <a16:creationId xmlns:a16="http://schemas.microsoft.com/office/drawing/2014/main" id="{B74C9115-68C5-2A57-AAC9-48069E3B89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8C9AD1-31ED-0414-06D3-A1A01D096AEB}"/>
              </a:ext>
            </a:extLst>
          </p:cNvPr>
          <p:cNvSpPr>
            <a:spLocks noGrp="1"/>
          </p:cNvSpPr>
          <p:nvPr>
            <p:ph type="sldNum" sz="quarter" idx="12"/>
          </p:nvPr>
        </p:nvSpPr>
        <p:spPr/>
        <p:txBody>
          <a:bodyPr/>
          <a:lstStyle/>
          <a:p>
            <a:fld id="{F4D56489-AD3D-48D4-94F8-E0B3F4764D18}" type="slidenum">
              <a:rPr lang="en-GB" smtClean="0"/>
              <a:t>‹#›</a:t>
            </a:fld>
            <a:endParaRPr lang="en-GB"/>
          </a:p>
        </p:txBody>
      </p:sp>
    </p:spTree>
    <p:extLst>
      <p:ext uri="{BB962C8B-B14F-4D97-AF65-F5344CB8AC3E}">
        <p14:creationId xmlns:p14="http://schemas.microsoft.com/office/powerpoint/2010/main" val="2671078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6809498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921817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2374898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92971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062191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9191716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79891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686160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074619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3674905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935617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20975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545374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217690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711110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963704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219799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28/02/2024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572260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28/02/2024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93230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346738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980733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90550965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9379655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147359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943871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3211804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95106767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96899086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0825850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7736956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84735253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slideLayout" Target="../slideLayouts/slideLayout19.xml"/><Relationship Id="rId7"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CEB7FB-895A-41B6-8A67-9E786300C27C}" type="datetimeFigureOut">
              <a:rPr lang="en-GB" smtClean="0"/>
              <a:t>28/02/2024</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D56489-AD3D-48D4-94F8-E0B3F4764D18}"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52831960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417430133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297760237"/>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471550053"/>
      </p:ext>
    </p:extLst>
  </p:cSld>
  <p:clrMap bg1="lt1" tx1="dk1" bg2="lt2" tx2="dk2" accent1="accent1" accent2="accent2" accent3="accent3" accent4="accent4" accent5="accent5" accent6="accent6" hlink="hlink" folHlink="folHlink"/>
  <p:sldLayoutIdLst>
    <p:sldLayoutId id="2147483678" r:id="rId1"/>
    <p:sldLayoutId id="214748367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60657"/>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97" r:id="rId4"/>
    <p:sldLayoutId id="2147483698" r:id="rId5"/>
    <p:sldLayoutId id="2147483699"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87160750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6736699"/>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8" Type="http://schemas.openxmlformats.org/officeDocument/2006/relationships/hyperlink" Target="https://www.jobsinwales.com/" TargetMode="External"/><Relationship Id="rId3" Type="http://schemas.openxmlformats.org/officeDocument/2006/relationships/hyperlink" Target="https://www.prospects.ac.uk/" TargetMode="External"/><Relationship Id="rId7" Type="http://schemas.openxmlformats.org/officeDocument/2006/relationships/hyperlink" Target="https://www.reed.co.uk/" TargetMode="External"/><Relationship Id="rId2" Type="http://schemas.openxmlformats.org/officeDocument/2006/relationships/hyperlink" Target="https://uwtsd.careercentre.me/JobSearch" TargetMode="External"/><Relationship Id="rId1" Type="http://schemas.openxmlformats.org/officeDocument/2006/relationships/slideLayout" Target="../slideLayouts/slideLayout17.xml"/><Relationship Id="rId6" Type="http://schemas.openxmlformats.org/officeDocument/2006/relationships/hyperlink" Target="https://uk.indeed.com/" TargetMode="External"/><Relationship Id="rId5" Type="http://schemas.openxmlformats.org/officeDocument/2006/relationships/hyperlink" Target="https://www.hays.co.uk/" TargetMode="External"/><Relationship Id="rId4" Type="http://schemas.openxmlformats.org/officeDocument/2006/relationships/hyperlink" Target="https://www.totaljobs.com/browse-jobs" TargetMode="External"/><Relationship Id="rId9" Type="http://schemas.openxmlformats.org/officeDocument/2006/relationships/hyperlink" Target="https://www.fish4.co.uk/jobs/wales/"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charityjobfinder.co.uk/en/home/" TargetMode="External"/><Relationship Id="rId7" Type="http://schemas.openxmlformats.org/officeDocument/2006/relationships/hyperlink" Target="https://independentjobs.independent.co.uk/" TargetMode="External"/><Relationship Id="rId2" Type="http://schemas.openxmlformats.org/officeDocument/2006/relationships/hyperlink" Target="https://wcva.cymru/jobs/" TargetMode="External"/><Relationship Id="rId1" Type="http://schemas.openxmlformats.org/officeDocument/2006/relationships/slideLayout" Target="../slideLayouts/slideLayout17.xml"/><Relationship Id="rId6" Type="http://schemas.openxmlformats.org/officeDocument/2006/relationships/hyperlink" Target="https://jobs.bigissue.com/" TargetMode="External"/><Relationship Id="rId5" Type="http://schemas.openxmlformats.org/officeDocument/2006/relationships/hyperlink" Target="https://jobs.theguardian.com/" TargetMode="External"/><Relationship Id="rId4" Type="http://schemas.openxmlformats.org/officeDocument/2006/relationships/hyperlink" Target="https://www.charityjob.co.uk/community-centre-manager-jobs-in-en5"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pembrokeshire.gov.uk/jobs-and-careers" TargetMode="External"/><Relationship Id="rId2" Type="http://schemas.openxmlformats.org/officeDocument/2006/relationships/hyperlink" Target="https://www.carmarthenshire.gov.wales/home/council-services/jobs-careers1/" TargetMode="External"/><Relationship Id="rId1" Type="http://schemas.openxmlformats.org/officeDocument/2006/relationships/slideLayout" Target="../slideLayouts/slideLayout17.xml"/><Relationship Id="rId5" Type="http://schemas.openxmlformats.org/officeDocument/2006/relationships/hyperlink" Target="https://www.cardiff.gov.uk/ENG/resident/Jobs-and-training/Pages/default.aspx" TargetMode="External"/><Relationship Id="rId4" Type="http://schemas.openxmlformats.org/officeDocument/2006/relationships/hyperlink" Target="https://www.swansea.gov.uk/article/992/Jobs"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civilservicejobs.service.gov.uk/csr/index.cgi" TargetMode="External"/><Relationship Id="rId2" Type="http://schemas.openxmlformats.org/officeDocument/2006/relationships/hyperlink" Target="https://gov.wales/job-and-vacancies" TargetMode="External"/><Relationship Id="rId1" Type="http://schemas.openxmlformats.org/officeDocument/2006/relationships/slideLayout" Target="../slideLayouts/slideLayout17.xml"/><Relationship Id="rId5" Type="http://schemas.openxmlformats.org/officeDocument/2006/relationships/hyperlink" Target="https://www.linkedin.com/jobs/?originalSubdomain=uk" TargetMode="External"/><Relationship Id="rId4" Type="http://schemas.openxmlformats.org/officeDocument/2006/relationships/hyperlink" Target="https://careers.un.org/lbw/home.aspx?viewtype=SJ&amp;vacancy=All"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hyperlink" Target="https://moodle.uwtsd.ac.uk/course/view.php?id=8538#section-4" TargetMode="External"/><Relationship Id="rId2" Type="http://schemas.openxmlformats.org/officeDocument/2006/relationships/notesSlide" Target="../notesSlides/notesSlide5.xml"/><Relationship Id="rId1" Type="http://schemas.openxmlformats.org/officeDocument/2006/relationships/slideLayout" Target="../slideLayouts/slideLayout17.xml"/><Relationship Id="rId4" Type="http://schemas.openxmlformats.org/officeDocument/2006/relationships/image" Target="../media/image31.png"/></Relationships>
</file>

<file path=ppt/slides/_rels/slide17.xml.rels><?xml version="1.0" encoding="UTF-8" standalone="yes"?>
<Relationships xmlns="http://schemas.openxmlformats.org/package/2006/relationships"><Relationship Id="rId3" Type="http://schemas.openxmlformats.org/officeDocument/2006/relationships/hyperlink" Target="https://moodle.uwtsd.ac.uk/course/view.php?id=8538#section-4" TargetMode="External"/><Relationship Id="rId2" Type="http://schemas.openxmlformats.org/officeDocument/2006/relationships/notesSlide" Target="../notesSlides/notesSlide6.xml"/><Relationship Id="rId1" Type="http://schemas.openxmlformats.org/officeDocument/2006/relationships/slideLayout" Target="../slideLayouts/slideLayout17.xml"/><Relationship Id="rId4" Type="http://schemas.openxmlformats.org/officeDocument/2006/relationships/image" Target="../media/image31.png"/></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uwtsd.careercentre.me/welcome/uwtsd" TargetMode="Externa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751567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DEA2F7C-F7B1-D675-E9DD-02EF414AB884}"/>
              </a:ext>
            </a:extLst>
          </p:cNvPr>
          <p:cNvSpPr>
            <a:spLocks noGrp="1"/>
          </p:cNvSpPr>
          <p:nvPr>
            <p:ph idx="1"/>
          </p:nvPr>
        </p:nvSpPr>
        <p:spPr/>
        <p:txBody>
          <a:bodyPr/>
          <a:lstStyle/>
          <a:p>
            <a:pPr marL="0" indent="0" algn="ctr">
              <a:buNone/>
            </a:pPr>
            <a:r>
              <a:rPr lang="en-GB" dirty="0">
                <a:solidFill>
                  <a:schemeClr val="bg1"/>
                </a:solidFill>
              </a:rPr>
              <a:t>ECGE6002Q:</a:t>
            </a:r>
          </a:p>
          <a:p>
            <a:pPr marL="0" indent="0" algn="ctr">
              <a:buNone/>
            </a:pPr>
            <a:r>
              <a:rPr lang="en-GB" dirty="0">
                <a:solidFill>
                  <a:schemeClr val="bg1"/>
                </a:solidFill>
              </a:rPr>
              <a:t>Skills for Life: Employability and Future Pathways</a:t>
            </a:r>
          </a:p>
          <a:p>
            <a:pPr marL="0" indent="0" algn="ctr">
              <a:buNone/>
            </a:pPr>
            <a:r>
              <a:rPr lang="en-GB" dirty="0">
                <a:solidFill>
                  <a:schemeClr val="bg1"/>
                </a:solidFill>
              </a:rPr>
              <a:t>Module Overview and Assessment Tutorial </a:t>
            </a:r>
          </a:p>
        </p:txBody>
      </p:sp>
    </p:spTree>
    <p:extLst>
      <p:ext uri="{BB962C8B-B14F-4D97-AF65-F5344CB8AC3E}">
        <p14:creationId xmlns:p14="http://schemas.microsoft.com/office/powerpoint/2010/main" val="11290029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BE8E576-11C0-A2E6-AA6B-126B740EF183}"/>
              </a:ext>
            </a:extLst>
          </p:cNvPr>
          <p:cNvSpPr txBox="1"/>
          <p:nvPr/>
        </p:nvSpPr>
        <p:spPr>
          <a:xfrm>
            <a:off x="379562" y="1544128"/>
            <a:ext cx="5538159" cy="2031325"/>
          </a:xfrm>
          <a:prstGeom prst="rect">
            <a:avLst/>
          </a:prstGeom>
          <a:noFill/>
        </p:spPr>
        <p:txBody>
          <a:bodyPr wrap="square" rtlCol="0">
            <a:spAutoFit/>
          </a:bodyPr>
          <a:lstStyle/>
          <a:p>
            <a:r>
              <a:rPr lang="en-GB" dirty="0">
                <a:solidFill>
                  <a:schemeClr val="bg1"/>
                </a:solidFill>
              </a:rPr>
              <a:t>Module Aim:</a:t>
            </a:r>
          </a:p>
          <a:p>
            <a:endParaRPr lang="en-GB" dirty="0">
              <a:solidFill>
                <a:schemeClr val="bg1"/>
              </a:solidFill>
            </a:endParaRPr>
          </a:p>
          <a:p>
            <a:r>
              <a:rPr lang="en-GB" dirty="0">
                <a:solidFill>
                  <a:schemeClr val="bg1"/>
                </a:solidFill>
              </a:rPr>
              <a:t>To foster a range of behaviours, attitudes and competencies which develop enterprising thinking and an employability mindset and enhance students’ ability to critically reflect on their own development needs.   </a:t>
            </a:r>
          </a:p>
          <a:p>
            <a:endParaRPr lang="en-GB" dirty="0">
              <a:solidFill>
                <a:schemeClr val="bg1"/>
              </a:solidFill>
            </a:endParaRPr>
          </a:p>
        </p:txBody>
      </p:sp>
    </p:spTree>
    <p:extLst>
      <p:ext uri="{BB962C8B-B14F-4D97-AF65-F5344CB8AC3E}">
        <p14:creationId xmlns:p14="http://schemas.microsoft.com/office/powerpoint/2010/main" val="20998802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D20E0E4-5A90-4552-1F2D-73E0580B6DCB}"/>
              </a:ext>
            </a:extLst>
          </p:cNvPr>
          <p:cNvSpPr txBox="1"/>
          <p:nvPr/>
        </p:nvSpPr>
        <p:spPr>
          <a:xfrm>
            <a:off x="345057" y="1069675"/>
            <a:ext cx="5538159" cy="5053691"/>
          </a:xfrm>
          <a:prstGeom prst="rect">
            <a:avLst/>
          </a:prstGeom>
          <a:noFill/>
        </p:spPr>
        <p:txBody>
          <a:bodyPr wrap="square" rtlCol="0">
            <a:spAutoFit/>
          </a:bodyPr>
          <a:lstStyle/>
          <a:p>
            <a:r>
              <a:rPr lang="en-GB" dirty="0">
                <a:solidFill>
                  <a:schemeClr val="bg1"/>
                </a:solidFill>
              </a:rPr>
              <a:t>Learning Outcomes:</a:t>
            </a:r>
          </a:p>
          <a:p>
            <a:endParaRPr lang="en-GB" dirty="0">
              <a:solidFill>
                <a:schemeClr val="bg1"/>
              </a:solidFill>
            </a:endParaRPr>
          </a:p>
          <a:p>
            <a:pPr marL="285750" indent="-285750">
              <a:lnSpc>
                <a:spcPct val="120000"/>
              </a:lnSpc>
              <a:spcBef>
                <a:spcPts val="600"/>
              </a:spcBef>
              <a:buFont typeface="Arial" panose="020B0604020202020204" pitchFamily="34" charset="0"/>
              <a:buChar char="•"/>
            </a:pPr>
            <a:r>
              <a:rPr lang="en-GB" sz="1600" dirty="0">
                <a:solidFill>
                  <a:schemeClr val="bg1"/>
                </a:solidFill>
              </a:rPr>
              <a:t>Critically analyse the principles of employability and enterprising skills in relation to relevant career pathways;</a:t>
            </a:r>
          </a:p>
          <a:p>
            <a:pPr marL="285750" indent="-285750">
              <a:lnSpc>
                <a:spcPct val="120000"/>
              </a:lnSpc>
              <a:spcBef>
                <a:spcPts val="600"/>
              </a:spcBef>
              <a:buFont typeface="Arial" panose="020B0604020202020204" pitchFamily="34" charset="0"/>
              <a:buChar char="•"/>
            </a:pPr>
            <a:r>
              <a:rPr lang="en-GB" sz="1600" dirty="0">
                <a:solidFill>
                  <a:schemeClr val="bg1"/>
                </a:solidFill>
              </a:rPr>
              <a:t>Critically reflect on the importance of continual learning and future thinking for  own personal development and employability; </a:t>
            </a:r>
          </a:p>
          <a:p>
            <a:pPr marL="285750" indent="-285750">
              <a:lnSpc>
                <a:spcPct val="120000"/>
              </a:lnSpc>
              <a:spcBef>
                <a:spcPts val="600"/>
              </a:spcBef>
              <a:buFont typeface="Arial" panose="020B0604020202020204" pitchFamily="34" charset="0"/>
              <a:buChar char="•"/>
            </a:pPr>
            <a:r>
              <a:rPr lang="en-GB" sz="1600" dirty="0">
                <a:solidFill>
                  <a:schemeClr val="bg1"/>
                </a:solidFill>
              </a:rPr>
              <a:t>Exhibit written and presentation skills that evidence advanced competencies and characteristics that reflect a range of transferable skills e.g. teamwork, problem solving and communication;</a:t>
            </a:r>
          </a:p>
          <a:p>
            <a:pPr marL="285750" indent="-285750">
              <a:lnSpc>
                <a:spcPct val="120000"/>
              </a:lnSpc>
              <a:spcBef>
                <a:spcPts val="600"/>
              </a:spcBef>
              <a:buFont typeface="Arial" panose="020B0604020202020204" pitchFamily="34" charset="0"/>
              <a:buChar char="•"/>
            </a:pPr>
            <a:r>
              <a:rPr lang="en-GB" sz="1600" dirty="0">
                <a:solidFill>
                  <a:schemeClr val="bg1"/>
                </a:solidFill>
              </a:rPr>
              <a:t>Organise knowledge and learning through an advanced use of a range of information sources, including ICT, and present their work at the appropriate level.</a:t>
            </a: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2747223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57D93-622C-AC09-7791-36100F90F565}"/>
              </a:ext>
            </a:extLst>
          </p:cNvPr>
          <p:cNvSpPr>
            <a:spLocks noGrp="1"/>
          </p:cNvSpPr>
          <p:nvPr>
            <p:ph type="title"/>
          </p:nvPr>
        </p:nvSpPr>
        <p:spPr/>
        <p:txBody>
          <a:bodyPr/>
          <a:lstStyle/>
          <a:p>
            <a:r>
              <a:rPr lang="en-GB" dirty="0"/>
              <a:t>Assessment </a:t>
            </a:r>
          </a:p>
        </p:txBody>
      </p:sp>
      <p:pic>
        <p:nvPicPr>
          <p:cNvPr id="5" name="Picture 4">
            <a:extLst>
              <a:ext uri="{FF2B5EF4-FFF2-40B4-BE49-F238E27FC236}">
                <a16:creationId xmlns:a16="http://schemas.microsoft.com/office/drawing/2014/main" id="{8346C8E8-87E0-7389-77AE-F0C7C9F3AD0D}"/>
              </a:ext>
            </a:extLst>
          </p:cNvPr>
          <p:cNvPicPr>
            <a:picLocks noChangeAspect="1"/>
          </p:cNvPicPr>
          <p:nvPr/>
        </p:nvPicPr>
        <p:blipFill>
          <a:blip r:embed="rId2"/>
          <a:stretch>
            <a:fillRect/>
          </a:stretch>
        </p:blipFill>
        <p:spPr>
          <a:xfrm>
            <a:off x="3606118" y="1690688"/>
            <a:ext cx="8251323" cy="4063528"/>
          </a:xfrm>
          <a:prstGeom prst="rect">
            <a:avLst/>
          </a:prstGeom>
        </p:spPr>
      </p:pic>
    </p:spTree>
    <p:extLst>
      <p:ext uri="{BB962C8B-B14F-4D97-AF65-F5344CB8AC3E}">
        <p14:creationId xmlns:p14="http://schemas.microsoft.com/office/powerpoint/2010/main" val="1508976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D93546-CA07-A32E-7514-D727E58BBD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3AA4F9-AD24-52AD-2E95-D2C9587B42DB}"/>
              </a:ext>
            </a:extLst>
          </p:cNvPr>
          <p:cNvSpPr>
            <a:spLocks noGrp="1"/>
          </p:cNvSpPr>
          <p:nvPr>
            <p:ph type="title"/>
          </p:nvPr>
        </p:nvSpPr>
        <p:spPr/>
        <p:txBody>
          <a:bodyPr/>
          <a:lstStyle/>
          <a:p>
            <a:r>
              <a:rPr lang="en-GB" dirty="0"/>
              <a:t>Assessment </a:t>
            </a:r>
          </a:p>
        </p:txBody>
      </p:sp>
      <p:sp>
        <p:nvSpPr>
          <p:cNvPr id="3" name="Content Placeholder 2">
            <a:extLst>
              <a:ext uri="{FF2B5EF4-FFF2-40B4-BE49-F238E27FC236}">
                <a16:creationId xmlns:a16="http://schemas.microsoft.com/office/drawing/2014/main" id="{BA0A9DC4-D306-79ED-C5FF-8FE1C8909A62}"/>
              </a:ext>
            </a:extLst>
          </p:cNvPr>
          <p:cNvSpPr>
            <a:spLocks noGrp="1"/>
          </p:cNvSpPr>
          <p:nvPr>
            <p:ph idx="1"/>
          </p:nvPr>
        </p:nvSpPr>
        <p:spPr/>
        <p:txBody>
          <a:bodyPr/>
          <a:lstStyle/>
          <a:p>
            <a:pPr marL="0" indent="0">
              <a:buNone/>
            </a:pPr>
            <a:r>
              <a:rPr lang="en-GB" sz="2800" b="1" dirty="0"/>
              <a:t>Interview – Delivered live on TEAMS </a:t>
            </a:r>
          </a:p>
          <a:p>
            <a:pPr marL="0" indent="0">
              <a:buNone/>
            </a:pPr>
            <a:r>
              <a:rPr lang="en-GB" sz="2800" i="1" dirty="0"/>
              <a:t>For an employment opportunity of your choice prepare a 20 minute presentation outlining your suitability for the post. </a:t>
            </a:r>
          </a:p>
          <a:p>
            <a:pPr marL="0" indent="0">
              <a:buNone/>
            </a:pPr>
            <a:r>
              <a:rPr lang="en-GB" sz="2800" i="1" dirty="0"/>
              <a:t>Your presentation should use theory to support your arguments. </a:t>
            </a:r>
          </a:p>
          <a:p>
            <a:pPr marL="0" indent="0">
              <a:buNone/>
            </a:pPr>
            <a:r>
              <a:rPr lang="en-GB" sz="2800" i="1" dirty="0"/>
              <a:t>You will be asked a number of questions at the end of your presentation which will be based on your chosen opportunity and the content of your presentation.</a:t>
            </a:r>
          </a:p>
          <a:p>
            <a:endParaRPr lang="en-GB" dirty="0"/>
          </a:p>
        </p:txBody>
      </p:sp>
    </p:spTree>
    <p:extLst>
      <p:ext uri="{BB962C8B-B14F-4D97-AF65-F5344CB8AC3E}">
        <p14:creationId xmlns:p14="http://schemas.microsoft.com/office/powerpoint/2010/main" val="3437004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900CC-CFB3-FAC0-ED33-83716562295E}"/>
              </a:ext>
            </a:extLst>
          </p:cNvPr>
          <p:cNvSpPr>
            <a:spLocks noGrp="1"/>
          </p:cNvSpPr>
          <p:nvPr>
            <p:ph type="title"/>
          </p:nvPr>
        </p:nvSpPr>
        <p:spPr/>
        <p:txBody>
          <a:bodyPr/>
          <a:lstStyle/>
          <a:p>
            <a:r>
              <a:rPr lang="en-GB" dirty="0"/>
              <a:t>Where do I find my ‘employment opportunity’?</a:t>
            </a:r>
          </a:p>
        </p:txBody>
      </p:sp>
      <p:sp>
        <p:nvSpPr>
          <p:cNvPr id="3" name="Content Placeholder 2">
            <a:extLst>
              <a:ext uri="{FF2B5EF4-FFF2-40B4-BE49-F238E27FC236}">
                <a16:creationId xmlns:a16="http://schemas.microsoft.com/office/drawing/2014/main" id="{CBF88BD4-3531-E513-BCCB-5C1B686218ED}"/>
              </a:ext>
            </a:extLst>
          </p:cNvPr>
          <p:cNvSpPr>
            <a:spLocks noGrp="1"/>
          </p:cNvSpPr>
          <p:nvPr>
            <p:ph idx="1"/>
          </p:nvPr>
        </p:nvSpPr>
        <p:spPr>
          <a:xfrm>
            <a:off x="3295291" y="1825625"/>
            <a:ext cx="8790317" cy="4667250"/>
          </a:xfrm>
        </p:spPr>
        <p:txBody>
          <a:bodyPr>
            <a:normAutofit fontScale="92500"/>
          </a:bodyPr>
          <a:lstStyle/>
          <a:p>
            <a:r>
              <a:rPr lang="en-GB" dirty="0"/>
              <a:t>Graduate Careers Services, e.g.:</a:t>
            </a:r>
          </a:p>
          <a:p>
            <a:pPr marL="742950" lvl="1" indent="-285750">
              <a:spcBef>
                <a:spcPts val="600"/>
              </a:spcBef>
              <a:spcAft>
                <a:spcPts val="600"/>
              </a:spcAft>
            </a:pPr>
            <a:r>
              <a:rPr lang="en-GB" dirty="0"/>
              <a:t>UWTSD Careers Service </a:t>
            </a:r>
            <a:r>
              <a:rPr lang="en-GB" dirty="0">
                <a:hlinkClick r:id="rId2"/>
              </a:rPr>
              <a:t>https://uwtsd.careercentre.me/JobSearch</a:t>
            </a:r>
            <a:endParaRPr lang="en-GB" dirty="0"/>
          </a:p>
          <a:p>
            <a:pPr marL="742950" lvl="1" indent="-285750">
              <a:spcBef>
                <a:spcPts val="600"/>
              </a:spcBef>
              <a:spcAft>
                <a:spcPts val="600"/>
              </a:spcAft>
            </a:pPr>
            <a:r>
              <a:rPr lang="en-GB" dirty="0"/>
              <a:t>Graduate Prospects </a:t>
            </a:r>
            <a:r>
              <a:rPr lang="en-GB" dirty="0">
                <a:hlinkClick r:id="rId3"/>
              </a:rPr>
              <a:t>https://www.prospects.ac.uk/</a:t>
            </a:r>
            <a:r>
              <a:rPr lang="en-GB" dirty="0"/>
              <a:t> </a:t>
            </a:r>
          </a:p>
          <a:p>
            <a:pPr marL="742950" lvl="1" indent="-285750">
              <a:spcBef>
                <a:spcPts val="600"/>
              </a:spcBef>
              <a:spcAft>
                <a:spcPts val="600"/>
              </a:spcAft>
            </a:pPr>
            <a:r>
              <a:rPr lang="en-GB" dirty="0"/>
              <a:t>Total Jobs </a:t>
            </a:r>
            <a:r>
              <a:rPr lang="en-GB" dirty="0">
                <a:hlinkClick r:id="rId4"/>
              </a:rPr>
              <a:t>https://www.totaljobs.com/browse-jobs</a:t>
            </a:r>
            <a:r>
              <a:rPr lang="en-GB" dirty="0"/>
              <a:t> </a:t>
            </a:r>
          </a:p>
          <a:p>
            <a:r>
              <a:rPr lang="en-GB" dirty="0"/>
              <a:t>Recruitment Services (N.B. there are many), e.g.:</a:t>
            </a:r>
          </a:p>
          <a:p>
            <a:pPr marL="742950" lvl="1" indent="-285750">
              <a:spcBef>
                <a:spcPts val="600"/>
              </a:spcBef>
              <a:spcAft>
                <a:spcPts val="600"/>
              </a:spcAft>
            </a:pPr>
            <a:r>
              <a:rPr lang="en-GB" dirty="0"/>
              <a:t>Hays Recruitment </a:t>
            </a:r>
            <a:r>
              <a:rPr lang="en-GB" dirty="0">
                <a:hlinkClick r:id="rId5"/>
              </a:rPr>
              <a:t>https://www.hays.co.uk/</a:t>
            </a:r>
            <a:r>
              <a:rPr lang="en-GB" dirty="0"/>
              <a:t> </a:t>
            </a:r>
          </a:p>
          <a:p>
            <a:pPr marL="742950" lvl="1" indent="-285750">
              <a:spcBef>
                <a:spcPts val="600"/>
              </a:spcBef>
              <a:spcAft>
                <a:spcPts val="600"/>
              </a:spcAft>
            </a:pPr>
            <a:r>
              <a:rPr lang="en-GB" dirty="0"/>
              <a:t>Indeed </a:t>
            </a:r>
            <a:r>
              <a:rPr lang="en-GB" dirty="0">
                <a:hlinkClick r:id="rId6"/>
              </a:rPr>
              <a:t>https://uk.indeed.com/</a:t>
            </a:r>
            <a:r>
              <a:rPr lang="en-GB" dirty="0"/>
              <a:t> </a:t>
            </a:r>
          </a:p>
          <a:p>
            <a:pPr marL="742950" lvl="1" indent="-285750">
              <a:spcBef>
                <a:spcPts val="600"/>
              </a:spcBef>
              <a:spcAft>
                <a:spcPts val="600"/>
              </a:spcAft>
            </a:pPr>
            <a:r>
              <a:rPr lang="en-GB" dirty="0"/>
              <a:t>Reed Recruitment </a:t>
            </a:r>
            <a:r>
              <a:rPr lang="en-GB" dirty="0">
                <a:hlinkClick r:id="rId7"/>
              </a:rPr>
              <a:t>https://www.reed.co.uk/</a:t>
            </a:r>
            <a:r>
              <a:rPr lang="en-GB" dirty="0"/>
              <a:t> </a:t>
            </a:r>
          </a:p>
          <a:p>
            <a:pPr marL="742950" lvl="1" indent="-285750">
              <a:spcBef>
                <a:spcPts val="600"/>
              </a:spcBef>
              <a:spcAft>
                <a:spcPts val="600"/>
              </a:spcAft>
            </a:pPr>
            <a:r>
              <a:rPr lang="en-GB" dirty="0"/>
              <a:t>Jobs in Wales </a:t>
            </a:r>
            <a:r>
              <a:rPr lang="en-GB" dirty="0">
                <a:hlinkClick r:id="rId8"/>
              </a:rPr>
              <a:t>https://www.jobsinwales.com/</a:t>
            </a:r>
            <a:endParaRPr lang="en-GB" dirty="0"/>
          </a:p>
          <a:p>
            <a:pPr marL="742950" lvl="1" indent="-285750">
              <a:spcBef>
                <a:spcPts val="600"/>
              </a:spcBef>
              <a:spcAft>
                <a:spcPts val="600"/>
              </a:spcAft>
            </a:pPr>
            <a:r>
              <a:rPr lang="en-GB" dirty="0"/>
              <a:t>Fish 4 Jobs </a:t>
            </a:r>
            <a:r>
              <a:rPr lang="en-GB" dirty="0">
                <a:hlinkClick r:id="rId9"/>
              </a:rPr>
              <a:t>https://www.fish4.co.uk/jobs/wales/</a:t>
            </a:r>
            <a:r>
              <a:rPr lang="en-GB" dirty="0"/>
              <a:t>  </a:t>
            </a:r>
          </a:p>
          <a:p>
            <a:pPr lvl="1"/>
            <a:endParaRPr lang="en-GB" dirty="0"/>
          </a:p>
          <a:p>
            <a:endParaRPr lang="en-GB" dirty="0"/>
          </a:p>
          <a:p>
            <a:pPr lvl="1"/>
            <a:endParaRPr lang="en-GB" dirty="0"/>
          </a:p>
          <a:p>
            <a:endParaRPr lang="en-GB" dirty="0"/>
          </a:p>
        </p:txBody>
      </p:sp>
    </p:spTree>
    <p:extLst>
      <p:ext uri="{BB962C8B-B14F-4D97-AF65-F5344CB8AC3E}">
        <p14:creationId xmlns:p14="http://schemas.microsoft.com/office/powerpoint/2010/main" val="2084076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435FEB-BC00-AAD6-FFF0-EBA3ED8A22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A77BA8-DC06-3629-C1D6-4541F892F8DE}"/>
              </a:ext>
            </a:extLst>
          </p:cNvPr>
          <p:cNvSpPr>
            <a:spLocks noGrp="1"/>
          </p:cNvSpPr>
          <p:nvPr>
            <p:ph type="title"/>
          </p:nvPr>
        </p:nvSpPr>
        <p:spPr/>
        <p:txBody>
          <a:bodyPr/>
          <a:lstStyle/>
          <a:p>
            <a:r>
              <a:rPr lang="en-GB" dirty="0"/>
              <a:t>Where do I find my ‘employment opportunity’?</a:t>
            </a:r>
          </a:p>
        </p:txBody>
      </p:sp>
      <p:sp>
        <p:nvSpPr>
          <p:cNvPr id="3" name="Content Placeholder 2">
            <a:extLst>
              <a:ext uri="{FF2B5EF4-FFF2-40B4-BE49-F238E27FC236}">
                <a16:creationId xmlns:a16="http://schemas.microsoft.com/office/drawing/2014/main" id="{4A66F360-9B55-3303-8DA3-115E7AC6C157}"/>
              </a:ext>
            </a:extLst>
          </p:cNvPr>
          <p:cNvSpPr>
            <a:spLocks noGrp="1"/>
          </p:cNvSpPr>
          <p:nvPr>
            <p:ph idx="1"/>
          </p:nvPr>
        </p:nvSpPr>
        <p:spPr/>
        <p:txBody>
          <a:bodyPr>
            <a:normAutofit fontScale="92500"/>
          </a:bodyPr>
          <a:lstStyle/>
          <a:p>
            <a:pPr marL="285750" indent="-285750">
              <a:spcBef>
                <a:spcPts val="600"/>
              </a:spcBef>
              <a:spcAft>
                <a:spcPts val="600"/>
              </a:spcAft>
            </a:pPr>
            <a:r>
              <a:rPr lang="en-GB" dirty="0"/>
              <a:t>Third Sector sources, </a:t>
            </a:r>
            <a:r>
              <a:rPr lang="en-GB" dirty="0" err="1"/>
              <a:t>e.g</a:t>
            </a:r>
            <a:r>
              <a:rPr lang="en-GB" dirty="0"/>
              <a:t>:</a:t>
            </a:r>
          </a:p>
          <a:p>
            <a:pPr marL="742950" lvl="1" indent="-285750">
              <a:spcBef>
                <a:spcPts val="600"/>
              </a:spcBef>
              <a:spcAft>
                <a:spcPts val="600"/>
              </a:spcAft>
            </a:pPr>
            <a:r>
              <a:rPr lang="en-GB" dirty="0"/>
              <a:t>Wales Council for Voluntary Associations (WCVA) / Recruit 3 </a:t>
            </a:r>
            <a:r>
              <a:rPr lang="en-GB" dirty="0">
                <a:hlinkClick r:id="rId2"/>
              </a:rPr>
              <a:t>https://wcva.cymru/jobs/</a:t>
            </a:r>
            <a:r>
              <a:rPr lang="en-GB" dirty="0"/>
              <a:t> </a:t>
            </a:r>
          </a:p>
          <a:p>
            <a:pPr marL="742950" lvl="1" indent="-285750">
              <a:spcBef>
                <a:spcPts val="600"/>
              </a:spcBef>
              <a:spcAft>
                <a:spcPts val="600"/>
              </a:spcAft>
            </a:pPr>
            <a:r>
              <a:rPr lang="en-GB" dirty="0"/>
              <a:t>Charity Job Finder </a:t>
            </a:r>
            <a:r>
              <a:rPr lang="en-GB" dirty="0">
                <a:hlinkClick r:id="rId3"/>
              </a:rPr>
              <a:t>https://charityjobfinder.co.uk/en/home/</a:t>
            </a:r>
            <a:r>
              <a:rPr lang="en-GB" dirty="0"/>
              <a:t> </a:t>
            </a:r>
          </a:p>
          <a:p>
            <a:pPr marL="742950" lvl="1" indent="-285750">
              <a:spcBef>
                <a:spcPts val="600"/>
              </a:spcBef>
              <a:spcAft>
                <a:spcPts val="600"/>
              </a:spcAft>
            </a:pPr>
            <a:r>
              <a:rPr lang="en-GB" dirty="0"/>
              <a:t>Charity Job </a:t>
            </a:r>
            <a:r>
              <a:rPr lang="en-GB" dirty="0">
                <a:hlinkClick r:id="rId4"/>
              </a:rPr>
              <a:t>https://www.charityjob.co.uk/community-centre-manager-jobs-in-en5</a:t>
            </a:r>
            <a:r>
              <a:rPr lang="en-GB" dirty="0"/>
              <a:t> </a:t>
            </a:r>
          </a:p>
          <a:p>
            <a:pPr marL="285750" indent="-285750">
              <a:spcBef>
                <a:spcPts val="600"/>
              </a:spcBef>
              <a:spcAft>
                <a:spcPts val="600"/>
              </a:spcAft>
            </a:pPr>
            <a:r>
              <a:rPr lang="en-GB" dirty="0"/>
              <a:t>Media (N.B. there are many), e.g.</a:t>
            </a:r>
          </a:p>
          <a:p>
            <a:pPr marL="742950" lvl="1" indent="-285750">
              <a:spcBef>
                <a:spcPts val="600"/>
              </a:spcBef>
              <a:spcAft>
                <a:spcPts val="600"/>
              </a:spcAft>
            </a:pPr>
            <a:r>
              <a:rPr lang="en-GB" dirty="0"/>
              <a:t>Guardian Jobs </a:t>
            </a:r>
            <a:r>
              <a:rPr lang="en-GB" dirty="0">
                <a:hlinkClick r:id="rId5"/>
              </a:rPr>
              <a:t>https://jobs.theguardian.com/</a:t>
            </a:r>
            <a:endParaRPr lang="en-GB" dirty="0"/>
          </a:p>
          <a:p>
            <a:pPr marL="742950" lvl="1" indent="-285750">
              <a:spcBef>
                <a:spcPts val="600"/>
              </a:spcBef>
              <a:spcAft>
                <a:spcPts val="600"/>
              </a:spcAft>
            </a:pPr>
            <a:r>
              <a:rPr lang="en-GB" dirty="0"/>
              <a:t>The Big Issue </a:t>
            </a:r>
            <a:r>
              <a:rPr lang="en-GB" dirty="0">
                <a:hlinkClick r:id="rId6"/>
              </a:rPr>
              <a:t>https://jobs.bigissue.com/</a:t>
            </a:r>
            <a:endParaRPr lang="en-GB" dirty="0"/>
          </a:p>
          <a:p>
            <a:pPr marL="742950" lvl="1" indent="-285750">
              <a:spcBef>
                <a:spcPts val="600"/>
              </a:spcBef>
              <a:spcAft>
                <a:spcPts val="600"/>
              </a:spcAft>
            </a:pPr>
            <a:r>
              <a:rPr lang="en-GB" dirty="0"/>
              <a:t>Independent </a:t>
            </a:r>
            <a:r>
              <a:rPr lang="en-GB" dirty="0">
                <a:hlinkClick r:id="rId7"/>
              </a:rPr>
              <a:t>https://independentjobs.independent.co.uk/</a:t>
            </a:r>
            <a:r>
              <a:rPr lang="en-GB" dirty="0"/>
              <a:t> </a:t>
            </a:r>
          </a:p>
          <a:p>
            <a:pPr marL="742950" lvl="1" indent="-285750">
              <a:spcBef>
                <a:spcPts val="600"/>
              </a:spcBef>
              <a:spcAft>
                <a:spcPts val="600"/>
              </a:spcAft>
            </a:pPr>
            <a:endParaRPr lang="en-GB" dirty="0"/>
          </a:p>
          <a:p>
            <a:pPr marL="285750" indent="-285750">
              <a:spcBef>
                <a:spcPts val="600"/>
              </a:spcBef>
              <a:spcAft>
                <a:spcPts val="600"/>
              </a:spcAft>
            </a:pPr>
            <a:endParaRPr lang="en-GB" dirty="0"/>
          </a:p>
          <a:p>
            <a:pPr marL="285750" indent="-285750">
              <a:spcBef>
                <a:spcPts val="600"/>
              </a:spcBef>
              <a:spcAft>
                <a:spcPts val="600"/>
              </a:spcAft>
            </a:pPr>
            <a:endParaRPr lang="en-GB" dirty="0"/>
          </a:p>
          <a:p>
            <a:pPr lvl="1"/>
            <a:endParaRPr lang="en-GB" dirty="0"/>
          </a:p>
          <a:p>
            <a:endParaRPr lang="en-GB" dirty="0"/>
          </a:p>
          <a:p>
            <a:endParaRPr lang="en-GB" dirty="0"/>
          </a:p>
        </p:txBody>
      </p:sp>
    </p:spTree>
    <p:extLst>
      <p:ext uri="{BB962C8B-B14F-4D97-AF65-F5344CB8AC3E}">
        <p14:creationId xmlns:p14="http://schemas.microsoft.com/office/powerpoint/2010/main" val="1708401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C45BE0-1BAE-3389-BACC-B72AFFCAC6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975F6D-DF22-8481-A32E-8B87A057591C}"/>
              </a:ext>
            </a:extLst>
          </p:cNvPr>
          <p:cNvSpPr>
            <a:spLocks noGrp="1"/>
          </p:cNvSpPr>
          <p:nvPr>
            <p:ph type="title"/>
          </p:nvPr>
        </p:nvSpPr>
        <p:spPr/>
        <p:txBody>
          <a:bodyPr/>
          <a:lstStyle/>
          <a:p>
            <a:r>
              <a:rPr lang="en-GB" dirty="0"/>
              <a:t>Where do I find my ‘employment opportunity’?</a:t>
            </a:r>
          </a:p>
        </p:txBody>
      </p:sp>
      <p:sp>
        <p:nvSpPr>
          <p:cNvPr id="3" name="Content Placeholder 2">
            <a:extLst>
              <a:ext uri="{FF2B5EF4-FFF2-40B4-BE49-F238E27FC236}">
                <a16:creationId xmlns:a16="http://schemas.microsoft.com/office/drawing/2014/main" id="{0F86D083-DD23-027A-B02E-6A67FDA8B037}"/>
              </a:ext>
            </a:extLst>
          </p:cNvPr>
          <p:cNvSpPr>
            <a:spLocks noGrp="1"/>
          </p:cNvSpPr>
          <p:nvPr>
            <p:ph idx="1"/>
          </p:nvPr>
        </p:nvSpPr>
        <p:spPr/>
        <p:txBody>
          <a:bodyPr>
            <a:normAutofit/>
          </a:bodyPr>
          <a:lstStyle/>
          <a:p>
            <a:pPr marL="285750" indent="-285750">
              <a:spcBef>
                <a:spcPts val="600"/>
              </a:spcBef>
              <a:spcAft>
                <a:spcPts val="600"/>
              </a:spcAft>
            </a:pPr>
            <a:r>
              <a:rPr lang="en-GB" dirty="0"/>
              <a:t>Local </a:t>
            </a:r>
            <a:r>
              <a:rPr lang="en-GB" dirty="0" err="1"/>
              <a:t>Autorities</a:t>
            </a:r>
            <a:r>
              <a:rPr lang="en-GB" dirty="0"/>
              <a:t>, </a:t>
            </a:r>
            <a:r>
              <a:rPr lang="en-GB" dirty="0" err="1"/>
              <a:t>e.g</a:t>
            </a:r>
            <a:r>
              <a:rPr lang="en-GB" dirty="0"/>
              <a:t>:</a:t>
            </a:r>
          </a:p>
          <a:p>
            <a:pPr marL="742950" lvl="1" indent="-285750">
              <a:spcBef>
                <a:spcPts val="600"/>
              </a:spcBef>
              <a:spcAft>
                <a:spcPts val="600"/>
              </a:spcAft>
            </a:pPr>
            <a:r>
              <a:rPr lang="en-GB" dirty="0"/>
              <a:t>Carmarthenshire C.C. </a:t>
            </a:r>
            <a:r>
              <a:rPr lang="en-GB" sz="2000" dirty="0">
                <a:hlinkClick r:id="rId2"/>
              </a:rPr>
              <a:t>https://www.carmarthenshire.gov.wales/home/council-services/jobs-careers1/</a:t>
            </a:r>
            <a:endParaRPr lang="en-GB" sz="2000" dirty="0"/>
          </a:p>
          <a:p>
            <a:pPr marL="742950" lvl="1" indent="-285750">
              <a:spcBef>
                <a:spcPts val="600"/>
              </a:spcBef>
              <a:spcAft>
                <a:spcPts val="600"/>
              </a:spcAft>
            </a:pPr>
            <a:r>
              <a:rPr lang="en-GB" dirty="0"/>
              <a:t>Pembrokeshire C.C. </a:t>
            </a:r>
            <a:r>
              <a:rPr lang="en-GB" dirty="0">
                <a:hlinkClick r:id="rId3"/>
              </a:rPr>
              <a:t>https://www.pembrokeshire.gov.uk/jobs-and-careers</a:t>
            </a:r>
            <a:r>
              <a:rPr lang="en-GB" dirty="0"/>
              <a:t> </a:t>
            </a:r>
          </a:p>
          <a:p>
            <a:pPr marL="742950" lvl="1" indent="-285750">
              <a:spcBef>
                <a:spcPts val="600"/>
              </a:spcBef>
              <a:spcAft>
                <a:spcPts val="600"/>
              </a:spcAft>
            </a:pPr>
            <a:r>
              <a:rPr lang="en-GB" dirty="0"/>
              <a:t>Swansea C.C. </a:t>
            </a:r>
            <a:r>
              <a:rPr lang="en-GB" dirty="0">
                <a:hlinkClick r:id="rId4"/>
              </a:rPr>
              <a:t>https://www.swansea.gov.uk/article/992/Jobs</a:t>
            </a:r>
            <a:r>
              <a:rPr lang="en-GB" dirty="0"/>
              <a:t> </a:t>
            </a:r>
          </a:p>
          <a:p>
            <a:pPr marL="742950" lvl="1" indent="-285750">
              <a:spcBef>
                <a:spcPts val="600"/>
              </a:spcBef>
              <a:spcAft>
                <a:spcPts val="600"/>
              </a:spcAft>
            </a:pPr>
            <a:r>
              <a:rPr lang="en-GB" dirty="0"/>
              <a:t>Cardiff C.C. </a:t>
            </a:r>
            <a:r>
              <a:rPr lang="en-GB" dirty="0">
                <a:hlinkClick r:id="rId5"/>
              </a:rPr>
              <a:t>https://www.cardiff.gov.uk/ENG/resident/Jobs-and-training/Pages/default.aspx</a:t>
            </a:r>
            <a:r>
              <a:rPr lang="en-GB" dirty="0"/>
              <a:t> </a:t>
            </a:r>
          </a:p>
          <a:p>
            <a:pPr marL="285750" indent="-285750">
              <a:spcBef>
                <a:spcPts val="600"/>
              </a:spcBef>
              <a:spcAft>
                <a:spcPts val="600"/>
              </a:spcAft>
            </a:pPr>
            <a:endParaRPr lang="en-GB" dirty="0"/>
          </a:p>
          <a:p>
            <a:pPr marL="742950" lvl="1" indent="-285750">
              <a:spcBef>
                <a:spcPts val="600"/>
              </a:spcBef>
              <a:spcAft>
                <a:spcPts val="600"/>
              </a:spcAft>
            </a:pPr>
            <a:endParaRPr lang="en-GB" dirty="0"/>
          </a:p>
          <a:p>
            <a:pPr marL="285750" indent="-285750">
              <a:spcBef>
                <a:spcPts val="600"/>
              </a:spcBef>
              <a:spcAft>
                <a:spcPts val="600"/>
              </a:spcAft>
            </a:pPr>
            <a:endParaRPr lang="en-GB" dirty="0"/>
          </a:p>
          <a:p>
            <a:pPr marL="285750" indent="-285750">
              <a:spcBef>
                <a:spcPts val="600"/>
              </a:spcBef>
              <a:spcAft>
                <a:spcPts val="600"/>
              </a:spcAft>
            </a:pPr>
            <a:endParaRPr lang="en-GB" dirty="0"/>
          </a:p>
          <a:p>
            <a:pPr lvl="1"/>
            <a:endParaRPr lang="en-GB" dirty="0"/>
          </a:p>
          <a:p>
            <a:endParaRPr lang="en-GB" dirty="0"/>
          </a:p>
          <a:p>
            <a:endParaRPr lang="en-GB" dirty="0"/>
          </a:p>
        </p:txBody>
      </p:sp>
    </p:spTree>
    <p:extLst>
      <p:ext uri="{BB962C8B-B14F-4D97-AF65-F5344CB8AC3E}">
        <p14:creationId xmlns:p14="http://schemas.microsoft.com/office/powerpoint/2010/main" val="3338696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4013C6-493E-B0EE-DB35-E83FCDB7F7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D8AE2C-B490-8A7B-328F-7159C12F444F}"/>
              </a:ext>
            </a:extLst>
          </p:cNvPr>
          <p:cNvSpPr>
            <a:spLocks noGrp="1"/>
          </p:cNvSpPr>
          <p:nvPr>
            <p:ph type="title"/>
          </p:nvPr>
        </p:nvSpPr>
        <p:spPr/>
        <p:txBody>
          <a:bodyPr/>
          <a:lstStyle/>
          <a:p>
            <a:r>
              <a:rPr lang="en-GB" dirty="0"/>
              <a:t>Where do I find my ‘employment opportunity’?</a:t>
            </a:r>
          </a:p>
        </p:txBody>
      </p:sp>
      <p:sp>
        <p:nvSpPr>
          <p:cNvPr id="3" name="Content Placeholder 2">
            <a:extLst>
              <a:ext uri="{FF2B5EF4-FFF2-40B4-BE49-F238E27FC236}">
                <a16:creationId xmlns:a16="http://schemas.microsoft.com/office/drawing/2014/main" id="{D8BBA94E-D8D2-DC71-5E2B-26AAA3F23555}"/>
              </a:ext>
            </a:extLst>
          </p:cNvPr>
          <p:cNvSpPr>
            <a:spLocks noGrp="1"/>
          </p:cNvSpPr>
          <p:nvPr>
            <p:ph idx="1"/>
          </p:nvPr>
        </p:nvSpPr>
        <p:spPr/>
        <p:txBody>
          <a:bodyPr>
            <a:normAutofit/>
          </a:bodyPr>
          <a:lstStyle/>
          <a:p>
            <a:pPr marL="285750" indent="-285750">
              <a:spcBef>
                <a:spcPts val="600"/>
              </a:spcBef>
              <a:spcAft>
                <a:spcPts val="600"/>
              </a:spcAft>
            </a:pPr>
            <a:r>
              <a:rPr lang="en-GB" dirty="0"/>
              <a:t>Others, </a:t>
            </a:r>
            <a:r>
              <a:rPr lang="en-GB" dirty="0" err="1"/>
              <a:t>e.g</a:t>
            </a:r>
            <a:r>
              <a:rPr lang="en-GB" dirty="0"/>
              <a:t>:</a:t>
            </a:r>
          </a:p>
          <a:p>
            <a:pPr marL="742950" lvl="1" indent="-285750">
              <a:spcBef>
                <a:spcPts val="600"/>
              </a:spcBef>
              <a:spcAft>
                <a:spcPts val="600"/>
              </a:spcAft>
            </a:pPr>
            <a:r>
              <a:rPr lang="en-GB" dirty="0"/>
              <a:t>Welsh Government </a:t>
            </a:r>
            <a:r>
              <a:rPr lang="en-GB" dirty="0">
                <a:hlinkClick r:id="rId2"/>
              </a:rPr>
              <a:t>https://gov.wales/job-and-vacancies</a:t>
            </a:r>
            <a:endParaRPr lang="en-GB" dirty="0"/>
          </a:p>
          <a:p>
            <a:pPr marL="742950" lvl="1" indent="-285750">
              <a:spcBef>
                <a:spcPts val="600"/>
              </a:spcBef>
              <a:spcAft>
                <a:spcPts val="600"/>
              </a:spcAft>
            </a:pPr>
            <a:r>
              <a:rPr lang="en-GB" dirty="0"/>
              <a:t>UK Government </a:t>
            </a:r>
            <a:r>
              <a:rPr lang="en-GB" dirty="0">
                <a:hlinkClick r:id="rId3"/>
              </a:rPr>
              <a:t>https://www.civilservicejobs.service.gov.uk/csr/index.cgi</a:t>
            </a:r>
            <a:endParaRPr lang="en-GB" dirty="0"/>
          </a:p>
          <a:p>
            <a:pPr marL="742950" lvl="1" indent="-285750">
              <a:spcBef>
                <a:spcPts val="600"/>
              </a:spcBef>
              <a:spcAft>
                <a:spcPts val="600"/>
              </a:spcAft>
            </a:pPr>
            <a:r>
              <a:rPr lang="en-GB" dirty="0"/>
              <a:t>United Nations </a:t>
            </a:r>
            <a:r>
              <a:rPr lang="en-GB" dirty="0">
                <a:hlinkClick r:id="rId4"/>
              </a:rPr>
              <a:t>https://careers.un.org/lbw/home.aspx?viewtype=SJ&amp;vacancy=All</a:t>
            </a:r>
            <a:endParaRPr lang="en-GB" dirty="0"/>
          </a:p>
          <a:p>
            <a:pPr marL="742950" lvl="1" indent="-285750">
              <a:spcBef>
                <a:spcPts val="600"/>
              </a:spcBef>
              <a:spcAft>
                <a:spcPts val="600"/>
              </a:spcAft>
            </a:pPr>
            <a:r>
              <a:rPr lang="en-GB" dirty="0"/>
              <a:t>LinkedIn* </a:t>
            </a:r>
            <a:r>
              <a:rPr lang="en-GB" dirty="0">
                <a:hlinkClick r:id="rId5"/>
              </a:rPr>
              <a:t>https://www.linkedin.com/jobs/?originalSubdomain=uk</a:t>
            </a:r>
            <a:r>
              <a:rPr lang="en-GB" dirty="0"/>
              <a:t> </a:t>
            </a:r>
          </a:p>
          <a:p>
            <a:pPr marL="742950" lvl="1" indent="-285750">
              <a:spcBef>
                <a:spcPts val="600"/>
              </a:spcBef>
              <a:spcAft>
                <a:spcPts val="600"/>
              </a:spcAft>
            </a:pPr>
            <a:endParaRPr lang="en-GB" dirty="0"/>
          </a:p>
          <a:p>
            <a:pPr marL="285750" indent="-285750">
              <a:spcBef>
                <a:spcPts val="600"/>
              </a:spcBef>
              <a:spcAft>
                <a:spcPts val="600"/>
              </a:spcAft>
            </a:pPr>
            <a:endParaRPr lang="en-GB" dirty="0"/>
          </a:p>
          <a:p>
            <a:pPr marL="742950" lvl="1" indent="-285750">
              <a:spcBef>
                <a:spcPts val="600"/>
              </a:spcBef>
              <a:spcAft>
                <a:spcPts val="600"/>
              </a:spcAft>
            </a:pPr>
            <a:endParaRPr lang="en-GB" dirty="0"/>
          </a:p>
          <a:p>
            <a:pPr marL="285750" indent="-285750">
              <a:spcBef>
                <a:spcPts val="600"/>
              </a:spcBef>
              <a:spcAft>
                <a:spcPts val="600"/>
              </a:spcAft>
            </a:pPr>
            <a:endParaRPr lang="en-GB" dirty="0"/>
          </a:p>
          <a:p>
            <a:pPr marL="285750" indent="-285750">
              <a:spcBef>
                <a:spcPts val="600"/>
              </a:spcBef>
              <a:spcAft>
                <a:spcPts val="600"/>
              </a:spcAft>
            </a:pPr>
            <a:endParaRPr lang="en-GB" dirty="0"/>
          </a:p>
          <a:p>
            <a:pPr lvl="1"/>
            <a:endParaRPr lang="en-GB" dirty="0"/>
          </a:p>
          <a:p>
            <a:endParaRPr lang="en-GB" dirty="0"/>
          </a:p>
          <a:p>
            <a:endParaRPr lang="en-GB" dirty="0"/>
          </a:p>
        </p:txBody>
      </p:sp>
    </p:spTree>
    <p:extLst>
      <p:ext uri="{BB962C8B-B14F-4D97-AF65-F5344CB8AC3E}">
        <p14:creationId xmlns:p14="http://schemas.microsoft.com/office/powerpoint/2010/main" val="1378970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1673F-9659-72CD-7B81-EB0A5BE9D042}"/>
              </a:ext>
            </a:extLst>
          </p:cNvPr>
          <p:cNvSpPr>
            <a:spLocks noGrp="1"/>
          </p:cNvSpPr>
          <p:nvPr>
            <p:ph type="title"/>
          </p:nvPr>
        </p:nvSpPr>
        <p:spPr/>
        <p:txBody>
          <a:bodyPr/>
          <a:lstStyle/>
          <a:p>
            <a:r>
              <a:rPr lang="en-GB" dirty="0"/>
              <a:t>How do I know it is suitable?</a:t>
            </a:r>
          </a:p>
        </p:txBody>
      </p:sp>
      <p:sp>
        <p:nvSpPr>
          <p:cNvPr id="3" name="Content Placeholder 2">
            <a:extLst>
              <a:ext uri="{FF2B5EF4-FFF2-40B4-BE49-F238E27FC236}">
                <a16:creationId xmlns:a16="http://schemas.microsoft.com/office/drawing/2014/main" id="{375E3552-977F-C74B-43CD-4BDEE2467F6A}"/>
              </a:ext>
            </a:extLst>
          </p:cNvPr>
          <p:cNvSpPr>
            <a:spLocks noGrp="1"/>
          </p:cNvSpPr>
          <p:nvPr>
            <p:ph idx="1"/>
          </p:nvPr>
        </p:nvSpPr>
        <p:spPr/>
        <p:txBody>
          <a:bodyPr/>
          <a:lstStyle/>
          <a:p>
            <a:r>
              <a:rPr lang="en-GB" dirty="0"/>
              <a:t>For the Assessment:</a:t>
            </a:r>
          </a:p>
          <a:p>
            <a:pPr lvl="1"/>
            <a:r>
              <a:rPr lang="en-GB" sz="2400" i="1" dirty="0"/>
              <a:t>Learning Outcome 3 – “Exhibit written and presentation skills that evidence </a:t>
            </a:r>
            <a:r>
              <a:rPr lang="en-GB" sz="2400" i="1" u="sng" dirty="0"/>
              <a:t>advanced competencies </a:t>
            </a:r>
            <a:r>
              <a:rPr lang="en-GB" sz="2400" i="1" dirty="0"/>
              <a:t>and </a:t>
            </a:r>
            <a:r>
              <a:rPr lang="en-GB" sz="2400" i="1" u="sng" dirty="0"/>
              <a:t>characteristics</a:t>
            </a:r>
            <a:r>
              <a:rPr lang="en-GB" sz="2400" i="1" dirty="0"/>
              <a:t> that reflect a range of </a:t>
            </a:r>
            <a:r>
              <a:rPr lang="en-GB" sz="2400" i="1" u="sng" dirty="0"/>
              <a:t>transferable skills</a:t>
            </a:r>
            <a:r>
              <a:rPr lang="en-GB" sz="2400" i="1" dirty="0"/>
              <a:t> e.g. </a:t>
            </a:r>
            <a:r>
              <a:rPr lang="en-GB" sz="2400" i="1" u="sng" dirty="0"/>
              <a:t>teamwork, problem solving and communication</a:t>
            </a:r>
            <a:r>
              <a:rPr lang="en-GB" sz="2400" i="1" dirty="0"/>
              <a:t>”</a:t>
            </a:r>
          </a:p>
          <a:p>
            <a:pPr lvl="1"/>
            <a:endParaRPr lang="en-GB" dirty="0"/>
          </a:p>
        </p:txBody>
      </p:sp>
    </p:spTree>
    <p:extLst>
      <p:ext uri="{BB962C8B-B14F-4D97-AF65-F5344CB8AC3E}">
        <p14:creationId xmlns:p14="http://schemas.microsoft.com/office/powerpoint/2010/main" val="2891610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EB9F5E-28D7-4BF4-B305-AA12C7C332A5}"/>
              </a:ext>
            </a:extLst>
          </p:cNvPr>
          <p:cNvSpPr>
            <a:spLocks noGrp="1"/>
          </p:cNvSpPr>
          <p:nvPr>
            <p:ph type="title"/>
          </p:nvPr>
        </p:nvSpPr>
        <p:spPr/>
        <p:txBody>
          <a:bodyPr>
            <a:normAutofit/>
          </a:bodyPr>
          <a:lstStyle/>
          <a:p>
            <a:br>
              <a:rPr lang="en-GB" dirty="0"/>
            </a:br>
            <a:r>
              <a:rPr lang="en-GB" dirty="0"/>
              <a:t>How do I know it is suitable?</a:t>
            </a:r>
          </a:p>
        </p:txBody>
      </p:sp>
      <p:sp>
        <p:nvSpPr>
          <p:cNvPr id="9" name="Content Placeholder 8">
            <a:extLst>
              <a:ext uri="{FF2B5EF4-FFF2-40B4-BE49-F238E27FC236}">
                <a16:creationId xmlns:a16="http://schemas.microsoft.com/office/drawing/2014/main" id="{C6095872-959D-4CF9-4003-76A90086259B}"/>
              </a:ext>
            </a:extLst>
          </p:cNvPr>
          <p:cNvSpPr>
            <a:spLocks noGrp="1"/>
          </p:cNvSpPr>
          <p:nvPr>
            <p:ph idx="1"/>
          </p:nvPr>
        </p:nvSpPr>
        <p:spPr/>
        <p:txBody>
          <a:bodyPr/>
          <a:lstStyle/>
          <a:p>
            <a:r>
              <a:rPr lang="en-GB" sz="2800" b="1" dirty="0"/>
              <a:t>In general:</a:t>
            </a:r>
          </a:p>
          <a:p>
            <a:endParaRPr lang="en-GB" sz="2800" b="1" dirty="0"/>
          </a:p>
          <a:p>
            <a:pPr marL="800100" lvl="1" indent="-342900">
              <a:spcBef>
                <a:spcPts val="600"/>
              </a:spcBef>
              <a:spcAft>
                <a:spcPts val="600"/>
              </a:spcAft>
            </a:pPr>
            <a:r>
              <a:rPr lang="en-GB" i="1" dirty="0"/>
              <a:t>‘Every employer receives […] applications from people who have not interpreted the job information correctly’</a:t>
            </a:r>
          </a:p>
          <a:p>
            <a:pPr marL="800100" lvl="1" indent="-342900">
              <a:spcBef>
                <a:spcPts val="600"/>
              </a:spcBef>
              <a:spcAft>
                <a:spcPts val="600"/>
              </a:spcAft>
            </a:pPr>
            <a:r>
              <a:rPr lang="en-GB" i="1" dirty="0"/>
              <a:t>‘If you have very few of the qualifications, skills and experience required, you will not be short-listed’</a:t>
            </a:r>
          </a:p>
          <a:p>
            <a:pPr marL="800100" lvl="1" indent="-342900">
              <a:spcBef>
                <a:spcPts val="600"/>
              </a:spcBef>
              <a:spcAft>
                <a:spcPts val="600"/>
              </a:spcAft>
            </a:pPr>
            <a:r>
              <a:rPr lang="en-GB" i="1" dirty="0"/>
              <a:t>‘You could have spent your time making a stronger application for a job that is within your </a:t>
            </a:r>
            <a:r>
              <a:rPr lang="en-GB" i="1" u="sng" dirty="0"/>
              <a:t>competence’</a:t>
            </a:r>
            <a:r>
              <a:rPr lang="en-GB" i="1" dirty="0"/>
              <a:t>.</a:t>
            </a:r>
          </a:p>
          <a:p>
            <a:endParaRPr lang="en-GB" dirty="0"/>
          </a:p>
        </p:txBody>
      </p:sp>
      <p:sp>
        <p:nvSpPr>
          <p:cNvPr id="6" name="TextBox 5">
            <a:extLst>
              <a:ext uri="{FF2B5EF4-FFF2-40B4-BE49-F238E27FC236}">
                <a16:creationId xmlns:a16="http://schemas.microsoft.com/office/drawing/2014/main" id="{DB58505F-FBDB-41B5-BD11-243E3141C3DD}"/>
              </a:ext>
            </a:extLst>
          </p:cNvPr>
          <p:cNvSpPr txBox="1"/>
          <p:nvPr/>
        </p:nvSpPr>
        <p:spPr>
          <a:xfrm>
            <a:off x="8472264" y="6252749"/>
            <a:ext cx="3456384" cy="369332"/>
          </a:xfrm>
          <a:prstGeom prst="rect">
            <a:avLst/>
          </a:prstGeom>
          <a:noFill/>
        </p:spPr>
        <p:txBody>
          <a:bodyPr wrap="square" rtlCol="0">
            <a:spAutoFit/>
          </a:bodyPr>
          <a:lstStyle/>
          <a:p>
            <a:pPr algn="r"/>
            <a:r>
              <a:rPr lang="en-GB" dirty="0"/>
              <a:t>(Cottrell, 2010, p.235)</a:t>
            </a:r>
          </a:p>
        </p:txBody>
      </p:sp>
    </p:spTree>
    <p:extLst>
      <p:ext uri="{BB962C8B-B14F-4D97-AF65-F5344CB8AC3E}">
        <p14:creationId xmlns:p14="http://schemas.microsoft.com/office/powerpoint/2010/main" val="1325637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EB9F5E-28D7-4BF4-B305-AA12C7C332A5}"/>
              </a:ext>
            </a:extLst>
          </p:cNvPr>
          <p:cNvSpPr>
            <a:spLocks noGrp="1"/>
          </p:cNvSpPr>
          <p:nvPr>
            <p:ph type="title"/>
          </p:nvPr>
        </p:nvSpPr>
        <p:spPr>
          <a:xfrm>
            <a:off x="3780148" y="365125"/>
            <a:ext cx="7956222" cy="1325563"/>
          </a:xfrm>
        </p:spPr>
        <p:txBody>
          <a:bodyPr>
            <a:normAutofit/>
          </a:bodyPr>
          <a:lstStyle/>
          <a:p>
            <a:r>
              <a:rPr lang="en-GB" dirty="0"/>
              <a:t>How do I know it is suitable?</a:t>
            </a:r>
          </a:p>
        </p:txBody>
      </p:sp>
      <p:sp>
        <p:nvSpPr>
          <p:cNvPr id="4" name="Content Placeholder 3">
            <a:extLst>
              <a:ext uri="{FF2B5EF4-FFF2-40B4-BE49-F238E27FC236}">
                <a16:creationId xmlns:a16="http://schemas.microsoft.com/office/drawing/2014/main" id="{929D937C-AEC6-962E-2885-853C3CDBC21C}"/>
              </a:ext>
            </a:extLst>
          </p:cNvPr>
          <p:cNvSpPr>
            <a:spLocks noGrp="1"/>
          </p:cNvSpPr>
          <p:nvPr>
            <p:ph idx="1"/>
          </p:nvPr>
        </p:nvSpPr>
        <p:spPr>
          <a:xfrm>
            <a:off x="3780148" y="1825625"/>
            <a:ext cx="7956222" cy="4667250"/>
          </a:xfrm>
        </p:spPr>
        <p:txBody>
          <a:bodyPr/>
          <a:lstStyle/>
          <a:p>
            <a:r>
              <a:rPr lang="en-GB" dirty="0"/>
              <a:t>For the Assessment:</a:t>
            </a:r>
          </a:p>
          <a:p>
            <a:endParaRPr lang="en-GB" dirty="0"/>
          </a:p>
          <a:p>
            <a:pPr lvl="1"/>
            <a:r>
              <a:rPr lang="en-GB" dirty="0"/>
              <a:t>By way of illustration we will now work through some of the principles above using real opportunities</a:t>
            </a:r>
          </a:p>
          <a:p>
            <a:pPr lvl="1"/>
            <a:r>
              <a:rPr lang="en-GB" dirty="0"/>
              <a:t>First step is to use one or more of the sources mentioned previously to find an opportunity of interest</a:t>
            </a:r>
          </a:p>
          <a:p>
            <a:pPr lvl="1"/>
            <a:r>
              <a:rPr lang="en-GB" dirty="0"/>
              <a:t>Example 1: Park Ranger – Groundwork Wakefield (see Moodle)</a:t>
            </a:r>
          </a:p>
          <a:p>
            <a:endParaRPr lang="en-GB" dirty="0"/>
          </a:p>
        </p:txBody>
      </p:sp>
    </p:spTree>
    <p:extLst>
      <p:ext uri="{BB962C8B-B14F-4D97-AF65-F5344CB8AC3E}">
        <p14:creationId xmlns:p14="http://schemas.microsoft.com/office/powerpoint/2010/main" val="3067895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EB9F5E-28D7-4BF4-B305-AA12C7C332A5}"/>
              </a:ext>
            </a:extLst>
          </p:cNvPr>
          <p:cNvSpPr>
            <a:spLocks noGrp="1"/>
          </p:cNvSpPr>
          <p:nvPr>
            <p:ph type="title"/>
          </p:nvPr>
        </p:nvSpPr>
        <p:spPr/>
        <p:txBody>
          <a:bodyPr>
            <a:normAutofit fontScale="90000"/>
          </a:bodyPr>
          <a:lstStyle/>
          <a:p>
            <a:br>
              <a:rPr lang="en-GB" sz="4900" b="1" dirty="0"/>
            </a:br>
            <a:br>
              <a:rPr lang="en-GB" sz="5400" b="1" i="1" dirty="0"/>
            </a:br>
            <a:br>
              <a:rPr lang="en-GB" sz="5300" b="1" u="sng" dirty="0">
                <a:latin typeface="+mn-lt"/>
              </a:rPr>
            </a:br>
            <a:endParaRPr lang="en-GB" sz="5300" b="1" u="sng" dirty="0">
              <a:latin typeface="+mn-lt"/>
            </a:endParaRPr>
          </a:p>
        </p:txBody>
      </p:sp>
      <p:sp>
        <p:nvSpPr>
          <p:cNvPr id="6" name="Content Placeholder 5">
            <a:extLst>
              <a:ext uri="{FF2B5EF4-FFF2-40B4-BE49-F238E27FC236}">
                <a16:creationId xmlns:a16="http://schemas.microsoft.com/office/drawing/2014/main" id="{F4AC155B-133E-1044-EA0E-91AB8DBF6A2D}"/>
              </a:ext>
            </a:extLst>
          </p:cNvPr>
          <p:cNvSpPr>
            <a:spLocks noGrp="1"/>
          </p:cNvSpPr>
          <p:nvPr>
            <p:ph idx="1"/>
          </p:nvPr>
        </p:nvSpPr>
        <p:spPr>
          <a:xfrm>
            <a:off x="3347049" y="1825625"/>
            <a:ext cx="8531525" cy="4667250"/>
          </a:xfrm>
        </p:spPr>
        <p:txBody>
          <a:bodyPr/>
          <a:lstStyle/>
          <a:p>
            <a:pPr marL="342900" indent="-342900">
              <a:spcBef>
                <a:spcPts val="600"/>
              </a:spcBef>
              <a:spcAft>
                <a:spcPts val="600"/>
              </a:spcAft>
              <a:buFont typeface="Arial" panose="020B0604020202020204" pitchFamily="34" charset="0"/>
              <a:buChar char="•"/>
            </a:pPr>
            <a:r>
              <a:rPr lang="en-GB" sz="2800" dirty="0"/>
              <a:t>One way of checking the suitability is to use a ‘RAG’ system to </a:t>
            </a:r>
            <a:r>
              <a:rPr lang="en-GB" sz="2800" u="sng" dirty="0"/>
              <a:t>self-evaluate</a:t>
            </a:r>
            <a:r>
              <a:rPr lang="en-GB" sz="2800" dirty="0"/>
              <a:t> yourself against the opportunity</a:t>
            </a:r>
          </a:p>
          <a:p>
            <a:pPr marL="342900" indent="-342900">
              <a:spcBef>
                <a:spcPts val="600"/>
              </a:spcBef>
              <a:spcAft>
                <a:spcPts val="600"/>
              </a:spcAft>
              <a:buFont typeface="Arial" panose="020B0604020202020204" pitchFamily="34" charset="0"/>
              <a:buChar char="•"/>
            </a:pPr>
            <a:endParaRPr lang="en-GB" sz="2800" dirty="0"/>
          </a:p>
          <a:p>
            <a:pPr marL="742950" lvl="1" indent="-285750">
              <a:spcBef>
                <a:spcPts val="600"/>
              </a:spcBef>
              <a:spcAft>
                <a:spcPts val="600"/>
              </a:spcAft>
            </a:pPr>
            <a:r>
              <a:rPr lang="en-GB" b="1" dirty="0">
                <a:solidFill>
                  <a:srgbClr val="FF0000"/>
                </a:solidFill>
              </a:rPr>
              <a:t>Red</a:t>
            </a:r>
            <a:r>
              <a:rPr lang="en-GB" dirty="0"/>
              <a:t> – I definitely do not meet this criteria</a:t>
            </a:r>
          </a:p>
          <a:p>
            <a:pPr marL="742950" lvl="1" indent="-285750">
              <a:spcBef>
                <a:spcPts val="600"/>
              </a:spcBef>
              <a:spcAft>
                <a:spcPts val="600"/>
              </a:spcAft>
            </a:pPr>
            <a:r>
              <a:rPr lang="en-GB" b="1" dirty="0">
                <a:solidFill>
                  <a:srgbClr val="FF9900"/>
                </a:solidFill>
              </a:rPr>
              <a:t>Amber</a:t>
            </a:r>
            <a:r>
              <a:rPr lang="en-GB" dirty="0">
                <a:solidFill>
                  <a:srgbClr val="FF0000"/>
                </a:solidFill>
              </a:rPr>
              <a:t> </a:t>
            </a:r>
            <a:r>
              <a:rPr lang="en-GB" dirty="0"/>
              <a:t>– I have some experience of this that might be appropriate</a:t>
            </a:r>
          </a:p>
          <a:p>
            <a:pPr marL="742950" lvl="1" indent="-285750">
              <a:spcBef>
                <a:spcPts val="600"/>
              </a:spcBef>
              <a:spcAft>
                <a:spcPts val="600"/>
              </a:spcAft>
            </a:pPr>
            <a:r>
              <a:rPr lang="en-GB" b="1" dirty="0">
                <a:solidFill>
                  <a:srgbClr val="00B050"/>
                </a:solidFill>
              </a:rPr>
              <a:t>Green</a:t>
            </a:r>
            <a:r>
              <a:rPr lang="en-GB" dirty="0"/>
              <a:t> – I definitely meet this criteria</a:t>
            </a:r>
          </a:p>
          <a:p>
            <a:endParaRPr lang="en-GB" dirty="0"/>
          </a:p>
        </p:txBody>
      </p:sp>
      <p:sp>
        <p:nvSpPr>
          <p:cNvPr id="9" name="Title 4">
            <a:extLst>
              <a:ext uri="{FF2B5EF4-FFF2-40B4-BE49-F238E27FC236}">
                <a16:creationId xmlns:a16="http://schemas.microsoft.com/office/drawing/2014/main" id="{70BF4133-E23E-EC48-39C2-4B6063DF7482}"/>
              </a:ext>
            </a:extLst>
          </p:cNvPr>
          <p:cNvSpPr txBox="1">
            <a:spLocks/>
          </p:cNvSpPr>
          <p:nvPr/>
        </p:nvSpPr>
        <p:spPr>
          <a:xfrm>
            <a:off x="3779838" y="365125"/>
            <a:ext cx="795655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How do I know it is suitable?</a:t>
            </a:r>
          </a:p>
        </p:txBody>
      </p:sp>
    </p:spTree>
    <p:extLst>
      <p:ext uri="{BB962C8B-B14F-4D97-AF65-F5344CB8AC3E}">
        <p14:creationId xmlns:p14="http://schemas.microsoft.com/office/powerpoint/2010/main" val="30404625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88590F0-05D8-495C-9B90-15B939243D5B}"/>
              </a:ext>
            </a:extLst>
          </p:cNvPr>
          <p:cNvSpPr txBox="1"/>
          <p:nvPr/>
        </p:nvSpPr>
        <p:spPr>
          <a:xfrm>
            <a:off x="4609798" y="5448147"/>
            <a:ext cx="6120680" cy="461665"/>
          </a:xfrm>
          <a:prstGeom prst="rect">
            <a:avLst/>
          </a:prstGeom>
          <a:noFill/>
        </p:spPr>
        <p:txBody>
          <a:bodyPr wrap="square" rtlCol="0">
            <a:spAutoFit/>
          </a:bodyPr>
          <a:lstStyle/>
          <a:p>
            <a:pPr algn="ctr"/>
            <a:r>
              <a:rPr lang="en-GB" sz="2400" b="1" i="1" dirty="0"/>
              <a:t>Why do you think this is?</a:t>
            </a:r>
          </a:p>
        </p:txBody>
      </p:sp>
      <p:pic>
        <p:nvPicPr>
          <p:cNvPr id="9" name="Picture 8" descr="Icon&#10;&#10;Description automatically generated">
            <a:extLst>
              <a:ext uri="{FF2B5EF4-FFF2-40B4-BE49-F238E27FC236}">
                <a16:creationId xmlns:a16="http://schemas.microsoft.com/office/drawing/2014/main" id="{4E9E3610-E802-4B79-83CC-C5779AB817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42726" y="4471925"/>
            <a:ext cx="854825" cy="854825"/>
          </a:xfrm>
          <a:prstGeom prst="rect">
            <a:avLst/>
          </a:prstGeom>
        </p:spPr>
      </p:pic>
      <p:sp>
        <p:nvSpPr>
          <p:cNvPr id="11" name="Title 4">
            <a:extLst>
              <a:ext uri="{FF2B5EF4-FFF2-40B4-BE49-F238E27FC236}">
                <a16:creationId xmlns:a16="http://schemas.microsoft.com/office/drawing/2014/main" id="{7F81BDA5-3636-99F8-F4CE-C1BD14000D3D}"/>
              </a:ext>
            </a:extLst>
          </p:cNvPr>
          <p:cNvSpPr>
            <a:spLocks noGrp="1"/>
          </p:cNvSpPr>
          <p:nvPr>
            <p:ph type="title"/>
          </p:nvPr>
        </p:nvSpPr>
        <p:spPr>
          <a:xfrm>
            <a:off x="3780148" y="365125"/>
            <a:ext cx="7956222" cy="1325563"/>
          </a:xfrm>
        </p:spPr>
        <p:txBody>
          <a:bodyPr>
            <a:normAutofit/>
          </a:bodyPr>
          <a:lstStyle/>
          <a:p>
            <a:r>
              <a:rPr lang="en-GB" dirty="0"/>
              <a:t>How do I know it is suitable?</a:t>
            </a:r>
          </a:p>
        </p:txBody>
      </p:sp>
      <p:sp>
        <p:nvSpPr>
          <p:cNvPr id="15" name="Content Placeholder 14">
            <a:extLst>
              <a:ext uri="{FF2B5EF4-FFF2-40B4-BE49-F238E27FC236}">
                <a16:creationId xmlns:a16="http://schemas.microsoft.com/office/drawing/2014/main" id="{EA6E24F0-6FC5-AB58-74C3-40F86D56C9E6}"/>
              </a:ext>
            </a:extLst>
          </p:cNvPr>
          <p:cNvSpPr>
            <a:spLocks noGrp="1"/>
          </p:cNvSpPr>
          <p:nvPr>
            <p:ph idx="1"/>
          </p:nvPr>
        </p:nvSpPr>
        <p:spPr>
          <a:xfrm>
            <a:off x="3780148" y="1825625"/>
            <a:ext cx="7956222" cy="4667250"/>
          </a:xfrm>
        </p:spPr>
        <p:txBody>
          <a:bodyPr/>
          <a:lstStyle/>
          <a:p>
            <a:r>
              <a:rPr lang="en-GB" dirty="0"/>
              <a:t>Using the RAG system, work through the available information in a logical sequence</a:t>
            </a:r>
          </a:p>
          <a:p>
            <a:r>
              <a:rPr lang="en-GB" dirty="0"/>
              <a:t>It is often best to start with the Person Specification and to look at Qualifications first.</a:t>
            </a:r>
          </a:p>
          <a:p>
            <a:endParaRPr lang="en-GB" dirty="0"/>
          </a:p>
        </p:txBody>
      </p:sp>
    </p:spTree>
    <p:extLst>
      <p:ext uri="{BB962C8B-B14F-4D97-AF65-F5344CB8AC3E}">
        <p14:creationId xmlns:p14="http://schemas.microsoft.com/office/powerpoint/2010/main" val="1887059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EB9F5E-28D7-4BF4-B305-AA12C7C332A5}"/>
              </a:ext>
            </a:extLst>
          </p:cNvPr>
          <p:cNvSpPr>
            <a:spLocks noGrp="1"/>
          </p:cNvSpPr>
          <p:nvPr>
            <p:ph type="title"/>
          </p:nvPr>
        </p:nvSpPr>
        <p:spPr>
          <a:xfrm>
            <a:off x="3780148" y="365125"/>
            <a:ext cx="7956222" cy="1325563"/>
          </a:xfrm>
        </p:spPr>
        <p:txBody>
          <a:bodyPr>
            <a:normAutofit fontScale="90000"/>
          </a:bodyPr>
          <a:lstStyle/>
          <a:p>
            <a:br>
              <a:rPr lang="en-GB" dirty="0"/>
            </a:br>
            <a:br>
              <a:rPr lang="en-GB" dirty="0"/>
            </a:br>
            <a:r>
              <a:rPr lang="en-GB" dirty="0"/>
              <a:t>How do I know it is suitable? Example 1 -Park Ranger</a:t>
            </a:r>
            <a:br>
              <a:rPr lang="en-GB" dirty="0"/>
            </a:br>
            <a:br>
              <a:rPr lang="en-GB" dirty="0"/>
            </a:br>
            <a:endParaRPr lang="en-GB" dirty="0"/>
          </a:p>
        </p:txBody>
      </p:sp>
      <p:sp>
        <p:nvSpPr>
          <p:cNvPr id="14" name="Content Placeholder 13">
            <a:extLst>
              <a:ext uri="{FF2B5EF4-FFF2-40B4-BE49-F238E27FC236}">
                <a16:creationId xmlns:a16="http://schemas.microsoft.com/office/drawing/2014/main" id="{93462C6D-05CA-0BBB-E64B-7B6FD8DBFCE2}"/>
              </a:ext>
            </a:extLst>
          </p:cNvPr>
          <p:cNvSpPr>
            <a:spLocks noGrp="1"/>
          </p:cNvSpPr>
          <p:nvPr>
            <p:ph idx="1"/>
          </p:nvPr>
        </p:nvSpPr>
        <p:spPr>
          <a:xfrm>
            <a:off x="3780148" y="1825625"/>
            <a:ext cx="7956222" cy="4667250"/>
          </a:xfrm>
        </p:spPr>
        <p:txBody>
          <a:bodyPr>
            <a:normAutofit/>
          </a:bodyPr>
          <a:lstStyle/>
          <a:p>
            <a:r>
              <a:rPr lang="en-GB" dirty="0"/>
              <a:t>In general:</a:t>
            </a:r>
          </a:p>
          <a:p>
            <a:pPr lvl="1"/>
            <a:r>
              <a:rPr lang="en-GB" dirty="0"/>
              <a:t>I do not have the required qualification or anything even similar</a:t>
            </a:r>
          </a:p>
          <a:p>
            <a:r>
              <a:rPr lang="en-GB" dirty="0"/>
              <a:t>For the Assessment:</a:t>
            </a:r>
          </a:p>
          <a:p>
            <a:pPr lvl="1"/>
            <a:r>
              <a:rPr lang="en-GB" dirty="0"/>
              <a:t>I am likely to be asked questions about Environmental Science which I will not be able to answer</a:t>
            </a:r>
          </a:p>
          <a:p>
            <a:pPr lvl="1"/>
            <a:r>
              <a:rPr lang="en-GB" dirty="0"/>
              <a:t>This is too far from my experience to be useful for me</a:t>
            </a:r>
          </a:p>
          <a:p>
            <a:r>
              <a:rPr lang="en-GB" dirty="0"/>
              <a:t>Although you do not have to hit all of the criteria the opportunity must be ‘realistic’ for you.</a:t>
            </a:r>
          </a:p>
          <a:p>
            <a:endParaRPr lang="en-GB" dirty="0"/>
          </a:p>
        </p:txBody>
      </p:sp>
      <p:pic>
        <p:nvPicPr>
          <p:cNvPr id="15" name="Picture 14" descr="Icon&#10;&#10;Description automatically generated">
            <a:hlinkClick r:id="rId3"/>
            <a:extLst>
              <a:ext uri="{FF2B5EF4-FFF2-40B4-BE49-F238E27FC236}">
                <a16:creationId xmlns:a16="http://schemas.microsoft.com/office/drawing/2014/main" id="{4BD54C13-9C8B-939F-10CC-E2D1F3721A0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43188" y="3121224"/>
            <a:ext cx="1142857" cy="1142857"/>
          </a:xfrm>
          <a:prstGeom prst="rect">
            <a:avLst/>
          </a:prstGeom>
        </p:spPr>
      </p:pic>
    </p:spTree>
    <p:extLst>
      <p:ext uri="{BB962C8B-B14F-4D97-AF65-F5344CB8AC3E}">
        <p14:creationId xmlns:p14="http://schemas.microsoft.com/office/powerpoint/2010/main" val="3195469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EB9F5E-28D7-4BF4-B305-AA12C7C332A5}"/>
              </a:ext>
            </a:extLst>
          </p:cNvPr>
          <p:cNvSpPr>
            <a:spLocks noGrp="1"/>
          </p:cNvSpPr>
          <p:nvPr>
            <p:ph type="title"/>
          </p:nvPr>
        </p:nvSpPr>
        <p:spPr>
          <a:xfrm>
            <a:off x="3780148" y="365125"/>
            <a:ext cx="7956222" cy="1325563"/>
          </a:xfrm>
        </p:spPr>
        <p:txBody>
          <a:bodyPr>
            <a:normAutofit fontScale="90000"/>
          </a:bodyPr>
          <a:lstStyle/>
          <a:p>
            <a:br>
              <a:rPr lang="en-GB" dirty="0"/>
            </a:br>
            <a:r>
              <a:rPr lang="en-GB" dirty="0"/>
              <a:t>How do I know it is suitable? Example 2 -Project Manager</a:t>
            </a:r>
            <a:br>
              <a:rPr lang="en-GB" dirty="0"/>
            </a:br>
            <a:br>
              <a:rPr lang="en-GB" dirty="0"/>
            </a:br>
            <a:endParaRPr lang="en-GB" dirty="0"/>
          </a:p>
        </p:txBody>
      </p:sp>
      <p:sp>
        <p:nvSpPr>
          <p:cNvPr id="10" name="Content Placeholder 9">
            <a:extLst>
              <a:ext uri="{FF2B5EF4-FFF2-40B4-BE49-F238E27FC236}">
                <a16:creationId xmlns:a16="http://schemas.microsoft.com/office/drawing/2014/main" id="{F96BE3A6-8608-B69B-2AD8-24E02D9D552A}"/>
              </a:ext>
            </a:extLst>
          </p:cNvPr>
          <p:cNvSpPr>
            <a:spLocks noGrp="1"/>
          </p:cNvSpPr>
          <p:nvPr>
            <p:ph idx="1"/>
          </p:nvPr>
        </p:nvSpPr>
        <p:spPr>
          <a:xfrm>
            <a:off x="3780148" y="1825625"/>
            <a:ext cx="7956222" cy="4667250"/>
          </a:xfrm>
        </p:spPr>
        <p:txBody>
          <a:bodyPr>
            <a:normAutofit/>
          </a:bodyPr>
          <a:lstStyle/>
          <a:p>
            <a:r>
              <a:rPr lang="en-GB" dirty="0"/>
              <a:t>In general:</a:t>
            </a:r>
          </a:p>
          <a:p>
            <a:pPr lvl="1"/>
            <a:r>
              <a:rPr lang="en-GB" dirty="0"/>
              <a:t>The self-evaluation contains a lot of amber. This may be an opportunity that I do not have appropriate experience for.</a:t>
            </a:r>
          </a:p>
          <a:p>
            <a:r>
              <a:rPr lang="en-GB" dirty="0"/>
              <a:t>For the Assessment:</a:t>
            </a:r>
          </a:p>
          <a:p>
            <a:pPr lvl="1"/>
            <a:r>
              <a:rPr lang="en-GB" dirty="0"/>
              <a:t>There are many examples where I can argue that I meet the criteria</a:t>
            </a:r>
          </a:p>
          <a:p>
            <a:pPr lvl="1"/>
            <a:r>
              <a:rPr lang="en-GB" dirty="0"/>
              <a:t>However, I also need to be aware of the amber sections as I am likely to be asked questions on these</a:t>
            </a:r>
          </a:p>
          <a:p>
            <a:pPr lvl="1"/>
            <a:r>
              <a:rPr lang="en-GB" dirty="0"/>
              <a:t>It will be a personal judgement as to whether you use an Opportunity</a:t>
            </a:r>
          </a:p>
          <a:p>
            <a:endParaRPr lang="en-GB" dirty="0"/>
          </a:p>
          <a:p>
            <a:endParaRPr lang="en-GB" dirty="0"/>
          </a:p>
        </p:txBody>
      </p:sp>
      <p:pic>
        <p:nvPicPr>
          <p:cNvPr id="8" name="Picture 7" descr="Icon&#10;&#10;Description automatically generated">
            <a:hlinkClick r:id="rId3"/>
            <a:extLst>
              <a:ext uri="{FF2B5EF4-FFF2-40B4-BE49-F238E27FC236}">
                <a16:creationId xmlns:a16="http://schemas.microsoft.com/office/drawing/2014/main" id="{DF86118E-0FC6-426C-BC7B-9335157432A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43188" y="3121224"/>
            <a:ext cx="1142857" cy="1142857"/>
          </a:xfrm>
          <a:prstGeom prst="rect">
            <a:avLst/>
          </a:prstGeom>
        </p:spPr>
      </p:pic>
    </p:spTree>
    <p:extLst>
      <p:ext uri="{BB962C8B-B14F-4D97-AF65-F5344CB8AC3E}">
        <p14:creationId xmlns:p14="http://schemas.microsoft.com/office/powerpoint/2010/main" val="4022347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EB9F5E-28D7-4BF4-B305-AA12C7C332A5}"/>
              </a:ext>
            </a:extLst>
          </p:cNvPr>
          <p:cNvSpPr>
            <a:spLocks noGrp="1"/>
          </p:cNvSpPr>
          <p:nvPr>
            <p:ph type="title"/>
          </p:nvPr>
        </p:nvSpPr>
        <p:spPr>
          <a:xfrm>
            <a:off x="3780148" y="365125"/>
            <a:ext cx="7956222" cy="1325563"/>
          </a:xfrm>
        </p:spPr>
        <p:txBody>
          <a:bodyPr>
            <a:normAutofit fontScale="90000"/>
          </a:bodyPr>
          <a:lstStyle/>
          <a:p>
            <a:br>
              <a:rPr lang="en-GB" dirty="0"/>
            </a:br>
            <a:r>
              <a:rPr lang="en-GB" dirty="0"/>
              <a:t>What Theories should I use?</a:t>
            </a:r>
            <a:br>
              <a:rPr lang="en-GB" dirty="0"/>
            </a:br>
            <a:endParaRPr lang="en-GB" dirty="0"/>
          </a:p>
        </p:txBody>
      </p:sp>
      <p:sp>
        <p:nvSpPr>
          <p:cNvPr id="4" name="Content Placeholder 3">
            <a:extLst>
              <a:ext uri="{FF2B5EF4-FFF2-40B4-BE49-F238E27FC236}">
                <a16:creationId xmlns:a16="http://schemas.microsoft.com/office/drawing/2014/main" id="{450F58F8-6ADD-F044-0172-9D9DFD78A940}"/>
              </a:ext>
            </a:extLst>
          </p:cNvPr>
          <p:cNvSpPr>
            <a:spLocks noGrp="1"/>
          </p:cNvSpPr>
          <p:nvPr>
            <p:ph idx="1"/>
          </p:nvPr>
        </p:nvSpPr>
        <p:spPr>
          <a:xfrm>
            <a:off x="3780148" y="1825625"/>
            <a:ext cx="7956222" cy="4667250"/>
          </a:xfrm>
        </p:spPr>
        <p:txBody>
          <a:bodyPr/>
          <a:lstStyle/>
          <a:p>
            <a:r>
              <a:rPr lang="en-GB" dirty="0"/>
              <a:t>You need to include Theory as part of the Assessment process (this is an Academic Assignment).</a:t>
            </a:r>
          </a:p>
          <a:p>
            <a:r>
              <a:rPr lang="en-GB" dirty="0"/>
              <a:t>However, it can also give you an advantage in an interview to include Theory or Policy as part of your presentation.</a:t>
            </a:r>
          </a:p>
          <a:p>
            <a:endParaRPr lang="en-GB" dirty="0"/>
          </a:p>
        </p:txBody>
      </p:sp>
      <p:sp>
        <p:nvSpPr>
          <p:cNvPr id="8" name="TextBox 7">
            <a:extLst>
              <a:ext uri="{FF2B5EF4-FFF2-40B4-BE49-F238E27FC236}">
                <a16:creationId xmlns:a16="http://schemas.microsoft.com/office/drawing/2014/main" id="{94514596-72E0-4FC3-B040-A04512731823}"/>
              </a:ext>
            </a:extLst>
          </p:cNvPr>
          <p:cNvSpPr txBox="1"/>
          <p:nvPr/>
        </p:nvSpPr>
        <p:spPr>
          <a:xfrm>
            <a:off x="4588249" y="5000318"/>
            <a:ext cx="6120680" cy="461665"/>
          </a:xfrm>
          <a:prstGeom prst="rect">
            <a:avLst/>
          </a:prstGeom>
          <a:noFill/>
        </p:spPr>
        <p:txBody>
          <a:bodyPr wrap="square" rtlCol="0">
            <a:spAutoFit/>
          </a:bodyPr>
          <a:lstStyle/>
          <a:p>
            <a:pPr algn="ctr"/>
            <a:r>
              <a:rPr lang="en-GB" sz="2400" b="1" i="1" dirty="0"/>
              <a:t>Why do you think this is?</a:t>
            </a:r>
          </a:p>
        </p:txBody>
      </p:sp>
      <p:pic>
        <p:nvPicPr>
          <p:cNvPr id="9" name="Picture 8" descr="Icon&#10;&#10;Description automatically generated">
            <a:extLst>
              <a:ext uri="{FF2B5EF4-FFF2-40B4-BE49-F238E27FC236}">
                <a16:creationId xmlns:a16="http://schemas.microsoft.com/office/drawing/2014/main" id="{22A918DD-FA10-4949-8675-43568BA532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21177" y="5461983"/>
            <a:ext cx="854825" cy="854825"/>
          </a:xfrm>
          <a:prstGeom prst="rect">
            <a:avLst/>
          </a:prstGeom>
        </p:spPr>
      </p:pic>
    </p:spTree>
    <p:extLst>
      <p:ext uri="{BB962C8B-B14F-4D97-AF65-F5344CB8AC3E}">
        <p14:creationId xmlns:p14="http://schemas.microsoft.com/office/powerpoint/2010/main" val="3352684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C7F22-91B0-1674-2224-2FA53E1F3A7B}"/>
              </a:ext>
            </a:extLst>
          </p:cNvPr>
          <p:cNvSpPr>
            <a:spLocks noGrp="1"/>
          </p:cNvSpPr>
          <p:nvPr>
            <p:ph type="title"/>
          </p:nvPr>
        </p:nvSpPr>
        <p:spPr/>
        <p:txBody>
          <a:bodyPr/>
          <a:lstStyle/>
          <a:p>
            <a:r>
              <a:rPr lang="en-GB" dirty="0"/>
              <a:t>Link to Policy</a:t>
            </a:r>
          </a:p>
        </p:txBody>
      </p:sp>
      <p:sp>
        <p:nvSpPr>
          <p:cNvPr id="3" name="Content Placeholder 2">
            <a:extLst>
              <a:ext uri="{FF2B5EF4-FFF2-40B4-BE49-F238E27FC236}">
                <a16:creationId xmlns:a16="http://schemas.microsoft.com/office/drawing/2014/main" id="{C76631B2-02C3-CD2B-4F96-AA99206001EB}"/>
              </a:ext>
            </a:extLst>
          </p:cNvPr>
          <p:cNvSpPr>
            <a:spLocks noGrp="1"/>
          </p:cNvSpPr>
          <p:nvPr>
            <p:ph idx="1"/>
          </p:nvPr>
        </p:nvSpPr>
        <p:spPr/>
        <p:txBody>
          <a:bodyPr/>
          <a:lstStyle/>
          <a:p>
            <a:r>
              <a:rPr lang="en-GB" dirty="0"/>
              <a:t>You need to include any relevant legislation and policies as part of the assessment process. </a:t>
            </a:r>
          </a:p>
          <a:p>
            <a:r>
              <a:rPr lang="en-GB" dirty="0"/>
              <a:t>Consider utilising Legislation and workplace policy to enhance your presentation. </a:t>
            </a:r>
          </a:p>
        </p:txBody>
      </p:sp>
      <p:sp>
        <p:nvSpPr>
          <p:cNvPr id="4" name="TextBox 3">
            <a:extLst>
              <a:ext uri="{FF2B5EF4-FFF2-40B4-BE49-F238E27FC236}">
                <a16:creationId xmlns:a16="http://schemas.microsoft.com/office/drawing/2014/main" id="{D953A454-6F73-1DD5-D051-E8A5C01CE52A}"/>
              </a:ext>
            </a:extLst>
          </p:cNvPr>
          <p:cNvSpPr txBox="1"/>
          <p:nvPr/>
        </p:nvSpPr>
        <p:spPr>
          <a:xfrm>
            <a:off x="4588249" y="5000318"/>
            <a:ext cx="6120680" cy="461665"/>
          </a:xfrm>
          <a:prstGeom prst="rect">
            <a:avLst/>
          </a:prstGeom>
          <a:noFill/>
        </p:spPr>
        <p:txBody>
          <a:bodyPr wrap="square" rtlCol="0">
            <a:spAutoFit/>
          </a:bodyPr>
          <a:lstStyle/>
          <a:p>
            <a:pPr algn="ctr"/>
            <a:r>
              <a:rPr lang="en-GB" sz="2400" b="1" i="1" dirty="0"/>
              <a:t>Why do you think this is?</a:t>
            </a:r>
          </a:p>
        </p:txBody>
      </p:sp>
      <p:pic>
        <p:nvPicPr>
          <p:cNvPr id="5" name="Picture 4" descr="Icon&#10;&#10;Description automatically generated">
            <a:extLst>
              <a:ext uri="{FF2B5EF4-FFF2-40B4-BE49-F238E27FC236}">
                <a16:creationId xmlns:a16="http://schemas.microsoft.com/office/drawing/2014/main" id="{5FBF94C0-6A56-ADB3-E684-CFAF12E579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21177" y="5461983"/>
            <a:ext cx="854825" cy="854825"/>
          </a:xfrm>
          <a:prstGeom prst="rect">
            <a:avLst/>
          </a:prstGeom>
        </p:spPr>
      </p:pic>
    </p:spTree>
    <p:extLst>
      <p:ext uri="{BB962C8B-B14F-4D97-AF65-F5344CB8AC3E}">
        <p14:creationId xmlns:p14="http://schemas.microsoft.com/office/powerpoint/2010/main" val="1504759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AF719-1745-96E4-ACFC-B304D29196BF}"/>
              </a:ext>
            </a:extLst>
          </p:cNvPr>
          <p:cNvSpPr>
            <a:spLocks noGrp="1"/>
          </p:cNvSpPr>
          <p:nvPr>
            <p:ph type="title"/>
          </p:nvPr>
        </p:nvSpPr>
        <p:spPr/>
        <p:txBody>
          <a:bodyPr/>
          <a:lstStyle/>
          <a:p>
            <a:r>
              <a:rPr lang="en-GB" dirty="0"/>
              <a:t>Important Information</a:t>
            </a:r>
          </a:p>
        </p:txBody>
      </p:sp>
      <p:sp>
        <p:nvSpPr>
          <p:cNvPr id="3" name="Content Placeholder 2">
            <a:extLst>
              <a:ext uri="{FF2B5EF4-FFF2-40B4-BE49-F238E27FC236}">
                <a16:creationId xmlns:a16="http://schemas.microsoft.com/office/drawing/2014/main" id="{CC9289C1-4F4F-0897-1DB8-0EBD1C209C99}"/>
              </a:ext>
            </a:extLst>
          </p:cNvPr>
          <p:cNvSpPr>
            <a:spLocks noGrp="1"/>
          </p:cNvSpPr>
          <p:nvPr>
            <p:ph idx="1"/>
          </p:nvPr>
        </p:nvSpPr>
        <p:spPr/>
        <p:txBody>
          <a:bodyPr/>
          <a:lstStyle/>
          <a:p>
            <a:r>
              <a:rPr lang="en-GB" dirty="0"/>
              <a:t>Email me a copy of the job description and person specification PRIOR to starting this assignment.</a:t>
            </a:r>
          </a:p>
          <a:p>
            <a:pPr lvl="1"/>
            <a:r>
              <a:rPr lang="en-GB" dirty="0"/>
              <a:t>This needs to be approved before you can start preparing your presentation. </a:t>
            </a:r>
          </a:p>
          <a:p>
            <a:pPr lvl="1"/>
            <a:r>
              <a:rPr lang="en-GB" dirty="0"/>
              <a:t>The 10-minute questions will be based on the job description and person specification </a:t>
            </a:r>
          </a:p>
          <a:p>
            <a:pPr lvl="1"/>
            <a:endParaRPr lang="en-GB" dirty="0"/>
          </a:p>
          <a:p>
            <a:r>
              <a:rPr lang="en-GB" dirty="0"/>
              <a:t>Please remember that this is an academic assignment, References are needed throughout. </a:t>
            </a:r>
          </a:p>
        </p:txBody>
      </p:sp>
    </p:spTree>
    <p:extLst>
      <p:ext uri="{BB962C8B-B14F-4D97-AF65-F5344CB8AC3E}">
        <p14:creationId xmlns:p14="http://schemas.microsoft.com/office/powerpoint/2010/main" val="4207095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19D94-6D26-87C0-37C1-2C9A21A0036A}"/>
              </a:ext>
            </a:extLst>
          </p:cNvPr>
          <p:cNvSpPr>
            <a:spLocks noGrp="1"/>
          </p:cNvSpPr>
          <p:nvPr>
            <p:ph type="title"/>
          </p:nvPr>
        </p:nvSpPr>
        <p:spPr>
          <a:xfrm>
            <a:off x="3780148" y="365125"/>
            <a:ext cx="7956222" cy="1325563"/>
          </a:xfrm>
        </p:spPr>
        <p:txBody>
          <a:bodyPr/>
          <a:lstStyle/>
          <a:p>
            <a:r>
              <a:rPr lang="en-GB" dirty="0"/>
              <a:t>The End of a Process</a:t>
            </a:r>
          </a:p>
        </p:txBody>
      </p:sp>
      <p:sp>
        <p:nvSpPr>
          <p:cNvPr id="5" name="Content Placeholder 4">
            <a:extLst>
              <a:ext uri="{FF2B5EF4-FFF2-40B4-BE49-F238E27FC236}">
                <a16:creationId xmlns:a16="http://schemas.microsoft.com/office/drawing/2014/main" id="{C36C45C9-58FD-063E-B7B7-0FDFB206D969}"/>
              </a:ext>
            </a:extLst>
          </p:cNvPr>
          <p:cNvSpPr>
            <a:spLocks noGrp="1"/>
          </p:cNvSpPr>
          <p:nvPr>
            <p:ph idx="1"/>
          </p:nvPr>
        </p:nvSpPr>
        <p:spPr>
          <a:xfrm>
            <a:off x="3780148" y="1825625"/>
            <a:ext cx="7956222" cy="4667250"/>
          </a:xfrm>
        </p:spPr>
        <p:txBody>
          <a:bodyPr>
            <a:normAutofit fontScale="92500" lnSpcReduction="10000"/>
          </a:bodyPr>
          <a:lstStyle/>
          <a:p>
            <a:r>
              <a:rPr lang="en-GB" dirty="0"/>
              <a:t>It is important to note that this Module is a chance to bring together some of the themes and information that has formed part of our learning over the last 3 years</a:t>
            </a:r>
          </a:p>
          <a:p>
            <a:r>
              <a:rPr lang="en-GB" dirty="0"/>
              <a:t>You may therefore recognise concepts and theories from other Modules for example;</a:t>
            </a:r>
          </a:p>
          <a:p>
            <a:pPr lvl="1"/>
            <a:r>
              <a:rPr lang="en-GB" dirty="0"/>
              <a:t>Advocacy Services in the 21st Century</a:t>
            </a:r>
          </a:p>
          <a:p>
            <a:pPr lvl="1"/>
            <a:r>
              <a:rPr lang="en-GB" dirty="0"/>
              <a:t>Multi-Agency Working</a:t>
            </a:r>
          </a:p>
          <a:p>
            <a:pPr lvl="1"/>
            <a:r>
              <a:rPr lang="en-GB" dirty="0"/>
              <a:t>Reflective Practice</a:t>
            </a:r>
          </a:p>
          <a:p>
            <a:r>
              <a:rPr lang="en-GB" dirty="0"/>
              <a:t> This is because we consider them to be important for your future development</a:t>
            </a:r>
          </a:p>
          <a:p>
            <a:r>
              <a:rPr lang="en-GB" dirty="0"/>
              <a:t>But we will also be adding to this knowledge as we work through the Themes in this Module.</a:t>
            </a:r>
          </a:p>
          <a:p>
            <a:endParaRPr lang="en-GB" dirty="0"/>
          </a:p>
        </p:txBody>
      </p:sp>
    </p:spTree>
    <p:extLst>
      <p:ext uri="{BB962C8B-B14F-4D97-AF65-F5344CB8AC3E}">
        <p14:creationId xmlns:p14="http://schemas.microsoft.com/office/powerpoint/2010/main" val="32314044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110B4-7237-55ED-4A69-DB59B48DB300}"/>
              </a:ext>
            </a:extLst>
          </p:cNvPr>
          <p:cNvSpPr>
            <a:spLocks noGrp="1"/>
          </p:cNvSpPr>
          <p:nvPr>
            <p:ph type="title"/>
          </p:nvPr>
        </p:nvSpPr>
        <p:spPr>
          <a:xfrm>
            <a:off x="3780148" y="365125"/>
            <a:ext cx="7956222" cy="1325563"/>
          </a:xfrm>
        </p:spPr>
        <p:txBody>
          <a:bodyPr>
            <a:normAutofit/>
          </a:bodyPr>
          <a:lstStyle/>
          <a:p>
            <a:r>
              <a:rPr lang="en-GB" dirty="0"/>
              <a:t>Your Future Plans</a:t>
            </a:r>
          </a:p>
        </p:txBody>
      </p:sp>
      <p:sp>
        <p:nvSpPr>
          <p:cNvPr id="4" name="Content Placeholder 3">
            <a:extLst>
              <a:ext uri="{FF2B5EF4-FFF2-40B4-BE49-F238E27FC236}">
                <a16:creationId xmlns:a16="http://schemas.microsoft.com/office/drawing/2014/main" id="{3BA71EE0-9EB6-ABAC-4A68-05102F6036C5}"/>
              </a:ext>
            </a:extLst>
          </p:cNvPr>
          <p:cNvSpPr>
            <a:spLocks noGrp="1"/>
          </p:cNvSpPr>
          <p:nvPr>
            <p:ph idx="1"/>
          </p:nvPr>
        </p:nvSpPr>
        <p:spPr>
          <a:xfrm>
            <a:off x="3780148" y="1825625"/>
            <a:ext cx="7956222" cy="4667250"/>
          </a:xfrm>
        </p:spPr>
        <p:txBody>
          <a:bodyPr>
            <a:normAutofit fontScale="92500" lnSpcReduction="10000"/>
          </a:bodyPr>
          <a:lstStyle/>
          <a:p>
            <a:r>
              <a:rPr lang="en-GB" dirty="0"/>
              <a:t>It is important to remember that this Module is called ‘Skills for Life’</a:t>
            </a:r>
          </a:p>
          <a:p>
            <a:r>
              <a:rPr lang="en-GB" dirty="0"/>
              <a:t>It is not just focused on employment but on your personal development as a whole</a:t>
            </a:r>
          </a:p>
          <a:p>
            <a:r>
              <a:rPr lang="en-GB" dirty="0"/>
              <a:t>It is not just about finding a new job but also involves considering;</a:t>
            </a:r>
          </a:p>
          <a:p>
            <a:pPr lvl="1"/>
            <a:r>
              <a:rPr lang="en-GB" dirty="0"/>
              <a:t>Moving on in your current work</a:t>
            </a:r>
          </a:p>
          <a:p>
            <a:pPr lvl="1"/>
            <a:r>
              <a:rPr lang="en-GB" dirty="0"/>
              <a:t>Volunteering</a:t>
            </a:r>
          </a:p>
          <a:p>
            <a:pPr lvl="1"/>
            <a:r>
              <a:rPr lang="en-GB" dirty="0"/>
              <a:t>Setting up a Social Enterprise</a:t>
            </a:r>
          </a:p>
          <a:p>
            <a:pPr lvl="1"/>
            <a:r>
              <a:rPr lang="en-GB" dirty="0"/>
              <a:t>Improving your skills, knowledge and understanding</a:t>
            </a:r>
          </a:p>
          <a:p>
            <a:r>
              <a:rPr lang="en-GB" dirty="0"/>
              <a:t>Take some time to think about your future plans so that you can identify what you might want from this Module</a:t>
            </a:r>
          </a:p>
          <a:p>
            <a:endParaRPr lang="en-GB" dirty="0"/>
          </a:p>
        </p:txBody>
      </p:sp>
    </p:spTree>
    <p:extLst>
      <p:ext uri="{BB962C8B-B14F-4D97-AF65-F5344CB8AC3E}">
        <p14:creationId xmlns:p14="http://schemas.microsoft.com/office/powerpoint/2010/main" val="30132696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F503C-18AA-4DA8-8A72-F78D1777C4B0}"/>
              </a:ext>
            </a:extLst>
          </p:cNvPr>
          <p:cNvSpPr>
            <a:spLocks noGrp="1"/>
          </p:cNvSpPr>
          <p:nvPr>
            <p:ph type="title"/>
          </p:nvPr>
        </p:nvSpPr>
        <p:spPr/>
        <p:txBody>
          <a:bodyPr>
            <a:normAutofit/>
          </a:bodyPr>
          <a:lstStyle/>
          <a:p>
            <a:r>
              <a:rPr lang="en-GB" dirty="0"/>
              <a:t>The UWTSD Careers Site/App</a:t>
            </a:r>
          </a:p>
        </p:txBody>
      </p:sp>
      <p:sp>
        <p:nvSpPr>
          <p:cNvPr id="9" name="Content Placeholder 8">
            <a:extLst>
              <a:ext uri="{FF2B5EF4-FFF2-40B4-BE49-F238E27FC236}">
                <a16:creationId xmlns:a16="http://schemas.microsoft.com/office/drawing/2014/main" id="{C10226B6-375B-A64C-FEA1-797E28373483}"/>
              </a:ext>
            </a:extLst>
          </p:cNvPr>
          <p:cNvSpPr>
            <a:spLocks noGrp="1"/>
          </p:cNvSpPr>
          <p:nvPr>
            <p:ph idx="1"/>
          </p:nvPr>
        </p:nvSpPr>
        <p:spPr/>
        <p:txBody>
          <a:bodyPr/>
          <a:lstStyle/>
          <a:p>
            <a:pPr marL="285750" indent="-285750">
              <a:spcBef>
                <a:spcPts val="600"/>
              </a:spcBef>
              <a:spcAft>
                <a:spcPts val="600"/>
              </a:spcAft>
              <a:buFont typeface="Arial" panose="020B0604020202020204" pitchFamily="34" charset="0"/>
              <a:buChar char="•"/>
            </a:pPr>
            <a:r>
              <a:rPr lang="en-GB" sz="2800" dirty="0" err="1"/>
              <a:t>Abintegro</a:t>
            </a:r>
            <a:r>
              <a:rPr lang="en-GB" sz="2800" dirty="0"/>
              <a:t> is the new UWTSD Careers Site and App</a:t>
            </a:r>
          </a:p>
          <a:p>
            <a:pPr marL="285750" indent="-285750">
              <a:spcBef>
                <a:spcPts val="600"/>
              </a:spcBef>
              <a:spcAft>
                <a:spcPts val="600"/>
              </a:spcAft>
              <a:buFont typeface="Arial" panose="020B0604020202020204" pitchFamily="34" charset="0"/>
              <a:buChar char="•"/>
            </a:pPr>
            <a:r>
              <a:rPr lang="en-GB" sz="2800" dirty="0"/>
              <a:t>For the rest of this session we will take a quick tour of what it can offer.</a:t>
            </a:r>
          </a:p>
          <a:p>
            <a:endParaRPr lang="en-GB" dirty="0"/>
          </a:p>
        </p:txBody>
      </p:sp>
      <p:pic>
        <p:nvPicPr>
          <p:cNvPr id="6" name="Picture 5">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15402" y="3569056"/>
            <a:ext cx="2285714" cy="2285714"/>
          </a:xfrm>
          <a:prstGeom prst="rect">
            <a:avLst/>
          </a:prstGeom>
        </p:spPr>
      </p:pic>
      <p:sp>
        <p:nvSpPr>
          <p:cNvPr id="7" name="TextBox 6"/>
          <p:cNvSpPr txBox="1"/>
          <p:nvPr/>
        </p:nvSpPr>
        <p:spPr>
          <a:xfrm>
            <a:off x="6615402" y="5805263"/>
            <a:ext cx="2520280" cy="461665"/>
          </a:xfrm>
          <a:prstGeom prst="rect">
            <a:avLst/>
          </a:prstGeom>
          <a:noFill/>
        </p:spPr>
        <p:txBody>
          <a:bodyPr wrap="square" rtlCol="0">
            <a:spAutoFit/>
          </a:bodyPr>
          <a:lstStyle/>
          <a:p>
            <a:pPr algn="ctr"/>
            <a:r>
              <a:rPr lang="en-GB" sz="2400" dirty="0" err="1"/>
              <a:t>Abintegro</a:t>
            </a:r>
            <a:endParaRPr lang="en-GB" sz="2400" dirty="0"/>
          </a:p>
        </p:txBody>
      </p:sp>
    </p:spTree>
    <p:extLst>
      <p:ext uri="{BB962C8B-B14F-4D97-AF65-F5344CB8AC3E}">
        <p14:creationId xmlns:p14="http://schemas.microsoft.com/office/powerpoint/2010/main" val="2183693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Widescreen_2023 Sept</Template>
  <TotalTime>55</TotalTime>
  <Words>5053</Words>
  <Application>Microsoft Office PowerPoint</Application>
  <PresentationFormat>Widescreen</PresentationFormat>
  <Paragraphs>269</Paragraphs>
  <Slides>23</Slides>
  <Notes>7</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23</vt:i4>
      </vt:variant>
    </vt:vector>
  </HeadingPairs>
  <TitlesOfParts>
    <vt:vector size="34"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PowerPoint Presentation</vt:lpstr>
      <vt:lpstr>Assessment </vt:lpstr>
      <vt:lpstr>Assessment </vt:lpstr>
      <vt:lpstr>Where do I find my ‘employment opportunity’?</vt:lpstr>
      <vt:lpstr>Where do I find my ‘employment opportunity’?</vt:lpstr>
      <vt:lpstr>Where do I find my ‘employment opportunity’?</vt:lpstr>
      <vt:lpstr>Where do I find my ‘employment opportunity’?</vt:lpstr>
      <vt:lpstr>How do I know it is suitable?</vt:lpstr>
      <vt:lpstr> How do I know it is suitable?</vt:lpstr>
      <vt:lpstr>How do I know it is suitable?</vt:lpstr>
      <vt:lpstr>   </vt:lpstr>
      <vt:lpstr>How do I know it is suitable?</vt:lpstr>
      <vt:lpstr>  How do I know it is suitable? Example 1 -Park Ranger  </vt:lpstr>
      <vt:lpstr> How do I know it is suitable? Example 2 -Project Manager  </vt:lpstr>
      <vt:lpstr> What Theories should I use? </vt:lpstr>
      <vt:lpstr>Link to Policy</vt:lpstr>
      <vt:lpstr>Important Information</vt:lpstr>
      <vt:lpstr>The End of a Process</vt:lpstr>
      <vt:lpstr>Your Future Plans</vt:lpstr>
      <vt:lpstr>The UWTSD Careers Site/App</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Jenkins (IEH)</dc:creator>
  <cp:lastModifiedBy>Laura Jenkins (IEH)</cp:lastModifiedBy>
  <cp:revision>1</cp:revision>
  <dcterms:created xsi:type="dcterms:W3CDTF">2024-02-28T12:55:17Z</dcterms:created>
  <dcterms:modified xsi:type="dcterms:W3CDTF">2024-02-28T13:50:48Z</dcterms:modified>
</cp:coreProperties>
</file>