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handoutMasterIdLst>
    <p:handoutMasterId r:id="rId17"/>
  </p:handoutMasterIdLst>
  <p:sldIdLst>
    <p:sldId id="258" r:id="rId2"/>
    <p:sldId id="312" r:id="rId3"/>
    <p:sldId id="316" r:id="rId4"/>
    <p:sldId id="286" r:id="rId5"/>
    <p:sldId id="287" r:id="rId6"/>
    <p:sldId id="289" r:id="rId7"/>
    <p:sldId id="299" r:id="rId8"/>
    <p:sldId id="296" r:id="rId9"/>
    <p:sldId id="298" r:id="rId10"/>
    <p:sldId id="313" r:id="rId11"/>
    <p:sldId id="314" r:id="rId12"/>
    <p:sldId id="315" r:id="rId13"/>
    <p:sldId id="311" r:id="rId14"/>
    <p:sldId id="307" r:id="rId15"/>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54121" autoAdjust="0"/>
  </p:normalViewPr>
  <p:slideViewPr>
    <p:cSldViewPr>
      <p:cViewPr varScale="1">
        <p:scale>
          <a:sx n="52" d="100"/>
          <a:sy n="52" d="100"/>
        </p:scale>
        <p:origin x="1920" y="39"/>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89785" tIns="44892" rIns="89785" bIns="44892" rtlCol="0"/>
          <a:lstStyle>
            <a:lvl1pPr algn="r">
              <a:defRPr sz="1200"/>
            </a:lvl1pPr>
          </a:lstStyle>
          <a:p>
            <a:fld id="{96D292DE-8B7A-4254-AA83-74C1F4DD4AF0}" type="datetimeFigureOut">
              <a:rPr lang="en-GB" smtClean="0"/>
              <a:t>20/12/2018</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89785" tIns="44892" rIns="89785" bIns="44892"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89785" tIns="44892" rIns="89785" bIns="44892"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idx="1"/>
          </p:nvPr>
        </p:nvSpPr>
        <p:spPr>
          <a:xfrm>
            <a:off x="3777607" y="0"/>
            <a:ext cx="2889938" cy="487680"/>
          </a:xfrm>
          <a:prstGeom prst="rect">
            <a:avLst/>
          </a:prstGeom>
        </p:spPr>
        <p:txBody>
          <a:bodyPr vert="horz" lIns="89785" tIns="44892" rIns="89785" bIns="44892" rtlCol="0"/>
          <a:lstStyle>
            <a:lvl1pPr algn="r">
              <a:defRPr sz="1200"/>
            </a:lvl1pPr>
          </a:lstStyle>
          <a:p>
            <a:fld id="{06D7123D-D547-4A6B-961C-92C914327936}" type="datetimeFigureOut">
              <a:rPr lang="en-GB" smtClean="0"/>
              <a:t>20/12/2018</a:t>
            </a:fld>
            <a:endParaRPr lang="en-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89785" tIns="44892" rIns="89785" bIns="44892" rtlCol="0" anchor="ctr"/>
          <a:lstStyle/>
          <a:p>
            <a:endParaRPr lang="en-GB"/>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89785" tIns="44892" rIns="89785" bIns="44892"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64227"/>
            <a:ext cx="2889938" cy="487680"/>
          </a:xfrm>
          <a:prstGeom prst="rect">
            <a:avLst/>
          </a:prstGeom>
        </p:spPr>
        <p:txBody>
          <a:bodyPr vert="horz" lIns="89785" tIns="44892" rIns="89785" bIns="44892"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89785" tIns="44892" rIns="89785" bIns="44892" rtlCol="0" anchor="b"/>
          <a:lstStyle>
            <a:lvl1pPr algn="r">
              <a:defRPr sz="1200"/>
            </a:lvl1pPr>
          </a:lstStyle>
          <a:p>
            <a:fld id="{EF1B1BB3-E097-4A23-A1D0-2A682C1DADCC}" type="slidenum">
              <a:rPr lang="en-GB" smtClean="0"/>
              <a:t>‹#›</a:t>
            </a:fld>
            <a:endParaRPr lang="en-GB"/>
          </a:p>
        </p:txBody>
      </p:sp>
    </p:spTree>
    <p:extLst>
      <p:ext uri="{BB962C8B-B14F-4D97-AF65-F5344CB8AC3E}">
        <p14:creationId xmlns:p14="http://schemas.microsoft.com/office/powerpoint/2010/main" val="31190958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p:cNvSpPr>
            <a:spLocks noGrp="1" noChangeArrowheads="1"/>
          </p:cNvSpPr>
          <p:nvPr>
            <p:ph type="sldNum" sz="quarter" idx="5"/>
          </p:nvPr>
        </p:nvSpPr>
        <p:spPr>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ea typeface="ＭＳ Ｐゴシック" pitchFamily="34" charset="-128"/>
              </a:defRPr>
            </a:lvl1pPr>
            <a:lvl2pPr marL="729503" indent="-280578" eaLnBrk="0" hangingPunct="0">
              <a:spcBef>
                <a:spcPct val="30000"/>
              </a:spcBef>
              <a:defRPr sz="1200">
                <a:solidFill>
                  <a:schemeClr val="tx1"/>
                </a:solidFill>
                <a:latin typeface="Arial" charset="0"/>
                <a:ea typeface="ＭＳ Ｐゴシック" pitchFamily="34" charset="-128"/>
              </a:defRPr>
            </a:lvl2pPr>
            <a:lvl3pPr marL="1122312" indent="-224462" eaLnBrk="0" hangingPunct="0">
              <a:spcBef>
                <a:spcPct val="30000"/>
              </a:spcBef>
              <a:defRPr sz="1200">
                <a:solidFill>
                  <a:schemeClr val="tx1"/>
                </a:solidFill>
                <a:latin typeface="Arial" charset="0"/>
                <a:ea typeface="ＭＳ Ｐゴシック" pitchFamily="34" charset="-128"/>
              </a:defRPr>
            </a:lvl3pPr>
            <a:lvl4pPr marL="1571236" indent="-224462" eaLnBrk="0" hangingPunct="0">
              <a:spcBef>
                <a:spcPct val="30000"/>
              </a:spcBef>
              <a:defRPr sz="1200">
                <a:solidFill>
                  <a:schemeClr val="tx1"/>
                </a:solidFill>
                <a:latin typeface="Arial" charset="0"/>
                <a:ea typeface="ＭＳ Ｐゴシック" pitchFamily="34" charset="-128"/>
              </a:defRPr>
            </a:lvl4pPr>
            <a:lvl5pPr marL="2020161" indent="-224462" eaLnBrk="0" hangingPunct="0">
              <a:spcBef>
                <a:spcPct val="30000"/>
              </a:spcBef>
              <a:defRPr sz="1200">
                <a:solidFill>
                  <a:schemeClr val="tx1"/>
                </a:solidFill>
                <a:latin typeface="Arial" charset="0"/>
                <a:ea typeface="ＭＳ Ｐゴシック" pitchFamily="34" charset="-128"/>
              </a:defRPr>
            </a:lvl5pPr>
            <a:lvl6pPr marL="2469086" indent="-224462" eaLnBrk="0" fontAlgn="base" hangingPunct="0">
              <a:spcBef>
                <a:spcPct val="30000"/>
              </a:spcBef>
              <a:spcAft>
                <a:spcPct val="0"/>
              </a:spcAft>
              <a:defRPr sz="1200">
                <a:solidFill>
                  <a:schemeClr val="tx1"/>
                </a:solidFill>
                <a:latin typeface="Arial" charset="0"/>
                <a:ea typeface="ＭＳ Ｐゴシック" pitchFamily="34" charset="-128"/>
              </a:defRPr>
            </a:lvl6pPr>
            <a:lvl7pPr marL="2918010" indent="-224462" eaLnBrk="0" fontAlgn="base" hangingPunct="0">
              <a:spcBef>
                <a:spcPct val="30000"/>
              </a:spcBef>
              <a:spcAft>
                <a:spcPct val="0"/>
              </a:spcAft>
              <a:defRPr sz="1200">
                <a:solidFill>
                  <a:schemeClr val="tx1"/>
                </a:solidFill>
                <a:latin typeface="Arial" charset="0"/>
                <a:ea typeface="ＭＳ Ｐゴシック" pitchFamily="34" charset="-128"/>
              </a:defRPr>
            </a:lvl7pPr>
            <a:lvl8pPr marL="3366935" indent="-224462" eaLnBrk="0" fontAlgn="base" hangingPunct="0">
              <a:spcBef>
                <a:spcPct val="30000"/>
              </a:spcBef>
              <a:spcAft>
                <a:spcPct val="0"/>
              </a:spcAft>
              <a:defRPr sz="1200">
                <a:solidFill>
                  <a:schemeClr val="tx1"/>
                </a:solidFill>
                <a:latin typeface="Arial" charset="0"/>
                <a:ea typeface="ＭＳ Ｐゴシック" pitchFamily="34" charset="-128"/>
              </a:defRPr>
            </a:lvl8pPr>
            <a:lvl9pPr marL="3815860" indent="-224462" eaLnBrk="0" fontAlgn="base" hangingPunct="0">
              <a:spcBef>
                <a:spcPct val="30000"/>
              </a:spcBef>
              <a:spcAft>
                <a:spcPct val="0"/>
              </a:spcAft>
              <a:defRPr sz="1200">
                <a:solidFill>
                  <a:schemeClr val="tx1"/>
                </a:solidFill>
                <a:latin typeface="Arial" charset="0"/>
                <a:ea typeface="ＭＳ Ｐゴシック" pitchFamily="34" charset="-128"/>
              </a:defRPr>
            </a:lvl9pPr>
          </a:lstStyle>
          <a:p>
            <a:pPr>
              <a:spcBef>
                <a:spcPct val="0"/>
              </a:spcBef>
              <a:defRPr/>
            </a:pPr>
            <a:fld id="{6298B847-40C5-48C5-93F3-4430E974E71B}" type="slidenum">
              <a:rPr lang="en-GB" altLang="en-US" smtClean="0"/>
              <a:pPr>
                <a:spcBef>
                  <a:spcPct val="0"/>
                </a:spcBef>
                <a:defRPr/>
              </a:pPr>
              <a:t>1</a:t>
            </a:fld>
            <a:endParaRPr lang="en-GB" altLang="en-US" smtClean="0"/>
          </a:p>
        </p:txBody>
      </p:sp>
      <p:sp>
        <p:nvSpPr>
          <p:cNvPr id="19459" name="Rectangle 2"/>
          <p:cNvSpPr>
            <a:spLocks noGrp="1" noRot="1" noChangeAspect="1" noChangeArrowheads="1" noTextEdit="1"/>
          </p:cNvSpPr>
          <p:nvPr>
            <p:ph type="sldImg"/>
          </p:nvPr>
        </p:nvSpPr>
        <p:spPr>
          <a:xfrm>
            <a:off x="896938" y="731838"/>
            <a:ext cx="4875212" cy="3657600"/>
          </a:xfrm>
          <a:ln/>
        </p:spPr>
      </p:sp>
      <p:sp>
        <p:nvSpPr>
          <p:cNvPr id="1946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smtClean="0">
              <a:ea typeface="ＭＳ Ｐゴシック" pitchFamily="34" charset="-128"/>
            </a:endParaRPr>
          </a:p>
        </p:txBody>
      </p:sp>
    </p:spTree>
    <p:extLst>
      <p:ext uri="{BB962C8B-B14F-4D97-AF65-F5344CB8AC3E}">
        <p14:creationId xmlns:p14="http://schemas.microsoft.com/office/powerpoint/2010/main" val="157171614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F1B1BB3-E097-4A23-A1D0-2A682C1DADCC}" type="slidenum">
              <a:rPr lang="en-GB" smtClean="0"/>
              <a:t>2</a:t>
            </a:fld>
            <a:endParaRPr lang="en-GB"/>
          </a:p>
        </p:txBody>
      </p:sp>
    </p:spTree>
    <p:extLst>
      <p:ext uri="{BB962C8B-B14F-4D97-AF65-F5344CB8AC3E}">
        <p14:creationId xmlns:p14="http://schemas.microsoft.com/office/powerpoint/2010/main" val="390759566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F1B1BB3-E097-4A23-A1D0-2A682C1DADCC}" type="slidenum">
              <a:rPr lang="en-GB" smtClean="0"/>
              <a:t>3</a:t>
            </a:fld>
            <a:endParaRPr lang="en-GB"/>
          </a:p>
        </p:txBody>
      </p:sp>
    </p:spTree>
    <p:extLst>
      <p:ext uri="{BB962C8B-B14F-4D97-AF65-F5344CB8AC3E}">
        <p14:creationId xmlns:p14="http://schemas.microsoft.com/office/powerpoint/2010/main" val="9464461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F1B1BB3-E097-4A23-A1D0-2A682C1DADCC}" type="slidenum">
              <a:rPr lang="en-GB" smtClean="0"/>
              <a:t>4</a:t>
            </a:fld>
            <a:endParaRPr lang="en-GB"/>
          </a:p>
        </p:txBody>
      </p:sp>
    </p:spTree>
    <p:extLst>
      <p:ext uri="{BB962C8B-B14F-4D97-AF65-F5344CB8AC3E}">
        <p14:creationId xmlns:p14="http://schemas.microsoft.com/office/powerpoint/2010/main" val="16483127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29503" indent="-280578">
              <a:spcBef>
                <a:spcPct val="30000"/>
              </a:spcBef>
              <a:defRPr sz="1200">
                <a:solidFill>
                  <a:schemeClr val="tx1"/>
                </a:solidFill>
                <a:latin typeface="Arial" panose="020B0604020202020204" pitchFamily="34" charset="0"/>
                <a:ea typeface="ＭＳ Ｐゴシック" panose="020B0600070205080204" pitchFamily="34" charset="-128"/>
              </a:defRPr>
            </a:lvl2pPr>
            <a:lvl3pPr marL="1122312" indent="-224462">
              <a:spcBef>
                <a:spcPct val="30000"/>
              </a:spcBef>
              <a:defRPr sz="1200">
                <a:solidFill>
                  <a:schemeClr val="tx1"/>
                </a:solidFill>
                <a:latin typeface="Arial" panose="020B0604020202020204" pitchFamily="34" charset="0"/>
                <a:ea typeface="ＭＳ Ｐゴシック" panose="020B0600070205080204" pitchFamily="34" charset="-128"/>
              </a:defRPr>
            </a:lvl3pPr>
            <a:lvl4pPr marL="1571236" indent="-224462">
              <a:spcBef>
                <a:spcPct val="30000"/>
              </a:spcBef>
              <a:defRPr sz="1200">
                <a:solidFill>
                  <a:schemeClr val="tx1"/>
                </a:solidFill>
                <a:latin typeface="Arial" panose="020B0604020202020204" pitchFamily="34" charset="0"/>
                <a:ea typeface="ＭＳ Ｐゴシック" panose="020B0600070205080204" pitchFamily="34" charset="-128"/>
              </a:defRPr>
            </a:lvl4pPr>
            <a:lvl5pPr marL="2020161" indent="-224462">
              <a:spcBef>
                <a:spcPct val="30000"/>
              </a:spcBef>
              <a:defRPr sz="1200">
                <a:solidFill>
                  <a:schemeClr val="tx1"/>
                </a:solidFill>
                <a:latin typeface="Arial" panose="020B0604020202020204" pitchFamily="34" charset="0"/>
                <a:ea typeface="ＭＳ Ｐゴシック" panose="020B0600070205080204" pitchFamily="34" charset="-128"/>
              </a:defRPr>
            </a:lvl5pPr>
            <a:lvl6pPr marL="2469086"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18010"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366935"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15860"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eaLnBrk="1" hangingPunct="1">
              <a:spcBef>
                <a:spcPct val="0"/>
              </a:spcBef>
            </a:pPr>
            <a:fld id="{9DAE8B01-13C1-4097-A78E-AF3C4D3B43B9}" type="slidenum">
              <a:rPr lang="en-GB" altLang="en-US"/>
              <a:pPr eaLnBrk="1" hangingPunct="1">
                <a:spcBef>
                  <a:spcPct val="0"/>
                </a:spcBef>
              </a:pPr>
              <a:t>5</a:t>
            </a:fld>
            <a:endParaRPr lang="en-GB" altLang="en-US"/>
          </a:p>
        </p:txBody>
      </p:sp>
      <p:sp>
        <p:nvSpPr>
          <p:cNvPr id="37891" name="Rectangle 2"/>
          <p:cNvSpPr>
            <a:spLocks noGrp="1" noRot="1" noChangeAspect="1" noChangeArrowheads="1" noTextEdit="1"/>
          </p:cNvSpPr>
          <p:nvPr>
            <p:ph type="sldImg"/>
          </p:nvPr>
        </p:nvSpPr>
        <p:spPr>
          <a:xfrm>
            <a:off x="896938" y="731838"/>
            <a:ext cx="4875212" cy="3657600"/>
          </a:xfrm>
          <a:ln/>
        </p:spPr>
      </p:sp>
      <p:sp>
        <p:nvSpPr>
          <p:cNvPr id="3789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smtClean="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344380072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29503" indent="-280578">
              <a:spcBef>
                <a:spcPct val="30000"/>
              </a:spcBef>
              <a:defRPr sz="1200">
                <a:solidFill>
                  <a:schemeClr val="tx1"/>
                </a:solidFill>
                <a:latin typeface="Arial" panose="020B0604020202020204" pitchFamily="34" charset="0"/>
                <a:ea typeface="ＭＳ Ｐゴシック" panose="020B0600070205080204" pitchFamily="34" charset="-128"/>
              </a:defRPr>
            </a:lvl2pPr>
            <a:lvl3pPr marL="1122312" indent="-224462">
              <a:spcBef>
                <a:spcPct val="30000"/>
              </a:spcBef>
              <a:defRPr sz="1200">
                <a:solidFill>
                  <a:schemeClr val="tx1"/>
                </a:solidFill>
                <a:latin typeface="Arial" panose="020B0604020202020204" pitchFamily="34" charset="0"/>
                <a:ea typeface="ＭＳ Ｐゴシック" panose="020B0600070205080204" pitchFamily="34" charset="-128"/>
              </a:defRPr>
            </a:lvl3pPr>
            <a:lvl4pPr marL="1571236" indent="-224462">
              <a:spcBef>
                <a:spcPct val="30000"/>
              </a:spcBef>
              <a:defRPr sz="1200">
                <a:solidFill>
                  <a:schemeClr val="tx1"/>
                </a:solidFill>
                <a:latin typeface="Arial" panose="020B0604020202020204" pitchFamily="34" charset="0"/>
                <a:ea typeface="ＭＳ Ｐゴシック" panose="020B0600070205080204" pitchFamily="34" charset="-128"/>
              </a:defRPr>
            </a:lvl4pPr>
            <a:lvl5pPr marL="2020161" indent="-224462">
              <a:spcBef>
                <a:spcPct val="30000"/>
              </a:spcBef>
              <a:defRPr sz="1200">
                <a:solidFill>
                  <a:schemeClr val="tx1"/>
                </a:solidFill>
                <a:latin typeface="Arial" panose="020B0604020202020204" pitchFamily="34" charset="0"/>
                <a:ea typeface="ＭＳ Ｐゴシック" panose="020B0600070205080204" pitchFamily="34" charset="-128"/>
              </a:defRPr>
            </a:lvl5pPr>
            <a:lvl6pPr marL="2469086"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18010"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366935"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15860"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eaLnBrk="1" hangingPunct="1">
              <a:spcBef>
                <a:spcPct val="0"/>
              </a:spcBef>
            </a:pPr>
            <a:fld id="{9248B50B-5EA3-4F44-9908-616282DA8DC3}" type="slidenum">
              <a:rPr lang="en-GB" altLang="en-US"/>
              <a:pPr eaLnBrk="1" hangingPunct="1">
                <a:spcBef>
                  <a:spcPct val="0"/>
                </a:spcBef>
              </a:pPr>
              <a:t>6</a:t>
            </a:fld>
            <a:endParaRPr lang="en-GB" altLang="en-US"/>
          </a:p>
        </p:txBody>
      </p:sp>
      <p:sp>
        <p:nvSpPr>
          <p:cNvPr id="39939" name="Rectangle 2"/>
          <p:cNvSpPr>
            <a:spLocks noGrp="1" noRot="1" noChangeAspect="1" noChangeArrowheads="1" noTextEdit="1"/>
          </p:cNvSpPr>
          <p:nvPr>
            <p:ph type="sldImg"/>
          </p:nvPr>
        </p:nvSpPr>
        <p:spPr>
          <a:xfrm>
            <a:off x="896938" y="731838"/>
            <a:ext cx="4875212" cy="3657600"/>
          </a:xfrm>
          <a:ln/>
        </p:spPr>
      </p:sp>
      <p:sp>
        <p:nvSpPr>
          <p:cNvPr id="3994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80000"/>
              </a:lnSpc>
            </a:pPr>
            <a:endParaRPr lang="en-GB" altLang="en-US" sz="800" dirty="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311873630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F1B1BB3-E097-4A23-A1D0-2A682C1DADCC}" type="slidenum">
              <a:rPr lang="en-GB" smtClean="0"/>
              <a:t>7</a:t>
            </a:fld>
            <a:endParaRPr lang="en-GB"/>
          </a:p>
        </p:txBody>
      </p:sp>
    </p:spTree>
    <p:extLst>
      <p:ext uri="{BB962C8B-B14F-4D97-AF65-F5344CB8AC3E}">
        <p14:creationId xmlns:p14="http://schemas.microsoft.com/office/powerpoint/2010/main" val="289055224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F1B1BB3-E097-4A23-A1D0-2A682C1DADCC}" type="slidenum">
              <a:rPr lang="en-GB" smtClean="0"/>
              <a:t>8</a:t>
            </a:fld>
            <a:endParaRPr lang="en-GB"/>
          </a:p>
        </p:txBody>
      </p:sp>
    </p:spTree>
    <p:extLst>
      <p:ext uri="{BB962C8B-B14F-4D97-AF65-F5344CB8AC3E}">
        <p14:creationId xmlns:p14="http://schemas.microsoft.com/office/powerpoint/2010/main" val="166779640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F1B1BB3-E097-4A23-A1D0-2A682C1DADCC}" type="slidenum">
              <a:rPr lang="en-GB" smtClean="0"/>
              <a:t>9</a:t>
            </a:fld>
            <a:endParaRPr lang="en-GB"/>
          </a:p>
        </p:txBody>
      </p:sp>
    </p:spTree>
    <p:extLst>
      <p:ext uri="{BB962C8B-B14F-4D97-AF65-F5344CB8AC3E}">
        <p14:creationId xmlns:p14="http://schemas.microsoft.com/office/powerpoint/2010/main" val="31355141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a:t>
            </a:r>
            <a:endParaRPr lang="en-GB" dirty="0"/>
          </a:p>
        </p:txBody>
      </p:sp>
      <p:sp>
        <p:nvSpPr>
          <p:cNvPr id="4" name="Slide Number Placeholder 3"/>
          <p:cNvSpPr>
            <a:spLocks noGrp="1"/>
          </p:cNvSpPr>
          <p:nvPr>
            <p:ph type="sldNum" sz="quarter" idx="10"/>
          </p:nvPr>
        </p:nvSpPr>
        <p:spPr/>
        <p:txBody>
          <a:bodyPr/>
          <a:lstStyle/>
          <a:p>
            <a:fld id="{EF1B1BB3-E097-4A23-A1D0-2A682C1DADCC}" type="slidenum">
              <a:rPr lang="en-GB" smtClean="0"/>
              <a:t>10</a:t>
            </a:fld>
            <a:endParaRPr lang="en-GB"/>
          </a:p>
        </p:txBody>
      </p:sp>
    </p:spTree>
    <p:extLst>
      <p:ext uri="{BB962C8B-B14F-4D97-AF65-F5344CB8AC3E}">
        <p14:creationId xmlns:p14="http://schemas.microsoft.com/office/powerpoint/2010/main" val="21413957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F1B1BB3-E097-4A23-A1D0-2A682C1DADCC}" type="slidenum">
              <a:rPr lang="en-GB" smtClean="0"/>
              <a:t>11</a:t>
            </a:fld>
            <a:endParaRPr lang="en-GB"/>
          </a:p>
        </p:txBody>
      </p:sp>
    </p:spTree>
    <p:extLst>
      <p:ext uri="{BB962C8B-B14F-4D97-AF65-F5344CB8AC3E}">
        <p14:creationId xmlns:p14="http://schemas.microsoft.com/office/powerpoint/2010/main" val="93844557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F1B1BB3-E097-4A23-A1D0-2A682C1DADCC}" type="slidenum">
              <a:rPr lang="en-GB" smtClean="0"/>
              <a:t>12</a:t>
            </a:fld>
            <a:endParaRPr lang="en-GB"/>
          </a:p>
        </p:txBody>
      </p:sp>
    </p:spTree>
    <p:extLst>
      <p:ext uri="{BB962C8B-B14F-4D97-AF65-F5344CB8AC3E}">
        <p14:creationId xmlns:p14="http://schemas.microsoft.com/office/powerpoint/2010/main" val="262740468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F1B1BB3-E097-4A23-A1D0-2A682C1DADCC}" type="slidenum">
              <a:rPr lang="en-GB" smtClean="0"/>
              <a:t>13</a:t>
            </a:fld>
            <a:endParaRPr lang="en-GB"/>
          </a:p>
        </p:txBody>
      </p:sp>
    </p:spTree>
    <p:extLst>
      <p:ext uri="{BB962C8B-B14F-4D97-AF65-F5344CB8AC3E}">
        <p14:creationId xmlns:p14="http://schemas.microsoft.com/office/powerpoint/2010/main" val="312644549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F1B1BB3-E097-4A23-A1D0-2A682C1DADCC}" type="slidenum">
              <a:rPr lang="en-GB" smtClean="0"/>
              <a:t>14</a:t>
            </a:fld>
            <a:endParaRPr lang="en-GB"/>
          </a:p>
        </p:txBody>
      </p:sp>
    </p:spTree>
    <p:extLst>
      <p:ext uri="{BB962C8B-B14F-4D97-AF65-F5344CB8AC3E}">
        <p14:creationId xmlns:p14="http://schemas.microsoft.com/office/powerpoint/2010/main" val="425191753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20/12/2018</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20/12/2018</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20/12/2018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20/12/2018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20/12/2018</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20/12/2018</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20/12/2018</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20/12/2018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20/12/2018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20/12/2018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20/12/2018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20/12/2018</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11"/>
          <p:cNvSpPr>
            <a:spLocks noGrp="1" noChangeArrowheads="1"/>
          </p:cNvSpPr>
          <p:nvPr>
            <p:ph type="sldNum" sz="quarter" idx="12"/>
          </p:nvPr>
        </p:nvSpPr>
        <p:spPr>
          <a:xfrm>
            <a:off x="6553200" y="6248400"/>
            <a:ext cx="2133600" cy="457200"/>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spcBef>
                <a:spcPct val="0"/>
              </a:spcBef>
              <a:buFontTx/>
              <a:buNone/>
              <a:defRPr/>
            </a:pPr>
            <a:fld id="{C2952CC6-0338-4DB3-B5BB-416EA4BE2AAF}" type="slidenum">
              <a:rPr lang="en-GB" altLang="en-US" sz="1400" smtClean="0">
                <a:ea typeface="ＭＳ Ｐゴシック" pitchFamily="34" charset="-128"/>
              </a:rPr>
              <a:pPr eaLnBrk="1" hangingPunct="1">
                <a:spcBef>
                  <a:spcPct val="0"/>
                </a:spcBef>
                <a:buFontTx/>
                <a:buNone/>
                <a:defRPr/>
              </a:pPr>
              <a:t>1</a:t>
            </a:fld>
            <a:endParaRPr lang="en-GB" altLang="en-US" sz="1400" smtClean="0">
              <a:ea typeface="ＭＳ Ｐゴシック" pitchFamily="34" charset="-128"/>
            </a:endParaRPr>
          </a:p>
        </p:txBody>
      </p:sp>
      <p:sp>
        <p:nvSpPr>
          <p:cNvPr id="3075" name="Rectangle 2"/>
          <p:cNvSpPr>
            <a:spLocks noGrp="1" noChangeArrowheads="1"/>
          </p:cNvSpPr>
          <p:nvPr>
            <p:ph type="ctrTitle"/>
          </p:nvPr>
        </p:nvSpPr>
        <p:spPr>
          <a:xfrm>
            <a:off x="611188" y="1989138"/>
            <a:ext cx="7772400" cy="1470025"/>
          </a:xfrm>
        </p:spPr>
        <p:txBody>
          <a:bodyPr>
            <a:normAutofit fontScale="90000"/>
          </a:bodyPr>
          <a:lstStyle/>
          <a:p>
            <a:r>
              <a:rPr lang="cy-GB" b="1" dirty="0" smtClean="0"/>
              <a:t/>
            </a:r>
            <a:br>
              <a:rPr lang="cy-GB" b="1" dirty="0" smtClean="0"/>
            </a:br>
            <a:r>
              <a:rPr lang="cy-GB" b="1" dirty="0"/>
              <a:t/>
            </a:r>
            <a:br>
              <a:rPr lang="cy-GB" b="1" dirty="0"/>
            </a:br>
            <a:r>
              <a:rPr lang="cy-GB" b="1" dirty="0" smtClean="0"/>
              <a:t/>
            </a:r>
            <a:br>
              <a:rPr lang="cy-GB" b="1" dirty="0" smtClean="0"/>
            </a:br>
            <a:r>
              <a:rPr lang="cy-GB" b="1" dirty="0" smtClean="0">
                <a:solidFill>
                  <a:schemeClr val="bg1"/>
                </a:solidFill>
              </a:rPr>
              <a:t>EAEE5002C/EAEE5007C: </a:t>
            </a:r>
            <a:r>
              <a:rPr lang="cy-GB" b="1" dirty="0">
                <a:solidFill>
                  <a:schemeClr val="bg1"/>
                </a:solidFill>
              </a:rPr>
              <a:t>Adfyfyrio ar ddarpariaeth blynyddoedd </a:t>
            </a:r>
            <a:r>
              <a:rPr lang="cy-GB" b="1" dirty="0" smtClean="0">
                <a:solidFill>
                  <a:schemeClr val="bg1"/>
                </a:solidFill>
              </a:rPr>
              <a:t>cynnar</a:t>
            </a:r>
            <a:r>
              <a:rPr lang="en-GB" dirty="0">
                <a:solidFill>
                  <a:schemeClr val="bg1"/>
                </a:solidFill>
              </a:rPr>
              <a:t/>
            </a:r>
            <a:br>
              <a:rPr lang="en-GB" dirty="0">
                <a:solidFill>
                  <a:schemeClr val="bg1"/>
                </a:solidFill>
              </a:rPr>
            </a:br>
            <a:r>
              <a:rPr lang="en-GB" dirty="0" smtClean="0">
                <a:solidFill>
                  <a:schemeClr val="bg1"/>
                </a:solidFill>
              </a:rPr>
              <a:t/>
            </a:r>
            <a:br>
              <a:rPr lang="en-GB" dirty="0" smtClean="0">
                <a:solidFill>
                  <a:schemeClr val="bg1"/>
                </a:solidFill>
              </a:rPr>
            </a:br>
            <a:r>
              <a:rPr lang="cy-GB" b="1" dirty="0" smtClean="0">
                <a:solidFill>
                  <a:schemeClr val="bg1"/>
                </a:solidFill>
              </a:rPr>
              <a:t>EAEE5002/EAEE5007: </a:t>
            </a:r>
            <a:r>
              <a:rPr lang="cy-GB" b="1" dirty="0">
                <a:solidFill>
                  <a:schemeClr val="bg1"/>
                </a:solidFill>
              </a:rPr>
              <a:t>Reflections on early years provision</a:t>
            </a:r>
            <a:r>
              <a:rPr lang="en-GB" dirty="0">
                <a:solidFill>
                  <a:schemeClr val="bg1"/>
                </a:solidFill>
              </a:rPr>
              <a:t/>
            </a:r>
            <a:br>
              <a:rPr lang="en-GB" dirty="0">
                <a:solidFill>
                  <a:schemeClr val="bg1"/>
                </a:solidFill>
              </a:rPr>
            </a:br>
            <a:r>
              <a:rPr lang="en-GB" b="1" dirty="0">
                <a:solidFill>
                  <a:schemeClr val="bg1"/>
                </a:solidFill>
              </a:rPr>
              <a:t> </a:t>
            </a:r>
            <a:r>
              <a:rPr lang="en-GB" dirty="0">
                <a:solidFill>
                  <a:schemeClr val="bg1"/>
                </a:solidFill>
              </a:rPr>
              <a:t/>
            </a:r>
            <a:br>
              <a:rPr lang="en-GB" dirty="0">
                <a:solidFill>
                  <a:schemeClr val="bg1"/>
                </a:solidFill>
              </a:rPr>
            </a:br>
            <a:endParaRPr lang="en-GB" altLang="en-US" dirty="0" smtClean="0">
              <a:solidFill>
                <a:schemeClr val="bg1"/>
              </a:solidFill>
            </a:endParaRPr>
          </a:p>
        </p:txBody>
      </p:sp>
      <p:sp>
        <p:nvSpPr>
          <p:cNvPr id="3076" name="Rectangle 3"/>
          <p:cNvSpPr>
            <a:spLocks noGrp="1" noChangeArrowheads="1"/>
          </p:cNvSpPr>
          <p:nvPr>
            <p:ph type="subTitle" idx="1"/>
          </p:nvPr>
        </p:nvSpPr>
        <p:spPr>
          <a:xfrm>
            <a:off x="1357313" y="5013175"/>
            <a:ext cx="6400800" cy="1080121"/>
          </a:xfrm>
        </p:spPr>
        <p:txBody>
          <a:bodyPr/>
          <a:lstStyle/>
          <a:p>
            <a:pPr eaLnBrk="1" hangingPunct="1">
              <a:lnSpc>
                <a:spcPct val="80000"/>
              </a:lnSpc>
            </a:pPr>
            <a:endParaRPr lang="en-GB" altLang="en-US" sz="2800" dirty="0" smtClean="0">
              <a:solidFill>
                <a:schemeClr val="bg1"/>
              </a:solidFill>
            </a:endParaRPr>
          </a:p>
          <a:p>
            <a:pPr eaLnBrk="1" hangingPunct="1">
              <a:lnSpc>
                <a:spcPct val="80000"/>
              </a:lnSpc>
            </a:pPr>
            <a:r>
              <a:rPr lang="en-GB" altLang="en-US" sz="2800" b="1" dirty="0" err="1" smtClean="0">
                <a:solidFill>
                  <a:schemeClr val="bg1"/>
                </a:solidFill>
              </a:rPr>
              <a:t>Darlith</a:t>
            </a:r>
            <a:r>
              <a:rPr lang="en-GB" altLang="en-US" sz="2800" b="1" dirty="0" smtClean="0">
                <a:solidFill>
                  <a:schemeClr val="bg1"/>
                </a:solidFill>
              </a:rPr>
              <a:t> </a:t>
            </a:r>
            <a:r>
              <a:rPr lang="en-GB" altLang="en-US" sz="2800" b="1" dirty="0" smtClean="0">
                <a:solidFill>
                  <a:schemeClr val="bg1"/>
                </a:solidFill>
              </a:rPr>
              <a:t>10</a:t>
            </a:r>
            <a:r>
              <a:rPr lang="en-GB" altLang="en-US" sz="2800" b="1" dirty="0" smtClean="0">
                <a:solidFill>
                  <a:schemeClr val="bg1"/>
                </a:solidFill>
              </a:rPr>
              <a:t> </a:t>
            </a:r>
            <a:r>
              <a:rPr lang="en-GB" altLang="en-US" sz="2800" b="1" dirty="0" smtClean="0">
                <a:solidFill>
                  <a:schemeClr val="bg1"/>
                </a:solidFill>
              </a:rPr>
              <a:t>Lecture </a:t>
            </a:r>
            <a:r>
              <a:rPr lang="en-GB" altLang="en-US" sz="2800" b="1" dirty="0" smtClean="0">
                <a:solidFill>
                  <a:schemeClr val="bg1"/>
                </a:solidFill>
              </a:rPr>
              <a:t>10</a:t>
            </a:r>
            <a:endParaRPr lang="en-GB" altLang="en-US" sz="2800" b="1" dirty="0" smtClean="0">
              <a:solidFill>
                <a:schemeClr val="bg1"/>
              </a:solidFill>
            </a:endParaRPr>
          </a:p>
        </p:txBody>
      </p:sp>
    </p:spTree>
    <p:extLst>
      <p:ext uri="{BB962C8B-B14F-4D97-AF65-F5344CB8AC3E}">
        <p14:creationId xmlns:p14="http://schemas.microsoft.com/office/powerpoint/2010/main" val="296379617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NOS</a:t>
            </a:r>
            <a:endParaRPr lang="en-GB" dirty="0"/>
          </a:p>
        </p:txBody>
      </p:sp>
      <p:sp>
        <p:nvSpPr>
          <p:cNvPr id="3" name="Content Placeholder 2"/>
          <p:cNvSpPr>
            <a:spLocks noGrp="1"/>
          </p:cNvSpPr>
          <p:nvPr>
            <p:ph idx="1"/>
          </p:nvPr>
        </p:nvSpPr>
        <p:spPr/>
        <p:txBody>
          <a:bodyPr>
            <a:normAutofit fontScale="77500" lnSpcReduction="20000"/>
          </a:bodyPr>
          <a:lstStyle/>
          <a:p>
            <a:r>
              <a:rPr lang="en-GB" dirty="0"/>
              <a:t>CCLD0417 K59, K61, K62, K65</a:t>
            </a:r>
          </a:p>
          <a:p>
            <a:r>
              <a:rPr lang="en-GB" dirty="0"/>
              <a:t>CCLD0401 P18, P23, P26, P38, P39</a:t>
            </a:r>
          </a:p>
          <a:p>
            <a:r>
              <a:rPr lang="en-GB" dirty="0"/>
              <a:t>CCLD0403 P12, P24, P25, P26</a:t>
            </a:r>
          </a:p>
          <a:p>
            <a:r>
              <a:rPr lang="en-GB" dirty="0"/>
              <a:t>CCLD0405 P6, P7, P8, P9, P11, 14, P18, P19, P21, P23</a:t>
            </a:r>
          </a:p>
          <a:p>
            <a:r>
              <a:rPr lang="en-GB" dirty="0"/>
              <a:t>CCLD0407 P3, P4, P14, P15, P21, P22, P23, P24, P25, P29</a:t>
            </a:r>
          </a:p>
          <a:p>
            <a:r>
              <a:rPr lang="en-GB" dirty="0"/>
              <a:t>CCLD0409 P3, P10, P23</a:t>
            </a:r>
          </a:p>
          <a:p>
            <a:r>
              <a:rPr lang="en-GB" dirty="0"/>
              <a:t>CCLD0412 P5, P24 </a:t>
            </a:r>
          </a:p>
          <a:p>
            <a:r>
              <a:rPr lang="en-GB" dirty="0"/>
              <a:t>CCLD0417 P11, P12, P13, P18, P19</a:t>
            </a:r>
          </a:p>
          <a:p>
            <a:endParaRPr lang="en-GB" dirty="0"/>
          </a:p>
        </p:txBody>
      </p:sp>
    </p:spTree>
    <p:extLst>
      <p:ext uri="{BB962C8B-B14F-4D97-AF65-F5344CB8AC3E}">
        <p14:creationId xmlns:p14="http://schemas.microsoft.com/office/powerpoint/2010/main" val="18842724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Miller-Young, 2016</a:t>
            </a:r>
          </a:p>
          <a:p>
            <a:r>
              <a:rPr lang="en-GB" dirty="0" smtClean="0"/>
              <a:t>Enfield and </a:t>
            </a:r>
            <a:r>
              <a:rPr lang="en-GB" dirty="0" err="1" smtClean="0"/>
              <a:t>Stasz</a:t>
            </a:r>
            <a:r>
              <a:rPr lang="en-GB" dirty="0" smtClean="0"/>
              <a:t>, 2011</a:t>
            </a:r>
            <a:endParaRPr lang="en-GB" dirty="0"/>
          </a:p>
        </p:txBody>
      </p:sp>
    </p:spTree>
    <p:extLst>
      <p:ext uri="{BB962C8B-B14F-4D97-AF65-F5344CB8AC3E}">
        <p14:creationId xmlns:p14="http://schemas.microsoft.com/office/powerpoint/2010/main" val="25183866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dirty="0" err="1" smtClean="0"/>
              <a:t>Cymunedau</a:t>
            </a:r>
            <a:r>
              <a:rPr lang="en-GB" dirty="0" smtClean="0"/>
              <a:t> o </a:t>
            </a:r>
            <a:r>
              <a:rPr lang="en-GB" dirty="0" err="1" smtClean="0"/>
              <a:t>arfer</a:t>
            </a:r>
            <a:r>
              <a:rPr lang="en-GB" dirty="0" smtClean="0"/>
              <a:t/>
            </a:r>
            <a:br>
              <a:rPr lang="en-GB" dirty="0" smtClean="0"/>
            </a:br>
            <a:r>
              <a:rPr lang="en-GB" dirty="0" smtClean="0"/>
              <a:t>Communities of practice</a:t>
            </a:r>
            <a:endParaRPr lang="en-GB" dirty="0"/>
          </a:p>
        </p:txBody>
      </p:sp>
      <p:sp>
        <p:nvSpPr>
          <p:cNvPr id="5" name="Content Placeholder 4"/>
          <p:cNvSpPr>
            <a:spLocks noGrp="1"/>
          </p:cNvSpPr>
          <p:nvPr>
            <p:ph sz="half" idx="1"/>
          </p:nvPr>
        </p:nvSpPr>
        <p:spPr/>
        <p:txBody>
          <a:bodyPr/>
          <a:lstStyle/>
          <a:p>
            <a:r>
              <a:rPr lang="en-GB" dirty="0" err="1" smtClean="0"/>
              <a:t>Gwasanaethau</a:t>
            </a:r>
            <a:r>
              <a:rPr lang="en-GB" dirty="0" smtClean="0"/>
              <a:t> o </a:t>
            </a:r>
            <a:r>
              <a:rPr lang="en-GB" dirty="0" err="1" smtClean="0"/>
              <a:t>ansawdd</a:t>
            </a:r>
            <a:endParaRPr lang="en-GB" dirty="0" smtClean="0"/>
          </a:p>
          <a:p>
            <a:r>
              <a:rPr lang="en-GB" dirty="0" err="1" smtClean="0"/>
              <a:t>Cydweithredu</a:t>
            </a:r>
            <a:endParaRPr lang="en-GB" dirty="0" smtClean="0"/>
          </a:p>
          <a:p>
            <a:r>
              <a:rPr lang="en-GB" dirty="0" smtClean="0"/>
              <a:t>Y </a:t>
            </a:r>
            <a:r>
              <a:rPr lang="en-GB" dirty="0" err="1" smtClean="0"/>
              <a:t>plentyn</a:t>
            </a:r>
            <a:r>
              <a:rPr lang="en-GB" dirty="0" smtClean="0"/>
              <a:t> </a:t>
            </a:r>
            <a:r>
              <a:rPr lang="en-GB" dirty="0" err="1" smtClean="0"/>
              <a:t>a’r</a:t>
            </a:r>
            <a:r>
              <a:rPr lang="en-GB" dirty="0" smtClean="0"/>
              <a:t> </a:t>
            </a:r>
            <a:r>
              <a:rPr lang="en-GB" dirty="0" err="1"/>
              <a:t>t</a:t>
            </a:r>
            <a:r>
              <a:rPr lang="en-GB" dirty="0" err="1" smtClean="0"/>
              <a:t>eulu</a:t>
            </a:r>
            <a:endParaRPr lang="en-GB" dirty="0"/>
          </a:p>
        </p:txBody>
      </p:sp>
      <p:sp>
        <p:nvSpPr>
          <p:cNvPr id="6" name="Content Placeholder 5"/>
          <p:cNvSpPr>
            <a:spLocks noGrp="1"/>
          </p:cNvSpPr>
          <p:nvPr>
            <p:ph sz="half" idx="2"/>
          </p:nvPr>
        </p:nvSpPr>
        <p:spPr/>
        <p:txBody>
          <a:bodyPr/>
          <a:lstStyle/>
          <a:p>
            <a:r>
              <a:rPr lang="en-GB" dirty="0" smtClean="0"/>
              <a:t>Quality services</a:t>
            </a:r>
          </a:p>
          <a:p>
            <a:r>
              <a:rPr lang="en-GB" dirty="0" smtClean="0"/>
              <a:t>Collaboration</a:t>
            </a:r>
          </a:p>
          <a:p>
            <a:r>
              <a:rPr lang="en-GB" dirty="0" smtClean="0"/>
              <a:t>The child and the family</a:t>
            </a:r>
            <a:endParaRPr lang="en-GB" dirty="0"/>
          </a:p>
        </p:txBody>
      </p:sp>
    </p:spTree>
    <p:extLst>
      <p:ext uri="{BB962C8B-B14F-4D97-AF65-F5344CB8AC3E}">
        <p14:creationId xmlns:p14="http://schemas.microsoft.com/office/powerpoint/2010/main" val="12492780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4"/>
          <p:cNvSpPr>
            <a:spLocks noGrp="1" noChangeArrowheads="1"/>
          </p:cNvSpPr>
          <p:nvPr>
            <p:ph type="title"/>
          </p:nvPr>
        </p:nvSpPr>
        <p:spPr/>
        <p:txBody>
          <a:bodyPr>
            <a:normAutofit fontScale="90000"/>
          </a:bodyPr>
          <a:lstStyle/>
          <a:p>
            <a:pPr eaLnBrk="1" hangingPunct="1"/>
            <a:r>
              <a:rPr lang="en-GB" altLang="en-US" sz="4000" smtClean="0"/>
              <a:t>Gw</a:t>
            </a:r>
            <a:r>
              <a:rPr lang="cy-GB" altLang="en-US" sz="4000" smtClean="0"/>
              <a:t>eithio mewn partneriaeth</a:t>
            </a:r>
            <a:br>
              <a:rPr lang="cy-GB" altLang="en-US" sz="4000" smtClean="0"/>
            </a:br>
            <a:r>
              <a:rPr lang="en-GB" altLang="en-US" sz="4000" i="1" smtClean="0"/>
              <a:t>Partnership working</a:t>
            </a:r>
            <a:endParaRPr lang="cy-GB" altLang="en-US" sz="4000" i="1" smtClean="0"/>
          </a:p>
        </p:txBody>
      </p:sp>
      <p:sp>
        <p:nvSpPr>
          <p:cNvPr id="23555" name="Rectangle 5"/>
          <p:cNvSpPr>
            <a:spLocks noGrp="1" noChangeArrowheads="1"/>
          </p:cNvSpPr>
          <p:nvPr>
            <p:ph type="body" sz="half" idx="1"/>
          </p:nvPr>
        </p:nvSpPr>
        <p:spPr>
          <a:xfrm>
            <a:off x="457200" y="2060575"/>
            <a:ext cx="4027488" cy="4065588"/>
          </a:xfrm>
        </p:spPr>
        <p:txBody>
          <a:bodyPr/>
          <a:lstStyle/>
          <a:p>
            <a:pPr eaLnBrk="1" hangingPunct="1"/>
            <a:r>
              <a:rPr lang="cy-GB" altLang="en-US" smtClean="0"/>
              <a:t>Rhannu gwybodaeth</a:t>
            </a:r>
          </a:p>
          <a:p>
            <a:pPr eaLnBrk="1" hangingPunct="1"/>
            <a:r>
              <a:rPr lang="cy-GB" altLang="en-US" smtClean="0"/>
              <a:t>Rhwng gweithwyr proffesiynol</a:t>
            </a:r>
          </a:p>
          <a:p>
            <a:pPr eaLnBrk="1" hangingPunct="1"/>
            <a:r>
              <a:rPr lang="cy-GB" altLang="en-US" smtClean="0"/>
              <a:t>Rhwng teuluoedd a gweithwyr proffesiynol</a:t>
            </a:r>
          </a:p>
          <a:p>
            <a:pPr eaLnBrk="1" hangingPunct="1"/>
            <a:endParaRPr lang="en-US" altLang="en-US" smtClean="0"/>
          </a:p>
        </p:txBody>
      </p:sp>
      <p:sp>
        <p:nvSpPr>
          <p:cNvPr id="23556" name="Rectangle 6"/>
          <p:cNvSpPr>
            <a:spLocks noGrp="1" noChangeArrowheads="1"/>
          </p:cNvSpPr>
          <p:nvPr>
            <p:ph type="body" sz="half" idx="2"/>
          </p:nvPr>
        </p:nvSpPr>
        <p:spPr>
          <a:xfrm>
            <a:off x="4656138" y="2133600"/>
            <a:ext cx="4030662" cy="3992563"/>
          </a:xfrm>
        </p:spPr>
        <p:txBody>
          <a:bodyPr/>
          <a:lstStyle/>
          <a:p>
            <a:pPr eaLnBrk="1" hangingPunct="1"/>
            <a:r>
              <a:rPr lang="en-GB" altLang="en-US" i="1" smtClean="0"/>
              <a:t>Sharing of information</a:t>
            </a:r>
            <a:endParaRPr lang="en-US" altLang="en-US" i="1" smtClean="0"/>
          </a:p>
          <a:p>
            <a:pPr eaLnBrk="1" hangingPunct="1"/>
            <a:r>
              <a:rPr lang="en-GB" altLang="en-US" i="1" smtClean="0"/>
              <a:t>Between professionals</a:t>
            </a:r>
          </a:p>
          <a:p>
            <a:pPr eaLnBrk="1" hangingPunct="1"/>
            <a:r>
              <a:rPr lang="en-GB" altLang="en-US" i="1" smtClean="0"/>
              <a:t>Between families and professionals</a:t>
            </a:r>
            <a:endParaRPr lang="en-US" altLang="en-US" i="1" smtClean="0"/>
          </a:p>
          <a:p>
            <a:pPr eaLnBrk="1" hangingPunct="1"/>
            <a:endParaRPr lang="cy-GB" altLang="en-US" smtClean="0"/>
          </a:p>
        </p:txBody>
      </p:sp>
    </p:spTree>
    <p:extLst>
      <p:ext uri="{BB962C8B-B14F-4D97-AF65-F5344CB8AC3E}">
        <p14:creationId xmlns:p14="http://schemas.microsoft.com/office/powerpoint/2010/main" val="19995431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4"/>
          <p:cNvSpPr>
            <a:spLocks noGrp="1" noChangeArrowheads="1"/>
          </p:cNvSpPr>
          <p:nvPr>
            <p:ph type="title"/>
          </p:nvPr>
        </p:nvSpPr>
        <p:spPr>
          <a:xfrm>
            <a:off x="685800" y="609600"/>
            <a:ext cx="7772400" cy="658813"/>
          </a:xfrm>
        </p:spPr>
        <p:txBody>
          <a:bodyPr>
            <a:normAutofit fontScale="90000"/>
          </a:bodyPr>
          <a:lstStyle/>
          <a:p>
            <a:pPr eaLnBrk="1" hangingPunct="1"/>
            <a:r>
              <a:rPr lang="cy-GB" altLang="en-US" sz="4000" dirty="0" smtClean="0"/>
              <a:t>Cymunedau arfer </a:t>
            </a:r>
            <a:br>
              <a:rPr lang="cy-GB" altLang="en-US" sz="4000" dirty="0" smtClean="0"/>
            </a:br>
            <a:r>
              <a:rPr lang="en-GB" altLang="en-US" sz="4000" dirty="0" smtClean="0"/>
              <a:t>Communities of practice</a:t>
            </a:r>
            <a:br>
              <a:rPr lang="en-GB" altLang="en-US" sz="4000" dirty="0" smtClean="0"/>
            </a:br>
            <a:endParaRPr lang="cy-GB" altLang="en-US" sz="4000" dirty="0" smtClean="0"/>
          </a:p>
        </p:txBody>
      </p:sp>
      <p:sp>
        <p:nvSpPr>
          <p:cNvPr id="25603" name="Rectangle 7"/>
          <p:cNvSpPr>
            <a:spLocks noGrp="1" noChangeArrowheads="1"/>
          </p:cNvSpPr>
          <p:nvPr>
            <p:ph type="body" idx="1"/>
          </p:nvPr>
        </p:nvSpPr>
        <p:spPr>
          <a:xfrm>
            <a:off x="685800" y="1412875"/>
            <a:ext cx="7772400" cy="4683125"/>
          </a:xfrm>
        </p:spPr>
        <p:txBody>
          <a:bodyPr/>
          <a:lstStyle/>
          <a:p>
            <a:pPr eaLnBrk="1" hangingPunct="1">
              <a:buFontTx/>
              <a:buNone/>
            </a:pPr>
            <a:r>
              <a:rPr lang="en-GB" altLang="en-US" sz="2800" dirty="0" smtClean="0"/>
              <a:t>“Reflecting on how we perceive children’s experiences may depend on how we view the child. …..The ways in which we interpret our practice are also framed by our current view of practice as well as our awareness of relevant literature, or theories, case studies and research data related to a variety of early years settings”.</a:t>
            </a:r>
          </a:p>
          <a:p>
            <a:pPr algn="r" eaLnBrk="1" hangingPunct="1">
              <a:buFontTx/>
              <a:buNone/>
            </a:pPr>
            <a:r>
              <a:rPr lang="en-GB" altLang="en-US" sz="2800" smtClean="0"/>
              <a:t>(Paige-Smith and Craft, 2011:11)</a:t>
            </a:r>
            <a:endParaRPr lang="en-US" altLang="en-US" sz="2800" dirty="0" smtClean="0"/>
          </a:p>
          <a:p>
            <a:pPr eaLnBrk="1" hangingPunct="1">
              <a:buFontTx/>
              <a:buNone/>
            </a:pPr>
            <a:endParaRPr lang="en-US" altLang="en-US" sz="2800" dirty="0" smtClean="0"/>
          </a:p>
        </p:txBody>
      </p:sp>
    </p:spTree>
    <p:extLst>
      <p:ext uri="{BB962C8B-B14F-4D97-AF65-F5344CB8AC3E}">
        <p14:creationId xmlns:p14="http://schemas.microsoft.com/office/powerpoint/2010/main" val="8838880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Cymunedau</a:t>
            </a:r>
            <a:r>
              <a:rPr lang="en-GB" dirty="0"/>
              <a:t> </a:t>
            </a:r>
            <a:r>
              <a:rPr lang="en-GB" dirty="0" err="1"/>
              <a:t>arfer</a:t>
            </a:r>
            <a:r>
              <a:rPr lang="en-GB" dirty="0"/>
              <a:t> </a:t>
            </a:r>
            <a:br>
              <a:rPr lang="en-GB" dirty="0"/>
            </a:br>
            <a:r>
              <a:rPr lang="en-GB" dirty="0"/>
              <a:t>Communities of practice</a:t>
            </a:r>
            <a:br>
              <a:rPr lang="en-GB" dirty="0"/>
            </a:br>
            <a:endParaRPr lang="en-GB" dirty="0"/>
          </a:p>
        </p:txBody>
      </p:sp>
      <p:sp>
        <p:nvSpPr>
          <p:cNvPr id="3" name="Content Placeholder 2"/>
          <p:cNvSpPr>
            <a:spLocks noGrp="1"/>
          </p:cNvSpPr>
          <p:nvPr>
            <p:ph idx="1"/>
          </p:nvPr>
        </p:nvSpPr>
        <p:spPr/>
        <p:txBody>
          <a:bodyPr/>
          <a:lstStyle/>
          <a:p>
            <a:r>
              <a:rPr lang="en-GB" dirty="0" smtClean="0"/>
              <a:t>‘… formed by a group of practitioners who share common prior experiences, beliefs, principles and concerns and are working towards similar aims.’</a:t>
            </a:r>
          </a:p>
          <a:p>
            <a:pPr marL="0" indent="0" algn="r">
              <a:buNone/>
            </a:pPr>
            <a:endParaRPr lang="en-GB" dirty="0" smtClean="0"/>
          </a:p>
          <a:p>
            <a:pPr marL="0" indent="0" algn="r">
              <a:buNone/>
            </a:pPr>
            <a:r>
              <a:rPr lang="en-GB" dirty="0" smtClean="0"/>
              <a:t>(Gill and </a:t>
            </a:r>
            <a:r>
              <a:rPr lang="en-GB" dirty="0"/>
              <a:t>W</a:t>
            </a:r>
            <a:r>
              <a:rPr lang="en-GB" dirty="0" smtClean="0"/>
              <a:t>hitehouse, 2017: 62)</a:t>
            </a:r>
            <a:endParaRPr lang="en-GB" dirty="0"/>
          </a:p>
        </p:txBody>
      </p:sp>
    </p:spTree>
    <p:extLst>
      <p:ext uri="{BB962C8B-B14F-4D97-AF65-F5344CB8AC3E}">
        <p14:creationId xmlns:p14="http://schemas.microsoft.com/office/powerpoint/2010/main" val="32993006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Cymuned</a:t>
            </a:r>
            <a:r>
              <a:rPr lang="en-GB" dirty="0" smtClean="0"/>
              <a:t> </a:t>
            </a:r>
            <a:r>
              <a:rPr lang="en-GB" dirty="0" err="1" smtClean="0"/>
              <a:t>dysgu</a:t>
            </a:r>
            <a:r>
              <a:rPr lang="en-GB" dirty="0" smtClean="0"/>
              <a:t/>
            </a:r>
            <a:br>
              <a:rPr lang="en-GB" dirty="0" smtClean="0"/>
            </a:br>
            <a:r>
              <a:rPr lang="en-GB" dirty="0" smtClean="0"/>
              <a:t>A community of learners</a:t>
            </a:r>
            <a:endParaRPr lang="en-GB" dirty="0"/>
          </a:p>
        </p:txBody>
      </p:sp>
      <p:sp>
        <p:nvSpPr>
          <p:cNvPr id="3" name="Content Placeholder 2"/>
          <p:cNvSpPr>
            <a:spLocks noGrp="1"/>
          </p:cNvSpPr>
          <p:nvPr>
            <p:ph sz="half" idx="1"/>
          </p:nvPr>
        </p:nvSpPr>
        <p:spPr/>
        <p:txBody>
          <a:bodyPr/>
          <a:lstStyle/>
          <a:p>
            <a:r>
              <a:rPr lang="en-GB" dirty="0" err="1" smtClean="0"/>
              <a:t>Rhannu</a:t>
            </a:r>
            <a:r>
              <a:rPr lang="en-GB" dirty="0" smtClean="0"/>
              <a:t> </a:t>
            </a:r>
            <a:r>
              <a:rPr lang="en-GB" dirty="0" err="1" smtClean="0"/>
              <a:t>gwybodaeth</a:t>
            </a:r>
            <a:endParaRPr lang="en-GB" dirty="0" smtClean="0"/>
          </a:p>
          <a:p>
            <a:r>
              <a:rPr lang="en-GB" dirty="0" err="1" smtClean="0"/>
              <a:t>Cysondeb</a:t>
            </a:r>
            <a:endParaRPr lang="en-GB" dirty="0" smtClean="0"/>
          </a:p>
          <a:p>
            <a:r>
              <a:rPr lang="en-GB" dirty="0" err="1" smtClean="0"/>
              <a:t>Gwrando</a:t>
            </a:r>
            <a:r>
              <a:rPr lang="en-GB" dirty="0" smtClean="0"/>
              <a:t> </a:t>
            </a:r>
            <a:r>
              <a:rPr lang="en-GB" dirty="0" err="1" smtClean="0"/>
              <a:t>adfyfriol</a:t>
            </a:r>
            <a:endParaRPr lang="en-GB" dirty="0" smtClean="0"/>
          </a:p>
          <a:p>
            <a:r>
              <a:rPr lang="en-GB" dirty="0" err="1" smtClean="0"/>
              <a:t>Rhannu</a:t>
            </a:r>
            <a:r>
              <a:rPr lang="en-GB" dirty="0" smtClean="0"/>
              <a:t> </a:t>
            </a:r>
            <a:r>
              <a:rPr lang="en-GB" dirty="0" err="1" smtClean="0"/>
              <a:t>arfer</a:t>
            </a:r>
            <a:r>
              <a:rPr lang="en-GB" dirty="0" smtClean="0"/>
              <a:t> </a:t>
            </a:r>
            <a:r>
              <a:rPr lang="en-GB" dirty="0" err="1" smtClean="0"/>
              <a:t>gorau</a:t>
            </a:r>
            <a:endParaRPr lang="en-GB" dirty="0"/>
          </a:p>
        </p:txBody>
      </p:sp>
      <p:sp>
        <p:nvSpPr>
          <p:cNvPr id="4" name="Content Placeholder 3"/>
          <p:cNvSpPr>
            <a:spLocks noGrp="1"/>
          </p:cNvSpPr>
          <p:nvPr>
            <p:ph sz="half" idx="2"/>
          </p:nvPr>
        </p:nvSpPr>
        <p:spPr/>
        <p:txBody>
          <a:bodyPr/>
          <a:lstStyle/>
          <a:p>
            <a:r>
              <a:rPr lang="en-GB" dirty="0" smtClean="0"/>
              <a:t>Shared knowledge</a:t>
            </a:r>
          </a:p>
          <a:p>
            <a:r>
              <a:rPr lang="en-GB" dirty="0" smtClean="0"/>
              <a:t>Consistency</a:t>
            </a:r>
          </a:p>
          <a:p>
            <a:r>
              <a:rPr lang="en-GB" dirty="0" smtClean="0"/>
              <a:t>Reflective listening</a:t>
            </a:r>
          </a:p>
          <a:p>
            <a:r>
              <a:rPr lang="en-GB" dirty="0" smtClean="0"/>
              <a:t>Sharing best practice</a:t>
            </a:r>
          </a:p>
          <a:p>
            <a:endParaRPr lang="en-GB" dirty="0"/>
          </a:p>
        </p:txBody>
      </p:sp>
    </p:spTree>
    <p:extLst>
      <p:ext uri="{BB962C8B-B14F-4D97-AF65-F5344CB8AC3E}">
        <p14:creationId xmlns:p14="http://schemas.microsoft.com/office/powerpoint/2010/main" val="7770164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Autofit/>
          </a:bodyPr>
          <a:lstStyle/>
          <a:p>
            <a:r>
              <a:rPr lang="en-GB" sz="3200" dirty="0" err="1" smtClean="0"/>
              <a:t>Ymateb</a:t>
            </a:r>
            <a:r>
              <a:rPr lang="en-GB" sz="3200" dirty="0" smtClean="0"/>
              <a:t> </a:t>
            </a:r>
            <a:r>
              <a:rPr lang="en-GB" sz="3200" dirty="0" err="1" smtClean="0"/>
              <a:t>i</a:t>
            </a:r>
            <a:r>
              <a:rPr lang="en-GB" sz="3200" dirty="0" smtClean="0"/>
              <a:t> </a:t>
            </a:r>
            <a:r>
              <a:rPr lang="en-GB" sz="3200" dirty="0" err="1" smtClean="0"/>
              <a:t>newid</a:t>
            </a:r>
            <a:r>
              <a:rPr lang="en-GB" sz="3200" dirty="0" smtClean="0"/>
              <a:t>      Responding to change</a:t>
            </a:r>
            <a:endParaRPr lang="en-GB" sz="3200" dirty="0"/>
          </a:p>
        </p:txBody>
      </p:sp>
      <p:sp>
        <p:nvSpPr>
          <p:cNvPr id="6" name="Content Placeholder 5"/>
          <p:cNvSpPr>
            <a:spLocks noGrp="1"/>
          </p:cNvSpPr>
          <p:nvPr>
            <p:ph sz="half" idx="1"/>
          </p:nvPr>
        </p:nvSpPr>
        <p:spPr/>
        <p:txBody>
          <a:bodyPr>
            <a:normAutofit lnSpcReduction="10000"/>
          </a:bodyPr>
          <a:lstStyle/>
          <a:p>
            <a:r>
              <a:rPr lang="en-GB" dirty="0" err="1" smtClean="0"/>
              <a:t>Rhesymu</a:t>
            </a:r>
            <a:endParaRPr lang="en-GB" dirty="0" smtClean="0"/>
          </a:p>
          <a:p>
            <a:r>
              <a:rPr lang="en-GB" dirty="0" err="1" smtClean="0"/>
              <a:t>Gwerthuso</a:t>
            </a:r>
            <a:endParaRPr lang="en-GB" dirty="0" smtClean="0"/>
          </a:p>
          <a:p>
            <a:r>
              <a:rPr lang="en-GB" dirty="0" err="1" smtClean="0"/>
              <a:t>Adborth</a:t>
            </a:r>
            <a:endParaRPr lang="en-GB" dirty="0" smtClean="0"/>
          </a:p>
          <a:p>
            <a:r>
              <a:rPr lang="en-GB" dirty="0" err="1" smtClean="0"/>
              <a:t>Dysgu</a:t>
            </a:r>
            <a:endParaRPr lang="en-GB" dirty="0" smtClean="0"/>
          </a:p>
          <a:p>
            <a:r>
              <a:rPr lang="en-GB" dirty="0" err="1" smtClean="0"/>
              <a:t>Esbonio</a:t>
            </a:r>
            <a:endParaRPr lang="en-GB" dirty="0" smtClean="0"/>
          </a:p>
          <a:p>
            <a:r>
              <a:rPr lang="en-GB" dirty="0" err="1" smtClean="0"/>
              <a:t>Ystyried</a:t>
            </a:r>
            <a:endParaRPr lang="en-GB" dirty="0" smtClean="0"/>
          </a:p>
          <a:p>
            <a:r>
              <a:rPr lang="en-GB" dirty="0" err="1" smtClean="0"/>
              <a:t>Meddwl</a:t>
            </a:r>
            <a:r>
              <a:rPr lang="en-GB" dirty="0" smtClean="0"/>
              <a:t> </a:t>
            </a:r>
          </a:p>
          <a:p>
            <a:pPr marL="0" indent="0">
              <a:buNone/>
            </a:pPr>
            <a:r>
              <a:rPr lang="en-GB" dirty="0"/>
              <a:t>	</a:t>
            </a:r>
            <a:r>
              <a:rPr lang="en-GB" dirty="0" smtClean="0"/>
              <a:t>(Hallett, 2013:28)</a:t>
            </a:r>
            <a:endParaRPr lang="en-GB" dirty="0"/>
          </a:p>
        </p:txBody>
      </p:sp>
      <p:sp>
        <p:nvSpPr>
          <p:cNvPr id="2" name="Content Placeholder 1"/>
          <p:cNvSpPr>
            <a:spLocks noGrp="1"/>
          </p:cNvSpPr>
          <p:nvPr>
            <p:ph sz="half" idx="2"/>
          </p:nvPr>
        </p:nvSpPr>
        <p:spPr/>
        <p:txBody>
          <a:bodyPr>
            <a:normAutofit lnSpcReduction="10000"/>
          </a:bodyPr>
          <a:lstStyle/>
          <a:p>
            <a:r>
              <a:rPr lang="en-GB" dirty="0"/>
              <a:t>R – reason</a:t>
            </a:r>
          </a:p>
          <a:p>
            <a:r>
              <a:rPr lang="en-GB" dirty="0"/>
              <a:t>E – evaluate</a:t>
            </a:r>
          </a:p>
          <a:p>
            <a:r>
              <a:rPr lang="en-GB" dirty="0"/>
              <a:t>F – feedback</a:t>
            </a:r>
          </a:p>
          <a:p>
            <a:r>
              <a:rPr lang="en-GB" dirty="0"/>
              <a:t>L – learn</a:t>
            </a:r>
          </a:p>
          <a:p>
            <a:r>
              <a:rPr lang="en-GB" dirty="0"/>
              <a:t>E – explain</a:t>
            </a:r>
          </a:p>
          <a:p>
            <a:r>
              <a:rPr lang="en-GB" dirty="0"/>
              <a:t>C – consider</a:t>
            </a:r>
          </a:p>
          <a:p>
            <a:r>
              <a:rPr lang="en-GB" dirty="0"/>
              <a:t>T – think</a:t>
            </a:r>
          </a:p>
          <a:p>
            <a:pPr marL="0" indent="0" algn="r">
              <a:buNone/>
            </a:pPr>
            <a:r>
              <a:rPr lang="en-GB" dirty="0"/>
              <a:t>(Hallett, 2013: 28)</a:t>
            </a:r>
          </a:p>
          <a:p>
            <a:endParaRPr lang="en-GB" dirty="0"/>
          </a:p>
        </p:txBody>
      </p:sp>
    </p:spTree>
    <p:extLst>
      <p:ext uri="{BB962C8B-B14F-4D97-AF65-F5344CB8AC3E}">
        <p14:creationId xmlns:p14="http://schemas.microsoft.com/office/powerpoint/2010/main" val="28548992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Rhwystrau</a:t>
            </a:r>
            <a:r>
              <a:rPr lang="en-GB" dirty="0" smtClean="0"/>
              <a:t>      Barriers</a:t>
            </a:r>
            <a:endParaRPr lang="en-GB" dirty="0"/>
          </a:p>
        </p:txBody>
      </p:sp>
      <p:sp>
        <p:nvSpPr>
          <p:cNvPr id="3" name="Content Placeholder 2"/>
          <p:cNvSpPr>
            <a:spLocks noGrp="1"/>
          </p:cNvSpPr>
          <p:nvPr>
            <p:ph sz="half" idx="1"/>
          </p:nvPr>
        </p:nvSpPr>
        <p:spPr/>
        <p:txBody>
          <a:bodyPr/>
          <a:lstStyle/>
          <a:p>
            <a:r>
              <a:rPr lang="en-GB" dirty="0" smtClean="0"/>
              <a:t>Pa </a:t>
            </a:r>
            <a:r>
              <a:rPr lang="en-GB" dirty="0" err="1" smtClean="0"/>
              <a:t>rwystrau</a:t>
            </a:r>
            <a:r>
              <a:rPr lang="en-GB" dirty="0" smtClean="0"/>
              <a:t> all </a:t>
            </a:r>
            <a:r>
              <a:rPr lang="en-GB" dirty="0" err="1" smtClean="0"/>
              <a:t>godi</a:t>
            </a:r>
            <a:r>
              <a:rPr lang="en-GB" dirty="0" smtClean="0"/>
              <a:t> </a:t>
            </a:r>
            <a:r>
              <a:rPr lang="en-GB" dirty="0" err="1" smtClean="0"/>
              <a:t>wrth</a:t>
            </a:r>
            <a:r>
              <a:rPr lang="en-GB" dirty="0" smtClean="0"/>
              <a:t> </a:t>
            </a:r>
            <a:r>
              <a:rPr lang="en-GB" dirty="0" err="1" smtClean="0"/>
              <a:t>adfyfyrio</a:t>
            </a:r>
            <a:r>
              <a:rPr lang="en-GB" dirty="0" smtClean="0"/>
              <a:t> </a:t>
            </a:r>
            <a:r>
              <a:rPr lang="en-GB" dirty="0" err="1" smtClean="0"/>
              <a:t>ar</a:t>
            </a:r>
            <a:r>
              <a:rPr lang="en-GB" dirty="0" smtClean="0"/>
              <a:t> y </a:t>
            </a:r>
            <a:r>
              <a:rPr lang="en-GB" dirty="0" err="1" smtClean="0"/>
              <a:t>cyd</a:t>
            </a:r>
            <a:r>
              <a:rPr lang="en-GB" dirty="0" smtClean="0"/>
              <a:t>?</a:t>
            </a:r>
            <a:endParaRPr lang="en-GB" dirty="0"/>
          </a:p>
        </p:txBody>
      </p:sp>
      <p:sp>
        <p:nvSpPr>
          <p:cNvPr id="4" name="Content Placeholder 3"/>
          <p:cNvSpPr>
            <a:spLocks noGrp="1"/>
          </p:cNvSpPr>
          <p:nvPr>
            <p:ph sz="half" idx="2"/>
          </p:nvPr>
        </p:nvSpPr>
        <p:spPr/>
        <p:txBody>
          <a:bodyPr/>
          <a:lstStyle/>
          <a:p>
            <a:r>
              <a:rPr lang="en-GB" dirty="0" smtClean="0"/>
              <a:t>What barriers could arise when reflecting collaboratively?</a:t>
            </a:r>
            <a:endParaRPr lang="en-GB" dirty="0"/>
          </a:p>
        </p:txBody>
      </p:sp>
    </p:spTree>
    <p:extLst>
      <p:ext uri="{BB962C8B-B14F-4D97-AF65-F5344CB8AC3E}">
        <p14:creationId xmlns:p14="http://schemas.microsoft.com/office/powerpoint/2010/main" val="241994418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half" idx="1"/>
          </p:nvPr>
        </p:nvSpPr>
        <p:spPr/>
        <p:txBody>
          <a:bodyPr/>
          <a:lstStyle/>
          <a:p>
            <a:r>
              <a:rPr lang="en-GB" dirty="0" err="1" smtClean="0"/>
              <a:t>Goresgyn</a:t>
            </a:r>
            <a:r>
              <a:rPr lang="en-GB" dirty="0" smtClean="0"/>
              <a:t> </a:t>
            </a:r>
            <a:r>
              <a:rPr lang="en-GB" dirty="0" err="1" smtClean="0"/>
              <a:t>rhwystrau</a:t>
            </a:r>
            <a:endParaRPr lang="en-GB" dirty="0" smtClean="0"/>
          </a:p>
          <a:p>
            <a:pPr lvl="1"/>
            <a:r>
              <a:rPr lang="en-GB" dirty="0" err="1" smtClean="0"/>
              <a:t>Sut</a:t>
            </a:r>
            <a:r>
              <a:rPr lang="en-GB" dirty="0" smtClean="0"/>
              <a:t>?</a:t>
            </a:r>
          </a:p>
          <a:p>
            <a:pPr lvl="1"/>
            <a:r>
              <a:rPr lang="en-GB" dirty="0" err="1" smtClean="0"/>
              <a:t>Pryd</a:t>
            </a:r>
            <a:r>
              <a:rPr lang="en-GB" dirty="0" smtClean="0"/>
              <a:t>?</a:t>
            </a:r>
          </a:p>
          <a:p>
            <a:pPr lvl="1"/>
            <a:r>
              <a:rPr lang="en-GB" dirty="0" err="1" smtClean="0"/>
              <a:t>Pwy</a:t>
            </a:r>
            <a:r>
              <a:rPr lang="en-GB" dirty="0" smtClean="0"/>
              <a:t>?</a:t>
            </a:r>
          </a:p>
          <a:p>
            <a:pPr lvl="1"/>
            <a:r>
              <a:rPr lang="en-GB" dirty="0" err="1" smtClean="0"/>
              <a:t>Ble</a:t>
            </a:r>
            <a:r>
              <a:rPr lang="en-GB" dirty="0" smtClean="0"/>
              <a:t>?</a:t>
            </a:r>
            <a:endParaRPr lang="en-GB" dirty="0"/>
          </a:p>
        </p:txBody>
      </p:sp>
      <p:sp>
        <p:nvSpPr>
          <p:cNvPr id="4" name="Content Placeholder 3"/>
          <p:cNvSpPr>
            <a:spLocks noGrp="1"/>
          </p:cNvSpPr>
          <p:nvPr>
            <p:ph sz="half" idx="2"/>
          </p:nvPr>
        </p:nvSpPr>
        <p:spPr/>
        <p:txBody>
          <a:bodyPr/>
          <a:lstStyle/>
          <a:p>
            <a:r>
              <a:rPr lang="en-GB" dirty="0" smtClean="0"/>
              <a:t>Overcoming barriers</a:t>
            </a:r>
          </a:p>
          <a:p>
            <a:pPr lvl="1"/>
            <a:r>
              <a:rPr lang="en-GB" dirty="0" smtClean="0"/>
              <a:t>How?</a:t>
            </a:r>
          </a:p>
          <a:p>
            <a:pPr lvl="1"/>
            <a:r>
              <a:rPr lang="en-GB" dirty="0" smtClean="0"/>
              <a:t>When?</a:t>
            </a:r>
          </a:p>
          <a:p>
            <a:pPr lvl="1"/>
            <a:r>
              <a:rPr lang="en-GB" dirty="0" smtClean="0"/>
              <a:t>Who?</a:t>
            </a:r>
          </a:p>
          <a:p>
            <a:pPr lvl="1"/>
            <a:r>
              <a:rPr lang="en-GB" dirty="0" smtClean="0"/>
              <a:t>Where?</a:t>
            </a:r>
            <a:endParaRPr lang="en-GB" dirty="0"/>
          </a:p>
        </p:txBody>
      </p:sp>
    </p:spTree>
    <p:extLst>
      <p:ext uri="{BB962C8B-B14F-4D97-AF65-F5344CB8AC3E}">
        <p14:creationId xmlns:p14="http://schemas.microsoft.com/office/powerpoint/2010/main" val="24769799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Aseiniad</a:t>
            </a:r>
            <a:r>
              <a:rPr lang="en-GB" dirty="0" smtClean="0"/>
              <a:t>    Assignment</a:t>
            </a:r>
            <a:endParaRPr lang="en-GB" dirty="0"/>
          </a:p>
        </p:txBody>
      </p:sp>
      <p:sp>
        <p:nvSpPr>
          <p:cNvPr id="3" name="Content Placeholder 2"/>
          <p:cNvSpPr>
            <a:spLocks noGrp="1"/>
          </p:cNvSpPr>
          <p:nvPr>
            <p:ph sz="half" idx="1"/>
          </p:nvPr>
        </p:nvSpPr>
        <p:spPr/>
        <p:txBody>
          <a:bodyPr/>
          <a:lstStyle/>
          <a:p>
            <a:r>
              <a:rPr lang="en-GB" dirty="0" err="1" smtClean="0"/>
              <a:t>Cyflwyniad</a:t>
            </a:r>
            <a:r>
              <a:rPr lang="en-GB" dirty="0" smtClean="0"/>
              <a:t> </a:t>
            </a:r>
            <a:r>
              <a:rPr lang="en-GB" dirty="0" err="1" smtClean="0"/>
              <a:t>unigol</a:t>
            </a:r>
            <a:r>
              <a:rPr lang="en-GB" dirty="0" smtClean="0"/>
              <a:t> </a:t>
            </a:r>
            <a:r>
              <a:rPr lang="en-GB" dirty="0" smtClean="0"/>
              <a:t>17</a:t>
            </a:r>
            <a:r>
              <a:rPr lang="en-GB" dirty="0" smtClean="0"/>
              <a:t>.1.18</a:t>
            </a:r>
            <a:endParaRPr lang="en-GB" dirty="0" smtClean="0"/>
          </a:p>
          <a:p>
            <a:r>
              <a:rPr lang="en-GB" dirty="0" err="1" smtClean="0"/>
              <a:t>Portffolio</a:t>
            </a:r>
            <a:r>
              <a:rPr lang="en-GB" dirty="0" smtClean="0"/>
              <a:t> </a:t>
            </a:r>
            <a:r>
              <a:rPr lang="en-GB" dirty="0" smtClean="0"/>
              <a:t>25.1.19</a:t>
            </a:r>
            <a:endParaRPr lang="en-GB" dirty="0" smtClean="0"/>
          </a:p>
          <a:p>
            <a:r>
              <a:rPr lang="en-GB" dirty="0" err="1" smtClean="0"/>
              <a:t>Unrhyw</a:t>
            </a:r>
            <a:r>
              <a:rPr lang="en-GB" dirty="0" smtClean="0"/>
              <a:t> </a:t>
            </a:r>
            <a:r>
              <a:rPr lang="en-GB" dirty="0" err="1" smtClean="0"/>
              <a:t>gwestiynau</a:t>
            </a:r>
            <a:r>
              <a:rPr lang="en-GB" dirty="0" smtClean="0"/>
              <a:t>?</a:t>
            </a:r>
            <a:endParaRPr lang="en-GB" dirty="0"/>
          </a:p>
        </p:txBody>
      </p:sp>
      <p:sp>
        <p:nvSpPr>
          <p:cNvPr id="4" name="Content Placeholder 3"/>
          <p:cNvSpPr>
            <a:spLocks noGrp="1"/>
          </p:cNvSpPr>
          <p:nvPr>
            <p:ph sz="half" idx="2"/>
          </p:nvPr>
        </p:nvSpPr>
        <p:spPr/>
        <p:txBody>
          <a:bodyPr/>
          <a:lstStyle/>
          <a:p>
            <a:r>
              <a:rPr lang="en-GB" dirty="0" smtClean="0"/>
              <a:t>Individual presentation </a:t>
            </a:r>
            <a:r>
              <a:rPr lang="en-GB" dirty="0" smtClean="0"/>
              <a:t>17</a:t>
            </a:r>
            <a:r>
              <a:rPr lang="en-GB" dirty="0" smtClean="0"/>
              <a:t>.1.19</a:t>
            </a:r>
            <a:endParaRPr lang="en-GB" dirty="0" smtClean="0"/>
          </a:p>
          <a:p>
            <a:r>
              <a:rPr lang="en-GB" dirty="0" smtClean="0"/>
              <a:t>Portfolio </a:t>
            </a:r>
            <a:r>
              <a:rPr lang="en-GB" dirty="0" smtClean="0"/>
              <a:t>25.1.19</a:t>
            </a:r>
            <a:endParaRPr lang="en-GB" dirty="0" smtClean="0"/>
          </a:p>
          <a:p>
            <a:r>
              <a:rPr lang="en-GB" dirty="0" smtClean="0"/>
              <a:t>Any questions?</a:t>
            </a:r>
            <a:endParaRPr lang="en-GB" dirty="0"/>
          </a:p>
        </p:txBody>
      </p:sp>
    </p:spTree>
    <p:extLst>
      <p:ext uri="{BB962C8B-B14F-4D97-AF65-F5344CB8AC3E}">
        <p14:creationId xmlns:p14="http://schemas.microsoft.com/office/powerpoint/2010/main" val="16547988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0"/>
            <a:ext cx="8229600" cy="548680"/>
          </a:xfrm>
        </p:spPr>
        <p:txBody>
          <a:bodyPr>
            <a:normAutofit fontScale="90000"/>
          </a:bodyPr>
          <a:lstStyle/>
          <a:p>
            <a:r>
              <a:rPr lang="en-GB" sz="3600" dirty="0" err="1" smtClean="0"/>
              <a:t>Cyfeiriadau</a:t>
            </a:r>
            <a:r>
              <a:rPr lang="en-GB" sz="3600" dirty="0" smtClean="0"/>
              <a:t>       References</a:t>
            </a:r>
            <a:endParaRPr lang="en-GB" sz="3600" dirty="0"/>
          </a:p>
        </p:txBody>
      </p:sp>
      <p:sp>
        <p:nvSpPr>
          <p:cNvPr id="6" name="Content Placeholder 5"/>
          <p:cNvSpPr>
            <a:spLocks noGrp="1"/>
          </p:cNvSpPr>
          <p:nvPr>
            <p:ph idx="1"/>
          </p:nvPr>
        </p:nvSpPr>
        <p:spPr>
          <a:xfrm>
            <a:off x="447472" y="764704"/>
            <a:ext cx="8229600" cy="4824536"/>
          </a:xfrm>
        </p:spPr>
        <p:txBody>
          <a:bodyPr>
            <a:normAutofit lnSpcReduction="10000"/>
          </a:bodyPr>
          <a:lstStyle/>
          <a:p>
            <a:r>
              <a:rPr lang="en-GB" sz="2400" dirty="0" smtClean="0"/>
              <a:t>Abrahamson, L. (2015) </a:t>
            </a:r>
            <a:r>
              <a:rPr lang="en-GB" sz="2400" i="1" dirty="0" smtClean="0"/>
              <a:t>The early years teacher’s book.</a:t>
            </a:r>
            <a:r>
              <a:rPr lang="en-GB" sz="2400" dirty="0" smtClean="0"/>
              <a:t> London: Sage.</a:t>
            </a:r>
          </a:p>
          <a:p>
            <a:r>
              <a:rPr lang="en-GB" sz="2400" dirty="0"/>
              <a:t>Bolton, G. (2014) </a:t>
            </a:r>
            <a:r>
              <a:rPr lang="en-GB" sz="2400" i="1" dirty="0"/>
              <a:t>Reflective practice: writing and professional development.</a:t>
            </a:r>
            <a:r>
              <a:rPr lang="en-GB" sz="2400" dirty="0"/>
              <a:t>  London: Sage.</a:t>
            </a:r>
          </a:p>
          <a:p>
            <a:r>
              <a:rPr lang="en-GB" sz="2400" dirty="0" err="1"/>
              <a:t>Boud</a:t>
            </a:r>
            <a:r>
              <a:rPr lang="en-GB" sz="2400" dirty="0"/>
              <a:t> D, Keogh R &amp; Walker D (1985) </a:t>
            </a:r>
            <a:r>
              <a:rPr lang="en-GB" sz="2400" i="1" dirty="0"/>
              <a:t>Reflection: turning experience into learning</a:t>
            </a:r>
            <a:r>
              <a:rPr lang="en-GB" sz="2400" dirty="0"/>
              <a:t>. </a:t>
            </a:r>
            <a:r>
              <a:rPr lang="en-GB" sz="2400" dirty="0" smtClean="0"/>
              <a:t>London: </a:t>
            </a:r>
            <a:r>
              <a:rPr lang="en-GB" sz="2400" dirty="0" err="1" smtClean="0"/>
              <a:t>Kogan</a:t>
            </a:r>
            <a:r>
              <a:rPr lang="en-GB" sz="2400" dirty="0" smtClean="0"/>
              <a:t> Page.</a:t>
            </a:r>
            <a:endParaRPr lang="en-GB" sz="2400" dirty="0"/>
          </a:p>
          <a:p>
            <a:r>
              <a:rPr lang="en-GB" sz="2400" dirty="0" smtClean="0"/>
              <a:t>Gill, R. and Whitehouse, A.  ‘Reflecting on work-based learning’.  In C. Hayes,  D. Daly, M. Duncan, R. Gill</a:t>
            </a:r>
            <a:r>
              <a:rPr lang="en-GB" sz="2400" dirty="0"/>
              <a:t>, </a:t>
            </a:r>
            <a:r>
              <a:rPr lang="en-GB" sz="2400" dirty="0" smtClean="0"/>
              <a:t>and A. Whitehouse</a:t>
            </a:r>
            <a:r>
              <a:rPr lang="en-GB" sz="2400" dirty="0"/>
              <a:t>, </a:t>
            </a:r>
            <a:r>
              <a:rPr lang="en-GB" sz="2400" i="1" dirty="0" smtClean="0"/>
              <a:t>Developing </a:t>
            </a:r>
            <a:r>
              <a:rPr lang="en-GB" sz="2400" i="1" dirty="0"/>
              <a:t>as a reflective early years professional: a thematic approach.  </a:t>
            </a:r>
            <a:r>
              <a:rPr lang="en-GB" sz="2400" dirty="0"/>
              <a:t>(2</a:t>
            </a:r>
            <a:r>
              <a:rPr lang="en-GB" sz="2400" baseline="30000" dirty="0"/>
              <a:t>nd</a:t>
            </a:r>
            <a:r>
              <a:rPr lang="en-GB" sz="2400" dirty="0"/>
              <a:t> </a:t>
            </a:r>
            <a:r>
              <a:rPr lang="en-GB" sz="2400" dirty="0" err="1"/>
              <a:t>ed</a:t>
            </a:r>
            <a:r>
              <a:rPr lang="en-GB" sz="2400" dirty="0"/>
              <a:t>) St Albans: Critical Publishing</a:t>
            </a:r>
            <a:r>
              <a:rPr lang="en-GB" sz="2400" dirty="0" smtClean="0"/>
              <a:t>. </a:t>
            </a:r>
            <a:r>
              <a:rPr lang="en-GB" sz="2400" dirty="0"/>
              <a:t>p</a:t>
            </a:r>
            <a:r>
              <a:rPr lang="en-GB" sz="2400" dirty="0" smtClean="0"/>
              <a:t>p61-98.</a:t>
            </a:r>
          </a:p>
          <a:p>
            <a:r>
              <a:rPr lang="en-GB" sz="2400" dirty="0" err="1" smtClean="0"/>
              <a:t>Hallett</a:t>
            </a:r>
            <a:r>
              <a:rPr lang="en-GB" sz="2400" dirty="0" smtClean="0"/>
              <a:t>, E. (2013) </a:t>
            </a:r>
            <a:r>
              <a:rPr lang="en-GB" sz="2400" i="1" dirty="0" smtClean="0"/>
              <a:t>The reflective early years practitioner.</a:t>
            </a:r>
            <a:r>
              <a:rPr lang="en-GB" sz="2400" dirty="0" smtClean="0"/>
              <a:t>  London: Sage.</a:t>
            </a:r>
          </a:p>
          <a:p>
            <a:endParaRPr lang="en-GB" sz="2400" dirty="0" smtClean="0"/>
          </a:p>
        </p:txBody>
      </p:sp>
    </p:spTree>
    <p:extLst>
      <p:ext uri="{BB962C8B-B14F-4D97-AF65-F5344CB8AC3E}">
        <p14:creationId xmlns:p14="http://schemas.microsoft.com/office/powerpoint/2010/main" val="126275235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346050"/>
          </a:xfrm>
        </p:spPr>
        <p:txBody>
          <a:bodyPr>
            <a:normAutofit fontScale="90000"/>
          </a:bodyPr>
          <a:lstStyle/>
          <a:p>
            <a:r>
              <a:rPr lang="en-GB" sz="3600" dirty="0" err="1"/>
              <a:t>Cyfeiriadau</a:t>
            </a:r>
            <a:r>
              <a:rPr lang="en-GB" sz="3600" dirty="0"/>
              <a:t>       References</a:t>
            </a:r>
          </a:p>
        </p:txBody>
      </p:sp>
      <p:sp>
        <p:nvSpPr>
          <p:cNvPr id="5" name="Content Placeholder 4"/>
          <p:cNvSpPr>
            <a:spLocks noGrp="1"/>
          </p:cNvSpPr>
          <p:nvPr>
            <p:ph idx="1"/>
          </p:nvPr>
        </p:nvSpPr>
        <p:spPr>
          <a:xfrm>
            <a:off x="457200" y="908720"/>
            <a:ext cx="8229600" cy="4608513"/>
          </a:xfrm>
        </p:spPr>
        <p:txBody>
          <a:bodyPr>
            <a:normAutofit fontScale="92500" lnSpcReduction="10000"/>
          </a:bodyPr>
          <a:lstStyle/>
          <a:p>
            <a:r>
              <a:rPr lang="en-GB" sz="2400" dirty="0"/>
              <a:t>Hayes, C. (2017) ‘Reflection informed by observation and assessment’. In C. Hayes,  D. Daly, M. Duncan, R. Gill, and A. Whitehouse, </a:t>
            </a:r>
            <a:r>
              <a:rPr lang="en-GB" sz="2400" i="1" dirty="0"/>
              <a:t>Developing as a reflective early years professional: a thematic approach.  </a:t>
            </a:r>
            <a:r>
              <a:rPr lang="en-GB" sz="2400" dirty="0"/>
              <a:t>(2</a:t>
            </a:r>
            <a:r>
              <a:rPr lang="en-GB" sz="2400" baseline="30000" dirty="0"/>
              <a:t>nd</a:t>
            </a:r>
            <a:r>
              <a:rPr lang="en-GB" sz="2400" dirty="0"/>
              <a:t> </a:t>
            </a:r>
            <a:r>
              <a:rPr lang="en-GB" sz="2400" dirty="0" err="1"/>
              <a:t>ed</a:t>
            </a:r>
            <a:r>
              <a:rPr lang="en-GB" sz="2400" dirty="0"/>
              <a:t>) St Albans: Critical Publishing. Pp98-124</a:t>
            </a:r>
            <a:r>
              <a:rPr lang="en-GB" sz="2400" dirty="0" smtClean="0"/>
              <a:t>.</a:t>
            </a:r>
            <a:endParaRPr lang="en-GB" sz="2400" dirty="0"/>
          </a:p>
          <a:p>
            <a:r>
              <a:rPr lang="en-GB" sz="2400" dirty="0" smtClean="0"/>
              <a:t>Hayes</a:t>
            </a:r>
            <a:r>
              <a:rPr lang="en-GB" sz="2400" dirty="0"/>
              <a:t>, C., Daly, D., Duncan, M., Gill, R. and Whitehouse, A.  (2017) </a:t>
            </a:r>
            <a:r>
              <a:rPr lang="en-GB" sz="2400" i="1" dirty="0"/>
              <a:t>Developing as a reflective early years professional: a thematic approach.  </a:t>
            </a:r>
            <a:r>
              <a:rPr lang="en-GB" sz="2400" dirty="0"/>
              <a:t>(2</a:t>
            </a:r>
            <a:r>
              <a:rPr lang="en-GB" sz="2400" baseline="30000" dirty="0"/>
              <a:t>nd</a:t>
            </a:r>
            <a:r>
              <a:rPr lang="en-GB" sz="2400" dirty="0"/>
              <a:t> </a:t>
            </a:r>
            <a:r>
              <a:rPr lang="en-GB" sz="2400" dirty="0" err="1"/>
              <a:t>ed</a:t>
            </a:r>
            <a:r>
              <a:rPr lang="en-GB" sz="2400" dirty="0"/>
              <a:t>) St Albans: Critical Publishing.</a:t>
            </a:r>
          </a:p>
          <a:p>
            <a:r>
              <a:rPr lang="en-GB" sz="2400" dirty="0" err="1" smtClean="0"/>
              <a:t>Lindon</a:t>
            </a:r>
            <a:r>
              <a:rPr lang="en-GB" sz="2400" dirty="0"/>
              <a:t>, J. (2012) </a:t>
            </a:r>
            <a:r>
              <a:rPr lang="en-GB" sz="2400" i="1" dirty="0"/>
              <a:t>Reflective practice and early years professionalism.</a:t>
            </a:r>
            <a:r>
              <a:rPr lang="en-GB" sz="2400" dirty="0"/>
              <a:t> (2</a:t>
            </a:r>
            <a:r>
              <a:rPr lang="en-GB" sz="2400" baseline="30000" dirty="0"/>
              <a:t>nd</a:t>
            </a:r>
            <a:r>
              <a:rPr lang="en-GB" sz="2400" dirty="0"/>
              <a:t> </a:t>
            </a:r>
            <a:r>
              <a:rPr lang="en-GB" sz="2400" dirty="0" err="1"/>
              <a:t>ed</a:t>
            </a:r>
            <a:r>
              <a:rPr lang="en-GB" sz="2400" dirty="0"/>
              <a:t>) Great </a:t>
            </a:r>
            <a:r>
              <a:rPr lang="en-GB" sz="2400" dirty="0" err="1"/>
              <a:t>Brittain</a:t>
            </a:r>
            <a:r>
              <a:rPr lang="en-GB" sz="2400" dirty="0"/>
              <a:t>: Hodder Education </a:t>
            </a:r>
            <a:endParaRPr lang="en-GB" sz="2400" dirty="0" smtClean="0"/>
          </a:p>
          <a:p>
            <a:r>
              <a:rPr lang="en-GB" sz="2400" dirty="0" smtClean="0"/>
              <a:t>Paige-Smith</a:t>
            </a:r>
            <a:r>
              <a:rPr lang="en-GB" sz="2400" dirty="0"/>
              <a:t>, A. and Craft, A. (</a:t>
            </a:r>
            <a:r>
              <a:rPr lang="en-GB" sz="2400" dirty="0" err="1"/>
              <a:t>eds</a:t>
            </a:r>
            <a:r>
              <a:rPr lang="en-GB" sz="2400" dirty="0"/>
              <a:t>) (2011) </a:t>
            </a:r>
            <a:r>
              <a:rPr lang="en-GB" sz="2400" i="1" dirty="0"/>
              <a:t>Developing Reflective Practice in the Early Years. </a:t>
            </a:r>
            <a:r>
              <a:rPr lang="en-GB" sz="2400" dirty="0"/>
              <a:t>(2</a:t>
            </a:r>
            <a:r>
              <a:rPr lang="en-GB" sz="2400" baseline="30000" dirty="0"/>
              <a:t>nd</a:t>
            </a:r>
            <a:r>
              <a:rPr lang="en-GB" sz="2400" dirty="0"/>
              <a:t> </a:t>
            </a:r>
            <a:r>
              <a:rPr lang="en-GB" sz="2400" dirty="0" err="1"/>
              <a:t>ed</a:t>
            </a:r>
            <a:r>
              <a:rPr lang="en-GB" sz="2400" dirty="0"/>
              <a:t>)</a:t>
            </a:r>
            <a:r>
              <a:rPr lang="en-GB" sz="2400" i="1" dirty="0"/>
              <a:t> </a:t>
            </a:r>
            <a:r>
              <a:rPr lang="en-GB" sz="2400" dirty="0"/>
              <a:t>Maidenhead: Open University Press.</a:t>
            </a:r>
          </a:p>
          <a:p>
            <a:endParaRPr lang="en-GB" dirty="0"/>
          </a:p>
        </p:txBody>
      </p:sp>
    </p:spTree>
    <p:extLst>
      <p:ext uri="{BB962C8B-B14F-4D97-AF65-F5344CB8AC3E}">
        <p14:creationId xmlns:p14="http://schemas.microsoft.com/office/powerpoint/2010/main" val="289014593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20140311PresentationUWTSDTemplate</Template>
  <TotalTime>965</TotalTime>
  <Words>684</Words>
  <Application>Microsoft Office PowerPoint</Application>
  <PresentationFormat>On-screen Show (4:3)</PresentationFormat>
  <Paragraphs>108</Paragraphs>
  <Slides>14</Slides>
  <Notes>14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ＭＳ Ｐゴシック</vt:lpstr>
      <vt:lpstr>Arial</vt:lpstr>
      <vt:lpstr>Calibri</vt:lpstr>
      <vt:lpstr>Myriad Pro</vt:lpstr>
      <vt:lpstr>20140311PresentationUWTSDTemplate</vt:lpstr>
      <vt:lpstr>   EAEE5002C/EAEE5007C: Adfyfyrio ar ddarpariaeth blynyddoedd cynnar  EAEE5002/EAEE5007: Reflections on early years provision   </vt:lpstr>
      <vt:lpstr>NOS</vt:lpstr>
      <vt:lpstr>PowerPoint Presentation</vt:lpstr>
      <vt:lpstr>Cymunedau o arfer Communities of practice</vt:lpstr>
      <vt:lpstr>Gweithio mewn partneriaeth Partnership working</vt:lpstr>
      <vt:lpstr>Cymunedau arfer  Communities of practice </vt:lpstr>
      <vt:lpstr>Cymunedau arfer  Communities of practice </vt:lpstr>
      <vt:lpstr>Cymuned dysgu A community of learners</vt:lpstr>
      <vt:lpstr>Ymateb i newid      Responding to change</vt:lpstr>
      <vt:lpstr>Rhwystrau      Barriers</vt:lpstr>
      <vt:lpstr>PowerPoint Presentation</vt:lpstr>
      <vt:lpstr>Aseiniad    Assignment</vt:lpstr>
      <vt:lpstr>Cyfeiriadau       References</vt:lpstr>
      <vt:lpstr>Cyfeiriadau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Gwyneth Davies</cp:lastModifiedBy>
  <cp:revision>47</cp:revision>
  <cp:lastPrinted>2018-01-15T09:14:03Z</cp:lastPrinted>
  <dcterms:created xsi:type="dcterms:W3CDTF">2015-04-14T15:21:28Z</dcterms:created>
  <dcterms:modified xsi:type="dcterms:W3CDTF">2018-12-20T13:52:18Z</dcterms:modified>
</cp:coreProperties>
</file>