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4"/>
  </p:sldMasterIdLst>
  <p:notesMasterIdLst>
    <p:notesMasterId r:id="rId20"/>
  </p:notesMasterIdLst>
  <p:sldIdLst>
    <p:sldId id="256" r:id="rId5"/>
    <p:sldId id="257" r:id="rId6"/>
    <p:sldId id="258" r:id="rId7"/>
    <p:sldId id="267" r:id="rId8"/>
    <p:sldId id="268" r:id="rId9"/>
    <p:sldId id="259" r:id="rId10"/>
    <p:sldId id="260" r:id="rId11"/>
    <p:sldId id="261" r:id="rId12"/>
    <p:sldId id="269" r:id="rId13"/>
    <p:sldId id="264" r:id="rId14"/>
    <p:sldId id="263" r:id="rId15"/>
    <p:sldId id="265" r:id="rId16"/>
    <p:sldId id="266" r:id="rId17"/>
    <p:sldId id="270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B468FE-8EBC-4244-87EF-26F8E272D566}" v="22" dt="2023-03-27T11:27:05.5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77" autoAdjust="0"/>
    <p:restoredTop sz="94601" autoAdjust="0"/>
  </p:normalViewPr>
  <p:slideViewPr>
    <p:cSldViewPr snapToGrid="0">
      <p:cViewPr varScale="1">
        <p:scale>
          <a:sx n="73" d="100"/>
          <a:sy n="73" d="100"/>
        </p:scale>
        <p:origin x="420" y="3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84B517-FA86-4EAE-BFFD-86FF8A6E84A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93DCC3D-BAC3-4187-85B1-256C0D2C6F1C}">
      <dgm:prSet/>
      <dgm:spPr/>
      <dgm:t>
        <a:bodyPr/>
        <a:lstStyle/>
        <a:p>
          <a:r>
            <a:rPr lang="en-GB"/>
            <a:t>Business community </a:t>
          </a:r>
          <a:endParaRPr lang="en-US"/>
        </a:p>
      </dgm:t>
    </dgm:pt>
    <dgm:pt modelId="{7AA21C84-4DFF-4501-8600-69D7880E1792}" type="parTrans" cxnId="{3CABEA10-2AE4-46CB-8DF1-EB5783E364C1}">
      <dgm:prSet/>
      <dgm:spPr/>
      <dgm:t>
        <a:bodyPr/>
        <a:lstStyle/>
        <a:p>
          <a:endParaRPr lang="en-US"/>
        </a:p>
      </dgm:t>
    </dgm:pt>
    <dgm:pt modelId="{1035AB19-657E-450A-B18A-326028820508}" type="sibTrans" cxnId="{3CABEA10-2AE4-46CB-8DF1-EB5783E364C1}">
      <dgm:prSet/>
      <dgm:spPr/>
      <dgm:t>
        <a:bodyPr/>
        <a:lstStyle/>
        <a:p>
          <a:endParaRPr lang="en-US"/>
        </a:p>
      </dgm:t>
    </dgm:pt>
    <dgm:pt modelId="{59D10ACF-F633-46E9-A121-645C51768D99}">
      <dgm:prSet/>
      <dgm:spPr/>
      <dgm:t>
        <a:bodyPr/>
        <a:lstStyle/>
        <a:p>
          <a:r>
            <a:rPr lang="en-GB"/>
            <a:t>Friends and family</a:t>
          </a:r>
          <a:endParaRPr lang="en-US"/>
        </a:p>
      </dgm:t>
    </dgm:pt>
    <dgm:pt modelId="{1746F46A-5142-4726-BEAC-317198E74F6A}" type="parTrans" cxnId="{1C6D0D5B-D6CE-4FAE-AAFD-5CD2D88137E2}">
      <dgm:prSet/>
      <dgm:spPr/>
      <dgm:t>
        <a:bodyPr/>
        <a:lstStyle/>
        <a:p>
          <a:endParaRPr lang="en-US"/>
        </a:p>
      </dgm:t>
    </dgm:pt>
    <dgm:pt modelId="{D855527C-D246-4AD8-9AA0-A3C76899015D}" type="sibTrans" cxnId="{1C6D0D5B-D6CE-4FAE-AAFD-5CD2D88137E2}">
      <dgm:prSet/>
      <dgm:spPr/>
      <dgm:t>
        <a:bodyPr/>
        <a:lstStyle/>
        <a:p>
          <a:endParaRPr lang="en-US"/>
        </a:p>
      </dgm:t>
    </dgm:pt>
    <dgm:pt modelId="{365C6C99-7739-4EC4-8994-9FA7D90B7A3F}">
      <dgm:prSet/>
      <dgm:spPr/>
      <dgm:t>
        <a:bodyPr/>
        <a:lstStyle/>
        <a:p>
          <a:r>
            <a:rPr lang="en-GB"/>
            <a:t>Religious groups </a:t>
          </a:r>
          <a:endParaRPr lang="en-US"/>
        </a:p>
      </dgm:t>
    </dgm:pt>
    <dgm:pt modelId="{88E852B9-38B0-43EC-AF87-A7CA122E9483}" type="parTrans" cxnId="{CE98452E-2D4B-4404-A314-D0FEB0675AB5}">
      <dgm:prSet/>
      <dgm:spPr/>
      <dgm:t>
        <a:bodyPr/>
        <a:lstStyle/>
        <a:p>
          <a:endParaRPr lang="en-US"/>
        </a:p>
      </dgm:t>
    </dgm:pt>
    <dgm:pt modelId="{C189B7E8-0F83-4BEE-99F4-AA804B96C2B0}" type="sibTrans" cxnId="{CE98452E-2D4B-4404-A314-D0FEB0675AB5}">
      <dgm:prSet/>
      <dgm:spPr/>
      <dgm:t>
        <a:bodyPr/>
        <a:lstStyle/>
        <a:p>
          <a:endParaRPr lang="en-US"/>
        </a:p>
      </dgm:t>
    </dgm:pt>
    <dgm:pt modelId="{49F8003C-8BFD-4CAA-94B2-A1A157C2A082}">
      <dgm:prSet/>
      <dgm:spPr/>
      <dgm:t>
        <a:bodyPr/>
        <a:lstStyle/>
        <a:p>
          <a:r>
            <a:rPr lang="en-GB"/>
            <a:t>Organisations </a:t>
          </a:r>
          <a:endParaRPr lang="en-US"/>
        </a:p>
      </dgm:t>
    </dgm:pt>
    <dgm:pt modelId="{FE921FE3-4E4B-416D-8958-C083AE65DFC1}" type="parTrans" cxnId="{968B50B4-D97F-4439-944C-989B13CCF752}">
      <dgm:prSet/>
      <dgm:spPr/>
      <dgm:t>
        <a:bodyPr/>
        <a:lstStyle/>
        <a:p>
          <a:endParaRPr lang="en-US"/>
        </a:p>
      </dgm:t>
    </dgm:pt>
    <dgm:pt modelId="{F0280578-6CDF-4B73-BFFC-A6BD8F6DB30C}" type="sibTrans" cxnId="{968B50B4-D97F-4439-944C-989B13CCF752}">
      <dgm:prSet/>
      <dgm:spPr/>
      <dgm:t>
        <a:bodyPr/>
        <a:lstStyle/>
        <a:p>
          <a:endParaRPr lang="en-US"/>
        </a:p>
      </dgm:t>
    </dgm:pt>
    <dgm:pt modelId="{2692C6EA-218A-44F5-A542-0C727825DD5C}">
      <dgm:prSet/>
      <dgm:spPr/>
      <dgm:t>
        <a:bodyPr/>
        <a:lstStyle/>
        <a:p>
          <a:r>
            <a:rPr lang="en-GB"/>
            <a:t>Support groups </a:t>
          </a:r>
          <a:endParaRPr lang="en-US"/>
        </a:p>
      </dgm:t>
    </dgm:pt>
    <dgm:pt modelId="{30507DC4-E0A8-45FC-936F-A6116843C4A2}" type="parTrans" cxnId="{F05447BD-2FE7-4B42-8170-B863C55BAE5C}">
      <dgm:prSet/>
      <dgm:spPr/>
      <dgm:t>
        <a:bodyPr/>
        <a:lstStyle/>
        <a:p>
          <a:endParaRPr lang="en-US"/>
        </a:p>
      </dgm:t>
    </dgm:pt>
    <dgm:pt modelId="{415D2875-F4EE-400E-8CE9-2D50E8050BB0}" type="sibTrans" cxnId="{F05447BD-2FE7-4B42-8170-B863C55BAE5C}">
      <dgm:prSet/>
      <dgm:spPr/>
      <dgm:t>
        <a:bodyPr/>
        <a:lstStyle/>
        <a:p>
          <a:endParaRPr lang="en-US"/>
        </a:p>
      </dgm:t>
    </dgm:pt>
    <dgm:pt modelId="{067DCE43-A2B8-47E7-AFBB-BCE6E0DDCE3E}">
      <dgm:prSet/>
      <dgm:spPr/>
      <dgm:t>
        <a:bodyPr/>
        <a:lstStyle/>
        <a:p>
          <a:r>
            <a:rPr lang="en-GB"/>
            <a:t>Education </a:t>
          </a:r>
          <a:endParaRPr lang="en-US"/>
        </a:p>
      </dgm:t>
    </dgm:pt>
    <dgm:pt modelId="{F6ED80A8-7415-4310-B457-338311FEC83B}" type="parTrans" cxnId="{700BAE7E-B5DC-4C0A-8345-C021BB71D457}">
      <dgm:prSet/>
      <dgm:spPr/>
      <dgm:t>
        <a:bodyPr/>
        <a:lstStyle/>
        <a:p>
          <a:endParaRPr lang="en-US"/>
        </a:p>
      </dgm:t>
    </dgm:pt>
    <dgm:pt modelId="{85FBFAD0-A257-4F19-B0B8-A867668E69D2}" type="sibTrans" cxnId="{700BAE7E-B5DC-4C0A-8345-C021BB71D457}">
      <dgm:prSet/>
      <dgm:spPr/>
      <dgm:t>
        <a:bodyPr/>
        <a:lstStyle/>
        <a:p>
          <a:endParaRPr lang="en-US"/>
        </a:p>
      </dgm:t>
    </dgm:pt>
    <dgm:pt modelId="{6A0B4DB4-85A6-4593-9055-D28E5BC8AE96}" type="pres">
      <dgm:prSet presAssocID="{D184B517-FA86-4EAE-BFFD-86FF8A6E84AA}" presName="linear" presStyleCnt="0">
        <dgm:presLayoutVars>
          <dgm:animLvl val="lvl"/>
          <dgm:resizeHandles val="exact"/>
        </dgm:presLayoutVars>
      </dgm:prSet>
      <dgm:spPr/>
    </dgm:pt>
    <dgm:pt modelId="{5E029F03-766C-4B2F-977E-20446BEB8C64}" type="pres">
      <dgm:prSet presAssocID="{093DCC3D-BAC3-4187-85B1-256C0D2C6F1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A966447-D72E-4196-B2AD-A5BF70AEBF64}" type="pres">
      <dgm:prSet presAssocID="{1035AB19-657E-450A-B18A-326028820508}" presName="spacer" presStyleCnt="0"/>
      <dgm:spPr/>
    </dgm:pt>
    <dgm:pt modelId="{616B132F-8CDF-41E6-AF0D-BBCBCF8C8830}" type="pres">
      <dgm:prSet presAssocID="{59D10ACF-F633-46E9-A121-645C51768D9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8CB76E6-B258-48DF-B030-D42C96BC26A9}" type="pres">
      <dgm:prSet presAssocID="{D855527C-D246-4AD8-9AA0-A3C76899015D}" presName="spacer" presStyleCnt="0"/>
      <dgm:spPr/>
    </dgm:pt>
    <dgm:pt modelId="{21D3184F-2CDC-43B8-B3C3-5155942765A0}" type="pres">
      <dgm:prSet presAssocID="{365C6C99-7739-4EC4-8994-9FA7D90B7A3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83D0D14-F33E-44BD-B4CC-045CBC9812A2}" type="pres">
      <dgm:prSet presAssocID="{C189B7E8-0F83-4BEE-99F4-AA804B96C2B0}" presName="spacer" presStyleCnt="0"/>
      <dgm:spPr/>
    </dgm:pt>
    <dgm:pt modelId="{E7D91BE5-CA5F-4292-A0EE-3C3A3C33E28A}" type="pres">
      <dgm:prSet presAssocID="{49F8003C-8BFD-4CAA-94B2-A1A157C2A08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D5FE7B8-BE52-400A-9B65-EC8168AD1731}" type="pres">
      <dgm:prSet presAssocID="{F0280578-6CDF-4B73-BFFC-A6BD8F6DB30C}" presName="spacer" presStyleCnt="0"/>
      <dgm:spPr/>
    </dgm:pt>
    <dgm:pt modelId="{675843BE-10CF-4FEE-ADB8-791612E33794}" type="pres">
      <dgm:prSet presAssocID="{2692C6EA-218A-44F5-A542-0C727825DD5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E012DF7-CA5E-4D50-A8A6-99894910A590}" type="pres">
      <dgm:prSet presAssocID="{415D2875-F4EE-400E-8CE9-2D50E8050BB0}" presName="spacer" presStyleCnt="0"/>
      <dgm:spPr/>
    </dgm:pt>
    <dgm:pt modelId="{289E1B1F-03D0-48DB-8F48-EDCDD354DFED}" type="pres">
      <dgm:prSet presAssocID="{067DCE43-A2B8-47E7-AFBB-BCE6E0DDCE3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CABEA10-2AE4-46CB-8DF1-EB5783E364C1}" srcId="{D184B517-FA86-4EAE-BFFD-86FF8A6E84AA}" destId="{093DCC3D-BAC3-4187-85B1-256C0D2C6F1C}" srcOrd="0" destOrd="0" parTransId="{7AA21C84-4DFF-4501-8600-69D7880E1792}" sibTransId="{1035AB19-657E-450A-B18A-326028820508}"/>
    <dgm:cxn modelId="{CE98452E-2D4B-4404-A314-D0FEB0675AB5}" srcId="{D184B517-FA86-4EAE-BFFD-86FF8A6E84AA}" destId="{365C6C99-7739-4EC4-8994-9FA7D90B7A3F}" srcOrd="2" destOrd="0" parTransId="{88E852B9-38B0-43EC-AF87-A7CA122E9483}" sibTransId="{C189B7E8-0F83-4BEE-99F4-AA804B96C2B0}"/>
    <dgm:cxn modelId="{1C6D0D5B-D6CE-4FAE-AAFD-5CD2D88137E2}" srcId="{D184B517-FA86-4EAE-BFFD-86FF8A6E84AA}" destId="{59D10ACF-F633-46E9-A121-645C51768D99}" srcOrd="1" destOrd="0" parTransId="{1746F46A-5142-4726-BEAC-317198E74F6A}" sibTransId="{D855527C-D246-4AD8-9AA0-A3C76899015D}"/>
    <dgm:cxn modelId="{BE5F0660-25AC-4362-B28B-6AF58E94C4A8}" type="presOf" srcId="{365C6C99-7739-4EC4-8994-9FA7D90B7A3F}" destId="{21D3184F-2CDC-43B8-B3C3-5155942765A0}" srcOrd="0" destOrd="0" presId="urn:microsoft.com/office/officeart/2005/8/layout/vList2"/>
    <dgm:cxn modelId="{67DD206B-8D4F-44F6-BA59-604865C0D984}" type="presOf" srcId="{093DCC3D-BAC3-4187-85B1-256C0D2C6F1C}" destId="{5E029F03-766C-4B2F-977E-20446BEB8C64}" srcOrd="0" destOrd="0" presId="urn:microsoft.com/office/officeart/2005/8/layout/vList2"/>
    <dgm:cxn modelId="{E3D29F74-1A88-405F-ADEB-10BE57E98FC2}" type="presOf" srcId="{59D10ACF-F633-46E9-A121-645C51768D99}" destId="{616B132F-8CDF-41E6-AF0D-BBCBCF8C8830}" srcOrd="0" destOrd="0" presId="urn:microsoft.com/office/officeart/2005/8/layout/vList2"/>
    <dgm:cxn modelId="{700BAE7E-B5DC-4C0A-8345-C021BB71D457}" srcId="{D184B517-FA86-4EAE-BFFD-86FF8A6E84AA}" destId="{067DCE43-A2B8-47E7-AFBB-BCE6E0DDCE3E}" srcOrd="5" destOrd="0" parTransId="{F6ED80A8-7415-4310-B457-338311FEC83B}" sibTransId="{85FBFAD0-A257-4F19-B0B8-A867668E69D2}"/>
    <dgm:cxn modelId="{2C5A8E90-7131-4247-AB7A-82BCA06E9855}" type="presOf" srcId="{2692C6EA-218A-44F5-A542-0C727825DD5C}" destId="{675843BE-10CF-4FEE-ADB8-791612E33794}" srcOrd="0" destOrd="0" presId="urn:microsoft.com/office/officeart/2005/8/layout/vList2"/>
    <dgm:cxn modelId="{968B50B4-D97F-4439-944C-989B13CCF752}" srcId="{D184B517-FA86-4EAE-BFFD-86FF8A6E84AA}" destId="{49F8003C-8BFD-4CAA-94B2-A1A157C2A082}" srcOrd="3" destOrd="0" parTransId="{FE921FE3-4E4B-416D-8958-C083AE65DFC1}" sibTransId="{F0280578-6CDF-4B73-BFFC-A6BD8F6DB30C}"/>
    <dgm:cxn modelId="{F05447BD-2FE7-4B42-8170-B863C55BAE5C}" srcId="{D184B517-FA86-4EAE-BFFD-86FF8A6E84AA}" destId="{2692C6EA-218A-44F5-A542-0C727825DD5C}" srcOrd="4" destOrd="0" parTransId="{30507DC4-E0A8-45FC-936F-A6116843C4A2}" sibTransId="{415D2875-F4EE-400E-8CE9-2D50E8050BB0}"/>
    <dgm:cxn modelId="{E2906BC0-F8E1-4264-9308-FF7D18311E91}" type="presOf" srcId="{49F8003C-8BFD-4CAA-94B2-A1A157C2A082}" destId="{E7D91BE5-CA5F-4292-A0EE-3C3A3C33E28A}" srcOrd="0" destOrd="0" presId="urn:microsoft.com/office/officeart/2005/8/layout/vList2"/>
    <dgm:cxn modelId="{EB1189C5-4531-4753-8298-CE2DAC9E0F34}" type="presOf" srcId="{D184B517-FA86-4EAE-BFFD-86FF8A6E84AA}" destId="{6A0B4DB4-85A6-4593-9055-D28E5BC8AE96}" srcOrd="0" destOrd="0" presId="urn:microsoft.com/office/officeart/2005/8/layout/vList2"/>
    <dgm:cxn modelId="{2C3CBBEC-60E9-481C-8F47-16E1A1ADE15A}" type="presOf" srcId="{067DCE43-A2B8-47E7-AFBB-BCE6E0DDCE3E}" destId="{289E1B1F-03D0-48DB-8F48-EDCDD354DFED}" srcOrd="0" destOrd="0" presId="urn:microsoft.com/office/officeart/2005/8/layout/vList2"/>
    <dgm:cxn modelId="{5955858E-FCB1-4E17-97E3-06CA5F04923F}" type="presParOf" srcId="{6A0B4DB4-85A6-4593-9055-D28E5BC8AE96}" destId="{5E029F03-766C-4B2F-977E-20446BEB8C64}" srcOrd="0" destOrd="0" presId="urn:microsoft.com/office/officeart/2005/8/layout/vList2"/>
    <dgm:cxn modelId="{A0541672-6836-4ECC-A801-6D67AFBB7F82}" type="presParOf" srcId="{6A0B4DB4-85A6-4593-9055-D28E5BC8AE96}" destId="{1A966447-D72E-4196-B2AD-A5BF70AEBF64}" srcOrd="1" destOrd="0" presId="urn:microsoft.com/office/officeart/2005/8/layout/vList2"/>
    <dgm:cxn modelId="{B28179C6-7553-4ABF-AB34-FA1983242A27}" type="presParOf" srcId="{6A0B4DB4-85A6-4593-9055-D28E5BC8AE96}" destId="{616B132F-8CDF-41E6-AF0D-BBCBCF8C8830}" srcOrd="2" destOrd="0" presId="urn:microsoft.com/office/officeart/2005/8/layout/vList2"/>
    <dgm:cxn modelId="{E1F83F52-FE01-4E79-92F7-7237168AF7E6}" type="presParOf" srcId="{6A0B4DB4-85A6-4593-9055-D28E5BC8AE96}" destId="{E8CB76E6-B258-48DF-B030-D42C96BC26A9}" srcOrd="3" destOrd="0" presId="urn:microsoft.com/office/officeart/2005/8/layout/vList2"/>
    <dgm:cxn modelId="{F72F3B9B-1CB8-4B87-BBFB-F62FEE74E7A4}" type="presParOf" srcId="{6A0B4DB4-85A6-4593-9055-D28E5BC8AE96}" destId="{21D3184F-2CDC-43B8-B3C3-5155942765A0}" srcOrd="4" destOrd="0" presId="urn:microsoft.com/office/officeart/2005/8/layout/vList2"/>
    <dgm:cxn modelId="{7E90DDD6-BD13-46DD-A4AE-1309E0C5B203}" type="presParOf" srcId="{6A0B4DB4-85A6-4593-9055-D28E5BC8AE96}" destId="{283D0D14-F33E-44BD-B4CC-045CBC9812A2}" srcOrd="5" destOrd="0" presId="urn:microsoft.com/office/officeart/2005/8/layout/vList2"/>
    <dgm:cxn modelId="{D1F0A735-2AA0-494C-9CB4-52C4144FE042}" type="presParOf" srcId="{6A0B4DB4-85A6-4593-9055-D28E5BC8AE96}" destId="{E7D91BE5-CA5F-4292-A0EE-3C3A3C33E28A}" srcOrd="6" destOrd="0" presId="urn:microsoft.com/office/officeart/2005/8/layout/vList2"/>
    <dgm:cxn modelId="{2E3B4A16-5AD1-4873-B00C-47A40FFB5280}" type="presParOf" srcId="{6A0B4DB4-85A6-4593-9055-D28E5BC8AE96}" destId="{7D5FE7B8-BE52-400A-9B65-EC8168AD1731}" srcOrd="7" destOrd="0" presId="urn:microsoft.com/office/officeart/2005/8/layout/vList2"/>
    <dgm:cxn modelId="{8405EB8B-A0EC-49A0-A435-BED400416C76}" type="presParOf" srcId="{6A0B4DB4-85A6-4593-9055-D28E5BC8AE96}" destId="{675843BE-10CF-4FEE-ADB8-791612E33794}" srcOrd="8" destOrd="0" presId="urn:microsoft.com/office/officeart/2005/8/layout/vList2"/>
    <dgm:cxn modelId="{415E6133-4778-4F0C-A923-5652866B07C8}" type="presParOf" srcId="{6A0B4DB4-85A6-4593-9055-D28E5BC8AE96}" destId="{DE012DF7-CA5E-4D50-A8A6-99894910A590}" srcOrd="9" destOrd="0" presId="urn:microsoft.com/office/officeart/2005/8/layout/vList2"/>
    <dgm:cxn modelId="{7EBD58EC-8BD7-4566-A809-C8C849A8B2E6}" type="presParOf" srcId="{6A0B4DB4-85A6-4593-9055-D28E5BC8AE96}" destId="{289E1B1F-03D0-48DB-8F48-EDCDD354DFE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E18386-F7A1-4DCB-9C14-57837AA6495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06D6C73-C9E9-474A-9717-D4A78E77AF4F}">
      <dgm:prSet/>
      <dgm:spPr/>
      <dgm:t>
        <a:bodyPr/>
        <a:lstStyle/>
        <a:p>
          <a:r>
            <a:rPr lang="en-GB"/>
            <a:t>Media campaigns </a:t>
          </a:r>
          <a:endParaRPr lang="en-US"/>
        </a:p>
      </dgm:t>
    </dgm:pt>
    <dgm:pt modelId="{71D1C4A3-9891-4063-8A1F-FD34B36889EF}" type="parTrans" cxnId="{C3870C0C-0343-41CC-B5B6-C7325E1539AC}">
      <dgm:prSet/>
      <dgm:spPr/>
      <dgm:t>
        <a:bodyPr/>
        <a:lstStyle/>
        <a:p>
          <a:endParaRPr lang="en-US"/>
        </a:p>
      </dgm:t>
    </dgm:pt>
    <dgm:pt modelId="{0E97F49B-78D2-44A0-A6E9-7B21DFAE9248}" type="sibTrans" cxnId="{C3870C0C-0343-41CC-B5B6-C7325E1539AC}">
      <dgm:prSet/>
      <dgm:spPr/>
      <dgm:t>
        <a:bodyPr/>
        <a:lstStyle/>
        <a:p>
          <a:endParaRPr lang="en-US"/>
        </a:p>
      </dgm:t>
    </dgm:pt>
    <dgm:pt modelId="{718CC472-988C-41DB-9214-64473A5712B3}">
      <dgm:prSet/>
      <dgm:spPr/>
      <dgm:t>
        <a:bodyPr/>
        <a:lstStyle/>
        <a:p>
          <a:r>
            <a:rPr lang="en-GB"/>
            <a:t>Social media </a:t>
          </a:r>
          <a:endParaRPr lang="en-US"/>
        </a:p>
      </dgm:t>
    </dgm:pt>
    <dgm:pt modelId="{B54014D4-A520-48CC-B616-0DFAA60068A8}" type="parTrans" cxnId="{44210C54-46AD-42B8-9C21-86F8C362C499}">
      <dgm:prSet/>
      <dgm:spPr/>
      <dgm:t>
        <a:bodyPr/>
        <a:lstStyle/>
        <a:p>
          <a:endParaRPr lang="en-US"/>
        </a:p>
      </dgm:t>
    </dgm:pt>
    <dgm:pt modelId="{5832F4FC-E4CD-4736-86AB-B40101EDAB41}" type="sibTrans" cxnId="{44210C54-46AD-42B8-9C21-86F8C362C499}">
      <dgm:prSet/>
      <dgm:spPr/>
      <dgm:t>
        <a:bodyPr/>
        <a:lstStyle/>
        <a:p>
          <a:endParaRPr lang="en-US"/>
        </a:p>
      </dgm:t>
    </dgm:pt>
    <dgm:pt modelId="{202771EC-3C87-47C9-809E-EB389D43A1C6}">
      <dgm:prSet/>
      <dgm:spPr/>
      <dgm:t>
        <a:bodyPr/>
        <a:lstStyle/>
        <a:p>
          <a:r>
            <a:rPr lang="en-GB"/>
            <a:t>Freedom programme delivered online </a:t>
          </a:r>
          <a:endParaRPr lang="en-US"/>
        </a:p>
      </dgm:t>
    </dgm:pt>
    <dgm:pt modelId="{592A108F-CB40-4495-B372-F9146DDCC5FC}" type="parTrans" cxnId="{47A2F55E-BCBA-41DB-B8A7-A76D3789D300}">
      <dgm:prSet/>
      <dgm:spPr/>
      <dgm:t>
        <a:bodyPr/>
        <a:lstStyle/>
        <a:p>
          <a:endParaRPr lang="en-US"/>
        </a:p>
      </dgm:t>
    </dgm:pt>
    <dgm:pt modelId="{422271BD-5C83-4C2A-A1E6-BD6BB3853B89}" type="sibTrans" cxnId="{47A2F55E-BCBA-41DB-B8A7-A76D3789D300}">
      <dgm:prSet/>
      <dgm:spPr/>
      <dgm:t>
        <a:bodyPr/>
        <a:lstStyle/>
        <a:p>
          <a:endParaRPr lang="en-US"/>
        </a:p>
      </dgm:t>
    </dgm:pt>
    <dgm:pt modelId="{C032C708-A2CF-4847-842E-013A159F140C}">
      <dgm:prSet/>
      <dgm:spPr/>
      <dgm:t>
        <a:bodyPr/>
        <a:lstStyle/>
        <a:p>
          <a:r>
            <a:rPr lang="en-GB" dirty="0"/>
            <a:t>Raising awareness</a:t>
          </a:r>
        </a:p>
        <a:p>
          <a:r>
            <a:rPr lang="en-GB" dirty="0"/>
            <a:t> </a:t>
          </a:r>
          <a:endParaRPr lang="en-US" dirty="0"/>
        </a:p>
      </dgm:t>
    </dgm:pt>
    <dgm:pt modelId="{C17199F7-CF9B-4E77-B3B4-B7F3CB86183A}" type="parTrans" cxnId="{3E6D05FD-E433-48FE-BB3B-5844B24A590C}">
      <dgm:prSet/>
      <dgm:spPr/>
      <dgm:t>
        <a:bodyPr/>
        <a:lstStyle/>
        <a:p>
          <a:endParaRPr lang="en-US"/>
        </a:p>
      </dgm:t>
    </dgm:pt>
    <dgm:pt modelId="{C15091BF-700D-45FD-9E6E-F38C190CB21D}" type="sibTrans" cxnId="{3E6D05FD-E433-48FE-BB3B-5844B24A590C}">
      <dgm:prSet/>
      <dgm:spPr/>
      <dgm:t>
        <a:bodyPr/>
        <a:lstStyle/>
        <a:p>
          <a:endParaRPr lang="en-US"/>
        </a:p>
      </dgm:t>
    </dgm:pt>
    <dgm:pt modelId="{88904DA1-25E6-4B4D-952A-57055C27640F}" type="pres">
      <dgm:prSet presAssocID="{A4E18386-F7A1-4DCB-9C14-57837AA6495B}" presName="outerComposite" presStyleCnt="0">
        <dgm:presLayoutVars>
          <dgm:chMax val="5"/>
          <dgm:dir/>
          <dgm:resizeHandles val="exact"/>
        </dgm:presLayoutVars>
      </dgm:prSet>
      <dgm:spPr/>
    </dgm:pt>
    <dgm:pt modelId="{712600B1-9752-44DD-80AB-BC4A5CC275EC}" type="pres">
      <dgm:prSet presAssocID="{A4E18386-F7A1-4DCB-9C14-57837AA6495B}" presName="dummyMaxCanvas" presStyleCnt="0">
        <dgm:presLayoutVars/>
      </dgm:prSet>
      <dgm:spPr/>
    </dgm:pt>
    <dgm:pt modelId="{8CFF472B-1573-416B-99F8-DD19FCEA2B5F}" type="pres">
      <dgm:prSet presAssocID="{A4E18386-F7A1-4DCB-9C14-57837AA6495B}" presName="FourNodes_1" presStyleLbl="node1" presStyleIdx="0" presStyleCnt="4">
        <dgm:presLayoutVars>
          <dgm:bulletEnabled val="1"/>
        </dgm:presLayoutVars>
      </dgm:prSet>
      <dgm:spPr/>
    </dgm:pt>
    <dgm:pt modelId="{906F882C-B5B0-431E-973C-7FE687E7B723}" type="pres">
      <dgm:prSet presAssocID="{A4E18386-F7A1-4DCB-9C14-57837AA6495B}" presName="FourNodes_2" presStyleLbl="node1" presStyleIdx="1" presStyleCnt="4">
        <dgm:presLayoutVars>
          <dgm:bulletEnabled val="1"/>
        </dgm:presLayoutVars>
      </dgm:prSet>
      <dgm:spPr/>
    </dgm:pt>
    <dgm:pt modelId="{94148E4F-0585-4950-A485-E00EABF89F7B}" type="pres">
      <dgm:prSet presAssocID="{A4E18386-F7A1-4DCB-9C14-57837AA6495B}" presName="FourNodes_3" presStyleLbl="node1" presStyleIdx="2" presStyleCnt="4">
        <dgm:presLayoutVars>
          <dgm:bulletEnabled val="1"/>
        </dgm:presLayoutVars>
      </dgm:prSet>
      <dgm:spPr/>
    </dgm:pt>
    <dgm:pt modelId="{4E658FB4-C626-43EA-99D2-0BA06C8B6E6D}" type="pres">
      <dgm:prSet presAssocID="{A4E18386-F7A1-4DCB-9C14-57837AA6495B}" presName="FourNodes_4" presStyleLbl="node1" presStyleIdx="3" presStyleCnt="4">
        <dgm:presLayoutVars>
          <dgm:bulletEnabled val="1"/>
        </dgm:presLayoutVars>
      </dgm:prSet>
      <dgm:spPr/>
    </dgm:pt>
    <dgm:pt modelId="{7D72E9B8-37E1-43F6-9AC5-C4FB6EC35D7C}" type="pres">
      <dgm:prSet presAssocID="{A4E18386-F7A1-4DCB-9C14-57837AA6495B}" presName="FourConn_1-2" presStyleLbl="fgAccFollowNode1" presStyleIdx="0" presStyleCnt="3">
        <dgm:presLayoutVars>
          <dgm:bulletEnabled val="1"/>
        </dgm:presLayoutVars>
      </dgm:prSet>
      <dgm:spPr/>
    </dgm:pt>
    <dgm:pt modelId="{1B06E5DB-AD85-4E3B-AC7C-B46A3E6414B9}" type="pres">
      <dgm:prSet presAssocID="{A4E18386-F7A1-4DCB-9C14-57837AA6495B}" presName="FourConn_2-3" presStyleLbl="fgAccFollowNode1" presStyleIdx="1" presStyleCnt="3">
        <dgm:presLayoutVars>
          <dgm:bulletEnabled val="1"/>
        </dgm:presLayoutVars>
      </dgm:prSet>
      <dgm:spPr/>
    </dgm:pt>
    <dgm:pt modelId="{C68269D5-7F90-458F-AAB0-2B0FFE5DEBFE}" type="pres">
      <dgm:prSet presAssocID="{A4E18386-F7A1-4DCB-9C14-57837AA6495B}" presName="FourConn_3-4" presStyleLbl="fgAccFollowNode1" presStyleIdx="2" presStyleCnt="3">
        <dgm:presLayoutVars>
          <dgm:bulletEnabled val="1"/>
        </dgm:presLayoutVars>
      </dgm:prSet>
      <dgm:spPr/>
    </dgm:pt>
    <dgm:pt modelId="{B0D650C7-32E6-40C3-A8D1-56D9A15FD2CD}" type="pres">
      <dgm:prSet presAssocID="{A4E18386-F7A1-4DCB-9C14-57837AA6495B}" presName="FourNodes_1_text" presStyleLbl="node1" presStyleIdx="3" presStyleCnt="4">
        <dgm:presLayoutVars>
          <dgm:bulletEnabled val="1"/>
        </dgm:presLayoutVars>
      </dgm:prSet>
      <dgm:spPr/>
    </dgm:pt>
    <dgm:pt modelId="{98A19BD2-554A-4F8A-9505-B5D4262B3F6E}" type="pres">
      <dgm:prSet presAssocID="{A4E18386-F7A1-4DCB-9C14-57837AA6495B}" presName="FourNodes_2_text" presStyleLbl="node1" presStyleIdx="3" presStyleCnt="4">
        <dgm:presLayoutVars>
          <dgm:bulletEnabled val="1"/>
        </dgm:presLayoutVars>
      </dgm:prSet>
      <dgm:spPr/>
    </dgm:pt>
    <dgm:pt modelId="{C3625186-EDE8-4374-B0F4-55C2FB271685}" type="pres">
      <dgm:prSet presAssocID="{A4E18386-F7A1-4DCB-9C14-57837AA6495B}" presName="FourNodes_3_text" presStyleLbl="node1" presStyleIdx="3" presStyleCnt="4">
        <dgm:presLayoutVars>
          <dgm:bulletEnabled val="1"/>
        </dgm:presLayoutVars>
      </dgm:prSet>
      <dgm:spPr/>
    </dgm:pt>
    <dgm:pt modelId="{D57DB16F-F95D-42EA-B79D-6AEF162009A4}" type="pres">
      <dgm:prSet presAssocID="{A4E18386-F7A1-4DCB-9C14-57837AA6495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D04A109-A668-44B0-9247-CD7A5F7C4BEC}" type="presOf" srcId="{718CC472-988C-41DB-9214-64473A5712B3}" destId="{98A19BD2-554A-4F8A-9505-B5D4262B3F6E}" srcOrd="1" destOrd="0" presId="urn:microsoft.com/office/officeart/2005/8/layout/vProcess5"/>
    <dgm:cxn modelId="{C3870C0C-0343-41CC-B5B6-C7325E1539AC}" srcId="{A4E18386-F7A1-4DCB-9C14-57837AA6495B}" destId="{506D6C73-C9E9-474A-9717-D4A78E77AF4F}" srcOrd="0" destOrd="0" parTransId="{71D1C4A3-9891-4063-8A1F-FD34B36889EF}" sibTransId="{0E97F49B-78D2-44A0-A6E9-7B21DFAE9248}"/>
    <dgm:cxn modelId="{5370055C-9CD6-4CC7-B1C8-83A130C0A776}" type="presOf" srcId="{0E97F49B-78D2-44A0-A6E9-7B21DFAE9248}" destId="{7D72E9B8-37E1-43F6-9AC5-C4FB6EC35D7C}" srcOrd="0" destOrd="0" presId="urn:microsoft.com/office/officeart/2005/8/layout/vProcess5"/>
    <dgm:cxn modelId="{47A2F55E-BCBA-41DB-B8A7-A76D3789D300}" srcId="{A4E18386-F7A1-4DCB-9C14-57837AA6495B}" destId="{202771EC-3C87-47C9-809E-EB389D43A1C6}" srcOrd="2" destOrd="0" parTransId="{592A108F-CB40-4495-B372-F9146DDCC5FC}" sibTransId="{422271BD-5C83-4C2A-A1E6-BD6BB3853B89}"/>
    <dgm:cxn modelId="{57293960-9E94-43BC-B150-81189D4DB784}" type="presOf" srcId="{C032C708-A2CF-4847-842E-013A159F140C}" destId="{4E658FB4-C626-43EA-99D2-0BA06C8B6E6D}" srcOrd="0" destOrd="0" presId="urn:microsoft.com/office/officeart/2005/8/layout/vProcess5"/>
    <dgm:cxn modelId="{44DDD950-CF47-4331-823F-47E3C95DC426}" type="presOf" srcId="{202771EC-3C87-47C9-809E-EB389D43A1C6}" destId="{C3625186-EDE8-4374-B0F4-55C2FB271685}" srcOrd="1" destOrd="0" presId="urn:microsoft.com/office/officeart/2005/8/layout/vProcess5"/>
    <dgm:cxn modelId="{AF608753-1738-489E-A26F-9AF721550354}" type="presOf" srcId="{5832F4FC-E4CD-4736-86AB-B40101EDAB41}" destId="{1B06E5DB-AD85-4E3B-AC7C-B46A3E6414B9}" srcOrd="0" destOrd="0" presId="urn:microsoft.com/office/officeart/2005/8/layout/vProcess5"/>
    <dgm:cxn modelId="{44210C54-46AD-42B8-9C21-86F8C362C499}" srcId="{A4E18386-F7A1-4DCB-9C14-57837AA6495B}" destId="{718CC472-988C-41DB-9214-64473A5712B3}" srcOrd="1" destOrd="0" parTransId="{B54014D4-A520-48CC-B616-0DFAA60068A8}" sibTransId="{5832F4FC-E4CD-4736-86AB-B40101EDAB41}"/>
    <dgm:cxn modelId="{CC404977-4DD5-4554-A955-663E3FCAA1EF}" type="presOf" srcId="{202771EC-3C87-47C9-809E-EB389D43A1C6}" destId="{94148E4F-0585-4950-A485-E00EABF89F7B}" srcOrd="0" destOrd="0" presId="urn:microsoft.com/office/officeart/2005/8/layout/vProcess5"/>
    <dgm:cxn modelId="{A8AF959D-0AB8-4F66-9514-D4760F128226}" type="presOf" srcId="{506D6C73-C9E9-474A-9717-D4A78E77AF4F}" destId="{B0D650C7-32E6-40C3-A8D1-56D9A15FD2CD}" srcOrd="1" destOrd="0" presId="urn:microsoft.com/office/officeart/2005/8/layout/vProcess5"/>
    <dgm:cxn modelId="{5D6756A9-D6A1-4F54-BE84-A0D355FF66D4}" type="presOf" srcId="{422271BD-5C83-4C2A-A1E6-BD6BB3853B89}" destId="{C68269D5-7F90-458F-AAB0-2B0FFE5DEBFE}" srcOrd="0" destOrd="0" presId="urn:microsoft.com/office/officeart/2005/8/layout/vProcess5"/>
    <dgm:cxn modelId="{78C01AB3-1DC7-4722-B699-C5C0C3A62F29}" type="presOf" srcId="{506D6C73-C9E9-474A-9717-D4A78E77AF4F}" destId="{8CFF472B-1573-416B-99F8-DD19FCEA2B5F}" srcOrd="0" destOrd="0" presId="urn:microsoft.com/office/officeart/2005/8/layout/vProcess5"/>
    <dgm:cxn modelId="{CCE2B5B7-B248-4B0E-8EEA-90402B3E4611}" type="presOf" srcId="{718CC472-988C-41DB-9214-64473A5712B3}" destId="{906F882C-B5B0-431E-973C-7FE687E7B723}" srcOrd="0" destOrd="0" presId="urn:microsoft.com/office/officeart/2005/8/layout/vProcess5"/>
    <dgm:cxn modelId="{BFBD5CF7-302A-43A5-8DF6-2F938CD33B9F}" type="presOf" srcId="{C032C708-A2CF-4847-842E-013A159F140C}" destId="{D57DB16F-F95D-42EA-B79D-6AEF162009A4}" srcOrd="1" destOrd="0" presId="urn:microsoft.com/office/officeart/2005/8/layout/vProcess5"/>
    <dgm:cxn modelId="{66B6C0F9-E822-4563-B712-C392EFAD73B9}" type="presOf" srcId="{A4E18386-F7A1-4DCB-9C14-57837AA6495B}" destId="{88904DA1-25E6-4B4D-952A-57055C27640F}" srcOrd="0" destOrd="0" presId="urn:microsoft.com/office/officeart/2005/8/layout/vProcess5"/>
    <dgm:cxn modelId="{3E6D05FD-E433-48FE-BB3B-5844B24A590C}" srcId="{A4E18386-F7A1-4DCB-9C14-57837AA6495B}" destId="{C032C708-A2CF-4847-842E-013A159F140C}" srcOrd="3" destOrd="0" parTransId="{C17199F7-CF9B-4E77-B3B4-B7F3CB86183A}" sibTransId="{C15091BF-700D-45FD-9E6E-F38C190CB21D}"/>
    <dgm:cxn modelId="{A855EA6E-F84D-4BF5-BDC9-F1D72DC97BBE}" type="presParOf" srcId="{88904DA1-25E6-4B4D-952A-57055C27640F}" destId="{712600B1-9752-44DD-80AB-BC4A5CC275EC}" srcOrd="0" destOrd="0" presId="urn:microsoft.com/office/officeart/2005/8/layout/vProcess5"/>
    <dgm:cxn modelId="{F8EB4F35-D017-437A-8E0C-3059DFCB0C5B}" type="presParOf" srcId="{88904DA1-25E6-4B4D-952A-57055C27640F}" destId="{8CFF472B-1573-416B-99F8-DD19FCEA2B5F}" srcOrd="1" destOrd="0" presId="urn:microsoft.com/office/officeart/2005/8/layout/vProcess5"/>
    <dgm:cxn modelId="{44C8B0AE-7AB1-421C-ACD7-55B03B25A028}" type="presParOf" srcId="{88904DA1-25E6-4B4D-952A-57055C27640F}" destId="{906F882C-B5B0-431E-973C-7FE687E7B723}" srcOrd="2" destOrd="0" presId="urn:microsoft.com/office/officeart/2005/8/layout/vProcess5"/>
    <dgm:cxn modelId="{875F5318-D0B1-4DA5-B4C1-B90B365A099F}" type="presParOf" srcId="{88904DA1-25E6-4B4D-952A-57055C27640F}" destId="{94148E4F-0585-4950-A485-E00EABF89F7B}" srcOrd="3" destOrd="0" presId="urn:microsoft.com/office/officeart/2005/8/layout/vProcess5"/>
    <dgm:cxn modelId="{31F8730C-ABC0-43DA-9231-4FF72F919363}" type="presParOf" srcId="{88904DA1-25E6-4B4D-952A-57055C27640F}" destId="{4E658FB4-C626-43EA-99D2-0BA06C8B6E6D}" srcOrd="4" destOrd="0" presId="urn:microsoft.com/office/officeart/2005/8/layout/vProcess5"/>
    <dgm:cxn modelId="{5E1C958A-8BED-4195-B92C-2D44D0DF3A80}" type="presParOf" srcId="{88904DA1-25E6-4B4D-952A-57055C27640F}" destId="{7D72E9B8-37E1-43F6-9AC5-C4FB6EC35D7C}" srcOrd="5" destOrd="0" presId="urn:microsoft.com/office/officeart/2005/8/layout/vProcess5"/>
    <dgm:cxn modelId="{9900CE5A-1BDD-417D-BC44-7DB6381B290F}" type="presParOf" srcId="{88904DA1-25E6-4B4D-952A-57055C27640F}" destId="{1B06E5DB-AD85-4E3B-AC7C-B46A3E6414B9}" srcOrd="6" destOrd="0" presId="urn:microsoft.com/office/officeart/2005/8/layout/vProcess5"/>
    <dgm:cxn modelId="{DB306672-6FB0-4F50-A2F8-B03C694200A0}" type="presParOf" srcId="{88904DA1-25E6-4B4D-952A-57055C27640F}" destId="{C68269D5-7F90-458F-AAB0-2B0FFE5DEBFE}" srcOrd="7" destOrd="0" presId="urn:microsoft.com/office/officeart/2005/8/layout/vProcess5"/>
    <dgm:cxn modelId="{5EDF1CF6-4DFC-42D4-A469-942CF3CE451F}" type="presParOf" srcId="{88904DA1-25E6-4B4D-952A-57055C27640F}" destId="{B0D650C7-32E6-40C3-A8D1-56D9A15FD2CD}" srcOrd="8" destOrd="0" presId="urn:microsoft.com/office/officeart/2005/8/layout/vProcess5"/>
    <dgm:cxn modelId="{6DB76D80-7D95-4A46-BDB6-E51151586B2A}" type="presParOf" srcId="{88904DA1-25E6-4B4D-952A-57055C27640F}" destId="{98A19BD2-554A-4F8A-9505-B5D4262B3F6E}" srcOrd="9" destOrd="0" presId="urn:microsoft.com/office/officeart/2005/8/layout/vProcess5"/>
    <dgm:cxn modelId="{B5CD0EA1-06A6-4CEE-AE92-FABA110F522D}" type="presParOf" srcId="{88904DA1-25E6-4B4D-952A-57055C27640F}" destId="{C3625186-EDE8-4374-B0F4-55C2FB271685}" srcOrd="10" destOrd="0" presId="urn:microsoft.com/office/officeart/2005/8/layout/vProcess5"/>
    <dgm:cxn modelId="{C95641B5-B0FE-4C8F-9C7A-FFCD79C62E66}" type="presParOf" srcId="{88904DA1-25E6-4B4D-952A-57055C27640F}" destId="{D57DB16F-F95D-42EA-B79D-6AEF162009A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029F03-766C-4B2F-977E-20446BEB8C64}">
      <dsp:nvSpPr>
        <dsp:cNvPr id="0" name=""/>
        <dsp:cNvSpPr/>
      </dsp:nvSpPr>
      <dsp:spPr>
        <a:xfrm>
          <a:off x="0" y="64797"/>
          <a:ext cx="6858000" cy="6715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Business community </a:t>
          </a:r>
          <a:endParaRPr lang="en-US" sz="2800" kern="1200"/>
        </a:p>
      </dsp:txBody>
      <dsp:txXfrm>
        <a:off x="32784" y="97581"/>
        <a:ext cx="6792432" cy="606012"/>
      </dsp:txXfrm>
    </dsp:sp>
    <dsp:sp modelId="{616B132F-8CDF-41E6-AF0D-BBCBCF8C8830}">
      <dsp:nvSpPr>
        <dsp:cNvPr id="0" name=""/>
        <dsp:cNvSpPr/>
      </dsp:nvSpPr>
      <dsp:spPr>
        <a:xfrm>
          <a:off x="0" y="817017"/>
          <a:ext cx="6858000" cy="671580"/>
        </a:xfrm>
        <a:prstGeom prst="roundRect">
          <a:avLst/>
        </a:prstGeom>
        <a:solidFill>
          <a:schemeClr val="accent2">
            <a:hueOff val="599981"/>
            <a:satOff val="-2479"/>
            <a:lumOff val="-1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Friends and family</a:t>
          </a:r>
          <a:endParaRPr lang="en-US" sz="2800" kern="1200"/>
        </a:p>
      </dsp:txBody>
      <dsp:txXfrm>
        <a:off x="32784" y="849801"/>
        <a:ext cx="6792432" cy="606012"/>
      </dsp:txXfrm>
    </dsp:sp>
    <dsp:sp modelId="{21D3184F-2CDC-43B8-B3C3-5155942765A0}">
      <dsp:nvSpPr>
        <dsp:cNvPr id="0" name=""/>
        <dsp:cNvSpPr/>
      </dsp:nvSpPr>
      <dsp:spPr>
        <a:xfrm>
          <a:off x="0" y="1569237"/>
          <a:ext cx="6858000" cy="671580"/>
        </a:xfrm>
        <a:prstGeom prst="roundRect">
          <a:avLst/>
        </a:prstGeom>
        <a:solidFill>
          <a:schemeClr val="accent2">
            <a:hueOff val="1199962"/>
            <a:satOff val="-4959"/>
            <a:lumOff val="-3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Religious groups </a:t>
          </a:r>
          <a:endParaRPr lang="en-US" sz="2800" kern="1200"/>
        </a:p>
      </dsp:txBody>
      <dsp:txXfrm>
        <a:off x="32784" y="1602021"/>
        <a:ext cx="6792432" cy="606012"/>
      </dsp:txXfrm>
    </dsp:sp>
    <dsp:sp modelId="{E7D91BE5-CA5F-4292-A0EE-3C3A3C33E28A}">
      <dsp:nvSpPr>
        <dsp:cNvPr id="0" name=""/>
        <dsp:cNvSpPr/>
      </dsp:nvSpPr>
      <dsp:spPr>
        <a:xfrm>
          <a:off x="0" y="2321457"/>
          <a:ext cx="6858000" cy="671580"/>
        </a:xfrm>
        <a:prstGeom prst="roundRect">
          <a:avLst/>
        </a:prstGeom>
        <a:solidFill>
          <a:schemeClr val="accent2">
            <a:hueOff val="1799943"/>
            <a:satOff val="-7438"/>
            <a:lumOff val="-57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Organisations </a:t>
          </a:r>
          <a:endParaRPr lang="en-US" sz="2800" kern="1200"/>
        </a:p>
      </dsp:txBody>
      <dsp:txXfrm>
        <a:off x="32784" y="2354241"/>
        <a:ext cx="6792432" cy="606012"/>
      </dsp:txXfrm>
    </dsp:sp>
    <dsp:sp modelId="{675843BE-10CF-4FEE-ADB8-791612E33794}">
      <dsp:nvSpPr>
        <dsp:cNvPr id="0" name=""/>
        <dsp:cNvSpPr/>
      </dsp:nvSpPr>
      <dsp:spPr>
        <a:xfrm>
          <a:off x="0" y="3073677"/>
          <a:ext cx="6858000" cy="671580"/>
        </a:xfrm>
        <a:prstGeom prst="roundRect">
          <a:avLst/>
        </a:prstGeom>
        <a:solidFill>
          <a:schemeClr val="accent2">
            <a:hueOff val="2399924"/>
            <a:satOff val="-9918"/>
            <a:lumOff val="-7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Support groups </a:t>
          </a:r>
          <a:endParaRPr lang="en-US" sz="2800" kern="1200"/>
        </a:p>
      </dsp:txBody>
      <dsp:txXfrm>
        <a:off x="32784" y="3106461"/>
        <a:ext cx="6792432" cy="606012"/>
      </dsp:txXfrm>
    </dsp:sp>
    <dsp:sp modelId="{289E1B1F-03D0-48DB-8F48-EDCDD354DFED}">
      <dsp:nvSpPr>
        <dsp:cNvPr id="0" name=""/>
        <dsp:cNvSpPr/>
      </dsp:nvSpPr>
      <dsp:spPr>
        <a:xfrm>
          <a:off x="0" y="3825896"/>
          <a:ext cx="6858000" cy="671580"/>
        </a:xfrm>
        <a:prstGeom prst="roundRect">
          <a:avLst/>
        </a:prstGeom>
        <a:solidFill>
          <a:schemeClr val="accent2">
            <a:hueOff val="2999905"/>
            <a:satOff val="-12397"/>
            <a:lumOff val="-96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Education </a:t>
          </a:r>
          <a:endParaRPr lang="en-US" sz="2800" kern="1200"/>
        </a:p>
      </dsp:txBody>
      <dsp:txXfrm>
        <a:off x="32784" y="3858680"/>
        <a:ext cx="6792432" cy="6060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F472B-1573-416B-99F8-DD19FCEA2B5F}">
      <dsp:nvSpPr>
        <dsp:cNvPr id="0" name=""/>
        <dsp:cNvSpPr/>
      </dsp:nvSpPr>
      <dsp:spPr>
        <a:xfrm>
          <a:off x="0" y="0"/>
          <a:ext cx="5486400" cy="10037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Media campaigns </a:t>
          </a:r>
          <a:endParaRPr lang="en-US" sz="2300" kern="1200"/>
        </a:p>
      </dsp:txBody>
      <dsp:txXfrm>
        <a:off x="29397" y="29397"/>
        <a:ext cx="4318517" cy="944906"/>
      </dsp:txXfrm>
    </dsp:sp>
    <dsp:sp modelId="{906F882C-B5B0-431E-973C-7FE687E7B723}">
      <dsp:nvSpPr>
        <dsp:cNvPr id="0" name=""/>
        <dsp:cNvSpPr/>
      </dsp:nvSpPr>
      <dsp:spPr>
        <a:xfrm>
          <a:off x="459486" y="1186191"/>
          <a:ext cx="5486400" cy="1003700"/>
        </a:xfrm>
        <a:prstGeom prst="roundRect">
          <a:avLst>
            <a:gd name="adj" fmla="val 10000"/>
          </a:avLst>
        </a:prstGeom>
        <a:solidFill>
          <a:schemeClr val="accent2">
            <a:hueOff val="999968"/>
            <a:satOff val="-4132"/>
            <a:lumOff val="-32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Social media </a:t>
          </a:r>
          <a:endParaRPr lang="en-US" sz="2300" kern="1200"/>
        </a:p>
      </dsp:txBody>
      <dsp:txXfrm>
        <a:off x="488883" y="1215588"/>
        <a:ext cx="4315714" cy="944906"/>
      </dsp:txXfrm>
    </dsp:sp>
    <dsp:sp modelId="{94148E4F-0585-4950-A485-E00EABF89F7B}">
      <dsp:nvSpPr>
        <dsp:cNvPr id="0" name=""/>
        <dsp:cNvSpPr/>
      </dsp:nvSpPr>
      <dsp:spPr>
        <a:xfrm>
          <a:off x="912114" y="2372382"/>
          <a:ext cx="5486400" cy="1003700"/>
        </a:xfrm>
        <a:prstGeom prst="roundRect">
          <a:avLst>
            <a:gd name="adj" fmla="val 10000"/>
          </a:avLst>
        </a:prstGeom>
        <a:solidFill>
          <a:schemeClr val="accent2">
            <a:hueOff val="1999937"/>
            <a:satOff val="-8265"/>
            <a:lumOff val="-64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Freedom programme delivered online </a:t>
          </a:r>
          <a:endParaRPr lang="en-US" sz="2300" kern="1200"/>
        </a:p>
      </dsp:txBody>
      <dsp:txXfrm>
        <a:off x="941511" y="2401779"/>
        <a:ext cx="4322572" cy="944906"/>
      </dsp:txXfrm>
    </dsp:sp>
    <dsp:sp modelId="{4E658FB4-C626-43EA-99D2-0BA06C8B6E6D}">
      <dsp:nvSpPr>
        <dsp:cNvPr id="0" name=""/>
        <dsp:cNvSpPr/>
      </dsp:nvSpPr>
      <dsp:spPr>
        <a:xfrm>
          <a:off x="1371599" y="3558573"/>
          <a:ext cx="5486400" cy="1003700"/>
        </a:xfrm>
        <a:prstGeom prst="roundRect">
          <a:avLst>
            <a:gd name="adj" fmla="val 10000"/>
          </a:avLst>
        </a:prstGeom>
        <a:solidFill>
          <a:schemeClr val="accent2">
            <a:hueOff val="2999905"/>
            <a:satOff val="-12397"/>
            <a:lumOff val="-96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Raising awareness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 </a:t>
          </a:r>
          <a:endParaRPr lang="en-US" sz="2300" kern="1200" dirty="0"/>
        </a:p>
      </dsp:txBody>
      <dsp:txXfrm>
        <a:off x="1400996" y="3587970"/>
        <a:ext cx="4315714" cy="944906"/>
      </dsp:txXfrm>
    </dsp:sp>
    <dsp:sp modelId="{7D72E9B8-37E1-43F6-9AC5-C4FB6EC35D7C}">
      <dsp:nvSpPr>
        <dsp:cNvPr id="0" name=""/>
        <dsp:cNvSpPr/>
      </dsp:nvSpPr>
      <dsp:spPr>
        <a:xfrm>
          <a:off x="4833994" y="768743"/>
          <a:ext cx="652405" cy="65240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980785" y="768743"/>
        <a:ext cx="358823" cy="490935"/>
      </dsp:txXfrm>
    </dsp:sp>
    <dsp:sp modelId="{1B06E5DB-AD85-4E3B-AC7C-B46A3E6414B9}">
      <dsp:nvSpPr>
        <dsp:cNvPr id="0" name=""/>
        <dsp:cNvSpPr/>
      </dsp:nvSpPr>
      <dsp:spPr>
        <a:xfrm>
          <a:off x="5293480" y="1954934"/>
          <a:ext cx="652405" cy="65240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551290"/>
            <a:satOff val="-5852"/>
            <a:lumOff val="-125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551290"/>
              <a:satOff val="-5852"/>
              <a:lumOff val="-12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440271" y="1954934"/>
        <a:ext cx="358823" cy="490935"/>
      </dsp:txXfrm>
    </dsp:sp>
    <dsp:sp modelId="{C68269D5-7F90-458F-AAB0-2B0FFE5DEBFE}">
      <dsp:nvSpPr>
        <dsp:cNvPr id="0" name=""/>
        <dsp:cNvSpPr/>
      </dsp:nvSpPr>
      <dsp:spPr>
        <a:xfrm>
          <a:off x="5746108" y="3141125"/>
          <a:ext cx="652405" cy="65240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102581"/>
            <a:satOff val="-11704"/>
            <a:lumOff val="-250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102581"/>
              <a:satOff val="-11704"/>
              <a:lumOff val="-25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892899" y="3141125"/>
        <a:ext cx="358823" cy="490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A3FD97-5D78-4B4A-918F-6C4D872E2903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BD4B7D-188D-45B9-941E-BA8F7EB48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06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BD4B7D-188D-45B9-941E-BA8F7EB48D4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798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3/29/2023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159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3/29/2023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634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3/29/2023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382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3/29/2023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603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3/29/2023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316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3/29/2023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639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3/29/2023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565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3/29/2023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874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3/29/2023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483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3/29/2023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412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3/29/2023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722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3/29/2023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3032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crimeandjustice/articles/domesticabusevictimcharacteristicsenglandandwales/yearendingmarch2020" TargetMode="External"/><Relationship Id="rId2" Type="http://schemas.openxmlformats.org/officeDocument/2006/relationships/hyperlink" Target="https://www.justiceinspectorates.gov.uk/hmicfrs/wp-content/uploads/increasingly-everyones-business-domestic-abuse-progress-report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ns.gov.uk/peoplepopulationandcommunity/crimeandjustice/bulletins/domesticabuseinenglandandwalesoverview/november2019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omensaid.org.uk/information-support/what-is-domestic-abuse/cover-your-tracks-online/" TargetMode="External"/><Relationship Id="rId3" Type="http://schemas.openxmlformats.org/officeDocument/2006/relationships/hyperlink" Target="https://www.nationaldahelpline.org.uk/" TargetMode="External"/><Relationship Id="rId7" Type="http://schemas.openxmlformats.org/officeDocument/2006/relationships/hyperlink" Target="https://www.womensaid.org.uk/the-survivors-handbook/what-can-womens-aid-do-for-me/#:~:text=The%20services%20offered%20by%20local%20Women%E2%80%99s%20Aid%20organisations,fleeing%20from%20domestic%20abuse.%20...%20More%20items...%20" TargetMode="External"/><Relationship Id="rId2" Type="http://schemas.openxmlformats.org/officeDocument/2006/relationships/hyperlink" Target="https://phw.nhs.wales/services-and-teams/national-safeguarding-service/safeguarding-latest-guidance/specific-groups-accordion/violence-against-women-domestic-abuse-and-sexual-violen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domestic-abuse-sexual-violence-and-slavery-guidance-professionals" TargetMode="External"/><Relationship Id="rId5" Type="http://schemas.openxmlformats.org/officeDocument/2006/relationships/hyperlink" Target="https://post.parliament.uk/technology-and-domestic-abuse/" TargetMode="External"/><Relationship Id="rId4" Type="http://schemas.openxmlformats.org/officeDocument/2006/relationships/hyperlink" Target="http://thehideout.org.uk/" TargetMode="External"/><Relationship Id="rId9" Type="http://schemas.openxmlformats.org/officeDocument/2006/relationships/hyperlink" Target="https://www.womensaid.org.uk/about-us/who-we-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53B0D2-B209-E9A3-6ACD-06CAB9D38D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574" r="3537"/>
          <a:stretch/>
        </p:blipFill>
        <p:spPr>
          <a:xfrm>
            <a:off x="20" y="10"/>
            <a:ext cx="6095980" cy="6857990"/>
          </a:xfrm>
          <a:custGeom>
            <a:avLst/>
            <a:gdLst/>
            <a:ahLst/>
            <a:cxnLst/>
            <a:rect l="l" t="t" r="r" b="b"/>
            <a:pathLst>
              <a:path w="6096000" h="6858000">
                <a:moveTo>
                  <a:pt x="0" y="0"/>
                </a:moveTo>
                <a:lnTo>
                  <a:pt x="2758239" y="0"/>
                </a:lnTo>
                <a:lnTo>
                  <a:pt x="2916747" y="218181"/>
                </a:lnTo>
                <a:cubicBezTo>
                  <a:pt x="3525935" y="1023180"/>
                  <a:pt x="4281133" y="1818277"/>
                  <a:pt x="4839749" y="2631787"/>
                </a:cubicBezTo>
                <a:cubicBezTo>
                  <a:pt x="5571203" y="3696928"/>
                  <a:pt x="6122704" y="4799581"/>
                  <a:pt x="6095001" y="5672947"/>
                </a:cubicBezTo>
                <a:cubicBezTo>
                  <a:pt x="6083564" y="6040467"/>
                  <a:pt x="5972980" y="6348559"/>
                  <a:pt x="5792922" y="6612444"/>
                </a:cubicBezTo>
                <a:cubicBezTo>
                  <a:pt x="5755410" y="6667420"/>
                  <a:pt x="5714882" y="6720477"/>
                  <a:pt x="5671607" y="6771753"/>
                </a:cubicBezTo>
                <a:lnTo>
                  <a:pt x="559164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5F5D1E8-E605-4EFC-8912-6E191F84F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789134">
            <a:off x="2400596" y="454890"/>
            <a:ext cx="3969651" cy="5948221"/>
          </a:xfrm>
          <a:custGeom>
            <a:avLst/>
            <a:gdLst>
              <a:gd name="connsiteX0" fmla="*/ 4594048 w 9861488"/>
              <a:gd name="connsiteY0" fmla="*/ 11458472 h 11458472"/>
              <a:gd name="connsiteX1" fmla="*/ 0 w 9861488"/>
              <a:gd name="connsiteY1" fmla="*/ 5948221 h 11458472"/>
              <a:gd name="connsiteX2" fmla="*/ 1863 w 9861488"/>
              <a:gd name="connsiteY2" fmla="*/ 5698862 h 11458472"/>
              <a:gd name="connsiteX3" fmla="*/ 320025 w 9861488"/>
              <a:gd name="connsiteY3" fmla="*/ 3799836 h 11458472"/>
              <a:gd name="connsiteX4" fmla="*/ 3430486 w 9861488"/>
              <a:gd name="connsiteY4" fmla="*/ 295907 h 11458472"/>
              <a:gd name="connsiteX5" fmla="*/ 3863859 w 9861488"/>
              <a:gd name="connsiteY5" fmla="*/ 55612 h 11458472"/>
              <a:gd name="connsiteX6" fmla="*/ 3969651 w 9861488"/>
              <a:gd name="connsiteY6" fmla="*/ 0 h 11458472"/>
              <a:gd name="connsiteX7" fmla="*/ 9861488 w 9861488"/>
              <a:gd name="connsiteY7" fmla="*/ 7066862 h 11458472"/>
              <a:gd name="connsiteX8" fmla="*/ 4594048 w 9861488"/>
              <a:gd name="connsiteY8" fmla="*/ 11458472 h 11458472"/>
              <a:gd name="connsiteX0" fmla="*/ 0 w 9861488"/>
              <a:gd name="connsiteY0" fmla="*/ 5948221 h 11549912"/>
              <a:gd name="connsiteX1" fmla="*/ 1863 w 9861488"/>
              <a:gd name="connsiteY1" fmla="*/ 5698862 h 11549912"/>
              <a:gd name="connsiteX2" fmla="*/ 320025 w 9861488"/>
              <a:gd name="connsiteY2" fmla="*/ 3799836 h 11549912"/>
              <a:gd name="connsiteX3" fmla="*/ 3430486 w 9861488"/>
              <a:gd name="connsiteY3" fmla="*/ 295907 h 11549912"/>
              <a:gd name="connsiteX4" fmla="*/ 3863859 w 9861488"/>
              <a:gd name="connsiteY4" fmla="*/ 55612 h 11549912"/>
              <a:gd name="connsiteX5" fmla="*/ 3969651 w 9861488"/>
              <a:gd name="connsiteY5" fmla="*/ 0 h 11549912"/>
              <a:gd name="connsiteX6" fmla="*/ 9861488 w 9861488"/>
              <a:gd name="connsiteY6" fmla="*/ 7066862 h 11549912"/>
              <a:gd name="connsiteX7" fmla="*/ 4685488 w 9861488"/>
              <a:gd name="connsiteY7" fmla="*/ 11549912 h 11549912"/>
              <a:gd name="connsiteX0" fmla="*/ 0 w 9861488"/>
              <a:gd name="connsiteY0" fmla="*/ 5948221 h 7066862"/>
              <a:gd name="connsiteX1" fmla="*/ 1863 w 9861488"/>
              <a:gd name="connsiteY1" fmla="*/ 5698862 h 7066862"/>
              <a:gd name="connsiteX2" fmla="*/ 320025 w 9861488"/>
              <a:gd name="connsiteY2" fmla="*/ 3799836 h 7066862"/>
              <a:gd name="connsiteX3" fmla="*/ 3430486 w 9861488"/>
              <a:gd name="connsiteY3" fmla="*/ 295907 h 7066862"/>
              <a:gd name="connsiteX4" fmla="*/ 3863859 w 9861488"/>
              <a:gd name="connsiteY4" fmla="*/ 55612 h 7066862"/>
              <a:gd name="connsiteX5" fmla="*/ 3969651 w 9861488"/>
              <a:gd name="connsiteY5" fmla="*/ 0 h 7066862"/>
              <a:gd name="connsiteX6" fmla="*/ 9861488 w 9861488"/>
              <a:gd name="connsiteY6" fmla="*/ 7066862 h 7066862"/>
              <a:gd name="connsiteX0" fmla="*/ 0 w 3969651"/>
              <a:gd name="connsiteY0" fmla="*/ 5948221 h 5948221"/>
              <a:gd name="connsiteX1" fmla="*/ 1863 w 3969651"/>
              <a:gd name="connsiteY1" fmla="*/ 5698862 h 5948221"/>
              <a:gd name="connsiteX2" fmla="*/ 320025 w 3969651"/>
              <a:gd name="connsiteY2" fmla="*/ 3799836 h 5948221"/>
              <a:gd name="connsiteX3" fmla="*/ 3430486 w 3969651"/>
              <a:gd name="connsiteY3" fmla="*/ 295907 h 5948221"/>
              <a:gd name="connsiteX4" fmla="*/ 3863859 w 3969651"/>
              <a:gd name="connsiteY4" fmla="*/ 55612 h 5948221"/>
              <a:gd name="connsiteX5" fmla="*/ 3969651 w 3969651"/>
              <a:gd name="connsiteY5" fmla="*/ 0 h 59482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69651" h="5948221">
                <a:moveTo>
                  <a:pt x="0" y="5948221"/>
                </a:moveTo>
                <a:lnTo>
                  <a:pt x="1863" y="5698862"/>
                </a:lnTo>
                <a:cubicBezTo>
                  <a:pt x="27184" y="5017139"/>
                  <a:pt x="133214" y="4368297"/>
                  <a:pt x="320025" y="3799836"/>
                </a:cubicBezTo>
                <a:cubicBezTo>
                  <a:pt x="810579" y="2305232"/>
                  <a:pt x="2027133" y="1118138"/>
                  <a:pt x="3430486" y="295907"/>
                </a:cubicBezTo>
                <a:cubicBezTo>
                  <a:pt x="3545941" y="228312"/>
                  <a:pt x="3692079" y="146862"/>
                  <a:pt x="3863859" y="55612"/>
                </a:cubicBezTo>
                <a:lnTo>
                  <a:pt x="3969651" y="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FB6BA5-6C9B-5286-2BD9-2B28DB5AB0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0" y="1524000"/>
            <a:ext cx="4572000" cy="2286000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Community Care and Development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65D7DC-B47C-8273-1B80-6288D59C85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571999"/>
            <a:ext cx="4572000" cy="152400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Tyler King 2008275</a:t>
            </a:r>
          </a:p>
        </p:txBody>
      </p:sp>
    </p:spTree>
    <p:extLst>
      <p:ext uri="{BB962C8B-B14F-4D97-AF65-F5344CB8AC3E}">
        <p14:creationId xmlns:p14="http://schemas.microsoft.com/office/powerpoint/2010/main" val="2785005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43A84371-14BE-1900-A279-04338CC068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62" r="12572"/>
          <a:stretch/>
        </p:blipFill>
        <p:spPr>
          <a:xfrm>
            <a:off x="20" y="10"/>
            <a:ext cx="6095980" cy="6857990"/>
          </a:xfrm>
          <a:custGeom>
            <a:avLst/>
            <a:gdLst/>
            <a:ahLst/>
            <a:cxnLst/>
            <a:rect l="l" t="t" r="r" b="b"/>
            <a:pathLst>
              <a:path w="6096000" h="6858000">
                <a:moveTo>
                  <a:pt x="0" y="0"/>
                </a:moveTo>
                <a:lnTo>
                  <a:pt x="2758239" y="0"/>
                </a:lnTo>
                <a:lnTo>
                  <a:pt x="2916747" y="218181"/>
                </a:lnTo>
                <a:cubicBezTo>
                  <a:pt x="3525935" y="1023180"/>
                  <a:pt x="4281133" y="1818277"/>
                  <a:pt x="4839749" y="2631787"/>
                </a:cubicBezTo>
                <a:cubicBezTo>
                  <a:pt x="5571203" y="3696928"/>
                  <a:pt x="6122704" y="4799581"/>
                  <a:pt x="6095001" y="5672947"/>
                </a:cubicBezTo>
                <a:cubicBezTo>
                  <a:pt x="6083564" y="6040467"/>
                  <a:pt x="5972980" y="6348559"/>
                  <a:pt x="5792922" y="6612444"/>
                </a:cubicBezTo>
                <a:cubicBezTo>
                  <a:pt x="5755410" y="6667420"/>
                  <a:pt x="5714882" y="6720477"/>
                  <a:pt x="5671607" y="6771753"/>
                </a:cubicBezTo>
                <a:lnTo>
                  <a:pt x="559164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5F5D1E8-E605-4EFC-8912-6E191F84F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789134">
            <a:off x="2400596" y="454890"/>
            <a:ext cx="3969651" cy="5948221"/>
          </a:xfrm>
          <a:custGeom>
            <a:avLst/>
            <a:gdLst>
              <a:gd name="connsiteX0" fmla="*/ 4594048 w 9861488"/>
              <a:gd name="connsiteY0" fmla="*/ 11458472 h 11458472"/>
              <a:gd name="connsiteX1" fmla="*/ 0 w 9861488"/>
              <a:gd name="connsiteY1" fmla="*/ 5948221 h 11458472"/>
              <a:gd name="connsiteX2" fmla="*/ 1863 w 9861488"/>
              <a:gd name="connsiteY2" fmla="*/ 5698862 h 11458472"/>
              <a:gd name="connsiteX3" fmla="*/ 320025 w 9861488"/>
              <a:gd name="connsiteY3" fmla="*/ 3799836 h 11458472"/>
              <a:gd name="connsiteX4" fmla="*/ 3430486 w 9861488"/>
              <a:gd name="connsiteY4" fmla="*/ 295907 h 11458472"/>
              <a:gd name="connsiteX5" fmla="*/ 3863859 w 9861488"/>
              <a:gd name="connsiteY5" fmla="*/ 55612 h 11458472"/>
              <a:gd name="connsiteX6" fmla="*/ 3969651 w 9861488"/>
              <a:gd name="connsiteY6" fmla="*/ 0 h 11458472"/>
              <a:gd name="connsiteX7" fmla="*/ 9861488 w 9861488"/>
              <a:gd name="connsiteY7" fmla="*/ 7066862 h 11458472"/>
              <a:gd name="connsiteX8" fmla="*/ 4594048 w 9861488"/>
              <a:gd name="connsiteY8" fmla="*/ 11458472 h 11458472"/>
              <a:gd name="connsiteX0" fmla="*/ 0 w 9861488"/>
              <a:gd name="connsiteY0" fmla="*/ 5948221 h 11549912"/>
              <a:gd name="connsiteX1" fmla="*/ 1863 w 9861488"/>
              <a:gd name="connsiteY1" fmla="*/ 5698862 h 11549912"/>
              <a:gd name="connsiteX2" fmla="*/ 320025 w 9861488"/>
              <a:gd name="connsiteY2" fmla="*/ 3799836 h 11549912"/>
              <a:gd name="connsiteX3" fmla="*/ 3430486 w 9861488"/>
              <a:gd name="connsiteY3" fmla="*/ 295907 h 11549912"/>
              <a:gd name="connsiteX4" fmla="*/ 3863859 w 9861488"/>
              <a:gd name="connsiteY4" fmla="*/ 55612 h 11549912"/>
              <a:gd name="connsiteX5" fmla="*/ 3969651 w 9861488"/>
              <a:gd name="connsiteY5" fmla="*/ 0 h 11549912"/>
              <a:gd name="connsiteX6" fmla="*/ 9861488 w 9861488"/>
              <a:gd name="connsiteY6" fmla="*/ 7066862 h 11549912"/>
              <a:gd name="connsiteX7" fmla="*/ 4685488 w 9861488"/>
              <a:gd name="connsiteY7" fmla="*/ 11549912 h 11549912"/>
              <a:gd name="connsiteX0" fmla="*/ 0 w 9861488"/>
              <a:gd name="connsiteY0" fmla="*/ 5948221 h 7066862"/>
              <a:gd name="connsiteX1" fmla="*/ 1863 w 9861488"/>
              <a:gd name="connsiteY1" fmla="*/ 5698862 h 7066862"/>
              <a:gd name="connsiteX2" fmla="*/ 320025 w 9861488"/>
              <a:gd name="connsiteY2" fmla="*/ 3799836 h 7066862"/>
              <a:gd name="connsiteX3" fmla="*/ 3430486 w 9861488"/>
              <a:gd name="connsiteY3" fmla="*/ 295907 h 7066862"/>
              <a:gd name="connsiteX4" fmla="*/ 3863859 w 9861488"/>
              <a:gd name="connsiteY4" fmla="*/ 55612 h 7066862"/>
              <a:gd name="connsiteX5" fmla="*/ 3969651 w 9861488"/>
              <a:gd name="connsiteY5" fmla="*/ 0 h 7066862"/>
              <a:gd name="connsiteX6" fmla="*/ 9861488 w 9861488"/>
              <a:gd name="connsiteY6" fmla="*/ 7066862 h 7066862"/>
              <a:gd name="connsiteX0" fmla="*/ 0 w 3969651"/>
              <a:gd name="connsiteY0" fmla="*/ 5948221 h 5948221"/>
              <a:gd name="connsiteX1" fmla="*/ 1863 w 3969651"/>
              <a:gd name="connsiteY1" fmla="*/ 5698862 h 5948221"/>
              <a:gd name="connsiteX2" fmla="*/ 320025 w 3969651"/>
              <a:gd name="connsiteY2" fmla="*/ 3799836 h 5948221"/>
              <a:gd name="connsiteX3" fmla="*/ 3430486 w 3969651"/>
              <a:gd name="connsiteY3" fmla="*/ 295907 h 5948221"/>
              <a:gd name="connsiteX4" fmla="*/ 3863859 w 3969651"/>
              <a:gd name="connsiteY4" fmla="*/ 55612 h 5948221"/>
              <a:gd name="connsiteX5" fmla="*/ 3969651 w 3969651"/>
              <a:gd name="connsiteY5" fmla="*/ 0 h 59482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969651" h="5948221">
                <a:moveTo>
                  <a:pt x="0" y="5948221"/>
                </a:moveTo>
                <a:lnTo>
                  <a:pt x="1863" y="5698862"/>
                </a:lnTo>
                <a:cubicBezTo>
                  <a:pt x="27184" y="5017139"/>
                  <a:pt x="133214" y="4368297"/>
                  <a:pt x="320025" y="3799836"/>
                </a:cubicBezTo>
                <a:cubicBezTo>
                  <a:pt x="810579" y="2305232"/>
                  <a:pt x="2027133" y="1118138"/>
                  <a:pt x="3430486" y="295907"/>
                </a:cubicBezTo>
                <a:cubicBezTo>
                  <a:pt x="3545941" y="228312"/>
                  <a:pt x="3692079" y="146862"/>
                  <a:pt x="3863859" y="55612"/>
                </a:cubicBezTo>
                <a:lnTo>
                  <a:pt x="3969651" y="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78713-F900-95E7-4314-374F67750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524000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 community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AE12C3-C0D3-56E2-F0B1-38207E6D3D3A}"/>
              </a:ext>
            </a:extLst>
          </p:cNvPr>
          <p:cNvSpPr txBox="1"/>
          <p:nvPr/>
        </p:nvSpPr>
        <p:spPr>
          <a:xfrm>
            <a:off x="7416800" y="4094480"/>
            <a:ext cx="2976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“a feeling and set of relationships among people”</a:t>
            </a:r>
          </a:p>
        </p:txBody>
      </p:sp>
    </p:spTree>
    <p:extLst>
      <p:ext uri="{BB962C8B-B14F-4D97-AF65-F5344CB8AC3E}">
        <p14:creationId xmlns:p14="http://schemas.microsoft.com/office/powerpoint/2010/main" val="3028574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DC5641-F8FE-9D7B-A440-442AF070C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524000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Examples of communities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FAAB-5E30-4176-BE96-C3DD3FB14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" y="762007"/>
            <a:ext cx="5948806" cy="6095979"/>
          </a:xfrm>
          <a:custGeom>
            <a:avLst/>
            <a:gdLst>
              <a:gd name="connsiteX0" fmla="*/ 1573832 w 5948806"/>
              <a:gd name="connsiteY0" fmla="*/ 765 h 6095979"/>
              <a:gd name="connsiteX1" fmla="*/ 2734663 w 5948806"/>
              <a:gd name="connsiteY1" fmla="*/ 238687 h 6095979"/>
              <a:gd name="connsiteX2" fmla="*/ 5668316 w 5948806"/>
              <a:gd name="connsiteY2" fmla="*/ 3639516 h 6095979"/>
              <a:gd name="connsiteX3" fmla="*/ 5937022 w 5948806"/>
              <a:gd name="connsiteY3" fmla="*/ 5865869 h 6095979"/>
              <a:gd name="connsiteX4" fmla="*/ 5948806 w 5948806"/>
              <a:gd name="connsiteY4" fmla="*/ 6095979 h 6095979"/>
              <a:gd name="connsiteX5" fmla="*/ 0 w 5948806"/>
              <a:gd name="connsiteY5" fmla="*/ 6095979 h 6095979"/>
              <a:gd name="connsiteX6" fmla="*/ 0 w 5948806"/>
              <a:gd name="connsiteY6" fmla="*/ 1621672 h 6095979"/>
              <a:gd name="connsiteX7" fmla="*/ 36310 w 5948806"/>
              <a:gd name="connsiteY7" fmla="*/ 1518814 h 6095979"/>
              <a:gd name="connsiteX8" fmla="*/ 287891 w 5948806"/>
              <a:gd name="connsiteY8" fmla="*/ 956872 h 6095979"/>
              <a:gd name="connsiteX9" fmla="*/ 1573832 w 5948806"/>
              <a:gd name="connsiteY9" fmla="*/ 765 h 6095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948806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9" y="4393559"/>
                  <a:pt x="5890546" y="5142244"/>
                  <a:pt x="5937022" y="5865869"/>
                </a:cubicBezTo>
                <a:lnTo>
                  <a:pt x="5948806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47DB6CD-8E9E-4643-B3B6-01BD80429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E76ADDE0-957B-8C10-EF14-F1FBDC9028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1999" y="2286000"/>
            <a:ext cx="3810001" cy="38100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35FA77-A062-E807-5E73-22DCBB44C490}"/>
              </a:ext>
            </a:extLst>
          </p:cNvPr>
          <p:cNvSpPr txBox="1"/>
          <p:nvPr/>
        </p:nvSpPr>
        <p:spPr>
          <a:xfrm>
            <a:off x="8412480" y="314960"/>
            <a:ext cx="1615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89467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F3A0F6C-EB8F-4A4C-8258-23F6D815E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8352" cy="6438900"/>
          </a:xfrm>
          <a:custGeom>
            <a:avLst/>
            <a:gdLst>
              <a:gd name="connsiteX0" fmla="*/ 0 w 12198352"/>
              <a:gd name="connsiteY0" fmla="*/ 0 h 6438900"/>
              <a:gd name="connsiteX1" fmla="*/ 12198352 w 12198352"/>
              <a:gd name="connsiteY1" fmla="*/ 0 h 6438900"/>
              <a:gd name="connsiteX2" fmla="*/ 12198352 w 12198352"/>
              <a:gd name="connsiteY2" fmla="*/ 5644414 h 6438900"/>
              <a:gd name="connsiteX3" fmla="*/ 12042486 w 12198352"/>
              <a:gd name="connsiteY3" fmla="*/ 5750064 h 6438900"/>
              <a:gd name="connsiteX4" fmla="*/ 9483672 w 12198352"/>
              <a:gd name="connsiteY4" fmla="*/ 6432438 h 6438900"/>
              <a:gd name="connsiteX5" fmla="*/ 8500895 w 12198352"/>
              <a:gd name="connsiteY5" fmla="*/ 6437925 h 6438900"/>
              <a:gd name="connsiteX6" fmla="*/ 1629409 w 12198352"/>
              <a:gd name="connsiteY6" fmla="*/ 5170893 h 6438900"/>
              <a:gd name="connsiteX7" fmla="*/ 433424 w 12198352"/>
              <a:gd name="connsiteY7" fmla="*/ 4633819 h 6438900"/>
              <a:gd name="connsiteX8" fmla="*/ 0 w 12198352"/>
              <a:gd name="connsiteY8" fmla="*/ 4450771 h 643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8352" h="6438900">
                <a:moveTo>
                  <a:pt x="0" y="0"/>
                </a:moveTo>
                <a:lnTo>
                  <a:pt x="12198352" y="0"/>
                </a:lnTo>
                <a:lnTo>
                  <a:pt x="12198352" y="5644414"/>
                </a:lnTo>
                <a:lnTo>
                  <a:pt x="12042486" y="5750064"/>
                </a:lnTo>
                <a:cubicBezTo>
                  <a:pt x="11268689" y="6237466"/>
                  <a:pt x="10357585" y="6417714"/>
                  <a:pt x="9483672" y="6432438"/>
                </a:cubicBezTo>
                <a:cubicBezTo>
                  <a:pt x="9158751" y="6438062"/>
                  <a:pt x="8830819" y="6440385"/>
                  <a:pt x="8500895" y="6437925"/>
                </a:cubicBezTo>
                <a:cubicBezTo>
                  <a:pt x="6191416" y="6420695"/>
                  <a:pt x="3784289" y="6168856"/>
                  <a:pt x="1629409" y="5170893"/>
                </a:cubicBezTo>
                <a:cubicBezTo>
                  <a:pt x="1229906" y="4985892"/>
                  <a:pt x="831404" y="4807078"/>
                  <a:pt x="433424" y="4633819"/>
                </a:cubicBezTo>
                <a:lnTo>
                  <a:pt x="0" y="445077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A9C92F4-A4A4-42E0-9391-C666AAED1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817925">
            <a:off x="2322363" y="-118377"/>
            <a:ext cx="7900749" cy="9821966"/>
          </a:xfrm>
          <a:custGeom>
            <a:avLst/>
            <a:gdLst>
              <a:gd name="connsiteX0" fmla="*/ 589029 w 7858893"/>
              <a:gd name="connsiteY0" fmla="*/ 9827096 h 9827096"/>
              <a:gd name="connsiteX1" fmla="*/ 0 w 7858893"/>
              <a:gd name="connsiteY1" fmla="*/ 9338053 h 9827096"/>
              <a:gd name="connsiteX2" fmla="*/ 50440 w 7858893"/>
              <a:gd name="connsiteY2" fmla="*/ 9011561 h 9827096"/>
              <a:gd name="connsiteX3" fmla="*/ 398242 w 7858893"/>
              <a:gd name="connsiteY3" fmla="*/ 7620242 h 9827096"/>
              <a:gd name="connsiteX4" fmla="*/ 6756719 w 7858893"/>
              <a:gd name="connsiteY4" fmla="*/ 593416 h 9827096"/>
              <a:gd name="connsiteX5" fmla="*/ 7642630 w 7858893"/>
              <a:gd name="connsiteY5" fmla="*/ 111525 h 9827096"/>
              <a:gd name="connsiteX6" fmla="*/ 7858893 w 7858893"/>
              <a:gd name="connsiteY6" fmla="*/ 0 h 9827096"/>
              <a:gd name="connsiteX0" fmla="*/ 589029 w 8190490"/>
              <a:gd name="connsiteY0" fmla="*/ 9787128 h 9787128"/>
              <a:gd name="connsiteX1" fmla="*/ 0 w 8190490"/>
              <a:gd name="connsiteY1" fmla="*/ 9298085 h 9787128"/>
              <a:gd name="connsiteX2" fmla="*/ 50440 w 8190490"/>
              <a:gd name="connsiteY2" fmla="*/ 8971593 h 9787128"/>
              <a:gd name="connsiteX3" fmla="*/ 398242 w 8190490"/>
              <a:gd name="connsiteY3" fmla="*/ 7580274 h 9787128"/>
              <a:gd name="connsiteX4" fmla="*/ 6756719 w 8190490"/>
              <a:gd name="connsiteY4" fmla="*/ 553448 h 9787128"/>
              <a:gd name="connsiteX5" fmla="*/ 7642630 w 8190490"/>
              <a:gd name="connsiteY5" fmla="*/ 71557 h 9787128"/>
              <a:gd name="connsiteX6" fmla="*/ 8190490 w 8190490"/>
              <a:gd name="connsiteY6" fmla="*/ 0 h 9787128"/>
              <a:gd name="connsiteX7" fmla="*/ 589029 w 8190490"/>
              <a:gd name="connsiteY7" fmla="*/ 9787128 h 9787128"/>
              <a:gd name="connsiteX0" fmla="*/ 589029 w 8281930"/>
              <a:gd name="connsiteY0" fmla="*/ 9722690 h 9722690"/>
              <a:gd name="connsiteX1" fmla="*/ 0 w 8281930"/>
              <a:gd name="connsiteY1" fmla="*/ 9233647 h 9722690"/>
              <a:gd name="connsiteX2" fmla="*/ 50440 w 8281930"/>
              <a:gd name="connsiteY2" fmla="*/ 8907155 h 9722690"/>
              <a:gd name="connsiteX3" fmla="*/ 398242 w 8281930"/>
              <a:gd name="connsiteY3" fmla="*/ 7515836 h 9722690"/>
              <a:gd name="connsiteX4" fmla="*/ 6756719 w 8281930"/>
              <a:gd name="connsiteY4" fmla="*/ 489010 h 9722690"/>
              <a:gd name="connsiteX5" fmla="*/ 7642630 w 8281930"/>
              <a:gd name="connsiteY5" fmla="*/ 7119 h 9722690"/>
              <a:gd name="connsiteX6" fmla="*/ 8281930 w 8281930"/>
              <a:gd name="connsiteY6" fmla="*/ 27002 h 9722690"/>
              <a:gd name="connsiteX0" fmla="*/ 589029 w 7911958"/>
              <a:gd name="connsiteY0" fmla="*/ 9802819 h 9802819"/>
              <a:gd name="connsiteX1" fmla="*/ 0 w 7911958"/>
              <a:gd name="connsiteY1" fmla="*/ 9313776 h 9802819"/>
              <a:gd name="connsiteX2" fmla="*/ 50440 w 7911958"/>
              <a:gd name="connsiteY2" fmla="*/ 8987284 h 9802819"/>
              <a:gd name="connsiteX3" fmla="*/ 398242 w 7911958"/>
              <a:gd name="connsiteY3" fmla="*/ 7595965 h 9802819"/>
              <a:gd name="connsiteX4" fmla="*/ 6756719 w 7911958"/>
              <a:gd name="connsiteY4" fmla="*/ 569139 h 9802819"/>
              <a:gd name="connsiteX5" fmla="*/ 7642630 w 7911958"/>
              <a:gd name="connsiteY5" fmla="*/ 87248 h 9802819"/>
              <a:gd name="connsiteX6" fmla="*/ 7911958 w 7911958"/>
              <a:gd name="connsiteY6" fmla="*/ 0 h 9802819"/>
              <a:gd name="connsiteX0" fmla="*/ 589029 w 7642630"/>
              <a:gd name="connsiteY0" fmla="*/ 9715571 h 9715571"/>
              <a:gd name="connsiteX1" fmla="*/ 0 w 7642630"/>
              <a:gd name="connsiteY1" fmla="*/ 9226528 h 9715571"/>
              <a:gd name="connsiteX2" fmla="*/ 50440 w 7642630"/>
              <a:gd name="connsiteY2" fmla="*/ 8900036 h 9715571"/>
              <a:gd name="connsiteX3" fmla="*/ 398242 w 7642630"/>
              <a:gd name="connsiteY3" fmla="*/ 7508717 h 9715571"/>
              <a:gd name="connsiteX4" fmla="*/ 6756719 w 7642630"/>
              <a:gd name="connsiteY4" fmla="*/ 481891 h 9715571"/>
              <a:gd name="connsiteX5" fmla="*/ 7642630 w 7642630"/>
              <a:gd name="connsiteY5" fmla="*/ 0 h 9715571"/>
              <a:gd name="connsiteX0" fmla="*/ 589029 w 7900749"/>
              <a:gd name="connsiteY0" fmla="*/ 9821966 h 9821966"/>
              <a:gd name="connsiteX1" fmla="*/ 0 w 7900749"/>
              <a:gd name="connsiteY1" fmla="*/ 9332923 h 9821966"/>
              <a:gd name="connsiteX2" fmla="*/ 50440 w 7900749"/>
              <a:gd name="connsiteY2" fmla="*/ 9006431 h 9821966"/>
              <a:gd name="connsiteX3" fmla="*/ 398242 w 7900749"/>
              <a:gd name="connsiteY3" fmla="*/ 7615112 h 9821966"/>
              <a:gd name="connsiteX4" fmla="*/ 6756719 w 7900749"/>
              <a:gd name="connsiteY4" fmla="*/ 588286 h 9821966"/>
              <a:gd name="connsiteX5" fmla="*/ 7900749 w 7900749"/>
              <a:gd name="connsiteY5" fmla="*/ 0 h 9821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00749" h="9821966">
                <a:moveTo>
                  <a:pt x="589029" y="9821966"/>
                </a:moveTo>
                <a:lnTo>
                  <a:pt x="0" y="9332923"/>
                </a:lnTo>
                <a:lnTo>
                  <a:pt x="50440" y="9006431"/>
                </a:lnTo>
                <a:cubicBezTo>
                  <a:pt x="119970" y="8604142"/>
                  <a:pt x="221982" y="8158814"/>
                  <a:pt x="398242" y="7615112"/>
                </a:cubicBezTo>
                <a:cubicBezTo>
                  <a:pt x="1372817" y="4608865"/>
                  <a:pt x="3887952" y="2237199"/>
                  <a:pt x="6756719" y="588286"/>
                </a:cubicBezTo>
                <a:cubicBezTo>
                  <a:pt x="6992735" y="452730"/>
                  <a:pt x="7549593" y="182994"/>
                  <a:pt x="7900749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047AB6-2584-6B5C-6392-94C81C020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51" y="762000"/>
            <a:ext cx="3598808" cy="2286000"/>
          </a:xfrm>
        </p:spPr>
        <p:txBody>
          <a:bodyPr anchor="t">
            <a:normAutofit/>
          </a:bodyPr>
          <a:lstStyle/>
          <a:p>
            <a:br>
              <a:rPr lang="en-GB" sz="3200">
                <a:solidFill>
                  <a:srgbClr val="FFFFFF"/>
                </a:solidFill>
              </a:rPr>
            </a:br>
            <a:endParaRPr lang="en-GB" sz="32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2D8A30-88E7-5176-C23E-344397943C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8808832"/>
              </p:ext>
            </p:extLst>
          </p:nvPr>
        </p:nvGraphicFramePr>
        <p:xfrm>
          <a:off x="4572000" y="771726"/>
          <a:ext cx="6858000" cy="4562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9276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Hands holding each other's wrists and interlinked to form a circle">
            <a:extLst>
              <a:ext uri="{FF2B5EF4-FFF2-40B4-BE49-F238E27FC236}">
                <a16:creationId xmlns:a16="http://schemas.microsoft.com/office/drawing/2014/main" id="{D7875193-4002-338B-28E8-092985F9FD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30" r="17297" b="1"/>
          <a:stretch/>
        </p:blipFill>
        <p:spPr>
          <a:xfrm>
            <a:off x="6613174" y="10"/>
            <a:ext cx="5578824" cy="6028246"/>
          </a:xfrm>
          <a:custGeom>
            <a:avLst/>
            <a:gdLst/>
            <a:ahLst/>
            <a:cxnLst/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362A0EA-3E81-4464-94B8-70BE5870E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87883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716CCF-9C11-E8DC-26E6-3DDBB959AE20}"/>
              </a:ext>
            </a:extLst>
          </p:cNvPr>
          <p:cNvSpPr txBox="1"/>
          <p:nvPr/>
        </p:nvSpPr>
        <p:spPr>
          <a:xfrm>
            <a:off x="762000" y="2286000"/>
            <a:ext cx="5334000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70000"/>
                  </a:schemeClr>
                </a:solidFill>
              </a:rPr>
              <a:t>Includes :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70000"/>
                  </a:schemeClr>
                </a:solidFill>
              </a:rPr>
              <a:t>People 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70000"/>
                  </a:schemeClr>
                </a:solidFill>
              </a:rPr>
              <a:t>Beliefs 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70000"/>
                  </a:schemeClr>
                </a:solidFill>
              </a:rPr>
              <a:t>Support 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70000"/>
                  </a:schemeClr>
                </a:solidFill>
              </a:rPr>
              <a:t>Purpose 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70000"/>
                  </a:schemeClr>
                </a:solidFill>
              </a:rPr>
              <a:t>Trust 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70000"/>
                  </a:schemeClr>
                </a:solidFill>
              </a:rPr>
              <a:t>Kindness 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70000"/>
                  </a:schemeClr>
                </a:solidFill>
              </a:rPr>
              <a:t>Common interests 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>
                    <a:alpha val="70000"/>
                  </a:schemeClr>
                </a:solidFill>
              </a:rPr>
              <a:t>Community spirit 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>
                  <a:alpha val="7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653E61-3A6B-E360-C255-2AD16555C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5334000" cy="152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/>
              <a:t>“A group of people with a shared interest or goal” </a:t>
            </a:r>
          </a:p>
        </p:txBody>
      </p:sp>
    </p:spTree>
    <p:extLst>
      <p:ext uri="{BB962C8B-B14F-4D97-AF65-F5344CB8AC3E}">
        <p14:creationId xmlns:p14="http://schemas.microsoft.com/office/powerpoint/2010/main" val="1478354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PU with binary numbers and blueprint">
            <a:extLst>
              <a:ext uri="{FF2B5EF4-FFF2-40B4-BE49-F238E27FC236}">
                <a16:creationId xmlns:a16="http://schemas.microsoft.com/office/drawing/2014/main" id="{DEB69100-F7C8-6BE1-71BE-7D5EC89C0E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22" r="21021" b="-1"/>
          <a:stretch/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90517-BF8B-0652-DCA7-9D6612927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Social media </a:t>
            </a:r>
          </a:p>
          <a:p>
            <a:r>
              <a:rPr lang="en-GB" sz="2400" dirty="0"/>
              <a:t>Apps </a:t>
            </a:r>
          </a:p>
          <a:p>
            <a:r>
              <a:rPr lang="en-GB" sz="2400" dirty="0"/>
              <a:t>Digital connection </a:t>
            </a:r>
          </a:p>
          <a:p>
            <a:r>
              <a:rPr lang="en-GB" sz="2400" dirty="0"/>
              <a:t>Pod casts </a:t>
            </a:r>
          </a:p>
          <a:p>
            <a:r>
              <a:rPr lang="en-GB" sz="2400" dirty="0"/>
              <a:t>Online support groups</a:t>
            </a:r>
          </a:p>
          <a:p>
            <a:r>
              <a:rPr lang="en-GB" sz="2400" dirty="0"/>
              <a:t>Email</a:t>
            </a:r>
          </a:p>
          <a:p>
            <a:r>
              <a:rPr lang="en-GB" sz="2400" dirty="0"/>
              <a:t>Digital conferencing 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920059-D293-584C-6A24-96B779902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/>
              <a:t>Examples of technology used to develop communities </a:t>
            </a:r>
          </a:p>
        </p:txBody>
      </p:sp>
    </p:spTree>
    <p:extLst>
      <p:ext uri="{BB962C8B-B14F-4D97-AF65-F5344CB8AC3E}">
        <p14:creationId xmlns:p14="http://schemas.microsoft.com/office/powerpoint/2010/main" val="6704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B2B1500-BB55-471C-8A9E-67288297E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045E22C-A99D-41BB-AF14-EF1B1E745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6525"/>
            <a:ext cx="6130391" cy="67214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15F051-EB8D-C7DC-80EF-9129B417C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99787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Womens aid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E94705-B2E7-6334-462E-43FDEBF9FF1D}"/>
              </a:ext>
            </a:extLst>
          </p:cNvPr>
          <p:cNvSpPr txBox="1"/>
          <p:nvPr/>
        </p:nvSpPr>
        <p:spPr>
          <a:xfrm>
            <a:off x="6471920" y="1239520"/>
            <a:ext cx="465328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Who are they?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What do they stand for?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How big is the community?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How do they stay connected?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5627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F3A0F6C-EB8F-4A4C-8258-23F6D815E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8352" cy="6438900"/>
          </a:xfrm>
          <a:custGeom>
            <a:avLst/>
            <a:gdLst>
              <a:gd name="connsiteX0" fmla="*/ 0 w 12198352"/>
              <a:gd name="connsiteY0" fmla="*/ 0 h 6438900"/>
              <a:gd name="connsiteX1" fmla="*/ 12198352 w 12198352"/>
              <a:gd name="connsiteY1" fmla="*/ 0 h 6438900"/>
              <a:gd name="connsiteX2" fmla="*/ 12198352 w 12198352"/>
              <a:gd name="connsiteY2" fmla="*/ 5644414 h 6438900"/>
              <a:gd name="connsiteX3" fmla="*/ 12042486 w 12198352"/>
              <a:gd name="connsiteY3" fmla="*/ 5750064 h 6438900"/>
              <a:gd name="connsiteX4" fmla="*/ 9483672 w 12198352"/>
              <a:gd name="connsiteY4" fmla="*/ 6432438 h 6438900"/>
              <a:gd name="connsiteX5" fmla="*/ 8500895 w 12198352"/>
              <a:gd name="connsiteY5" fmla="*/ 6437925 h 6438900"/>
              <a:gd name="connsiteX6" fmla="*/ 1629409 w 12198352"/>
              <a:gd name="connsiteY6" fmla="*/ 5170893 h 6438900"/>
              <a:gd name="connsiteX7" fmla="*/ 433424 w 12198352"/>
              <a:gd name="connsiteY7" fmla="*/ 4633819 h 6438900"/>
              <a:gd name="connsiteX8" fmla="*/ 0 w 12198352"/>
              <a:gd name="connsiteY8" fmla="*/ 4450771 h 643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8352" h="6438900">
                <a:moveTo>
                  <a:pt x="0" y="0"/>
                </a:moveTo>
                <a:lnTo>
                  <a:pt x="12198352" y="0"/>
                </a:lnTo>
                <a:lnTo>
                  <a:pt x="12198352" y="5644414"/>
                </a:lnTo>
                <a:lnTo>
                  <a:pt x="12042486" y="5750064"/>
                </a:lnTo>
                <a:cubicBezTo>
                  <a:pt x="11268689" y="6237466"/>
                  <a:pt x="10357585" y="6417714"/>
                  <a:pt x="9483672" y="6432438"/>
                </a:cubicBezTo>
                <a:cubicBezTo>
                  <a:pt x="9158751" y="6438062"/>
                  <a:pt x="8830819" y="6440385"/>
                  <a:pt x="8500895" y="6437925"/>
                </a:cubicBezTo>
                <a:cubicBezTo>
                  <a:pt x="6191416" y="6420695"/>
                  <a:pt x="3784289" y="6168856"/>
                  <a:pt x="1629409" y="5170893"/>
                </a:cubicBezTo>
                <a:cubicBezTo>
                  <a:pt x="1229906" y="4985892"/>
                  <a:pt x="831404" y="4807078"/>
                  <a:pt x="433424" y="4633819"/>
                </a:cubicBezTo>
                <a:lnTo>
                  <a:pt x="0" y="445077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5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A9C92F4-A4A4-42E0-9391-C666AAED1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817925">
            <a:off x="2322363" y="-118377"/>
            <a:ext cx="7900749" cy="9821966"/>
          </a:xfrm>
          <a:custGeom>
            <a:avLst/>
            <a:gdLst>
              <a:gd name="connsiteX0" fmla="*/ 589029 w 7858893"/>
              <a:gd name="connsiteY0" fmla="*/ 9827096 h 9827096"/>
              <a:gd name="connsiteX1" fmla="*/ 0 w 7858893"/>
              <a:gd name="connsiteY1" fmla="*/ 9338053 h 9827096"/>
              <a:gd name="connsiteX2" fmla="*/ 50440 w 7858893"/>
              <a:gd name="connsiteY2" fmla="*/ 9011561 h 9827096"/>
              <a:gd name="connsiteX3" fmla="*/ 398242 w 7858893"/>
              <a:gd name="connsiteY3" fmla="*/ 7620242 h 9827096"/>
              <a:gd name="connsiteX4" fmla="*/ 6756719 w 7858893"/>
              <a:gd name="connsiteY4" fmla="*/ 593416 h 9827096"/>
              <a:gd name="connsiteX5" fmla="*/ 7642630 w 7858893"/>
              <a:gd name="connsiteY5" fmla="*/ 111525 h 9827096"/>
              <a:gd name="connsiteX6" fmla="*/ 7858893 w 7858893"/>
              <a:gd name="connsiteY6" fmla="*/ 0 h 9827096"/>
              <a:gd name="connsiteX0" fmla="*/ 589029 w 8190490"/>
              <a:gd name="connsiteY0" fmla="*/ 9787128 h 9787128"/>
              <a:gd name="connsiteX1" fmla="*/ 0 w 8190490"/>
              <a:gd name="connsiteY1" fmla="*/ 9298085 h 9787128"/>
              <a:gd name="connsiteX2" fmla="*/ 50440 w 8190490"/>
              <a:gd name="connsiteY2" fmla="*/ 8971593 h 9787128"/>
              <a:gd name="connsiteX3" fmla="*/ 398242 w 8190490"/>
              <a:gd name="connsiteY3" fmla="*/ 7580274 h 9787128"/>
              <a:gd name="connsiteX4" fmla="*/ 6756719 w 8190490"/>
              <a:gd name="connsiteY4" fmla="*/ 553448 h 9787128"/>
              <a:gd name="connsiteX5" fmla="*/ 7642630 w 8190490"/>
              <a:gd name="connsiteY5" fmla="*/ 71557 h 9787128"/>
              <a:gd name="connsiteX6" fmla="*/ 8190490 w 8190490"/>
              <a:gd name="connsiteY6" fmla="*/ 0 h 9787128"/>
              <a:gd name="connsiteX7" fmla="*/ 589029 w 8190490"/>
              <a:gd name="connsiteY7" fmla="*/ 9787128 h 9787128"/>
              <a:gd name="connsiteX0" fmla="*/ 589029 w 8281930"/>
              <a:gd name="connsiteY0" fmla="*/ 9722690 h 9722690"/>
              <a:gd name="connsiteX1" fmla="*/ 0 w 8281930"/>
              <a:gd name="connsiteY1" fmla="*/ 9233647 h 9722690"/>
              <a:gd name="connsiteX2" fmla="*/ 50440 w 8281930"/>
              <a:gd name="connsiteY2" fmla="*/ 8907155 h 9722690"/>
              <a:gd name="connsiteX3" fmla="*/ 398242 w 8281930"/>
              <a:gd name="connsiteY3" fmla="*/ 7515836 h 9722690"/>
              <a:gd name="connsiteX4" fmla="*/ 6756719 w 8281930"/>
              <a:gd name="connsiteY4" fmla="*/ 489010 h 9722690"/>
              <a:gd name="connsiteX5" fmla="*/ 7642630 w 8281930"/>
              <a:gd name="connsiteY5" fmla="*/ 7119 h 9722690"/>
              <a:gd name="connsiteX6" fmla="*/ 8281930 w 8281930"/>
              <a:gd name="connsiteY6" fmla="*/ 27002 h 9722690"/>
              <a:gd name="connsiteX0" fmla="*/ 589029 w 7911958"/>
              <a:gd name="connsiteY0" fmla="*/ 9802819 h 9802819"/>
              <a:gd name="connsiteX1" fmla="*/ 0 w 7911958"/>
              <a:gd name="connsiteY1" fmla="*/ 9313776 h 9802819"/>
              <a:gd name="connsiteX2" fmla="*/ 50440 w 7911958"/>
              <a:gd name="connsiteY2" fmla="*/ 8987284 h 9802819"/>
              <a:gd name="connsiteX3" fmla="*/ 398242 w 7911958"/>
              <a:gd name="connsiteY3" fmla="*/ 7595965 h 9802819"/>
              <a:gd name="connsiteX4" fmla="*/ 6756719 w 7911958"/>
              <a:gd name="connsiteY4" fmla="*/ 569139 h 9802819"/>
              <a:gd name="connsiteX5" fmla="*/ 7642630 w 7911958"/>
              <a:gd name="connsiteY5" fmla="*/ 87248 h 9802819"/>
              <a:gd name="connsiteX6" fmla="*/ 7911958 w 7911958"/>
              <a:gd name="connsiteY6" fmla="*/ 0 h 9802819"/>
              <a:gd name="connsiteX0" fmla="*/ 589029 w 7642630"/>
              <a:gd name="connsiteY0" fmla="*/ 9715571 h 9715571"/>
              <a:gd name="connsiteX1" fmla="*/ 0 w 7642630"/>
              <a:gd name="connsiteY1" fmla="*/ 9226528 h 9715571"/>
              <a:gd name="connsiteX2" fmla="*/ 50440 w 7642630"/>
              <a:gd name="connsiteY2" fmla="*/ 8900036 h 9715571"/>
              <a:gd name="connsiteX3" fmla="*/ 398242 w 7642630"/>
              <a:gd name="connsiteY3" fmla="*/ 7508717 h 9715571"/>
              <a:gd name="connsiteX4" fmla="*/ 6756719 w 7642630"/>
              <a:gd name="connsiteY4" fmla="*/ 481891 h 9715571"/>
              <a:gd name="connsiteX5" fmla="*/ 7642630 w 7642630"/>
              <a:gd name="connsiteY5" fmla="*/ 0 h 9715571"/>
              <a:gd name="connsiteX0" fmla="*/ 589029 w 7900749"/>
              <a:gd name="connsiteY0" fmla="*/ 9821966 h 9821966"/>
              <a:gd name="connsiteX1" fmla="*/ 0 w 7900749"/>
              <a:gd name="connsiteY1" fmla="*/ 9332923 h 9821966"/>
              <a:gd name="connsiteX2" fmla="*/ 50440 w 7900749"/>
              <a:gd name="connsiteY2" fmla="*/ 9006431 h 9821966"/>
              <a:gd name="connsiteX3" fmla="*/ 398242 w 7900749"/>
              <a:gd name="connsiteY3" fmla="*/ 7615112 h 9821966"/>
              <a:gd name="connsiteX4" fmla="*/ 6756719 w 7900749"/>
              <a:gd name="connsiteY4" fmla="*/ 588286 h 9821966"/>
              <a:gd name="connsiteX5" fmla="*/ 7900749 w 7900749"/>
              <a:gd name="connsiteY5" fmla="*/ 0 h 9821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00749" h="9821966">
                <a:moveTo>
                  <a:pt x="589029" y="9821966"/>
                </a:moveTo>
                <a:lnTo>
                  <a:pt x="0" y="9332923"/>
                </a:lnTo>
                <a:lnTo>
                  <a:pt x="50440" y="9006431"/>
                </a:lnTo>
                <a:cubicBezTo>
                  <a:pt x="119970" y="8604142"/>
                  <a:pt x="221982" y="8158814"/>
                  <a:pt x="398242" y="7615112"/>
                </a:cubicBezTo>
                <a:cubicBezTo>
                  <a:pt x="1372817" y="4608865"/>
                  <a:pt x="3887952" y="2237199"/>
                  <a:pt x="6756719" y="588286"/>
                </a:cubicBezTo>
                <a:cubicBezTo>
                  <a:pt x="6992735" y="452730"/>
                  <a:pt x="7549593" y="182994"/>
                  <a:pt x="7900749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7C1C3-9F2D-A5AE-0BAC-D94BD03A6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51" y="762000"/>
            <a:ext cx="3598808" cy="2286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solidFill>
                  <a:srgbClr val="FFFFFF"/>
                </a:solidFill>
              </a:rPr>
              <a:t>Examples of technology used within Womens aid </a:t>
            </a:r>
          </a:p>
        </p:txBody>
      </p:sp>
      <p:graphicFrame>
        <p:nvGraphicFramePr>
          <p:cNvPr id="20" name="TextBox 3">
            <a:extLst>
              <a:ext uri="{FF2B5EF4-FFF2-40B4-BE49-F238E27FC236}">
                <a16:creationId xmlns:a16="http://schemas.microsoft.com/office/drawing/2014/main" id="{735873FD-231F-DC5F-09B5-68BAAF59BB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2035961"/>
              </p:ext>
            </p:extLst>
          </p:nvPr>
        </p:nvGraphicFramePr>
        <p:xfrm>
          <a:off x="4572000" y="771726"/>
          <a:ext cx="6858000" cy="4562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7026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D065C6D-EB42-400B-99C4-D0ACE936F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3174" y="0"/>
            <a:ext cx="5578824" cy="6028256"/>
          </a:xfrm>
          <a:custGeom>
            <a:avLst/>
            <a:gdLst>
              <a:gd name="connsiteX0" fmla="*/ 1681218 w 5578824"/>
              <a:gd name="connsiteY0" fmla="*/ 0 h 6028256"/>
              <a:gd name="connsiteX1" fmla="*/ 5578824 w 5578824"/>
              <a:gd name="connsiteY1" fmla="*/ 0 h 6028256"/>
              <a:gd name="connsiteX2" fmla="*/ 5578824 w 5578824"/>
              <a:gd name="connsiteY2" fmla="*/ 5760161 h 6028256"/>
              <a:gd name="connsiteX3" fmla="*/ 5441231 w 5578824"/>
              <a:gd name="connsiteY3" fmla="*/ 5804042 h 6028256"/>
              <a:gd name="connsiteX4" fmla="*/ 4253224 w 5578824"/>
              <a:gd name="connsiteY4" fmla="*/ 5980388 h 6028256"/>
              <a:gd name="connsiteX5" fmla="*/ 837278 w 5578824"/>
              <a:gd name="connsiteY5" fmla="*/ 4877588 h 6028256"/>
              <a:gd name="connsiteX6" fmla="*/ 109626 w 5578824"/>
              <a:gd name="connsiteY6" fmla="*/ 3329255 h 6028256"/>
              <a:gd name="connsiteX7" fmla="*/ 156962 w 5578824"/>
              <a:gd name="connsiteY7" fmla="*/ 1773839 h 6028256"/>
              <a:gd name="connsiteX8" fmla="*/ 904890 w 5578824"/>
              <a:gd name="connsiteY8" fmla="*/ 738354 h 6028256"/>
              <a:gd name="connsiteX9" fmla="*/ 1304592 w 5578824"/>
              <a:gd name="connsiteY9" fmla="*/ 360545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362A0EA-3E81-4464-94B8-70BE5870E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87883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64E63E-A13C-1462-8D69-1D52DBCCD188}"/>
              </a:ext>
            </a:extLst>
          </p:cNvPr>
          <p:cNvSpPr txBox="1"/>
          <p:nvPr/>
        </p:nvSpPr>
        <p:spPr>
          <a:xfrm>
            <a:off x="762000" y="2286000"/>
            <a:ext cx="5334000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70000"/>
                  </a:schemeClr>
                </a:solidFill>
              </a:rPr>
              <a:t>Key features include;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alpha val="70000"/>
                </a:schemeClr>
              </a:solidFill>
            </a:endParaRP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70000"/>
                  </a:schemeClr>
                </a:solidFill>
              </a:rPr>
              <a:t>Alert features – sends a text to your chosen contact with a link to your location 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alpha val="70000"/>
                </a:schemeClr>
              </a:solidFill>
            </a:endParaRP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70000"/>
                  </a:schemeClr>
                </a:solidFill>
              </a:rPr>
              <a:t>Report feature – helps collect evidence of harassment/stalking to secure a conviction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D3710A-E7B7-ABB3-0008-BB0F6D12F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5334000" cy="152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/>
              <a:t>Hollie Guard Personal Safety App</a:t>
            </a:r>
          </a:p>
        </p:txBody>
      </p:sp>
      <p:pic>
        <p:nvPicPr>
          <p:cNvPr id="7" name="Graphic 6" descr="Smart Phone">
            <a:extLst>
              <a:ext uri="{FF2B5EF4-FFF2-40B4-BE49-F238E27FC236}">
                <a16:creationId xmlns:a16="http://schemas.microsoft.com/office/drawing/2014/main" id="{2ACD5AF7-AEB2-5896-0B8F-3824FCBDBB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58000" y="771525"/>
            <a:ext cx="5334000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5752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15E4E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4A8FDA66-67B4-4DBE-8354-C26F91ADB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0 w 12191999"/>
              <a:gd name="connsiteY0" fmla="*/ 0 h 6857999"/>
              <a:gd name="connsiteX1" fmla="*/ 12191999 w 12191999"/>
              <a:gd name="connsiteY1" fmla="*/ 0 h 6857999"/>
              <a:gd name="connsiteX2" fmla="*/ 12191999 w 12191999"/>
              <a:gd name="connsiteY2" fmla="*/ 6857999 h 6857999"/>
              <a:gd name="connsiteX3" fmla="*/ 0 w 12191999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7999">
                <a:moveTo>
                  <a:pt x="0" y="0"/>
                </a:moveTo>
                <a:lnTo>
                  <a:pt x="12191999" y="0"/>
                </a:lnTo>
                <a:lnTo>
                  <a:pt x="1219199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B2B1500-BB55-471C-8A9E-67288297E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045E22C-A99D-41BB-AF14-EF1B1E745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6525"/>
            <a:ext cx="6130391" cy="67214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17C432-FC3D-8F97-0A43-F4AAB2DAB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99787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Advantages?</a:t>
            </a:r>
          </a:p>
        </p:txBody>
      </p:sp>
      <p:pic>
        <p:nvPicPr>
          <p:cNvPr id="4" name="Graphic 3" descr="Thumbs Up Sign">
            <a:extLst>
              <a:ext uri="{FF2B5EF4-FFF2-40B4-BE49-F238E27FC236}">
                <a16:creationId xmlns:a16="http://schemas.microsoft.com/office/drawing/2014/main" id="{4B6744A1-E5EF-4858-BE74-6A0A8ED5A3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1600000">
            <a:off x="6858000" y="1530350"/>
            <a:ext cx="4565650" cy="456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7218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15E4E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A8FDA66-67B4-4DBE-8354-C26F91ADB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0 w 12191999"/>
              <a:gd name="connsiteY0" fmla="*/ 0 h 6857999"/>
              <a:gd name="connsiteX1" fmla="*/ 12191999 w 12191999"/>
              <a:gd name="connsiteY1" fmla="*/ 0 h 6857999"/>
              <a:gd name="connsiteX2" fmla="*/ 12191999 w 12191999"/>
              <a:gd name="connsiteY2" fmla="*/ 6857999 h 6857999"/>
              <a:gd name="connsiteX3" fmla="*/ 0 w 12191999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7999">
                <a:moveTo>
                  <a:pt x="0" y="0"/>
                </a:moveTo>
                <a:lnTo>
                  <a:pt x="12191999" y="0"/>
                </a:lnTo>
                <a:lnTo>
                  <a:pt x="1219199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B2B1500-BB55-471C-8A9E-67288297E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045E22C-A99D-41BB-AF14-EF1B1E745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6525"/>
            <a:ext cx="6130391" cy="67214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88ED5-FD0E-BF76-49DA-ABE5E02BB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99787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Disadvantages?</a:t>
            </a:r>
          </a:p>
        </p:txBody>
      </p:sp>
      <p:pic>
        <p:nvPicPr>
          <p:cNvPr id="7" name="Graphic 6" descr="Thumbs Up Sign">
            <a:extLst>
              <a:ext uri="{FF2B5EF4-FFF2-40B4-BE49-F238E27FC236}">
                <a16:creationId xmlns:a16="http://schemas.microsoft.com/office/drawing/2014/main" id="{7A36ED0D-394D-0EB9-B3C0-B803FD402A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6858000" y="1530350"/>
            <a:ext cx="4565650" cy="456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787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B2B1500-BB55-471C-8A9E-67288297E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045E22C-A99D-41BB-AF14-EF1B1E745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6525"/>
            <a:ext cx="6130391" cy="67214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94B4EF-E93C-5F87-EBA7-F24ACBB79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99787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can this technology be developed further?</a:t>
            </a:r>
          </a:p>
        </p:txBody>
      </p:sp>
    </p:spTree>
    <p:extLst>
      <p:ext uri="{BB962C8B-B14F-4D97-AF65-F5344CB8AC3E}">
        <p14:creationId xmlns:p14="http://schemas.microsoft.com/office/powerpoint/2010/main" val="2750003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15E4E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4A8FDA66-67B4-4DBE-8354-C26F91ADB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0 w 12191999"/>
              <a:gd name="connsiteY0" fmla="*/ 0 h 6857999"/>
              <a:gd name="connsiteX1" fmla="*/ 12191999 w 12191999"/>
              <a:gd name="connsiteY1" fmla="*/ 0 h 6857999"/>
              <a:gd name="connsiteX2" fmla="*/ 12191999 w 12191999"/>
              <a:gd name="connsiteY2" fmla="*/ 6857999 h 6857999"/>
              <a:gd name="connsiteX3" fmla="*/ 0 w 12191999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7999">
                <a:moveTo>
                  <a:pt x="0" y="0"/>
                </a:moveTo>
                <a:lnTo>
                  <a:pt x="12191999" y="0"/>
                </a:lnTo>
                <a:lnTo>
                  <a:pt x="1219199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B2B1500-BB55-471C-8A9E-67288297E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3045E22C-A99D-41BB-AF14-EF1B1E745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6525"/>
            <a:ext cx="6130391" cy="67214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FC4208-053C-3930-09C0-2A9C2F3CC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99787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pic>
        <p:nvPicPr>
          <p:cNvPr id="22" name="Graphic 21" descr="Smiling Face with No Fill">
            <a:extLst>
              <a:ext uri="{FF2B5EF4-FFF2-40B4-BE49-F238E27FC236}">
                <a16:creationId xmlns:a16="http://schemas.microsoft.com/office/drawing/2014/main" id="{5E5185DE-71DA-E218-B959-3EA888570B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58000" y="1530350"/>
            <a:ext cx="4565650" cy="456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2869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0442E08-00AE-5053-FE52-0717F574FF99}"/>
              </a:ext>
            </a:extLst>
          </p:cNvPr>
          <p:cNvSpPr txBox="1"/>
          <p:nvPr/>
        </p:nvSpPr>
        <p:spPr>
          <a:xfrm>
            <a:off x="662152" y="588579"/>
            <a:ext cx="10131972" cy="768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1307FD-4D88-BDEB-D80E-272DF92E6526}"/>
              </a:ext>
            </a:extLst>
          </p:cNvPr>
          <p:cNvSpPr txBox="1"/>
          <p:nvPr/>
        </p:nvSpPr>
        <p:spPr>
          <a:xfrm>
            <a:off x="922808" y="588579"/>
            <a:ext cx="10607040" cy="7688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 List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Afrouz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R., 2021. The nature, patterns and consequences of technology-facilitated domestic abuse: A scoping review.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Trauma, Violence, &amp; Abuse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p.15248380211046752.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Bates, E.A. and Douglas, E.M., 2020. Services for domestic violence victims in the United Kingdom and United States: Where are we today?.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Partner Abuse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Bowstead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J.C., (2015)., ‘Why women’s domestic violence refuges are not local services’,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Critical Social Policy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Vol. 35(3): 327–349, p. 335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Cavaye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and Ross, H., 2019. Community resilience and community development: What mutual opportunities arise from interactions between the two concepts?.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Community Development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50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pp.181-200.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Femi-Ajao, O., Kendal, S. and Lovell, K., 2020. A qualitative systematic review of published work on disclosure and help-seeking for domestic violence and abuse among women from ethnic minority populations in the UK.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Ethnicity &amp; Health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25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(5), pp.732-746.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Ferguson, R.F. and Dickens, W.T. eds., 2011.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Urban problems and community development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Brookings Institution Press.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Garrety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K., Robertson, P.L. and </a:t>
            </a: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Badham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R., 2004. Integrating communities of practice in technology development projects.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project management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22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pp.351-358.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Gruzd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and </a:t>
            </a: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Haythornthwaite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C., 2013. Enabling community through social media.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medical Internet research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15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(10), p.e248.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Her Majesty’s Inspectorate of Constabulary (HMIC). (2015)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Increasingly everyone’s business: A progress report on the police response to domestic abuse.</a:t>
            </a:r>
            <a:r>
              <a:rPr lang="en-GB" sz="1000" u="sng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 Published online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HMIC, p. 28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Herman, J.L., 2015.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Trauma and recovery: The aftermath of violence--from domestic abuse to political terror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Hachette </a:t>
            </a: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uK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Lakkaraju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H., McAuley, J. and </a:t>
            </a: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Leskovec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J., 2013. What's in a name? understanding the interplay between titles, content, and communities in social media. In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Proceedings of the international AAAI conference on web and social media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(Vol. 7, No. 1, pp. 311-320).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Leitão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R., 2021. Technology-Facilitated Intimate Partner Abuse: a qualitative analysis of data from online domestic abuse forums.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Human–Computer Interaction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36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(3), pp.203-242.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Lindskog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H., 2004, April. Smart communities initiatives. In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Proceedings of the 3rd </a:t>
            </a:r>
            <a:r>
              <a:rPr lang="en-GB" sz="100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ISOneWorld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Conference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(Vol. 16, pp. 14-16).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Lopez-</a:t>
            </a: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Neira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I., Patel, T., Parkin, S., </a:t>
            </a: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Danezis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G. and </a:t>
            </a: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Tanczer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L., 2019. ‘Internet of Things’: How abuse is getting smarter.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Matarrita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-Cascante, D. and Brennan, M.A., 2012. Conceptualizing community development in the twenty-first century.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Community development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43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(3), pp.293-305.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Office for National Statistics (ONS). (2020).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Domestic abuse victim characteristics, England and Wales: year ending March 2020. </a:t>
            </a:r>
            <a:r>
              <a:rPr lang="en-GB" sz="1000" u="sng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Published online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ONS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i="1" u="sng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Office for National Statistics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(2019) Domestic abuse in England and Wales overview: </a:t>
            </a:r>
            <a:r>
              <a:rPr lang="en-GB" sz="1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November 2019</a:t>
            </a: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000" dirty="0">
              <a:solidFill>
                <a:schemeClr val="bg1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9360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5ADB82E-481A-88DC-7A5D-71C4A8EB3614}"/>
              </a:ext>
            </a:extLst>
          </p:cNvPr>
          <p:cNvSpPr txBox="1"/>
          <p:nvPr/>
        </p:nvSpPr>
        <p:spPr>
          <a:xfrm>
            <a:off x="1026160" y="772160"/>
            <a:ext cx="9845040" cy="6147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Reference list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Public Health Wales., (2015). Violence against women and girls act 2015., </a:t>
            </a:r>
            <a:r>
              <a:rPr lang="en-GB" sz="1000" u="sng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https://phw.nhs.wales/services-and-teams/national-safeguarding-service/safeguarding-latest-guidance/specific-groups-accordion/violence-against-women-domestic-abuse-and-sexual-violence/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spc="-5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Refuge., (2022)., </a:t>
            </a:r>
            <a:r>
              <a:rPr lang="en-GB" sz="1000" i="1" spc="-5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24 Hour national domestic abuse helpline</a:t>
            </a:r>
            <a:r>
              <a:rPr lang="en-GB" sz="1000" spc="-5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., </a:t>
            </a:r>
            <a:r>
              <a:rPr lang="en-GB" sz="1000" u="sng" spc="-5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https://www.nationaldahelpline.org.uk/</a:t>
            </a:r>
            <a:r>
              <a:rPr lang="en-GB" sz="1000" spc="-5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(accessed on 23/03/2023)</a:t>
            </a:r>
            <a:endParaRPr lang="en-GB" sz="1000" dirty="0">
              <a:solidFill>
                <a:schemeClr val="bg1"/>
              </a:solidFill>
              <a:effectLst/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Slupska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J. and </a:t>
            </a:r>
            <a:r>
              <a:rPr lang="en-GB" sz="1000" dirty="0" err="1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Tanczer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L.M., 2021. Threat </a:t>
            </a:r>
            <a:r>
              <a:rPr lang="en-GB" sz="1000" dirty="0" err="1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modeling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intimate partner violence: tech abuse as a cybersecurity challenge in the Internet of Things. In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The Emerald International Handbook of Technology-Facilitated Violence and Abuse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Emerald Publishing Limited.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Southworth, C., Dawson, S., Fraser, C. and Tucker, S., 2005. A high-tech twist on abuse: Technology, intimate partner stalking, and advocacy.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Violence Against Women Online Resources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pp.1-15.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The Hideout., (2022)., 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Until children and young people are safe., </a:t>
            </a:r>
            <a:r>
              <a:rPr lang="en-GB" sz="1000" u="sng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http://thehideout.org.uk/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(accessed on 23/03/2023)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UK Parliament., (2020)., Tech abuse., </a:t>
            </a:r>
            <a:r>
              <a:rPr lang="en-GB" sz="1000" u="sng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https://post.parliament.uk/technology-and-domestic-abuse/#:~:text=Domestic%20abuse%20charity%20Refuge%20reported%20that%20in%202019%2C,misused%20to%20stalk%2C%20harass%2C%20impersonate%20and%20threaten%20victims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(accessed on 23/03/2023)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Velichety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S. and Ram, S., 2020. Finding a Needle in the Haystack-Recommending Online Communities on Social Media Platforms Using Network and Design Science.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Forthcoming, Journal of Association for Information Systems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spc="-5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Welsh Government., (2019)., </a:t>
            </a:r>
            <a:r>
              <a:rPr lang="en-GB" sz="1000" u="sng" spc="-5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  <a:hlinkClick r:id="rId6" tooltip="Domestic abuse, sexual violence and slavery: guidance for professional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Domestic abuse, sexual violence and slavery: guidance for professionals</a:t>
            </a:r>
            <a:r>
              <a:rPr lang="en-GB" sz="1000" spc="-5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[Accessed 23/03/2023].</a:t>
            </a:r>
            <a:endParaRPr lang="en-GB" sz="1000" dirty="0">
              <a:solidFill>
                <a:schemeClr val="bg1"/>
              </a:solidFill>
              <a:effectLst/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Wenger, E., White, N., Smith, J.D. and Rowe, K., 2005. Technology for communities.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Working, learning and collaborating in a network: Guide to the implementation and leadership of intentional communities of practice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14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pp.71-94.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spc="-5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Women’s aid., (2021)., </a:t>
            </a:r>
            <a:r>
              <a:rPr lang="en-GB" sz="1000" i="1" spc="-5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What can women’s aid do for me?., </a:t>
            </a:r>
            <a:r>
              <a:rPr lang="en-GB" sz="1000" spc="-5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000" u="sng" spc="-5" dirty="0">
                <a:solidFill>
                  <a:srgbClr val="6682AC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https://www.womensaid.org.uk/the-survivors-handbook/what-can-</a:t>
            </a:r>
            <a:r>
              <a:rPr lang="en-GB" sz="1000" u="sng" spc="-5" dirty="0" err="1">
                <a:solidFill>
                  <a:srgbClr val="6682AC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womens</a:t>
            </a:r>
            <a:r>
              <a:rPr lang="en-GB" sz="1000" u="sng" spc="-5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-aid-do-for-me/#:~:text=The%20services%20offered%20by%20local%20Women%E2%80%99s%20Aid%20organisations,fleeing%20from%20domestic%20abuse.%20...%20More%20items...%20</a:t>
            </a:r>
            <a:r>
              <a:rPr lang="en-GB" sz="1000" spc="-5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(accessed on 23/03/2023)</a:t>
            </a:r>
            <a:endParaRPr lang="en-GB" sz="1000" dirty="0">
              <a:solidFill>
                <a:schemeClr val="bg1"/>
              </a:solidFill>
              <a:effectLst/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Womens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Aid., (2023).,  Cover your tracks online., </a:t>
            </a:r>
            <a:r>
              <a:rPr lang="en-GB" sz="1000" u="sng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https://www.womensaid.org.uk/information-support/what-is-domestic-abuse/cover-your-tracks-online/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(accessed on 23/03/2023)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Womens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Aid., (2023)., Who are we., </a:t>
            </a:r>
            <a:r>
              <a:rPr lang="en-GB" sz="1000" u="sng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https://www.womensaid.org.uk/about-us/who-we-are/#:~:text=Women%E2%80%99s%20Aid%20is%20a%20grassroots%20federation%20working%20together,anti-racist%20and%20inclusive%20in%20all%20that%20we%20do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(accessed on 23/03/2023)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Woodlock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D., 2017. The abuse of technology in domestic violence and stalking.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Violence against women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 </a:t>
            </a:r>
            <a:r>
              <a:rPr lang="en-GB" sz="1000" i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23</a:t>
            </a:r>
            <a:r>
              <a:rPr lang="en-GB" sz="10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(5), pp.584-602.</a:t>
            </a:r>
          </a:p>
          <a:p>
            <a:endParaRPr lang="en-GB" sz="1000" dirty="0">
              <a:solidFill>
                <a:schemeClr val="bg1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1000" dirty="0">
              <a:solidFill>
                <a:schemeClr val="bg1"/>
              </a:solidFill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39248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AnalogousFromLightSeed_2SEEDS">
      <a:dk1>
        <a:srgbClr val="000000"/>
      </a:dk1>
      <a:lt1>
        <a:srgbClr val="FFFFFF"/>
      </a:lt1>
      <a:dk2>
        <a:srgbClr val="243841"/>
      </a:dk2>
      <a:lt2>
        <a:srgbClr val="E2E4E8"/>
      </a:lt2>
      <a:accent1>
        <a:srgbClr val="B59E7B"/>
      </a:accent1>
      <a:accent2>
        <a:srgbClr val="C2988E"/>
      </a:accent2>
      <a:accent3>
        <a:srgbClr val="A2A37C"/>
      </a:accent3>
      <a:accent4>
        <a:srgbClr val="7AA9B7"/>
      </a:accent4>
      <a:accent5>
        <a:srgbClr val="90A2C3"/>
      </a:accent5>
      <a:accent6>
        <a:srgbClr val="837FBA"/>
      </a:accent6>
      <a:hlink>
        <a:srgbClr val="6682AC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8" ma:contentTypeDescription="Create a new document." ma:contentTypeScope="" ma:versionID="4fe6ed94476a5500beb8f285aea45066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abffed356e6924796ab90940d6160d72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B336A02-1FD9-4EBC-8DCB-9A954284126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BFAD290-F7A5-4BDE-8B04-C20B0E41BD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647363B-568B-4351-BCD1-954C1A8A23EC}">
  <ds:schemaRefs>
    <ds:schemaRef ds:uri="http://purl.org/dc/dcmitype/"/>
    <ds:schemaRef ds:uri="7b23fa32-4003-4364-bee1-595462966394"/>
    <ds:schemaRef ds:uri="http://schemas.microsoft.com/office/2006/documentManagement/types"/>
    <ds:schemaRef ds:uri="http://www.w3.org/XML/1998/namespace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f54e4810-f1f5-4bce-aa8e-e4722dc561be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2171</TotalTime>
  <Words>1296</Words>
  <Application>Microsoft Office PowerPoint</Application>
  <PresentationFormat>Widescreen</PresentationFormat>
  <Paragraphs>94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Avenir Next LT Pro</vt:lpstr>
      <vt:lpstr>Avenir Next LT Pro Light</vt:lpstr>
      <vt:lpstr>Calibri</vt:lpstr>
      <vt:lpstr>Calibri Light</vt:lpstr>
      <vt:lpstr>Sitka Subheading</vt:lpstr>
      <vt:lpstr>PebbleVTI</vt:lpstr>
      <vt:lpstr>Community Care and Development </vt:lpstr>
      <vt:lpstr>What is a community </vt:lpstr>
      <vt:lpstr>Examples of communities </vt:lpstr>
      <vt:lpstr> </vt:lpstr>
      <vt:lpstr>“A group of people with a shared interest or goal” </vt:lpstr>
      <vt:lpstr>Examples of technology used to develop communities </vt:lpstr>
      <vt:lpstr>Womens aid </vt:lpstr>
      <vt:lpstr>Examples of technology used within Womens aid </vt:lpstr>
      <vt:lpstr>Hollie Guard Personal Safety App</vt:lpstr>
      <vt:lpstr>Advantages?</vt:lpstr>
      <vt:lpstr>Disadvantages?</vt:lpstr>
      <vt:lpstr>How can this technology be developed further?</vt:lpstr>
      <vt:lpstr>Thank you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Community Care and Development </dc:title>
  <dc:creator>Tyler King</dc:creator>
  <cp:lastModifiedBy>Tyler King (2008275)</cp:lastModifiedBy>
  <cp:revision>2</cp:revision>
  <dcterms:created xsi:type="dcterms:W3CDTF">2023-03-21T09:18:42Z</dcterms:created>
  <dcterms:modified xsi:type="dcterms:W3CDTF">2023-03-29T13:27:35Z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