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29"/>
  </p:notesMasterIdLst>
  <p:handoutMasterIdLst>
    <p:handoutMasterId r:id="rId30"/>
  </p:handoutMasterIdLst>
  <p:sldIdLst>
    <p:sldId id="256" r:id="rId5"/>
    <p:sldId id="257" r:id="rId6"/>
    <p:sldId id="330" r:id="rId7"/>
    <p:sldId id="305" r:id="rId8"/>
    <p:sldId id="343" r:id="rId9"/>
    <p:sldId id="344" r:id="rId10"/>
    <p:sldId id="345" r:id="rId11"/>
    <p:sldId id="351" r:id="rId12"/>
    <p:sldId id="346" r:id="rId13"/>
    <p:sldId id="335" r:id="rId14"/>
    <p:sldId id="347" r:id="rId15"/>
    <p:sldId id="274" r:id="rId16"/>
    <p:sldId id="348" r:id="rId17"/>
    <p:sldId id="349" r:id="rId18"/>
    <p:sldId id="350" r:id="rId19"/>
    <p:sldId id="341" r:id="rId20"/>
    <p:sldId id="342" r:id="rId21"/>
    <p:sldId id="352" r:id="rId22"/>
    <p:sldId id="353" r:id="rId23"/>
    <p:sldId id="354" r:id="rId24"/>
    <p:sldId id="355" r:id="rId25"/>
    <p:sldId id="336" r:id="rId26"/>
    <p:sldId id="356" r:id="rId27"/>
    <p:sldId id="33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3725" autoAdjust="0"/>
  </p:normalViewPr>
  <p:slideViewPr>
    <p:cSldViewPr snapToGrid="0">
      <p:cViewPr>
        <p:scale>
          <a:sx n="94" d="100"/>
          <a:sy n="94" d="100"/>
        </p:scale>
        <p:origin x="269" y="-63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E3C074-0020-4995-BE2C-58AA0DA79DF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DF56091-F507-406F-8B36-D748E3FAA853}">
      <dgm:prSet/>
      <dgm:spPr/>
      <dgm:t>
        <a:bodyPr/>
        <a:lstStyle/>
        <a:p>
          <a:r>
            <a:rPr lang="en-US" dirty="0"/>
            <a:t>Involvement in Decision-Making</a:t>
          </a:r>
        </a:p>
      </dgm:t>
    </dgm:pt>
    <dgm:pt modelId="{900C4E4A-8FF7-4D61-A5E1-72FECC355390}" type="parTrans" cxnId="{096206EC-857D-48C5-A294-DE2128C5A651}">
      <dgm:prSet/>
      <dgm:spPr/>
      <dgm:t>
        <a:bodyPr/>
        <a:lstStyle/>
        <a:p>
          <a:endParaRPr lang="en-US"/>
        </a:p>
      </dgm:t>
    </dgm:pt>
    <dgm:pt modelId="{81A162F3-3A97-4A86-9075-F7E2DD0369E1}" type="sibTrans" cxnId="{096206EC-857D-48C5-A294-DE2128C5A651}">
      <dgm:prSet/>
      <dgm:spPr/>
      <dgm:t>
        <a:bodyPr/>
        <a:lstStyle/>
        <a:p>
          <a:endParaRPr lang="en-US"/>
        </a:p>
      </dgm:t>
    </dgm:pt>
    <dgm:pt modelId="{B9B64156-71EE-41E8-8E28-B2DDB85507AE}">
      <dgm:prSet/>
      <dgm:spPr/>
      <dgm:t>
        <a:bodyPr/>
        <a:lstStyle/>
        <a:p>
          <a:r>
            <a:rPr lang="en-US" dirty="0" err="1"/>
            <a:t>Personalised</a:t>
          </a:r>
          <a:r>
            <a:rPr lang="en-US" dirty="0"/>
            <a:t> Care Models</a:t>
          </a:r>
        </a:p>
      </dgm:t>
    </dgm:pt>
    <dgm:pt modelId="{C5920B01-624F-4785-92B8-AC7792478FAD}" type="parTrans" cxnId="{E7C15288-9657-41EB-BFB5-30F404FC3FDE}">
      <dgm:prSet/>
      <dgm:spPr/>
      <dgm:t>
        <a:bodyPr/>
        <a:lstStyle/>
        <a:p>
          <a:endParaRPr lang="en-US"/>
        </a:p>
      </dgm:t>
    </dgm:pt>
    <dgm:pt modelId="{566F95F1-4A55-4CD4-AF61-5BB1F39B054F}" type="sibTrans" cxnId="{E7C15288-9657-41EB-BFB5-30F404FC3FDE}">
      <dgm:prSet/>
      <dgm:spPr/>
      <dgm:t>
        <a:bodyPr/>
        <a:lstStyle/>
        <a:p>
          <a:endParaRPr lang="en-US"/>
        </a:p>
      </dgm:t>
    </dgm:pt>
    <dgm:pt modelId="{434DF62F-2A4E-49B6-A12B-651569C19927}">
      <dgm:prSet/>
      <dgm:spPr/>
      <dgm:t>
        <a:bodyPr/>
        <a:lstStyle/>
        <a:p>
          <a:r>
            <a:rPr lang="en-US"/>
            <a:t>Promoting Independence</a:t>
          </a:r>
        </a:p>
      </dgm:t>
    </dgm:pt>
    <dgm:pt modelId="{6DEC1C9B-CB27-42B7-BA37-991963840101}" type="parTrans" cxnId="{7C46455B-4CF8-464D-BC68-96CF548B6FD1}">
      <dgm:prSet/>
      <dgm:spPr/>
      <dgm:t>
        <a:bodyPr/>
        <a:lstStyle/>
        <a:p>
          <a:endParaRPr lang="en-US"/>
        </a:p>
      </dgm:t>
    </dgm:pt>
    <dgm:pt modelId="{B966C2EA-CE22-4A32-984B-3A6408F5DC87}" type="sibTrans" cxnId="{7C46455B-4CF8-464D-BC68-96CF548B6FD1}">
      <dgm:prSet/>
      <dgm:spPr/>
      <dgm:t>
        <a:bodyPr/>
        <a:lstStyle/>
        <a:p>
          <a:endParaRPr lang="en-US"/>
        </a:p>
      </dgm:t>
    </dgm:pt>
    <dgm:pt modelId="{C824614C-23F9-416E-A936-A0872F9595D4}">
      <dgm:prSet/>
      <dgm:spPr/>
      <dgm:t>
        <a:bodyPr/>
        <a:lstStyle/>
        <a:p>
          <a:r>
            <a:rPr lang="en-US"/>
            <a:t>Access to Advocacy</a:t>
          </a:r>
        </a:p>
      </dgm:t>
    </dgm:pt>
    <dgm:pt modelId="{1DA574A1-3812-41FF-A477-3999AC9809BA}" type="parTrans" cxnId="{4557A4DF-764F-4B9B-A65D-A5CE96E75C75}">
      <dgm:prSet/>
      <dgm:spPr/>
      <dgm:t>
        <a:bodyPr/>
        <a:lstStyle/>
        <a:p>
          <a:endParaRPr lang="en-US"/>
        </a:p>
      </dgm:t>
    </dgm:pt>
    <dgm:pt modelId="{F26DBE48-CA9F-4203-B50D-DD79FD747A9F}" type="sibTrans" cxnId="{4557A4DF-764F-4B9B-A65D-A5CE96E75C75}">
      <dgm:prSet/>
      <dgm:spPr/>
      <dgm:t>
        <a:bodyPr/>
        <a:lstStyle/>
        <a:p>
          <a:endParaRPr lang="en-US"/>
        </a:p>
      </dgm:t>
    </dgm:pt>
    <dgm:pt modelId="{FB03C67C-01F2-41CD-B858-79B22E2D8DAC}">
      <dgm:prSet/>
      <dgm:spPr/>
      <dgm:t>
        <a:bodyPr/>
        <a:lstStyle/>
        <a:p>
          <a:r>
            <a:rPr lang="en-US"/>
            <a:t>Social Inclusion</a:t>
          </a:r>
        </a:p>
      </dgm:t>
    </dgm:pt>
    <dgm:pt modelId="{D2B34E63-88C7-477B-B37B-59288E71F3B2}" type="parTrans" cxnId="{F89CC9B1-6B64-46E1-B20F-AEF887247BB7}">
      <dgm:prSet/>
      <dgm:spPr/>
      <dgm:t>
        <a:bodyPr/>
        <a:lstStyle/>
        <a:p>
          <a:endParaRPr lang="en-US"/>
        </a:p>
      </dgm:t>
    </dgm:pt>
    <dgm:pt modelId="{3F64B93C-B087-4EB9-9464-FD6C2432E981}" type="sibTrans" cxnId="{F89CC9B1-6B64-46E1-B20F-AEF887247BB7}">
      <dgm:prSet/>
      <dgm:spPr/>
      <dgm:t>
        <a:bodyPr/>
        <a:lstStyle/>
        <a:p>
          <a:endParaRPr lang="en-US"/>
        </a:p>
      </dgm:t>
    </dgm:pt>
    <dgm:pt modelId="{C9ACF9C2-14C9-4B3B-8BF2-0F7E70334B95}" type="pres">
      <dgm:prSet presAssocID="{31E3C074-0020-4995-BE2C-58AA0DA79DF0}" presName="vert0" presStyleCnt="0">
        <dgm:presLayoutVars>
          <dgm:dir/>
          <dgm:animOne val="branch"/>
          <dgm:animLvl val="lvl"/>
        </dgm:presLayoutVars>
      </dgm:prSet>
      <dgm:spPr/>
    </dgm:pt>
    <dgm:pt modelId="{78722893-CDA6-4488-A338-7605D8D32798}" type="pres">
      <dgm:prSet presAssocID="{6DF56091-F507-406F-8B36-D748E3FAA853}" presName="thickLine" presStyleLbl="alignNode1" presStyleIdx="0" presStyleCnt="5"/>
      <dgm:spPr/>
    </dgm:pt>
    <dgm:pt modelId="{9DB2878D-4C55-4900-B48F-DE8006B9623A}" type="pres">
      <dgm:prSet presAssocID="{6DF56091-F507-406F-8B36-D748E3FAA853}" presName="horz1" presStyleCnt="0"/>
      <dgm:spPr/>
    </dgm:pt>
    <dgm:pt modelId="{9D34977A-FBA2-4C3D-8566-CD50D72B77E7}" type="pres">
      <dgm:prSet presAssocID="{6DF56091-F507-406F-8B36-D748E3FAA853}" presName="tx1" presStyleLbl="revTx" presStyleIdx="0" presStyleCnt="5"/>
      <dgm:spPr/>
    </dgm:pt>
    <dgm:pt modelId="{7B4731C6-4BFF-40CA-B569-CCB6C4B32CA2}" type="pres">
      <dgm:prSet presAssocID="{6DF56091-F507-406F-8B36-D748E3FAA853}" presName="vert1" presStyleCnt="0"/>
      <dgm:spPr/>
    </dgm:pt>
    <dgm:pt modelId="{4F5ED4AF-7205-4AC6-AB85-4901C75FE410}" type="pres">
      <dgm:prSet presAssocID="{B9B64156-71EE-41E8-8E28-B2DDB85507AE}" presName="thickLine" presStyleLbl="alignNode1" presStyleIdx="1" presStyleCnt="5"/>
      <dgm:spPr/>
    </dgm:pt>
    <dgm:pt modelId="{4B874ACD-059F-4FBD-B20F-937836E47B1D}" type="pres">
      <dgm:prSet presAssocID="{B9B64156-71EE-41E8-8E28-B2DDB85507AE}" presName="horz1" presStyleCnt="0"/>
      <dgm:spPr/>
    </dgm:pt>
    <dgm:pt modelId="{977CAAC6-E45B-4B9F-8AFB-95E60AED9399}" type="pres">
      <dgm:prSet presAssocID="{B9B64156-71EE-41E8-8E28-B2DDB85507AE}" presName="tx1" presStyleLbl="revTx" presStyleIdx="1" presStyleCnt="5"/>
      <dgm:spPr/>
    </dgm:pt>
    <dgm:pt modelId="{936F9371-915B-4938-84AE-EC84D6DE9929}" type="pres">
      <dgm:prSet presAssocID="{B9B64156-71EE-41E8-8E28-B2DDB85507AE}" presName="vert1" presStyleCnt="0"/>
      <dgm:spPr/>
    </dgm:pt>
    <dgm:pt modelId="{23FE0233-B641-4E9D-99EC-E188E20EC762}" type="pres">
      <dgm:prSet presAssocID="{434DF62F-2A4E-49B6-A12B-651569C19927}" presName="thickLine" presStyleLbl="alignNode1" presStyleIdx="2" presStyleCnt="5"/>
      <dgm:spPr/>
    </dgm:pt>
    <dgm:pt modelId="{668329B8-C9C7-45E0-ADA0-E92CF4758512}" type="pres">
      <dgm:prSet presAssocID="{434DF62F-2A4E-49B6-A12B-651569C19927}" presName="horz1" presStyleCnt="0"/>
      <dgm:spPr/>
    </dgm:pt>
    <dgm:pt modelId="{8A40A1EC-59BB-4C9D-8CFB-AEBE0A9E45E6}" type="pres">
      <dgm:prSet presAssocID="{434DF62F-2A4E-49B6-A12B-651569C19927}" presName="tx1" presStyleLbl="revTx" presStyleIdx="2" presStyleCnt="5"/>
      <dgm:spPr/>
    </dgm:pt>
    <dgm:pt modelId="{277B3E50-3926-4FFC-B5CD-3327D45A3A26}" type="pres">
      <dgm:prSet presAssocID="{434DF62F-2A4E-49B6-A12B-651569C19927}" presName="vert1" presStyleCnt="0"/>
      <dgm:spPr/>
    </dgm:pt>
    <dgm:pt modelId="{D2D26A0F-8F35-43E7-9FB4-008CD44CC701}" type="pres">
      <dgm:prSet presAssocID="{C824614C-23F9-416E-A936-A0872F9595D4}" presName="thickLine" presStyleLbl="alignNode1" presStyleIdx="3" presStyleCnt="5"/>
      <dgm:spPr/>
    </dgm:pt>
    <dgm:pt modelId="{8C7A232A-BAB4-4EB1-8CD0-58C7BED5461D}" type="pres">
      <dgm:prSet presAssocID="{C824614C-23F9-416E-A936-A0872F9595D4}" presName="horz1" presStyleCnt="0"/>
      <dgm:spPr/>
    </dgm:pt>
    <dgm:pt modelId="{DEBC6DF8-71D2-42B1-840B-3A317D4CF2C3}" type="pres">
      <dgm:prSet presAssocID="{C824614C-23F9-416E-A936-A0872F9595D4}" presName="tx1" presStyleLbl="revTx" presStyleIdx="3" presStyleCnt="5"/>
      <dgm:spPr/>
    </dgm:pt>
    <dgm:pt modelId="{4E873679-63F6-450F-A2E2-5CF25132E063}" type="pres">
      <dgm:prSet presAssocID="{C824614C-23F9-416E-A936-A0872F9595D4}" presName="vert1" presStyleCnt="0"/>
      <dgm:spPr/>
    </dgm:pt>
    <dgm:pt modelId="{63AE9D97-CCEF-4126-A3D2-71349949F88C}" type="pres">
      <dgm:prSet presAssocID="{FB03C67C-01F2-41CD-B858-79B22E2D8DAC}" presName="thickLine" presStyleLbl="alignNode1" presStyleIdx="4" presStyleCnt="5"/>
      <dgm:spPr/>
    </dgm:pt>
    <dgm:pt modelId="{EDDF9FFD-672C-4F5F-BC6C-B8919F17A175}" type="pres">
      <dgm:prSet presAssocID="{FB03C67C-01F2-41CD-B858-79B22E2D8DAC}" presName="horz1" presStyleCnt="0"/>
      <dgm:spPr/>
    </dgm:pt>
    <dgm:pt modelId="{65EEE1A3-1994-4E92-A16C-31EBB5E072E7}" type="pres">
      <dgm:prSet presAssocID="{FB03C67C-01F2-41CD-B858-79B22E2D8DAC}" presName="tx1" presStyleLbl="revTx" presStyleIdx="4" presStyleCnt="5"/>
      <dgm:spPr/>
    </dgm:pt>
    <dgm:pt modelId="{114C6DE4-0780-450B-BCFA-9998C432DDA6}" type="pres">
      <dgm:prSet presAssocID="{FB03C67C-01F2-41CD-B858-79B22E2D8DAC}" presName="vert1" presStyleCnt="0"/>
      <dgm:spPr/>
    </dgm:pt>
  </dgm:ptLst>
  <dgm:cxnLst>
    <dgm:cxn modelId="{7C46455B-4CF8-464D-BC68-96CF548B6FD1}" srcId="{31E3C074-0020-4995-BE2C-58AA0DA79DF0}" destId="{434DF62F-2A4E-49B6-A12B-651569C19927}" srcOrd="2" destOrd="0" parTransId="{6DEC1C9B-CB27-42B7-BA37-991963840101}" sibTransId="{B966C2EA-CE22-4A32-984B-3A6408F5DC87}"/>
    <dgm:cxn modelId="{F6D3B841-3E62-414A-BAEE-C12AED470622}" type="presOf" srcId="{C824614C-23F9-416E-A936-A0872F9595D4}" destId="{DEBC6DF8-71D2-42B1-840B-3A317D4CF2C3}" srcOrd="0" destOrd="0" presId="urn:microsoft.com/office/officeart/2008/layout/LinedList"/>
    <dgm:cxn modelId="{F73FA449-027C-4DB0-A87E-1F48152B76F7}" type="presOf" srcId="{434DF62F-2A4E-49B6-A12B-651569C19927}" destId="{8A40A1EC-59BB-4C9D-8CFB-AEBE0A9E45E6}" srcOrd="0" destOrd="0" presId="urn:microsoft.com/office/officeart/2008/layout/LinedList"/>
    <dgm:cxn modelId="{A7C2FE4E-69F3-4FFB-AFF4-96B25919DBDB}" type="presOf" srcId="{6DF56091-F507-406F-8B36-D748E3FAA853}" destId="{9D34977A-FBA2-4C3D-8566-CD50D72B77E7}" srcOrd="0" destOrd="0" presId="urn:microsoft.com/office/officeart/2008/layout/LinedList"/>
    <dgm:cxn modelId="{A757FF7D-E093-4155-A3FA-797AB9896715}" type="presOf" srcId="{FB03C67C-01F2-41CD-B858-79B22E2D8DAC}" destId="{65EEE1A3-1994-4E92-A16C-31EBB5E072E7}" srcOrd="0" destOrd="0" presId="urn:microsoft.com/office/officeart/2008/layout/LinedList"/>
    <dgm:cxn modelId="{E7C15288-9657-41EB-BFB5-30F404FC3FDE}" srcId="{31E3C074-0020-4995-BE2C-58AA0DA79DF0}" destId="{B9B64156-71EE-41E8-8E28-B2DDB85507AE}" srcOrd="1" destOrd="0" parTransId="{C5920B01-624F-4785-92B8-AC7792478FAD}" sibTransId="{566F95F1-4A55-4CD4-AF61-5BB1F39B054F}"/>
    <dgm:cxn modelId="{F89CC9B1-6B64-46E1-B20F-AEF887247BB7}" srcId="{31E3C074-0020-4995-BE2C-58AA0DA79DF0}" destId="{FB03C67C-01F2-41CD-B858-79B22E2D8DAC}" srcOrd="4" destOrd="0" parTransId="{D2B34E63-88C7-477B-B37B-59288E71F3B2}" sibTransId="{3F64B93C-B087-4EB9-9464-FD6C2432E981}"/>
    <dgm:cxn modelId="{A419B7C3-B84A-4D27-BC64-C9337D9DC1B9}" type="presOf" srcId="{31E3C074-0020-4995-BE2C-58AA0DA79DF0}" destId="{C9ACF9C2-14C9-4B3B-8BF2-0F7E70334B95}" srcOrd="0" destOrd="0" presId="urn:microsoft.com/office/officeart/2008/layout/LinedList"/>
    <dgm:cxn modelId="{4557A4DF-764F-4B9B-A65D-A5CE96E75C75}" srcId="{31E3C074-0020-4995-BE2C-58AA0DA79DF0}" destId="{C824614C-23F9-416E-A936-A0872F9595D4}" srcOrd="3" destOrd="0" parTransId="{1DA574A1-3812-41FF-A477-3999AC9809BA}" sibTransId="{F26DBE48-CA9F-4203-B50D-DD79FD747A9F}"/>
    <dgm:cxn modelId="{096206EC-857D-48C5-A294-DE2128C5A651}" srcId="{31E3C074-0020-4995-BE2C-58AA0DA79DF0}" destId="{6DF56091-F507-406F-8B36-D748E3FAA853}" srcOrd="0" destOrd="0" parTransId="{900C4E4A-8FF7-4D61-A5E1-72FECC355390}" sibTransId="{81A162F3-3A97-4A86-9075-F7E2DD0369E1}"/>
    <dgm:cxn modelId="{B23E63F8-0D8B-4A3A-97F9-8076B4D932EE}" type="presOf" srcId="{B9B64156-71EE-41E8-8E28-B2DDB85507AE}" destId="{977CAAC6-E45B-4B9F-8AFB-95E60AED9399}" srcOrd="0" destOrd="0" presId="urn:microsoft.com/office/officeart/2008/layout/LinedList"/>
    <dgm:cxn modelId="{E37D4573-00FC-46DE-BDB0-DCA25DB68701}" type="presParOf" srcId="{C9ACF9C2-14C9-4B3B-8BF2-0F7E70334B95}" destId="{78722893-CDA6-4488-A338-7605D8D32798}" srcOrd="0" destOrd="0" presId="urn:microsoft.com/office/officeart/2008/layout/LinedList"/>
    <dgm:cxn modelId="{AB03A59E-41EF-4E81-9D07-C1CEAFADA419}" type="presParOf" srcId="{C9ACF9C2-14C9-4B3B-8BF2-0F7E70334B95}" destId="{9DB2878D-4C55-4900-B48F-DE8006B9623A}" srcOrd="1" destOrd="0" presId="urn:microsoft.com/office/officeart/2008/layout/LinedList"/>
    <dgm:cxn modelId="{8F596AB8-1883-4D8A-BB70-8956537FE6D8}" type="presParOf" srcId="{9DB2878D-4C55-4900-B48F-DE8006B9623A}" destId="{9D34977A-FBA2-4C3D-8566-CD50D72B77E7}" srcOrd="0" destOrd="0" presId="urn:microsoft.com/office/officeart/2008/layout/LinedList"/>
    <dgm:cxn modelId="{9F63F3AF-7918-4D6C-9C12-9E76016481BF}" type="presParOf" srcId="{9DB2878D-4C55-4900-B48F-DE8006B9623A}" destId="{7B4731C6-4BFF-40CA-B569-CCB6C4B32CA2}" srcOrd="1" destOrd="0" presId="urn:microsoft.com/office/officeart/2008/layout/LinedList"/>
    <dgm:cxn modelId="{41F057B8-9906-49BB-A4DF-71A74C76EF02}" type="presParOf" srcId="{C9ACF9C2-14C9-4B3B-8BF2-0F7E70334B95}" destId="{4F5ED4AF-7205-4AC6-AB85-4901C75FE410}" srcOrd="2" destOrd="0" presId="urn:microsoft.com/office/officeart/2008/layout/LinedList"/>
    <dgm:cxn modelId="{A6F099F1-2BA8-4293-93B2-11A105A139A9}" type="presParOf" srcId="{C9ACF9C2-14C9-4B3B-8BF2-0F7E70334B95}" destId="{4B874ACD-059F-4FBD-B20F-937836E47B1D}" srcOrd="3" destOrd="0" presId="urn:microsoft.com/office/officeart/2008/layout/LinedList"/>
    <dgm:cxn modelId="{3B7E04DF-A7D4-4633-87D2-C3CA0FCB2E73}" type="presParOf" srcId="{4B874ACD-059F-4FBD-B20F-937836E47B1D}" destId="{977CAAC6-E45B-4B9F-8AFB-95E60AED9399}" srcOrd="0" destOrd="0" presId="urn:microsoft.com/office/officeart/2008/layout/LinedList"/>
    <dgm:cxn modelId="{7C729C37-D038-47CA-86E0-9C905C5FC344}" type="presParOf" srcId="{4B874ACD-059F-4FBD-B20F-937836E47B1D}" destId="{936F9371-915B-4938-84AE-EC84D6DE9929}" srcOrd="1" destOrd="0" presId="urn:microsoft.com/office/officeart/2008/layout/LinedList"/>
    <dgm:cxn modelId="{7E91E374-FAD3-4B56-8296-63B2015167BB}" type="presParOf" srcId="{C9ACF9C2-14C9-4B3B-8BF2-0F7E70334B95}" destId="{23FE0233-B641-4E9D-99EC-E188E20EC762}" srcOrd="4" destOrd="0" presId="urn:microsoft.com/office/officeart/2008/layout/LinedList"/>
    <dgm:cxn modelId="{A2E4F9B4-CD20-4CB0-A532-D890695B6FBD}" type="presParOf" srcId="{C9ACF9C2-14C9-4B3B-8BF2-0F7E70334B95}" destId="{668329B8-C9C7-45E0-ADA0-E92CF4758512}" srcOrd="5" destOrd="0" presId="urn:microsoft.com/office/officeart/2008/layout/LinedList"/>
    <dgm:cxn modelId="{26E5283B-E4F2-484C-AC54-9C18C375E44C}" type="presParOf" srcId="{668329B8-C9C7-45E0-ADA0-E92CF4758512}" destId="{8A40A1EC-59BB-4C9D-8CFB-AEBE0A9E45E6}" srcOrd="0" destOrd="0" presId="urn:microsoft.com/office/officeart/2008/layout/LinedList"/>
    <dgm:cxn modelId="{EDD3B0C6-AC51-4FB1-916A-E32560F81516}" type="presParOf" srcId="{668329B8-C9C7-45E0-ADA0-E92CF4758512}" destId="{277B3E50-3926-4FFC-B5CD-3327D45A3A26}" srcOrd="1" destOrd="0" presId="urn:microsoft.com/office/officeart/2008/layout/LinedList"/>
    <dgm:cxn modelId="{D76E1132-0DFD-44FC-9CF5-0FE59F1A5349}" type="presParOf" srcId="{C9ACF9C2-14C9-4B3B-8BF2-0F7E70334B95}" destId="{D2D26A0F-8F35-43E7-9FB4-008CD44CC701}" srcOrd="6" destOrd="0" presId="urn:microsoft.com/office/officeart/2008/layout/LinedList"/>
    <dgm:cxn modelId="{5E55F9D0-77EA-4CFF-908C-86945414ED9D}" type="presParOf" srcId="{C9ACF9C2-14C9-4B3B-8BF2-0F7E70334B95}" destId="{8C7A232A-BAB4-4EB1-8CD0-58C7BED5461D}" srcOrd="7" destOrd="0" presId="urn:microsoft.com/office/officeart/2008/layout/LinedList"/>
    <dgm:cxn modelId="{0DEE0780-7033-4343-A589-4DD1B129261A}" type="presParOf" srcId="{8C7A232A-BAB4-4EB1-8CD0-58C7BED5461D}" destId="{DEBC6DF8-71D2-42B1-840B-3A317D4CF2C3}" srcOrd="0" destOrd="0" presId="urn:microsoft.com/office/officeart/2008/layout/LinedList"/>
    <dgm:cxn modelId="{E74AC838-888A-452A-9A86-780CEFDE48F3}" type="presParOf" srcId="{8C7A232A-BAB4-4EB1-8CD0-58C7BED5461D}" destId="{4E873679-63F6-450F-A2E2-5CF25132E063}" srcOrd="1" destOrd="0" presId="urn:microsoft.com/office/officeart/2008/layout/LinedList"/>
    <dgm:cxn modelId="{2241BAC3-4846-4786-8896-27F568127B6E}" type="presParOf" srcId="{C9ACF9C2-14C9-4B3B-8BF2-0F7E70334B95}" destId="{63AE9D97-CCEF-4126-A3D2-71349949F88C}" srcOrd="8" destOrd="0" presId="urn:microsoft.com/office/officeart/2008/layout/LinedList"/>
    <dgm:cxn modelId="{016F2576-735E-42B8-83FA-6DD7F4E292AA}" type="presParOf" srcId="{C9ACF9C2-14C9-4B3B-8BF2-0F7E70334B95}" destId="{EDDF9FFD-672C-4F5F-BC6C-B8919F17A175}" srcOrd="9" destOrd="0" presId="urn:microsoft.com/office/officeart/2008/layout/LinedList"/>
    <dgm:cxn modelId="{5EA9BF92-8EF4-453A-983B-2D7C5C54B626}" type="presParOf" srcId="{EDDF9FFD-672C-4F5F-BC6C-B8919F17A175}" destId="{65EEE1A3-1994-4E92-A16C-31EBB5E072E7}" srcOrd="0" destOrd="0" presId="urn:microsoft.com/office/officeart/2008/layout/LinedList"/>
    <dgm:cxn modelId="{52AA8D40-051E-4C6D-8594-8F23344956CF}" type="presParOf" srcId="{EDDF9FFD-672C-4F5F-BC6C-B8919F17A175}" destId="{114C6DE4-0780-450B-BCFA-9998C432DDA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3FA7A6-DEB9-4777-BEDC-98EDF3B87EC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12714B99-E825-4B40-8216-85E4F0833BDB}">
      <dgm:prSet custT="1"/>
      <dgm:spPr/>
      <dgm:t>
        <a:bodyPr/>
        <a:lstStyle/>
        <a:p>
          <a:r>
            <a:rPr lang="en-US" sz="1900" dirty="0"/>
            <a:t>Assistance with Daily Activities (ADLs) </a:t>
          </a:r>
        </a:p>
      </dgm:t>
    </dgm:pt>
    <dgm:pt modelId="{6323C2C4-CE84-4E54-B506-4AB2D8503BCC}" type="parTrans" cxnId="{9559BAD6-33F0-497F-929E-DB7D4F7ED972}">
      <dgm:prSet/>
      <dgm:spPr/>
      <dgm:t>
        <a:bodyPr/>
        <a:lstStyle/>
        <a:p>
          <a:endParaRPr lang="en-US"/>
        </a:p>
      </dgm:t>
    </dgm:pt>
    <dgm:pt modelId="{8C262FAF-18AA-4FD6-BAB9-677B2E173493}" type="sibTrans" cxnId="{9559BAD6-33F0-497F-929E-DB7D4F7ED972}">
      <dgm:prSet/>
      <dgm:spPr/>
      <dgm:t>
        <a:bodyPr/>
        <a:lstStyle/>
        <a:p>
          <a:endParaRPr lang="en-US"/>
        </a:p>
      </dgm:t>
    </dgm:pt>
    <dgm:pt modelId="{6C5291E6-D81B-4612-AFC2-E8EA7D40F1AC}">
      <dgm:prSet/>
      <dgm:spPr/>
      <dgm:t>
        <a:bodyPr/>
        <a:lstStyle/>
        <a:p>
          <a:r>
            <a:rPr lang="en-US" dirty="0"/>
            <a:t>Emotional and Psychological Support</a:t>
          </a:r>
        </a:p>
      </dgm:t>
    </dgm:pt>
    <dgm:pt modelId="{76B863F0-8411-4F66-A93F-CEEC3048BC53}" type="parTrans" cxnId="{BA03F265-AA59-4893-B8CB-AFFF17F315F0}">
      <dgm:prSet/>
      <dgm:spPr/>
      <dgm:t>
        <a:bodyPr/>
        <a:lstStyle/>
        <a:p>
          <a:endParaRPr lang="en-US"/>
        </a:p>
      </dgm:t>
    </dgm:pt>
    <dgm:pt modelId="{65E686AC-2F20-465D-BFC9-1C21D8A365CF}" type="sibTrans" cxnId="{BA03F265-AA59-4893-B8CB-AFFF17F315F0}">
      <dgm:prSet/>
      <dgm:spPr/>
      <dgm:t>
        <a:bodyPr/>
        <a:lstStyle/>
        <a:p>
          <a:endParaRPr lang="en-US"/>
        </a:p>
      </dgm:t>
    </dgm:pt>
    <dgm:pt modelId="{AC46A891-F8C6-4D6A-9F04-9D62F8FF04F3}">
      <dgm:prSet/>
      <dgm:spPr/>
      <dgm:t>
        <a:bodyPr/>
        <a:lstStyle/>
        <a:p>
          <a:r>
            <a:rPr lang="en-US"/>
            <a:t>Social Support</a:t>
          </a:r>
        </a:p>
      </dgm:t>
    </dgm:pt>
    <dgm:pt modelId="{4BA07815-BF56-4761-8FC5-2CB1C7DE84B3}" type="parTrans" cxnId="{4A2101D2-27AE-4488-9ADD-6685E4B76B9B}">
      <dgm:prSet/>
      <dgm:spPr/>
      <dgm:t>
        <a:bodyPr/>
        <a:lstStyle/>
        <a:p>
          <a:endParaRPr lang="en-US"/>
        </a:p>
      </dgm:t>
    </dgm:pt>
    <dgm:pt modelId="{0DB9DC37-9A2B-4C00-AD38-7FF27DC320AE}" type="sibTrans" cxnId="{4A2101D2-27AE-4488-9ADD-6685E4B76B9B}">
      <dgm:prSet/>
      <dgm:spPr/>
      <dgm:t>
        <a:bodyPr/>
        <a:lstStyle/>
        <a:p>
          <a:endParaRPr lang="en-US"/>
        </a:p>
      </dgm:t>
    </dgm:pt>
    <dgm:pt modelId="{E897F115-2F16-432B-80C5-736A3D77D1B9}">
      <dgm:prSet/>
      <dgm:spPr/>
      <dgm:t>
        <a:bodyPr/>
        <a:lstStyle/>
        <a:p>
          <a:r>
            <a:rPr lang="en-US"/>
            <a:t>Practical and Environmental Support</a:t>
          </a:r>
        </a:p>
      </dgm:t>
    </dgm:pt>
    <dgm:pt modelId="{5D73A3D3-5D57-46A8-A0EA-62522A1B38CA}" type="parTrans" cxnId="{0BB670BA-DBF1-465E-8909-1553BDAF01C7}">
      <dgm:prSet/>
      <dgm:spPr/>
      <dgm:t>
        <a:bodyPr/>
        <a:lstStyle/>
        <a:p>
          <a:endParaRPr lang="en-US"/>
        </a:p>
      </dgm:t>
    </dgm:pt>
    <dgm:pt modelId="{BC99EBC9-865F-427F-900C-5921A1308817}" type="sibTrans" cxnId="{0BB670BA-DBF1-465E-8909-1553BDAF01C7}">
      <dgm:prSet/>
      <dgm:spPr/>
      <dgm:t>
        <a:bodyPr/>
        <a:lstStyle/>
        <a:p>
          <a:endParaRPr lang="en-US"/>
        </a:p>
      </dgm:t>
    </dgm:pt>
    <dgm:pt modelId="{CD641E48-59BB-4F8A-8A2C-905877ACFCCB}">
      <dgm:prSet/>
      <dgm:spPr/>
      <dgm:t>
        <a:bodyPr/>
        <a:lstStyle/>
        <a:p>
          <a:r>
            <a:rPr lang="en-US" dirty="0"/>
            <a:t>Advocacy and Information Support</a:t>
          </a:r>
        </a:p>
      </dgm:t>
    </dgm:pt>
    <dgm:pt modelId="{A906A874-1C09-47F6-8006-9910BF108FA2}" type="parTrans" cxnId="{31DFF0B5-0216-44D6-AF8F-A1F7546F400E}">
      <dgm:prSet/>
      <dgm:spPr/>
      <dgm:t>
        <a:bodyPr/>
        <a:lstStyle/>
        <a:p>
          <a:endParaRPr lang="en-US"/>
        </a:p>
      </dgm:t>
    </dgm:pt>
    <dgm:pt modelId="{99CBBECE-F0DA-4156-A5FD-095652DD71AE}" type="sibTrans" cxnId="{31DFF0B5-0216-44D6-AF8F-A1F7546F400E}">
      <dgm:prSet/>
      <dgm:spPr/>
      <dgm:t>
        <a:bodyPr/>
        <a:lstStyle/>
        <a:p>
          <a:endParaRPr lang="en-US"/>
        </a:p>
      </dgm:t>
    </dgm:pt>
    <dgm:pt modelId="{1A424060-100B-446C-A745-C1F2E3E0D746}" type="pres">
      <dgm:prSet presAssocID="{B53FA7A6-DEB9-4777-BEDC-98EDF3B87ECC}" presName="outerComposite" presStyleCnt="0">
        <dgm:presLayoutVars>
          <dgm:chMax val="5"/>
          <dgm:dir/>
          <dgm:resizeHandles val="exact"/>
        </dgm:presLayoutVars>
      </dgm:prSet>
      <dgm:spPr/>
    </dgm:pt>
    <dgm:pt modelId="{9C7F2A1B-FC88-4A4F-8488-44E1938E4B70}" type="pres">
      <dgm:prSet presAssocID="{B53FA7A6-DEB9-4777-BEDC-98EDF3B87ECC}" presName="dummyMaxCanvas" presStyleCnt="0">
        <dgm:presLayoutVars/>
      </dgm:prSet>
      <dgm:spPr/>
    </dgm:pt>
    <dgm:pt modelId="{E1F61B3E-E0B2-4AD5-B36F-62B425A7B76D}" type="pres">
      <dgm:prSet presAssocID="{B53FA7A6-DEB9-4777-BEDC-98EDF3B87ECC}" presName="FiveNodes_1" presStyleLbl="node1" presStyleIdx="0" presStyleCnt="5" custLinFactNeighborX="-746">
        <dgm:presLayoutVars>
          <dgm:bulletEnabled val="1"/>
        </dgm:presLayoutVars>
      </dgm:prSet>
      <dgm:spPr/>
    </dgm:pt>
    <dgm:pt modelId="{302BEBD3-CD6A-43F8-8BDA-13156DE16463}" type="pres">
      <dgm:prSet presAssocID="{B53FA7A6-DEB9-4777-BEDC-98EDF3B87ECC}" presName="FiveNodes_2" presStyleLbl="node1" presStyleIdx="1" presStyleCnt="5">
        <dgm:presLayoutVars>
          <dgm:bulletEnabled val="1"/>
        </dgm:presLayoutVars>
      </dgm:prSet>
      <dgm:spPr/>
    </dgm:pt>
    <dgm:pt modelId="{A6DCD595-8434-4746-BFE3-FB6D97B88EAC}" type="pres">
      <dgm:prSet presAssocID="{B53FA7A6-DEB9-4777-BEDC-98EDF3B87ECC}" presName="FiveNodes_3" presStyleLbl="node1" presStyleIdx="2" presStyleCnt="5">
        <dgm:presLayoutVars>
          <dgm:bulletEnabled val="1"/>
        </dgm:presLayoutVars>
      </dgm:prSet>
      <dgm:spPr/>
    </dgm:pt>
    <dgm:pt modelId="{8AA3DE76-24AC-4FEC-AECA-112F0F8963BE}" type="pres">
      <dgm:prSet presAssocID="{B53FA7A6-DEB9-4777-BEDC-98EDF3B87ECC}" presName="FiveNodes_4" presStyleLbl="node1" presStyleIdx="3" presStyleCnt="5">
        <dgm:presLayoutVars>
          <dgm:bulletEnabled val="1"/>
        </dgm:presLayoutVars>
      </dgm:prSet>
      <dgm:spPr/>
    </dgm:pt>
    <dgm:pt modelId="{A34CFA0E-13B1-439A-B68F-2BDADAEFA337}" type="pres">
      <dgm:prSet presAssocID="{B53FA7A6-DEB9-4777-BEDC-98EDF3B87ECC}" presName="FiveNodes_5" presStyleLbl="node1" presStyleIdx="4" presStyleCnt="5">
        <dgm:presLayoutVars>
          <dgm:bulletEnabled val="1"/>
        </dgm:presLayoutVars>
      </dgm:prSet>
      <dgm:spPr/>
    </dgm:pt>
    <dgm:pt modelId="{A906E665-7602-4114-BA27-95DAD5529C33}" type="pres">
      <dgm:prSet presAssocID="{B53FA7A6-DEB9-4777-BEDC-98EDF3B87ECC}" presName="FiveConn_1-2" presStyleLbl="fgAccFollowNode1" presStyleIdx="0" presStyleCnt="4">
        <dgm:presLayoutVars>
          <dgm:bulletEnabled val="1"/>
        </dgm:presLayoutVars>
      </dgm:prSet>
      <dgm:spPr/>
    </dgm:pt>
    <dgm:pt modelId="{4A0058D6-7003-40BE-9E1A-98FC50A504C4}" type="pres">
      <dgm:prSet presAssocID="{B53FA7A6-DEB9-4777-BEDC-98EDF3B87ECC}" presName="FiveConn_2-3" presStyleLbl="fgAccFollowNode1" presStyleIdx="1" presStyleCnt="4">
        <dgm:presLayoutVars>
          <dgm:bulletEnabled val="1"/>
        </dgm:presLayoutVars>
      </dgm:prSet>
      <dgm:spPr/>
    </dgm:pt>
    <dgm:pt modelId="{D86804D9-3989-4A99-BBD2-2F99B4A6B7B9}" type="pres">
      <dgm:prSet presAssocID="{B53FA7A6-DEB9-4777-BEDC-98EDF3B87ECC}" presName="FiveConn_3-4" presStyleLbl="fgAccFollowNode1" presStyleIdx="2" presStyleCnt="4">
        <dgm:presLayoutVars>
          <dgm:bulletEnabled val="1"/>
        </dgm:presLayoutVars>
      </dgm:prSet>
      <dgm:spPr/>
    </dgm:pt>
    <dgm:pt modelId="{939A573A-4B17-4579-A62D-FFFCFF393A2D}" type="pres">
      <dgm:prSet presAssocID="{B53FA7A6-DEB9-4777-BEDC-98EDF3B87ECC}" presName="FiveConn_4-5" presStyleLbl="fgAccFollowNode1" presStyleIdx="3" presStyleCnt="4">
        <dgm:presLayoutVars>
          <dgm:bulletEnabled val="1"/>
        </dgm:presLayoutVars>
      </dgm:prSet>
      <dgm:spPr/>
    </dgm:pt>
    <dgm:pt modelId="{094138A4-ACEB-4F6B-8D7F-674E37F87E52}" type="pres">
      <dgm:prSet presAssocID="{B53FA7A6-DEB9-4777-BEDC-98EDF3B87ECC}" presName="FiveNodes_1_text" presStyleLbl="node1" presStyleIdx="4" presStyleCnt="5">
        <dgm:presLayoutVars>
          <dgm:bulletEnabled val="1"/>
        </dgm:presLayoutVars>
      </dgm:prSet>
      <dgm:spPr/>
    </dgm:pt>
    <dgm:pt modelId="{539BAAE7-B32F-4A84-9E26-7116CC05EEC7}" type="pres">
      <dgm:prSet presAssocID="{B53FA7A6-DEB9-4777-BEDC-98EDF3B87ECC}" presName="FiveNodes_2_text" presStyleLbl="node1" presStyleIdx="4" presStyleCnt="5">
        <dgm:presLayoutVars>
          <dgm:bulletEnabled val="1"/>
        </dgm:presLayoutVars>
      </dgm:prSet>
      <dgm:spPr/>
    </dgm:pt>
    <dgm:pt modelId="{62F49788-1F12-4CC1-AED0-1BFA69F8612B}" type="pres">
      <dgm:prSet presAssocID="{B53FA7A6-DEB9-4777-BEDC-98EDF3B87ECC}" presName="FiveNodes_3_text" presStyleLbl="node1" presStyleIdx="4" presStyleCnt="5">
        <dgm:presLayoutVars>
          <dgm:bulletEnabled val="1"/>
        </dgm:presLayoutVars>
      </dgm:prSet>
      <dgm:spPr/>
    </dgm:pt>
    <dgm:pt modelId="{5D7E2F9F-8C4E-4D9F-A6FD-9224495A5A31}" type="pres">
      <dgm:prSet presAssocID="{B53FA7A6-DEB9-4777-BEDC-98EDF3B87ECC}" presName="FiveNodes_4_text" presStyleLbl="node1" presStyleIdx="4" presStyleCnt="5">
        <dgm:presLayoutVars>
          <dgm:bulletEnabled val="1"/>
        </dgm:presLayoutVars>
      </dgm:prSet>
      <dgm:spPr/>
    </dgm:pt>
    <dgm:pt modelId="{1ACA39FE-81F0-4E04-B099-54C713E08561}" type="pres">
      <dgm:prSet presAssocID="{B53FA7A6-DEB9-4777-BEDC-98EDF3B87ECC}" presName="FiveNodes_5_text" presStyleLbl="node1" presStyleIdx="4" presStyleCnt="5">
        <dgm:presLayoutVars>
          <dgm:bulletEnabled val="1"/>
        </dgm:presLayoutVars>
      </dgm:prSet>
      <dgm:spPr/>
    </dgm:pt>
  </dgm:ptLst>
  <dgm:cxnLst>
    <dgm:cxn modelId="{31F99B2D-93CA-43BF-B7F3-EB3549D2AD7A}" type="presOf" srcId="{8C262FAF-18AA-4FD6-BAB9-677B2E173493}" destId="{A906E665-7602-4114-BA27-95DAD5529C33}" srcOrd="0" destOrd="0" presId="urn:microsoft.com/office/officeart/2005/8/layout/vProcess5"/>
    <dgm:cxn modelId="{AD85ED2D-F57A-4A25-B70D-217D20387FCA}" type="presOf" srcId="{BC99EBC9-865F-427F-900C-5921A1308817}" destId="{939A573A-4B17-4579-A62D-FFFCFF393A2D}" srcOrd="0" destOrd="0" presId="urn:microsoft.com/office/officeart/2005/8/layout/vProcess5"/>
    <dgm:cxn modelId="{DB285634-38B7-436C-B991-CAA9E00C8BB7}" type="presOf" srcId="{12714B99-E825-4B40-8216-85E4F0833BDB}" destId="{094138A4-ACEB-4F6B-8D7F-674E37F87E52}" srcOrd="1" destOrd="0" presId="urn:microsoft.com/office/officeart/2005/8/layout/vProcess5"/>
    <dgm:cxn modelId="{A0734638-D461-4381-B2BB-4E970C0B6178}" type="presOf" srcId="{0DB9DC37-9A2B-4C00-AD38-7FF27DC320AE}" destId="{D86804D9-3989-4A99-BBD2-2F99B4A6B7B9}" srcOrd="0" destOrd="0" presId="urn:microsoft.com/office/officeart/2005/8/layout/vProcess5"/>
    <dgm:cxn modelId="{BA03F265-AA59-4893-B8CB-AFFF17F315F0}" srcId="{B53FA7A6-DEB9-4777-BEDC-98EDF3B87ECC}" destId="{6C5291E6-D81B-4612-AFC2-E8EA7D40F1AC}" srcOrd="1" destOrd="0" parTransId="{76B863F0-8411-4F66-A93F-CEEC3048BC53}" sibTransId="{65E686AC-2F20-465D-BFC9-1C21D8A365CF}"/>
    <dgm:cxn modelId="{DF82C753-0254-4412-B18D-79182D06CEE4}" type="presOf" srcId="{12714B99-E825-4B40-8216-85E4F0833BDB}" destId="{E1F61B3E-E0B2-4AD5-B36F-62B425A7B76D}" srcOrd="0" destOrd="0" presId="urn:microsoft.com/office/officeart/2005/8/layout/vProcess5"/>
    <dgm:cxn modelId="{89EDEF8C-9796-4B43-BA4E-844D14CCD558}" type="presOf" srcId="{B53FA7A6-DEB9-4777-BEDC-98EDF3B87ECC}" destId="{1A424060-100B-446C-A745-C1F2E3E0D746}" srcOrd="0" destOrd="0" presId="urn:microsoft.com/office/officeart/2005/8/layout/vProcess5"/>
    <dgm:cxn modelId="{71E89592-5D52-4D9F-8F15-F3F99245E15D}" type="presOf" srcId="{6C5291E6-D81B-4612-AFC2-E8EA7D40F1AC}" destId="{302BEBD3-CD6A-43F8-8BDA-13156DE16463}" srcOrd="0" destOrd="0" presId="urn:microsoft.com/office/officeart/2005/8/layout/vProcess5"/>
    <dgm:cxn modelId="{B11399B4-4281-455D-A8FF-AC57A2D1D0AF}" type="presOf" srcId="{AC46A891-F8C6-4D6A-9F04-9D62F8FF04F3}" destId="{A6DCD595-8434-4746-BFE3-FB6D97B88EAC}" srcOrd="0" destOrd="0" presId="urn:microsoft.com/office/officeart/2005/8/layout/vProcess5"/>
    <dgm:cxn modelId="{1B7D0FB5-F7D5-4B71-A121-950AD2BF824D}" type="presOf" srcId="{CD641E48-59BB-4F8A-8A2C-905877ACFCCB}" destId="{1ACA39FE-81F0-4E04-B099-54C713E08561}" srcOrd="1" destOrd="0" presId="urn:microsoft.com/office/officeart/2005/8/layout/vProcess5"/>
    <dgm:cxn modelId="{31DFF0B5-0216-44D6-AF8F-A1F7546F400E}" srcId="{B53FA7A6-DEB9-4777-BEDC-98EDF3B87ECC}" destId="{CD641E48-59BB-4F8A-8A2C-905877ACFCCB}" srcOrd="4" destOrd="0" parTransId="{A906A874-1C09-47F6-8006-9910BF108FA2}" sibTransId="{99CBBECE-F0DA-4156-A5FD-095652DD71AE}"/>
    <dgm:cxn modelId="{0BB670BA-DBF1-465E-8909-1553BDAF01C7}" srcId="{B53FA7A6-DEB9-4777-BEDC-98EDF3B87ECC}" destId="{E897F115-2F16-432B-80C5-736A3D77D1B9}" srcOrd="3" destOrd="0" parTransId="{5D73A3D3-5D57-46A8-A0EA-62522A1B38CA}" sibTransId="{BC99EBC9-865F-427F-900C-5921A1308817}"/>
    <dgm:cxn modelId="{625FB0C3-39CF-42A4-8B08-C30FE10557EA}" type="presOf" srcId="{E897F115-2F16-432B-80C5-736A3D77D1B9}" destId="{5D7E2F9F-8C4E-4D9F-A6FD-9224495A5A31}" srcOrd="1" destOrd="0" presId="urn:microsoft.com/office/officeart/2005/8/layout/vProcess5"/>
    <dgm:cxn modelId="{040DA4CF-0DDB-40C0-8186-BBC92A57EA81}" type="presOf" srcId="{CD641E48-59BB-4F8A-8A2C-905877ACFCCB}" destId="{A34CFA0E-13B1-439A-B68F-2BDADAEFA337}" srcOrd="0" destOrd="0" presId="urn:microsoft.com/office/officeart/2005/8/layout/vProcess5"/>
    <dgm:cxn modelId="{4A2101D2-27AE-4488-9ADD-6685E4B76B9B}" srcId="{B53FA7A6-DEB9-4777-BEDC-98EDF3B87ECC}" destId="{AC46A891-F8C6-4D6A-9F04-9D62F8FF04F3}" srcOrd="2" destOrd="0" parTransId="{4BA07815-BF56-4761-8FC5-2CB1C7DE84B3}" sibTransId="{0DB9DC37-9A2B-4C00-AD38-7FF27DC320AE}"/>
    <dgm:cxn modelId="{9559BAD6-33F0-497F-929E-DB7D4F7ED972}" srcId="{B53FA7A6-DEB9-4777-BEDC-98EDF3B87ECC}" destId="{12714B99-E825-4B40-8216-85E4F0833BDB}" srcOrd="0" destOrd="0" parTransId="{6323C2C4-CE84-4E54-B506-4AB2D8503BCC}" sibTransId="{8C262FAF-18AA-4FD6-BAB9-677B2E173493}"/>
    <dgm:cxn modelId="{A46E60E7-F88D-42FA-8391-BC44771E4931}" type="presOf" srcId="{AC46A891-F8C6-4D6A-9F04-9D62F8FF04F3}" destId="{62F49788-1F12-4CC1-AED0-1BFA69F8612B}" srcOrd="1" destOrd="0" presId="urn:microsoft.com/office/officeart/2005/8/layout/vProcess5"/>
    <dgm:cxn modelId="{387961E7-D5E4-4469-B515-8AAA256A0B04}" type="presOf" srcId="{E897F115-2F16-432B-80C5-736A3D77D1B9}" destId="{8AA3DE76-24AC-4FEC-AECA-112F0F8963BE}" srcOrd="0" destOrd="0" presId="urn:microsoft.com/office/officeart/2005/8/layout/vProcess5"/>
    <dgm:cxn modelId="{B03183EA-4100-4760-B044-485B1B6D38ED}" type="presOf" srcId="{65E686AC-2F20-465D-BFC9-1C21D8A365CF}" destId="{4A0058D6-7003-40BE-9E1A-98FC50A504C4}" srcOrd="0" destOrd="0" presId="urn:microsoft.com/office/officeart/2005/8/layout/vProcess5"/>
    <dgm:cxn modelId="{A342AFF7-6C31-4582-B3A6-00EF40B0DD99}" type="presOf" srcId="{6C5291E6-D81B-4612-AFC2-E8EA7D40F1AC}" destId="{539BAAE7-B32F-4A84-9E26-7116CC05EEC7}" srcOrd="1" destOrd="0" presId="urn:microsoft.com/office/officeart/2005/8/layout/vProcess5"/>
    <dgm:cxn modelId="{CD1DBB5E-7970-4E8B-8E3B-BF4507E65FF8}" type="presParOf" srcId="{1A424060-100B-446C-A745-C1F2E3E0D746}" destId="{9C7F2A1B-FC88-4A4F-8488-44E1938E4B70}" srcOrd="0" destOrd="0" presId="urn:microsoft.com/office/officeart/2005/8/layout/vProcess5"/>
    <dgm:cxn modelId="{EC98E759-AEA0-47FE-99AE-9044A6D81752}" type="presParOf" srcId="{1A424060-100B-446C-A745-C1F2E3E0D746}" destId="{E1F61B3E-E0B2-4AD5-B36F-62B425A7B76D}" srcOrd="1" destOrd="0" presId="urn:microsoft.com/office/officeart/2005/8/layout/vProcess5"/>
    <dgm:cxn modelId="{8CEDF01F-B1B0-45D0-AB51-A86AFF157388}" type="presParOf" srcId="{1A424060-100B-446C-A745-C1F2E3E0D746}" destId="{302BEBD3-CD6A-43F8-8BDA-13156DE16463}" srcOrd="2" destOrd="0" presId="urn:microsoft.com/office/officeart/2005/8/layout/vProcess5"/>
    <dgm:cxn modelId="{EF3E6860-8A45-4533-832D-DF78FA6C417E}" type="presParOf" srcId="{1A424060-100B-446C-A745-C1F2E3E0D746}" destId="{A6DCD595-8434-4746-BFE3-FB6D97B88EAC}" srcOrd="3" destOrd="0" presId="urn:microsoft.com/office/officeart/2005/8/layout/vProcess5"/>
    <dgm:cxn modelId="{B41F65A4-31DA-4177-A83D-70FA43CF22B5}" type="presParOf" srcId="{1A424060-100B-446C-A745-C1F2E3E0D746}" destId="{8AA3DE76-24AC-4FEC-AECA-112F0F8963BE}" srcOrd="4" destOrd="0" presId="urn:microsoft.com/office/officeart/2005/8/layout/vProcess5"/>
    <dgm:cxn modelId="{5CD473D8-A552-4B40-AAE5-A09CC5175940}" type="presParOf" srcId="{1A424060-100B-446C-A745-C1F2E3E0D746}" destId="{A34CFA0E-13B1-439A-B68F-2BDADAEFA337}" srcOrd="5" destOrd="0" presId="urn:microsoft.com/office/officeart/2005/8/layout/vProcess5"/>
    <dgm:cxn modelId="{D9029646-FFF4-4245-8F8B-14B6E742DF8C}" type="presParOf" srcId="{1A424060-100B-446C-A745-C1F2E3E0D746}" destId="{A906E665-7602-4114-BA27-95DAD5529C33}" srcOrd="6" destOrd="0" presId="urn:microsoft.com/office/officeart/2005/8/layout/vProcess5"/>
    <dgm:cxn modelId="{D827504B-B1FC-464A-95AE-3BBE83D84315}" type="presParOf" srcId="{1A424060-100B-446C-A745-C1F2E3E0D746}" destId="{4A0058D6-7003-40BE-9E1A-98FC50A504C4}" srcOrd="7" destOrd="0" presId="urn:microsoft.com/office/officeart/2005/8/layout/vProcess5"/>
    <dgm:cxn modelId="{E1847274-B204-4128-838F-951698AA3634}" type="presParOf" srcId="{1A424060-100B-446C-A745-C1F2E3E0D746}" destId="{D86804D9-3989-4A99-BBD2-2F99B4A6B7B9}" srcOrd="8" destOrd="0" presId="urn:microsoft.com/office/officeart/2005/8/layout/vProcess5"/>
    <dgm:cxn modelId="{CA4B512D-E632-43C5-A986-53C2D2FCFA1F}" type="presParOf" srcId="{1A424060-100B-446C-A745-C1F2E3E0D746}" destId="{939A573A-4B17-4579-A62D-FFFCFF393A2D}" srcOrd="9" destOrd="0" presId="urn:microsoft.com/office/officeart/2005/8/layout/vProcess5"/>
    <dgm:cxn modelId="{17CFFC28-3695-4791-BE2E-BBB174D51BB7}" type="presParOf" srcId="{1A424060-100B-446C-A745-C1F2E3E0D746}" destId="{094138A4-ACEB-4F6B-8D7F-674E37F87E52}" srcOrd="10" destOrd="0" presId="urn:microsoft.com/office/officeart/2005/8/layout/vProcess5"/>
    <dgm:cxn modelId="{5932677D-A35A-4EEB-86B5-07D9FA1BE8C3}" type="presParOf" srcId="{1A424060-100B-446C-A745-C1F2E3E0D746}" destId="{539BAAE7-B32F-4A84-9E26-7116CC05EEC7}" srcOrd="11" destOrd="0" presId="urn:microsoft.com/office/officeart/2005/8/layout/vProcess5"/>
    <dgm:cxn modelId="{C25228E3-49D6-4CBE-9126-7723476E9C28}" type="presParOf" srcId="{1A424060-100B-446C-A745-C1F2E3E0D746}" destId="{62F49788-1F12-4CC1-AED0-1BFA69F8612B}" srcOrd="12" destOrd="0" presId="urn:microsoft.com/office/officeart/2005/8/layout/vProcess5"/>
    <dgm:cxn modelId="{36694B3F-5AF6-4229-BBD6-D9DC746BA039}" type="presParOf" srcId="{1A424060-100B-446C-A745-C1F2E3E0D746}" destId="{5D7E2F9F-8C4E-4D9F-A6FD-9224495A5A31}" srcOrd="13" destOrd="0" presId="urn:microsoft.com/office/officeart/2005/8/layout/vProcess5"/>
    <dgm:cxn modelId="{7A4B9C6B-083F-4134-AF90-CE7F2ACBDA85}" type="presParOf" srcId="{1A424060-100B-446C-A745-C1F2E3E0D746}" destId="{1ACA39FE-81F0-4E04-B099-54C713E08561}"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2_5" csCatId="accent2" phldr="1"/>
      <dgm:spPr/>
      <dgm:t>
        <a:bodyPr/>
        <a:lstStyle/>
        <a:p>
          <a:endParaRPr lang="en-US"/>
        </a:p>
      </dgm:t>
    </dgm:pt>
    <dgm:pt modelId="{D423FB80-F2BD-4DDE-80B1-76F84FE09A02}">
      <dgm:prSet phldrT="[Text]" phldr="0" custT="1"/>
      <dgm:spPr>
        <a:solidFill>
          <a:schemeClr val="accent1">
            <a:lumMod val="60000"/>
            <a:lumOff val="40000"/>
            <a:alpha val="90000"/>
          </a:schemeClr>
        </a:solidFill>
      </dgm:spPr>
      <dgm:t>
        <a:bodyPr/>
        <a:lstStyle/>
        <a:p>
          <a:pPr>
            <a:defRPr b="1"/>
          </a:pPr>
          <a:r>
            <a:rPr lang="en-US" sz="1800" b="0" dirty="0"/>
            <a:t>The National Health Service (NHS) </a:t>
          </a:r>
        </a:p>
      </dgm:t>
    </dgm:pt>
    <dgm:pt modelId="{9B1CA3FF-D252-4AF5-8F50-CFC93ACA9175}" type="parTrans" cxnId="{5BF3B7B1-A779-4E2D-8625-77DE0CA38FEE}">
      <dgm:prSet/>
      <dgm:spPr/>
      <dgm:t>
        <a:bodyPr/>
        <a:lstStyle/>
        <a:p>
          <a:endParaRPr lang="en-US"/>
        </a:p>
      </dgm:t>
    </dgm:pt>
    <dgm:pt modelId="{EBE862E1-9761-4AA7-AA00-BD79FA3B27DD}" type="sibTrans" cxnId="{5BF3B7B1-A779-4E2D-8625-77DE0CA38FEE}">
      <dgm:prSet/>
      <dgm:spPr/>
      <dgm:t>
        <a:bodyPr/>
        <a:lstStyle/>
        <a:p>
          <a:endParaRPr lang="en-US"/>
        </a:p>
      </dgm:t>
    </dgm:pt>
    <dgm:pt modelId="{245E128E-7700-4C91-9411-CDD1DCA94D67}">
      <dgm:prSet phldrT="[Text]" custT="1"/>
      <dgm:spPr/>
      <dgm:t>
        <a:bodyPr/>
        <a:lstStyle/>
        <a:p>
          <a:r>
            <a:rPr lang="en-US" sz="1600" dirty="0"/>
            <a:t>1948</a:t>
          </a:r>
          <a:endParaRPr lang="en-US" sz="1200" dirty="0"/>
        </a:p>
      </dgm:t>
    </dgm:pt>
    <dgm:pt modelId="{B4D95EBA-0423-4AFA-B379-E030341B1F23}" type="parTrans" cxnId="{68D35F9D-DABF-4E5A-94D4-F988D8E84907}">
      <dgm:prSet/>
      <dgm:spPr/>
      <dgm:t>
        <a:bodyPr/>
        <a:lstStyle/>
        <a:p>
          <a:endParaRPr lang="en-US"/>
        </a:p>
      </dgm:t>
    </dgm:pt>
    <dgm:pt modelId="{4963BA97-D4C5-477B-9B0D-68DB38F61579}" type="sibTrans" cxnId="{68D35F9D-DABF-4E5A-94D4-F988D8E84907}">
      <dgm:prSet/>
      <dgm:spPr/>
      <dgm:t>
        <a:bodyPr/>
        <a:lstStyle/>
        <a:p>
          <a:endParaRPr lang="en-US"/>
        </a:p>
      </dgm:t>
    </dgm:pt>
    <dgm:pt modelId="{2DC4903D-31E8-4ED6-875F-63877788B702}">
      <dgm:prSet phldrT="[Text]" phldr="0" custT="1"/>
      <dgm:spPr>
        <a:solidFill>
          <a:schemeClr val="tx2">
            <a:lumMod val="50000"/>
            <a:lumOff val="50000"/>
            <a:alpha val="83333"/>
          </a:schemeClr>
        </a:solidFill>
      </dgm:spPr>
      <dgm:t>
        <a:bodyPr/>
        <a:lstStyle/>
        <a:p>
          <a:pPr>
            <a:defRPr b="1"/>
          </a:pPr>
          <a:r>
            <a:rPr lang="en-US" sz="1800" b="0" dirty="0"/>
            <a:t>Person-Centred Theory </a:t>
          </a:r>
        </a:p>
      </dgm:t>
    </dgm:pt>
    <dgm:pt modelId="{A18F8C20-9A13-44DB-9E45-C2DE49ACE5D9}" type="parTrans" cxnId="{A319CB69-6926-431D-A805-EACBFA83FA66}">
      <dgm:prSet/>
      <dgm:spPr/>
      <dgm:t>
        <a:bodyPr/>
        <a:lstStyle/>
        <a:p>
          <a:endParaRPr lang="en-US"/>
        </a:p>
      </dgm:t>
    </dgm:pt>
    <dgm:pt modelId="{EBFDEA83-93E5-4D72-A672-078838B258F5}" type="sibTrans" cxnId="{A319CB69-6926-431D-A805-EACBFA83FA66}">
      <dgm:prSet/>
      <dgm:spPr/>
      <dgm:t>
        <a:bodyPr/>
        <a:lstStyle/>
        <a:p>
          <a:endParaRPr lang="en-US"/>
        </a:p>
      </dgm:t>
    </dgm:pt>
    <dgm:pt modelId="{A9FB790A-3E33-4887-962E-7206A01AD84F}">
      <dgm:prSet phldrT="[Text]" custT="1"/>
      <dgm:spPr/>
      <dgm:t>
        <a:bodyPr/>
        <a:lstStyle/>
        <a:p>
          <a:r>
            <a:rPr lang="en-US" sz="1600" dirty="0"/>
            <a:t>1951</a:t>
          </a:r>
          <a:endParaRPr lang="en-US" sz="1200" dirty="0"/>
        </a:p>
      </dgm:t>
    </dgm:pt>
    <dgm:pt modelId="{2E34BE83-4A83-4B5F-8976-D4AC57FE5007}" type="parTrans" cxnId="{607143D0-C26B-448B-8E8C-A8A46198F0C6}">
      <dgm:prSet/>
      <dgm:spPr/>
      <dgm:t>
        <a:bodyPr/>
        <a:lstStyle/>
        <a:p>
          <a:endParaRPr lang="en-US"/>
        </a:p>
      </dgm:t>
    </dgm:pt>
    <dgm:pt modelId="{A18338C2-0675-4B1C-898F-3D939F41C34C}" type="sibTrans" cxnId="{607143D0-C26B-448B-8E8C-A8A46198F0C6}">
      <dgm:prSet/>
      <dgm:spPr/>
      <dgm:t>
        <a:bodyPr/>
        <a:lstStyle/>
        <a:p>
          <a:endParaRPr lang="en-US"/>
        </a:p>
      </dgm:t>
    </dgm:pt>
    <dgm:pt modelId="{8A93A940-284B-49B0-9D89-5FA2B3B3C7E5}">
      <dgm:prSet phldrT="[Text]" phldr="0" custT="1"/>
      <dgm:spPr>
        <a:solidFill>
          <a:schemeClr val="tx2">
            <a:lumMod val="75000"/>
            <a:lumOff val="25000"/>
            <a:alpha val="63333"/>
          </a:schemeClr>
        </a:solidFill>
      </dgm:spPr>
      <dgm:t>
        <a:bodyPr/>
        <a:lstStyle/>
        <a:p>
          <a:pPr>
            <a:defRPr b="1"/>
          </a:pPr>
          <a:r>
            <a:rPr lang="en-US" sz="1400" b="0" dirty="0" err="1"/>
            <a:t>SocioEmotional</a:t>
          </a:r>
          <a:r>
            <a:rPr lang="en-US" sz="1400" b="0" dirty="0"/>
            <a:t> Selectivity Theory (SST) </a:t>
          </a:r>
        </a:p>
      </dgm:t>
    </dgm:pt>
    <dgm:pt modelId="{CD96219D-3688-4138-ACC9-901ED9FEACCC}" type="parTrans" cxnId="{982D7B44-1518-4DD0-82D4-8A3901DD95E9}">
      <dgm:prSet/>
      <dgm:spPr/>
      <dgm:t>
        <a:bodyPr/>
        <a:lstStyle/>
        <a:p>
          <a:endParaRPr lang="en-US"/>
        </a:p>
      </dgm:t>
    </dgm:pt>
    <dgm:pt modelId="{E0447E4A-3C15-4884-AEBE-804149EBD331}" type="sibTrans" cxnId="{982D7B44-1518-4DD0-82D4-8A3901DD95E9}">
      <dgm:prSet/>
      <dgm:spPr/>
      <dgm:t>
        <a:bodyPr/>
        <a:lstStyle/>
        <a:p>
          <a:endParaRPr lang="en-US"/>
        </a:p>
      </dgm:t>
    </dgm:pt>
    <dgm:pt modelId="{6BA5F3BE-D53A-42E0-A7FE-674B99BD07E6}">
      <dgm:prSet phldrT="[Text]" custT="1"/>
      <dgm:spPr/>
      <dgm:t>
        <a:bodyPr/>
        <a:lstStyle/>
        <a:p>
          <a:r>
            <a:rPr lang="en-US" sz="1600" dirty="0"/>
            <a:t>1999</a:t>
          </a:r>
          <a:endParaRPr lang="en-US" sz="1200" dirty="0"/>
        </a:p>
      </dgm:t>
    </dgm:pt>
    <dgm:pt modelId="{9484BBA1-86EE-4AA2-B94A-A26EED0EFB1E}" type="parTrans" cxnId="{6AEB3B94-8522-4F42-A6BC-BC55C5AED92F}">
      <dgm:prSet/>
      <dgm:spPr/>
      <dgm:t>
        <a:bodyPr/>
        <a:lstStyle/>
        <a:p>
          <a:endParaRPr lang="en-US"/>
        </a:p>
      </dgm:t>
    </dgm:pt>
    <dgm:pt modelId="{48C67DB7-8AA6-454C-83AE-A16B3B9F45FF}" type="sibTrans" cxnId="{6AEB3B94-8522-4F42-A6BC-BC55C5AED92F}">
      <dgm:prSet/>
      <dgm:spPr/>
      <dgm:t>
        <a:bodyPr/>
        <a:lstStyle/>
        <a:p>
          <a:endParaRPr lang="en-US"/>
        </a:p>
      </dgm:t>
    </dgm:pt>
    <dgm:pt modelId="{B7EAF83C-E1E2-4060-A15C-5B683F5ABDB6}">
      <dgm:prSet phldrT="[Text]" custT="1"/>
      <dgm:spPr>
        <a:solidFill>
          <a:schemeClr val="accent1">
            <a:lumMod val="60000"/>
            <a:lumOff val="40000"/>
            <a:alpha val="56667"/>
          </a:schemeClr>
        </a:solidFill>
      </dgm:spPr>
      <dgm:t>
        <a:bodyPr/>
        <a:lstStyle/>
        <a:p>
          <a:pPr>
            <a:defRPr b="1"/>
          </a:pPr>
          <a:r>
            <a:rPr lang="en-US" sz="1800" b="0" dirty="0"/>
            <a:t>The Equality Act </a:t>
          </a:r>
        </a:p>
      </dgm:t>
    </dgm:pt>
    <dgm:pt modelId="{0F3BE3E5-5F26-4F55-8287-A3DAF6BD4A08}" type="parTrans" cxnId="{063B7E65-C8C7-4BC7-B7D8-3E116985E120}">
      <dgm:prSet/>
      <dgm:spPr/>
      <dgm:t>
        <a:bodyPr/>
        <a:lstStyle/>
        <a:p>
          <a:endParaRPr lang="en-US"/>
        </a:p>
      </dgm:t>
    </dgm:pt>
    <dgm:pt modelId="{416A6271-B608-4CBB-91A0-4462E64B7A8D}" type="sibTrans" cxnId="{063B7E65-C8C7-4BC7-B7D8-3E116985E120}">
      <dgm:prSet/>
      <dgm:spPr/>
      <dgm:t>
        <a:bodyPr/>
        <a:lstStyle/>
        <a:p>
          <a:endParaRPr lang="en-US"/>
        </a:p>
      </dgm:t>
    </dgm:pt>
    <dgm:pt modelId="{BF5CD713-2E7F-4FA2-A365-0158844247C1}">
      <dgm:prSet phldrT="[Text]" custT="1"/>
      <dgm:spPr>
        <a:solidFill>
          <a:schemeClr val="accent1">
            <a:lumMod val="60000"/>
            <a:lumOff val="40000"/>
            <a:alpha val="70000"/>
          </a:schemeClr>
        </a:solidFill>
      </dgm:spPr>
      <dgm:t>
        <a:bodyPr/>
        <a:lstStyle/>
        <a:p>
          <a:pPr>
            <a:defRPr b="1"/>
          </a:pPr>
          <a:r>
            <a:rPr lang="en-US" sz="1200" b="0" dirty="0"/>
            <a:t>The National Health Service and the Community Care Act </a:t>
          </a:r>
        </a:p>
      </dgm:t>
    </dgm:pt>
    <dgm:pt modelId="{4B1EFBBB-DB3F-4353-84A5-217D60B77662}" type="parTrans" cxnId="{0938E3E3-4DD8-4069-97E7-7CBBEBFE5A13}">
      <dgm:prSet/>
      <dgm:spPr/>
      <dgm:t>
        <a:bodyPr/>
        <a:lstStyle/>
        <a:p>
          <a:endParaRPr lang="en-US"/>
        </a:p>
      </dgm:t>
    </dgm:pt>
    <dgm:pt modelId="{1E7CF33D-04A9-4522-B84F-6C2C1CF2D6AD}" type="sibTrans" cxnId="{0938E3E3-4DD8-4069-97E7-7CBBEBFE5A13}">
      <dgm:prSet/>
      <dgm:spPr/>
      <dgm:t>
        <a:bodyPr/>
        <a:lstStyle/>
        <a:p>
          <a:endParaRPr lang="en-US"/>
        </a:p>
      </dgm:t>
    </dgm:pt>
    <dgm:pt modelId="{0F28F38F-17E7-44A8-973E-FC94684377B5}">
      <dgm:prSet phldrT="[Text]" custT="1"/>
      <dgm:spPr/>
      <dgm:t>
        <a:bodyPr/>
        <a:lstStyle/>
        <a:p>
          <a:r>
            <a:rPr lang="en-US" sz="1600" dirty="0"/>
            <a:t>2010</a:t>
          </a:r>
          <a:endParaRPr lang="en-US" sz="1200" dirty="0"/>
        </a:p>
      </dgm:t>
    </dgm:pt>
    <dgm:pt modelId="{72535623-2685-4634-9155-926D36DD275F}" type="parTrans" cxnId="{9E1E0922-367E-4D59-B87A-D6127405DD9B}">
      <dgm:prSet/>
      <dgm:spPr/>
      <dgm:t>
        <a:bodyPr/>
        <a:lstStyle/>
        <a:p>
          <a:endParaRPr lang="en-US"/>
        </a:p>
      </dgm:t>
    </dgm:pt>
    <dgm:pt modelId="{8BE4C846-C26B-4FA4-83A2-4C9007AFA3E9}" type="sibTrans" cxnId="{9E1E0922-367E-4D59-B87A-D6127405DD9B}">
      <dgm:prSet/>
      <dgm:spPr/>
      <dgm:t>
        <a:bodyPr/>
        <a:lstStyle/>
        <a:p>
          <a:endParaRPr lang="en-US"/>
        </a:p>
      </dgm:t>
    </dgm:pt>
    <dgm:pt modelId="{71E65531-AFB8-400F-8A0E-3D2D8EB02527}">
      <dgm:prSet phldrT="[Text]" custT="1"/>
      <dgm:spPr/>
      <dgm:t>
        <a:bodyPr/>
        <a:lstStyle/>
        <a:p>
          <a:r>
            <a:rPr lang="en-US" sz="1600" dirty="0"/>
            <a:t>1990</a:t>
          </a:r>
          <a:endParaRPr lang="en-US" sz="1200" dirty="0"/>
        </a:p>
      </dgm:t>
    </dgm:pt>
    <dgm:pt modelId="{CDBCD6FE-99D6-4D1C-ACCC-ACD1054C98A6}" type="parTrans" cxnId="{806EAB44-63AA-464E-AE88-604149F91859}">
      <dgm:prSet/>
      <dgm:spPr/>
      <dgm:t>
        <a:bodyPr/>
        <a:lstStyle/>
        <a:p>
          <a:endParaRPr lang="en-US"/>
        </a:p>
      </dgm:t>
    </dgm:pt>
    <dgm:pt modelId="{C5802CBE-AD20-4AAE-8010-3C10BC564C65}" type="sibTrans" cxnId="{806EAB44-63AA-464E-AE88-604149F91859}">
      <dgm:prSet/>
      <dgm:spPr/>
      <dgm:t>
        <a:bodyPr/>
        <a:lstStyle/>
        <a:p>
          <a:endParaRPr lang="en-US"/>
        </a:p>
      </dgm:t>
    </dgm:pt>
    <dgm:pt modelId="{073268E9-817E-422D-8ACF-FCD1360BBFAF}">
      <dgm:prSet/>
      <dgm:spPr>
        <a:solidFill>
          <a:schemeClr val="accent1">
            <a:lumMod val="60000"/>
            <a:lumOff val="40000"/>
            <a:alpha val="50000"/>
          </a:schemeClr>
        </a:solidFill>
      </dgm:spPr>
      <dgm:t>
        <a:bodyPr/>
        <a:lstStyle/>
        <a:p>
          <a:pPr>
            <a:defRPr b="1"/>
          </a:pPr>
          <a:r>
            <a:rPr lang="en-US" b="0" dirty="0"/>
            <a:t>The Care Act </a:t>
          </a:r>
          <a:endParaRPr lang="en-US" dirty="0"/>
        </a:p>
      </dgm:t>
    </dgm:pt>
    <dgm:pt modelId="{D27CDEC8-07EC-49B5-B959-97742BB9C3A4}" type="parTrans" cxnId="{79FB5EDB-AF4A-4C76-A9B7-992AE6F89BC8}">
      <dgm:prSet/>
      <dgm:spPr/>
      <dgm:t>
        <a:bodyPr/>
        <a:lstStyle/>
        <a:p>
          <a:endParaRPr lang="en-US"/>
        </a:p>
      </dgm:t>
    </dgm:pt>
    <dgm:pt modelId="{77CD1A06-AD11-41FA-ACD6-9719D86AB3F8}" type="sibTrans" cxnId="{79FB5EDB-AF4A-4C76-A9B7-992AE6F89BC8}">
      <dgm:prSet/>
      <dgm:spPr/>
      <dgm:t>
        <a:bodyPr/>
        <a:lstStyle/>
        <a:p>
          <a:endParaRPr lang="en-US"/>
        </a:p>
      </dgm:t>
    </dgm:pt>
    <dgm:pt modelId="{99D36214-75B1-4C3F-8ABC-AAE05AF76F24}">
      <dgm:prSet/>
      <dgm:spPr>
        <a:solidFill>
          <a:schemeClr val="tx2">
            <a:lumMod val="75000"/>
            <a:lumOff val="25000"/>
            <a:alpha val="76667"/>
          </a:schemeClr>
        </a:solidFill>
      </dgm:spPr>
      <dgm:t>
        <a:bodyPr/>
        <a:lstStyle/>
        <a:p>
          <a:pPr>
            <a:defRPr b="1"/>
          </a:pPr>
          <a:r>
            <a:rPr lang="en-US" b="0" dirty="0"/>
            <a:t>Activity Theory </a:t>
          </a:r>
          <a:endParaRPr lang="en-US" dirty="0"/>
        </a:p>
      </dgm:t>
    </dgm:pt>
    <dgm:pt modelId="{DC60E6CF-5243-45C8-ABE7-BDE5FA4F96BF}" type="parTrans" cxnId="{588DFE58-BB29-4B13-B39A-7B132CCAEDFE}">
      <dgm:prSet/>
      <dgm:spPr/>
      <dgm:t>
        <a:bodyPr/>
        <a:lstStyle/>
        <a:p>
          <a:endParaRPr lang="en-US"/>
        </a:p>
      </dgm:t>
    </dgm:pt>
    <dgm:pt modelId="{2367FB4E-D287-4CE5-8506-D9925C577AD5}" type="sibTrans" cxnId="{588DFE58-BB29-4B13-B39A-7B132CCAEDFE}">
      <dgm:prSet/>
      <dgm:spPr/>
      <dgm:t>
        <a:bodyPr/>
        <a:lstStyle/>
        <a:p>
          <a:endParaRPr lang="en-US"/>
        </a:p>
      </dgm:t>
    </dgm:pt>
    <dgm:pt modelId="{59C61A9E-7AD4-4789-A814-887FD85EE435}">
      <dgm:prSet/>
      <dgm:spPr/>
      <dgm:t>
        <a:bodyPr/>
        <a:lstStyle/>
        <a:p>
          <a:r>
            <a:rPr lang="en-US" dirty="0"/>
            <a:t>1961</a:t>
          </a:r>
        </a:p>
      </dgm:t>
    </dgm:pt>
    <dgm:pt modelId="{0AA538A0-EB6B-4926-9B10-263A7A9D2507}" type="parTrans" cxnId="{22D59BD1-5B23-4239-9E1E-7F97BC3DC856}">
      <dgm:prSet/>
      <dgm:spPr/>
      <dgm:t>
        <a:bodyPr/>
        <a:lstStyle/>
        <a:p>
          <a:endParaRPr lang="en-US"/>
        </a:p>
      </dgm:t>
    </dgm:pt>
    <dgm:pt modelId="{FDFB0C92-68B2-46D4-A8C4-6257778A7426}" type="sibTrans" cxnId="{22D59BD1-5B23-4239-9E1E-7F97BC3DC856}">
      <dgm:prSet/>
      <dgm:spPr/>
      <dgm:t>
        <a:bodyPr/>
        <a:lstStyle/>
        <a:p>
          <a:endParaRPr lang="en-US"/>
        </a:p>
      </dgm:t>
    </dgm:pt>
    <dgm:pt modelId="{647384A7-516E-48A6-8A06-7D3611827F8A}">
      <dgm:prSet/>
      <dgm:spPr/>
      <dgm:t>
        <a:bodyPr/>
        <a:lstStyle/>
        <a:p>
          <a:r>
            <a:rPr lang="en-US" dirty="0"/>
            <a:t>2014</a:t>
          </a:r>
        </a:p>
      </dgm:t>
    </dgm:pt>
    <dgm:pt modelId="{03B20EEF-4B21-4DDB-9553-616D455F4EF3}" type="parTrans" cxnId="{173B8634-F6E3-41C5-ACE1-21A78A5FF63F}">
      <dgm:prSet/>
      <dgm:spPr/>
      <dgm:t>
        <a:bodyPr/>
        <a:lstStyle/>
        <a:p>
          <a:endParaRPr lang="en-US"/>
        </a:p>
      </dgm:t>
    </dgm:pt>
    <dgm:pt modelId="{5ED14349-0EEF-4C3C-BC14-49D73EDC5756}" type="sibTrans" cxnId="{173B8634-F6E3-41C5-ACE1-21A78A5FF63F}">
      <dgm:prSet/>
      <dgm:spPr/>
      <dgm:t>
        <a:bodyPr/>
        <a:lstStyle/>
        <a:p>
          <a:endParaRPr lang="en-US"/>
        </a:p>
      </dgm:t>
    </dgm:pt>
    <dgm:pt modelId="{687CC7BD-79EF-4A0F-BDD3-809BFA49E6BE}" type="pres">
      <dgm:prSet presAssocID="{FF3CD410-5E2E-4080-A893-907D31D22CB3}" presName="root" presStyleCnt="0">
        <dgm:presLayoutVars>
          <dgm:chMax/>
          <dgm:chPref/>
          <dgm:animLvl val="lvl"/>
        </dgm:presLayoutVars>
      </dgm:prSet>
      <dgm:spPr/>
    </dgm:pt>
    <dgm:pt modelId="{6168B371-2815-4661-9209-F8A29814ADCC}" type="pres">
      <dgm:prSet presAssocID="{FF3CD410-5E2E-4080-A893-907D31D22CB3}" presName="divider" presStyleLbl="fgAcc1" presStyleIdx="0" presStyleCnt="1"/>
      <dgm:spPr/>
    </dgm:pt>
    <dgm:pt modelId="{4C5F54B5-504F-4069-AF1D-9A370FBD268C}" type="pres">
      <dgm:prSet presAssocID="{FF3CD410-5E2E-4080-A893-907D31D22CB3}" presName="nodes" presStyleCnt="0">
        <dgm:presLayoutVars>
          <dgm:chMax/>
          <dgm:chPref/>
          <dgm:animLvl val="lvl"/>
        </dgm:presLayoutVars>
      </dgm:prSet>
      <dgm:spPr/>
    </dgm:pt>
    <dgm:pt modelId="{34539F78-7536-446A-B749-4315D26F2C4E}" type="pres">
      <dgm:prSet presAssocID="{D423FB80-F2BD-4DDE-80B1-76F84FE09A02}" presName="composite" presStyleCnt="0"/>
      <dgm:spPr/>
    </dgm:pt>
    <dgm:pt modelId="{64E37A6A-8F95-4F28-92FC-1FE8089D7DAF}" type="pres">
      <dgm:prSet presAssocID="{D423FB80-F2BD-4DDE-80B1-76F84FE09A02}" presName="L1TextContainer" presStyleLbl="alignNode1" presStyleIdx="0" presStyleCnt="7" custLinFactNeighborY="2352">
        <dgm:presLayoutVars>
          <dgm:chMax val="1"/>
          <dgm:chPref val="1"/>
          <dgm:bulletEnabled val="1"/>
        </dgm:presLayoutVars>
      </dgm:prSet>
      <dgm:spPr/>
    </dgm:pt>
    <dgm:pt modelId="{301B11E7-9AB9-40DA-A950-87C47281308D}" type="pres">
      <dgm:prSet presAssocID="{D423FB80-F2BD-4DDE-80B1-76F84FE09A02}" presName="L2TextContainerWrapper" presStyleCnt="0">
        <dgm:presLayoutVars>
          <dgm:bulletEnabled val="1"/>
        </dgm:presLayoutVars>
      </dgm:prSet>
      <dgm:spPr/>
    </dgm:pt>
    <dgm:pt modelId="{255B3FC7-BD87-4810-87ED-7952D0F23157}" type="pres">
      <dgm:prSet presAssocID="{D423FB80-F2BD-4DDE-80B1-76F84FE09A02}" presName="L2TextContainer" presStyleLbl="bgAccFollowNode1" presStyleIdx="0" presStyleCnt="7"/>
      <dgm:spPr/>
    </dgm:pt>
    <dgm:pt modelId="{4B545162-9690-412E-B970-54DA905B44AF}" type="pres">
      <dgm:prSet presAssocID="{D423FB80-F2BD-4DDE-80B1-76F84FE09A02}" presName="FlexibleEmptyPlaceHolder" presStyleCnt="0"/>
      <dgm:spPr/>
    </dgm:pt>
    <dgm:pt modelId="{DF478A7F-4668-4E0A-86F7-C1205CF5AA73}" type="pres">
      <dgm:prSet presAssocID="{D423FB80-F2BD-4DDE-80B1-76F84FE09A02}" presName="ConnectLine" presStyleLbl="sibTrans1D1" presStyleIdx="0" presStyleCnt="7"/>
      <dgm:spPr/>
    </dgm:pt>
    <dgm:pt modelId="{6D7F9BE3-3008-4E5E-96F3-C71D72649902}" type="pres">
      <dgm:prSet presAssocID="{D423FB80-F2BD-4DDE-80B1-76F84FE09A02}" presName="ConnectorPoint" presStyleLbl="node1" presStyleIdx="0" presStyleCnt="7"/>
      <dgm:spPr>
        <a:solidFill>
          <a:schemeClr val="accent2">
            <a:alpha val="90000"/>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2633C3C-6589-41FB-998C-85A7548107A4}" type="pres">
      <dgm:prSet presAssocID="{D423FB80-F2BD-4DDE-80B1-76F84FE09A02}" presName="EmptyPlaceHolder" presStyleCnt="0"/>
      <dgm:spPr/>
    </dgm:pt>
    <dgm:pt modelId="{41467129-B2CC-4E38-A5B2-56D30FA28409}" type="pres">
      <dgm:prSet presAssocID="{EBE862E1-9761-4AA7-AA00-BD79FA3B27DD}" presName="spaceBetweenRectangles" presStyleCnt="0"/>
      <dgm:spPr/>
    </dgm:pt>
    <dgm:pt modelId="{6AA3FB3F-E213-4147-93D1-22B952CDFE17}" type="pres">
      <dgm:prSet presAssocID="{2DC4903D-31E8-4ED6-875F-63877788B702}" presName="composite" presStyleCnt="0"/>
      <dgm:spPr/>
    </dgm:pt>
    <dgm:pt modelId="{270971D8-F05B-4392-88C0-D9921BB5F6B0}" type="pres">
      <dgm:prSet presAssocID="{2DC4903D-31E8-4ED6-875F-63877788B702}" presName="L1TextContainer" presStyleLbl="alignNode1" presStyleIdx="1" presStyleCnt="7">
        <dgm:presLayoutVars>
          <dgm:chMax val="1"/>
          <dgm:chPref val="1"/>
          <dgm:bulletEnabled val="1"/>
        </dgm:presLayoutVars>
      </dgm:prSet>
      <dgm:spPr/>
    </dgm:pt>
    <dgm:pt modelId="{68B34C20-0EE9-4A51-9634-702BEA794899}" type="pres">
      <dgm:prSet presAssocID="{2DC4903D-31E8-4ED6-875F-63877788B702}" presName="L2TextContainerWrapper" presStyleCnt="0">
        <dgm:presLayoutVars>
          <dgm:bulletEnabled val="1"/>
        </dgm:presLayoutVars>
      </dgm:prSet>
      <dgm:spPr/>
    </dgm:pt>
    <dgm:pt modelId="{1D60394B-1800-4790-9694-08B1C1D1B34D}" type="pres">
      <dgm:prSet presAssocID="{2DC4903D-31E8-4ED6-875F-63877788B702}" presName="L2TextContainer" presStyleLbl="bgAccFollowNode1" presStyleIdx="1" presStyleCnt="7"/>
      <dgm:spPr/>
    </dgm:pt>
    <dgm:pt modelId="{F7828579-24D8-4EC2-A1D6-344D5AD522E4}" type="pres">
      <dgm:prSet presAssocID="{2DC4903D-31E8-4ED6-875F-63877788B702}" presName="FlexibleEmptyPlaceHolder" presStyleCnt="0"/>
      <dgm:spPr/>
    </dgm:pt>
    <dgm:pt modelId="{59F1EF41-14EA-48EE-A559-118169DBDB24}" type="pres">
      <dgm:prSet presAssocID="{2DC4903D-31E8-4ED6-875F-63877788B702}" presName="ConnectLine" presStyleLbl="sibTrans1D1" presStyleIdx="1" presStyleCnt="7"/>
      <dgm:spPr/>
    </dgm:pt>
    <dgm:pt modelId="{8E0947F0-E28B-4B2E-B1D6-BFEED1AF012B}" type="pres">
      <dgm:prSet presAssocID="{2DC4903D-31E8-4ED6-875F-63877788B702}" presName="ConnectorPoint" presStyleLbl="node1" presStyleIdx="1" presStyleCnt="7"/>
      <dgm:spPr>
        <a:solidFill>
          <a:schemeClr val="accent2">
            <a:alpha val="90000"/>
            <a:hueOff val="0"/>
            <a:satOff val="0"/>
            <a:lumOff val="0"/>
            <a:alphaOff val="-6667"/>
          </a:schemeClr>
        </a:solidFill>
        <a:ln w="6350" cap="flat" cmpd="sng" algn="ctr">
          <a:solidFill>
            <a:schemeClr val="lt1">
              <a:hueOff val="0"/>
              <a:satOff val="0"/>
              <a:lumOff val="0"/>
              <a:alphaOff val="0"/>
            </a:schemeClr>
          </a:solidFill>
          <a:prstDash val="solid"/>
          <a:miter lim="800000"/>
        </a:ln>
        <a:effectLst/>
      </dgm:spPr>
    </dgm:pt>
    <dgm:pt modelId="{6BA99215-8D0D-4B24-ACDB-B8619064A20A}" type="pres">
      <dgm:prSet presAssocID="{2DC4903D-31E8-4ED6-875F-63877788B702}" presName="EmptyPlaceHolder" presStyleCnt="0"/>
      <dgm:spPr/>
    </dgm:pt>
    <dgm:pt modelId="{9B2B8A77-95BF-4B3D-B7A2-74A64BEAD033}" type="pres">
      <dgm:prSet presAssocID="{EBFDEA83-93E5-4D72-A672-078838B258F5}" presName="spaceBetweenRectangles" presStyleCnt="0"/>
      <dgm:spPr/>
    </dgm:pt>
    <dgm:pt modelId="{EE4A39AD-A3E4-4371-BF9C-AA5B5FF2BB42}" type="pres">
      <dgm:prSet presAssocID="{99D36214-75B1-4C3F-8ABC-AAE05AF76F24}" presName="composite" presStyleCnt="0"/>
      <dgm:spPr/>
    </dgm:pt>
    <dgm:pt modelId="{225373BA-3A92-49A9-8AE1-7D338C6A18ED}" type="pres">
      <dgm:prSet presAssocID="{99D36214-75B1-4C3F-8ABC-AAE05AF76F24}" presName="L1TextContainer" presStyleLbl="alignNode1" presStyleIdx="2" presStyleCnt="7">
        <dgm:presLayoutVars>
          <dgm:chMax val="1"/>
          <dgm:chPref val="1"/>
          <dgm:bulletEnabled val="1"/>
        </dgm:presLayoutVars>
      </dgm:prSet>
      <dgm:spPr/>
    </dgm:pt>
    <dgm:pt modelId="{2F0DDC47-831E-4D49-A3E4-05815B5FB6F0}" type="pres">
      <dgm:prSet presAssocID="{99D36214-75B1-4C3F-8ABC-AAE05AF76F24}" presName="L2TextContainerWrapper" presStyleCnt="0">
        <dgm:presLayoutVars>
          <dgm:bulletEnabled val="1"/>
        </dgm:presLayoutVars>
      </dgm:prSet>
      <dgm:spPr/>
    </dgm:pt>
    <dgm:pt modelId="{34B1E8A3-C929-44E5-B722-EAF93729922E}" type="pres">
      <dgm:prSet presAssocID="{99D36214-75B1-4C3F-8ABC-AAE05AF76F24}" presName="L2TextContainer" presStyleLbl="bgAccFollowNode1" presStyleIdx="2" presStyleCnt="7" custLinFactNeighborX="639" custLinFactNeighborY="2335"/>
      <dgm:spPr/>
    </dgm:pt>
    <dgm:pt modelId="{83D4B80A-B045-4726-AEB9-45A24E7FBB37}" type="pres">
      <dgm:prSet presAssocID="{99D36214-75B1-4C3F-8ABC-AAE05AF76F24}" presName="FlexibleEmptyPlaceHolder" presStyleCnt="0"/>
      <dgm:spPr/>
    </dgm:pt>
    <dgm:pt modelId="{C7A0B127-C81E-475F-9614-DB0C2A0BF3BE}" type="pres">
      <dgm:prSet presAssocID="{99D36214-75B1-4C3F-8ABC-AAE05AF76F24}" presName="ConnectLine" presStyleLbl="sibTrans1D1" presStyleIdx="2" presStyleCnt="7"/>
      <dgm:spPr/>
    </dgm:pt>
    <dgm:pt modelId="{E94381BF-D98B-4D33-9979-35B665FA7176}" type="pres">
      <dgm:prSet presAssocID="{99D36214-75B1-4C3F-8ABC-AAE05AF76F24}" presName="ConnectorPoint" presStyleLbl="node1" presStyleIdx="2" presStyleCnt="7"/>
      <dgm:spPr>
        <a:solidFill>
          <a:schemeClr val="accent2">
            <a:alpha val="90000"/>
            <a:hueOff val="0"/>
            <a:satOff val="0"/>
            <a:lumOff val="0"/>
            <a:alphaOff val="-13333"/>
          </a:schemeClr>
        </a:solidFill>
        <a:ln w="6350" cap="flat" cmpd="sng" algn="ctr">
          <a:solidFill>
            <a:schemeClr val="lt1">
              <a:hueOff val="0"/>
              <a:satOff val="0"/>
              <a:lumOff val="0"/>
              <a:alphaOff val="0"/>
            </a:schemeClr>
          </a:solidFill>
          <a:prstDash val="solid"/>
          <a:miter lim="800000"/>
        </a:ln>
        <a:effectLst/>
      </dgm:spPr>
    </dgm:pt>
    <dgm:pt modelId="{C7B7CD5A-72FB-4CE4-9C26-A24291CA9D13}" type="pres">
      <dgm:prSet presAssocID="{99D36214-75B1-4C3F-8ABC-AAE05AF76F24}" presName="EmptyPlaceHolder" presStyleCnt="0"/>
      <dgm:spPr/>
    </dgm:pt>
    <dgm:pt modelId="{5047102B-BF09-474F-91E8-70644D2C5756}" type="pres">
      <dgm:prSet presAssocID="{2367FB4E-D287-4CE5-8506-D9925C577AD5}" presName="spaceBetweenRectangles" presStyleCnt="0"/>
      <dgm:spPr/>
    </dgm:pt>
    <dgm:pt modelId="{9AD9F8DF-24E6-42E6-BBD7-CAE934B7049B}" type="pres">
      <dgm:prSet presAssocID="{BF5CD713-2E7F-4FA2-A365-0158844247C1}" presName="composite" presStyleCnt="0"/>
      <dgm:spPr/>
    </dgm:pt>
    <dgm:pt modelId="{FF85B7F5-A04A-4DA0-962A-28F0B197085A}" type="pres">
      <dgm:prSet presAssocID="{BF5CD713-2E7F-4FA2-A365-0158844247C1}" presName="L1TextContainer" presStyleLbl="alignNode1" presStyleIdx="3" presStyleCnt="7">
        <dgm:presLayoutVars>
          <dgm:chMax val="1"/>
          <dgm:chPref val="1"/>
          <dgm:bulletEnabled val="1"/>
        </dgm:presLayoutVars>
      </dgm:prSet>
      <dgm:spPr/>
    </dgm:pt>
    <dgm:pt modelId="{FB84B4D0-12DA-4067-A812-4C1E5BFB9CAA}" type="pres">
      <dgm:prSet presAssocID="{BF5CD713-2E7F-4FA2-A365-0158844247C1}" presName="L2TextContainerWrapper" presStyleCnt="0">
        <dgm:presLayoutVars>
          <dgm:bulletEnabled val="1"/>
        </dgm:presLayoutVars>
      </dgm:prSet>
      <dgm:spPr/>
    </dgm:pt>
    <dgm:pt modelId="{DB2625BA-E96D-4321-A7F2-AE977040F570}" type="pres">
      <dgm:prSet presAssocID="{BF5CD713-2E7F-4FA2-A365-0158844247C1}" presName="L2TextContainer" presStyleLbl="bgAccFollowNode1" presStyleIdx="3" presStyleCnt="7"/>
      <dgm:spPr/>
    </dgm:pt>
    <dgm:pt modelId="{F9E160B8-8143-44D1-A838-77C2420AE054}" type="pres">
      <dgm:prSet presAssocID="{BF5CD713-2E7F-4FA2-A365-0158844247C1}" presName="FlexibleEmptyPlaceHolder" presStyleCnt="0"/>
      <dgm:spPr/>
    </dgm:pt>
    <dgm:pt modelId="{588DF415-EA5F-44AE-9839-E1C3A488E162}" type="pres">
      <dgm:prSet presAssocID="{BF5CD713-2E7F-4FA2-A365-0158844247C1}" presName="ConnectLine" presStyleLbl="sibTrans1D1" presStyleIdx="3" presStyleCnt="7"/>
      <dgm:spPr/>
    </dgm:pt>
    <dgm:pt modelId="{EE901CC3-E71A-4136-9165-6726A2651E59}" type="pres">
      <dgm:prSet presAssocID="{BF5CD713-2E7F-4FA2-A365-0158844247C1}" presName="ConnectorPoint" presStyleLbl="node1" presStyleIdx="3" presStyleCnt="7"/>
      <dgm:spPr>
        <a:solidFill>
          <a:schemeClr val="accent2">
            <a:alpha val="90000"/>
            <a:hueOff val="0"/>
            <a:satOff val="0"/>
            <a:lumOff val="0"/>
            <a:alphaOff val="-20000"/>
          </a:schemeClr>
        </a:solidFill>
        <a:ln w="6350" cap="flat" cmpd="sng" algn="ctr">
          <a:solidFill>
            <a:schemeClr val="lt1">
              <a:hueOff val="0"/>
              <a:satOff val="0"/>
              <a:lumOff val="0"/>
              <a:alphaOff val="0"/>
            </a:schemeClr>
          </a:solidFill>
          <a:prstDash val="solid"/>
          <a:miter lim="800000"/>
        </a:ln>
        <a:effectLst/>
      </dgm:spPr>
    </dgm:pt>
    <dgm:pt modelId="{E5468A64-0AF7-4360-8F7B-83F41DD84DC6}" type="pres">
      <dgm:prSet presAssocID="{BF5CD713-2E7F-4FA2-A365-0158844247C1}" presName="EmptyPlaceHolder" presStyleCnt="0"/>
      <dgm:spPr/>
    </dgm:pt>
    <dgm:pt modelId="{CE5CEC66-4B00-41F0-B34F-EDA9B8372099}" type="pres">
      <dgm:prSet presAssocID="{1E7CF33D-04A9-4522-B84F-6C2C1CF2D6AD}" presName="spaceBetweenRectangles" presStyleCnt="0"/>
      <dgm:spPr/>
    </dgm:pt>
    <dgm:pt modelId="{CB500B18-4CCC-44D0-A7EE-E63EC340604C}" type="pres">
      <dgm:prSet presAssocID="{8A93A940-284B-49B0-9D89-5FA2B3B3C7E5}" presName="composite" presStyleCnt="0"/>
      <dgm:spPr/>
    </dgm:pt>
    <dgm:pt modelId="{A7F04B95-81DC-4C70-990B-FEE82F4C63E7}" type="pres">
      <dgm:prSet presAssocID="{8A93A940-284B-49B0-9D89-5FA2B3B3C7E5}" presName="L1TextContainer" presStyleLbl="alignNode1" presStyleIdx="4" presStyleCnt="7" custLinFactNeighborX="458" custLinFactNeighborY="2352">
        <dgm:presLayoutVars>
          <dgm:chMax val="1"/>
          <dgm:chPref val="1"/>
          <dgm:bulletEnabled val="1"/>
        </dgm:presLayoutVars>
      </dgm:prSet>
      <dgm:spPr/>
    </dgm:pt>
    <dgm:pt modelId="{16384FAB-C600-47F1-91A6-2EF972F345F9}" type="pres">
      <dgm:prSet presAssocID="{8A93A940-284B-49B0-9D89-5FA2B3B3C7E5}" presName="L2TextContainerWrapper" presStyleCnt="0">
        <dgm:presLayoutVars>
          <dgm:bulletEnabled val="1"/>
        </dgm:presLayoutVars>
      </dgm:prSet>
      <dgm:spPr/>
    </dgm:pt>
    <dgm:pt modelId="{725F2AEF-0925-4411-A89A-5976D96BC3B1}" type="pres">
      <dgm:prSet presAssocID="{8A93A940-284B-49B0-9D89-5FA2B3B3C7E5}" presName="L2TextContainer" presStyleLbl="bgAccFollowNode1" presStyleIdx="4" presStyleCnt="7"/>
      <dgm:spPr/>
    </dgm:pt>
    <dgm:pt modelId="{F1CEE27F-E297-4972-B373-BDB021CAF74B}" type="pres">
      <dgm:prSet presAssocID="{8A93A940-284B-49B0-9D89-5FA2B3B3C7E5}" presName="FlexibleEmptyPlaceHolder" presStyleCnt="0"/>
      <dgm:spPr/>
    </dgm:pt>
    <dgm:pt modelId="{3F1F843F-8CAA-4ECF-B5A2-211D6C43D3C6}" type="pres">
      <dgm:prSet presAssocID="{8A93A940-284B-49B0-9D89-5FA2B3B3C7E5}" presName="ConnectLine" presStyleLbl="sibTrans1D1" presStyleIdx="4" presStyleCnt="7"/>
      <dgm:spPr/>
    </dgm:pt>
    <dgm:pt modelId="{53B98CC0-1029-46A6-8053-0933F88F7705}" type="pres">
      <dgm:prSet presAssocID="{8A93A940-284B-49B0-9D89-5FA2B3B3C7E5}" presName="ConnectorPoint" presStyleLbl="node1" presStyleIdx="4" presStyleCnt="7"/>
      <dgm:spPr>
        <a:solidFill>
          <a:schemeClr val="accent2">
            <a:alpha val="90000"/>
            <a:hueOff val="0"/>
            <a:satOff val="0"/>
            <a:lumOff val="0"/>
            <a:alphaOff val="-26667"/>
          </a:schemeClr>
        </a:solidFill>
        <a:ln w="6350" cap="flat" cmpd="sng" algn="ctr">
          <a:solidFill>
            <a:schemeClr val="lt1">
              <a:hueOff val="0"/>
              <a:satOff val="0"/>
              <a:lumOff val="0"/>
              <a:alphaOff val="0"/>
            </a:schemeClr>
          </a:solidFill>
          <a:prstDash val="solid"/>
          <a:miter lim="800000"/>
        </a:ln>
        <a:effectLst/>
      </dgm:spPr>
    </dgm:pt>
    <dgm:pt modelId="{ED7FD386-E91E-4500-9B1B-A5B2EA2DCD9E}" type="pres">
      <dgm:prSet presAssocID="{8A93A940-284B-49B0-9D89-5FA2B3B3C7E5}" presName="EmptyPlaceHolder" presStyleCnt="0"/>
      <dgm:spPr/>
    </dgm:pt>
    <dgm:pt modelId="{17505DA6-AA50-4A6F-BF65-AEC0626F21E7}" type="pres">
      <dgm:prSet presAssocID="{E0447E4A-3C15-4884-AEBE-804149EBD331}" presName="spaceBetweenRectangles" presStyleCnt="0"/>
      <dgm:spPr/>
    </dgm:pt>
    <dgm:pt modelId="{32AAFE31-6289-403A-9D13-818F4101EB70}" type="pres">
      <dgm:prSet presAssocID="{B7EAF83C-E1E2-4060-A15C-5B683F5ABDB6}" presName="composite" presStyleCnt="0"/>
      <dgm:spPr/>
    </dgm:pt>
    <dgm:pt modelId="{0CFAF01A-0163-4C33-9878-6F2FFD282979}" type="pres">
      <dgm:prSet presAssocID="{B7EAF83C-E1E2-4060-A15C-5B683F5ABDB6}" presName="L1TextContainer" presStyleLbl="alignNode1" presStyleIdx="5" presStyleCnt="7">
        <dgm:presLayoutVars>
          <dgm:chMax val="1"/>
          <dgm:chPref val="1"/>
          <dgm:bulletEnabled val="1"/>
        </dgm:presLayoutVars>
      </dgm:prSet>
      <dgm:spPr/>
    </dgm:pt>
    <dgm:pt modelId="{2130F610-3DBC-4B00-8F6C-B9F95B3288F3}" type="pres">
      <dgm:prSet presAssocID="{B7EAF83C-E1E2-4060-A15C-5B683F5ABDB6}" presName="L2TextContainerWrapper" presStyleCnt="0">
        <dgm:presLayoutVars>
          <dgm:bulletEnabled val="1"/>
        </dgm:presLayoutVars>
      </dgm:prSet>
      <dgm:spPr/>
    </dgm:pt>
    <dgm:pt modelId="{F7B633A7-D926-4CBC-87D6-CC10E20E0F4C}" type="pres">
      <dgm:prSet presAssocID="{B7EAF83C-E1E2-4060-A15C-5B683F5ABDB6}" presName="L2TextContainer" presStyleLbl="bgAccFollowNode1" presStyleIdx="5" presStyleCnt="7"/>
      <dgm:spPr/>
    </dgm:pt>
    <dgm:pt modelId="{37315AFB-AE24-4940-9EE4-4FD158C8879E}" type="pres">
      <dgm:prSet presAssocID="{B7EAF83C-E1E2-4060-A15C-5B683F5ABDB6}" presName="FlexibleEmptyPlaceHolder" presStyleCnt="0"/>
      <dgm:spPr/>
    </dgm:pt>
    <dgm:pt modelId="{232CE934-E2E5-4676-AC76-E4B011E79514}" type="pres">
      <dgm:prSet presAssocID="{B7EAF83C-E1E2-4060-A15C-5B683F5ABDB6}" presName="ConnectLine" presStyleLbl="sibTrans1D1" presStyleIdx="5" presStyleCnt="7"/>
      <dgm:spPr/>
    </dgm:pt>
    <dgm:pt modelId="{E81393AC-A038-4AFA-9F23-B7759047F7CF}" type="pres">
      <dgm:prSet presAssocID="{B7EAF83C-E1E2-4060-A15C-5B683F5ABDB6}" presName="ConnectorPoint" presStyleLbl="node1" presStyleIdx="5" presStyleCnt="7"/>
      <dgm:spPr>
        <a:solidFill>
          <a:schemeClr val="accent2">
            <a:alpha val="90000"/>
            <a:hueOff val="0"/>
            <a:satOff val="0"/>
            <a:lumOff val="0"/>
            <a:alphaOff val="-33333"/>
          </a:schemeClr>
        </a:solidFill>
        <a:ln w="6350" cap="flat" cmpd="sng" algn="ctr">
          <a:solidFill>
            <a:schemeClr val="lt1">
              <a:hueOff val="0"/>
              <a:satOff val="0"/>
              <a:lumOff val="0"/>
              <a:alphaOff val="0"/>
            </a:schemeClr>
          </a:solidFill>
          <a:prstDash val="solid"/>
          <a:miter lim="800000"/>
        </a:ln>
        <a:effectLst/>
      </dgm:spPr>
    </dgm:pt>
    <dgm:pt modelId="{E46F4132-D2E1-4357-B1EA-A4E065894E0E}" type="pres">
      <dgm:prSet presAssocID="{B7EAF83C-E1E2-4060-A15C-5B683F5ABDB6}" presName="EmptyPlaceHolder" presStyleCnt="0"/>
      <dgm:spPr/>
    </dgm:pt>
    <dgm:pt modelId="{FD00054C-CA8A-4C1B-B142-B8FEB1CEE270}" type="pres">
      <dgm:prSet presAssocID="{416A6271-B608-4CBB-91A0-4462E64B7A8D}" presName="spaceBetweenRectangles" presStyleCnt="0"/>
      <dgm:spPr/>
    </dgm:pt>
    <dgm:pt modelId="{7412ACA2-CB9F-4105-BEDE-05158F72D94E}" type="pres">
      <dgm:prSet presAssocID="{073268E9-817E-422D-8ACF-FCD1360BBFAF}" presName="composite" presStyleCnt="0"/>
      <dgm:spPr/>
    </dgm:pt>
    <dgm:pt modelId="{7CE10D4E-7BF2-40E2-92B5-6E554AD26899}" type="pres">
      <dgm:prSet presAssocID="{073268E9-817E-422D-8ACF-FCD1360BBFAF}" presName="L1TextContainer" presStyleLbl="alignNode1" presStyleIdx="6" presStyleCnt="7">
        <dgm:presLayoutVars>
          <dgm:chMax val="1"/>
          <dgm:chPref val="1"/>
          <dgm:bulletEnabled val="1"/>
        </dgm:presLayoutVars>
      </dgm:prSet>
      <dgm:spPr/>
    </dgm:pt>
    <dgm:pt modelId="{F0B03525-FF4E-4524-9D12-40316101D704}" type="pres">
      <dgm:prSet presAssocID="{073268E9-817E-422D-8ACF-FCD1360BBFAF}" presName="L2TextContainerWrapper" presStyleCnt="0">
        <dgm:presLayoutVars>
          <dgm:bulletEnabled val="1"/>
        </dgm:presLayoutVars>
      </dgm:prSet>
      <dgm:spPr/>
    </dgm:pt>
    <dgm:pt modelId="{6816C2E5-A93E-4951-979F-091F56042529}" type="pres">
      <dgm:prSet presAssocID="{073268E9-817E-422D-8ACF-FCD1360BBFAF}" presName="L2TextContainer" presStyleLbl="bgAccFollowNode1" presStyleIdx="6" presStyleCnt="7" custLinFactNeighborX="1373" custLinFactNeighborY="2335"/>
      <dgm:spPr/>
    </dgm:pt>
    <dgm:pt modelId="{7D528C9A-C0F9-4719-83D0-F0D2E4459B9F}" type="pres">
      <dgm:prSet presAssocID="{073268E9-817E-422D-8ACF-FCD1360BBFAF}" presName="FlexibleEmptyPlaceHolder" presStyleCnt="0"/>
      <dgm:spPr/>
    </dgm:pt>
    <dgm:pt modelId="{B3CECA05-82B5-46E3-A714-0AE851EF06EF}" type="pres">
      <dgm:prSet presAssocID="{073268E9-817E-422D-8ACF-FCD1360BBFAF}" presName="ConnectLine" presStyleLbl="sibTrans1D1" presStyleIdx="6" presStyleCnt="7"/>
      <dgm:spPr/>
    </dgm:pt>
    <dgm:pt modelId="{C73717C3-9438-4E75-AB8D-60D366C5501A}" type="pres">
      <dgm:prSet presAssocID="{073268E9-817E-422D-8ACF-FCD1360BBFAF}" presName="ConnectorPoint" presStyleLbl="node1" presStyleIdx="6" presStyleCnt="7"/>
      <dgm:spPr>
        <a:solidFill>
          <a:schemeClr val="accent2">
            <a:alpha val="90000"/>
            <a:hueOff val="0"/>
            <a:satOff val="0"/>
            <a:lumOff val="0"/>
            <a:alphaOff val="-40000"/>
          </a:schemeClr>
        </a:solidFill>
        <a:ln w="6350" cap="flat" cmpd="sng" algn="ctr">
          <a:solidFill>
            <a:schemeClr val="lt1">
              <a:hueOff val="0"/>
              <a:satOff val="0"/>
              <a:lumOff val="0"/>
              <a:alphaOff val="0"/>
            </a:schemeClr>
          </a:solidFill>
          <a:prstDash val="solid"/>
          <a:miter lim="800000"/>
        </a:ln>
        <a:effectLst/>
      </dgm:spPr>
    </dgm:pt>
    <dgm:pt modelId="{9D382053-E90F-481F-B152-A2F15B3B127D}" type="pres">
      <dgm:prSet presAssocID="{073268E9-817E-422D-8ACF-FCD1360BBFAF}" presName="EmptyPlaceHolder" presStyleCnt="0"/>
      <dgm:spPr/>
    </dgm:pt>
  </dgm:ptLst>
  <dgm:cxnLst>
    <dgm:cxn modelId="{9E1E0922-367E-4D59-B87A-D6127405DD9B}" srcId="{B7EAF83C-E1E2-4060-A15C-5B683F5ABDB6}" destId="{0F28F38F-17E7-44A8-973E-FC94684377B5}" srcOrd="0" destOrd="0" parTransId="{72535623-2685-4634-9155-926D36DD275F}" sibTransId="{8BE4C846-C26B-4FA4-83A2-4C9007AFA3E9}"/>
    <dgm:cxn modelId="{320F0030-3D49-46A8-84D4-28F8E204E9E2}" type="presOf" srcId="{71E65531-AFB8-400F-8A0E-3D2D8EB02527}" destId="{DB2625BA-E96D-4321-A7F2-AE977040F570}" srcOrd="0" destOrd="0" presId="urn:microsoft.com/office/officeart/2017/3/layout/HorizontalLabelsTimeline"/>
    <dgm:cxn modelId="{173B8634-F6E3-41C5-ACE1-21A78A5FF63F}" srcId="{073268E9-817E-422D-8ACF-FCD1360BBFAF}" destId="{647384A7-516E-48A6-8A06-7D3611827F8A}" srcOrd="0" destOrd="0" parTransId="{03B20EEF-4B21-4DDB-9553-616D455F4EF3}" sibTransId="{5ED14349-0EEF-4C3C-BC14-49D73EDC5756}"/>
    <dgm:cxn modelId="{0E0A4044-6243-4B71-979E-825DE3DCE675}" type="presOf" srcId="{99D36214-75B1-4C3F-8ABC-AAE05AF76F24}" destId="{225373BA-3A92-49A9-8AE1-7D338C6A18ED}" srcOrd="0" destOrd="0" presId="urn:microsoft.com/office/officeart/2017/3/layout/HorizontalLabelsTimeline"/>
    <dgm:cxn modelId="{982D7B44-1518-4DD0-82D4-8A3901DD95E9}" srcId="{FF3CD410-5E2E-4080-A893-907D31D22CB3}" destId="{8A93A940-284B-49B0-9D89-5FA2B3B3C7E5}" srcOrd="4" destOrd="0" parTransId="{CD96219D-3688-4138-ACC9-901ED9FEACCC}" sibTransId="{E0447E4A-3C15-4884-AEBE-804149EBD331}"/>
    <dgm:cxn modelId="{806EAB44-63AA-464E-AE88-604149F91859}" srcId="{BF5CD713-2E7F-4FA2-A365-0158844247C1}" destId="{71E65531-AFB8-400F-8A0E-3D2D8EB02527}" srcOrd="0" destOrd="0" parTransId="{CDBCD6FE-99D6-4D1C-ACCC-ACD1054C98A6}" sibTransId="{C5802CBE-AD20-4AAE-8010-3C10BC564C65}"/>
    <dgm:cxn modelId="{063B7E65-C8C7-4BC7-B7D8-3E116985E120}" srcId="{FF3CD410-5E2E-4080-A893-907D31D22CB3}" destId="{B7EAF83C-E1E2-4060-A15C-5B683F5ABDB6}" srcOrd="5" destOrd="0" parTransId="{0F3BE3E5-5F26-4F55-8287-A3DAF6BD4A08}" sibTransId="{416A6271-B608-4CBB-91A0-4462E64B7A8D}"/>
    <dgm:cxn modelId="{A319CB69-6926-431D-A805-EACBFA83FA66}" srcId="{FF3CD410-5E2E-4080-A893-907D31D22CB3}" destId="{2DC4903D-31E8-4ED6-875F-63877788B702}" srcOrd="1" destOrd="0" parTransId="{A18F8C20-9A13-44DB-9E45-C2DE49ACE5D9}" sibTransId="{EBFDEA83-93E5-4D72-A672-078838B258F5}"/>
    <dgm:cxn modelId="{BF69154A-EBAC-48A5-AB4C-0470CDE0D9FC}" type="presOf" srcId="{A9FB790A-3E33-4887-962E-7206A01AD84F}" destId="{1D60394B-1800-4790-9694-08B1C1D1B34D}" srcOrd="0" destOrd="0" presId="urn:microsoft.com/office/officeart/2017/3/layout/HorizontalLabelsTimeline"/>
    <dgm:cxn modelId="{61EEC44D-510C-479F-BC5C-A0882E19066E}" type="presOf" srcId="{B7EAF83C-E1E2-4060-A15C-5B683F5ABDB6}" destId="{0CFAF01A-0163-4C33-9878-6F2FFD282979}" srcOrd="0" destOrd="0" presId="urn:microsoft.com/office/officeart/2017/3/layout/HorizontalLabelsTimeline"/>
    <dgm:cxn modelId="{24FE186F-F804-46F5-9C2D-96C1655A06BB}" type="presOf" srcId="{FF3CD410-5E2E-4080-A893-907D31D22CB3}" destId="{687CC7BD-79EF-4A0F-BDD3-809BFA49E6BE}" srcOrd="0" destOrd="0" presId="urn:microsoft.com/office/officeart/2017/3/layout/HorizontalLabelsTimeline"/>
    <dgm:cxn modelId="{AA9EA772-3DFC-4C28-90FF-483BA69B873A}" type="presOf" srcId="{8A93A940-284B-49B0-9D89-5FA2B3B3C7E5}" destId="{A7F04B95-81DC-4C70-990B-FEE82F4C63E7}" srcOrd="0" destOrd="0" presId="urn:microsoft.com/office/officeart/2017/3/layout/HorizontalLabelsTimeline"/>
    <dgm:cxn modelId="{588DFE58-BB29-4B13-B39A-7B132CCAEDFE}" srcId="{FF3CD410-5E2E-4080-A893-907D31D22CB3}" destId="{99D36214-75B1-4C3F-8ABC-AAE05AF76F24}" srcOrd="2" destOrd="0" parTransId="{DC60E6CF-5243-45C8-ABE7-BDE5FA4F96BF}" sibTransId="{2367FB4E-D287-4CE5-8506-D9925C577AD5}"/>
    <dgm:cxn modelId="{A916BF81-DD35-40FA-82B0-1335C34C1E95}" type="presOf" srcId="{BF5CD713-2E7F-4FA2-A365-0158844247C1}" destId="{FF85B7F5-A04A-4DA0-962A-28F0B197085A}" srcOrd="0" destOrd="0" presId="urn:microsoft.com/office/officeart/2017/3/layout/HorizontalLabelsTimeline"/>
    <dgm:cxn modelId="{D1139989-FE65-447B-B467-06B70CF959E9}" type="presOf" srcId="{2DC4903D-31E8-4ED6-875F-63877788B702}" destId="{270971D8-F05B-4392-88C0-D9921BB5F6B0}" srcOrd="0" destOrd="0" presId="urn:microsoft.com/office/officeart/2017/3/layout/HorizontalLabelsTimeline"/>
    <dgm:cxn modelId="{AFFAD791-76EE-4321-A8AC-FC65184C1930}" type="presOf" srcId="{6BA5F3BE-D53A-42E0-A7FE-674B99BD07E6}" destId="{725F2AEF-0925-4411-A89A-5976D96BC3B1}" srcOrd="0" destOrd="0" presId="urn:microsoft.com/office/officeart/2017/3/layout/HorizontalLabelsTimeline"/>
    <dgm:cxn modelId="{6AEB3B94-8522-4F42-A6BC-BC55C5AED92F}" srcId="{8A93A940-284B-49B0-9D89-5FA2B3B3C7E5}" destId="{6BA5F3BE-D53A-42E0-A7FE-674B99BD07E6}" srcOrd="0" destOrd="0" parTransId="{9484BBA1-86EE-4AA2-B94A-A26EED0EFB1E}" sibTransId="{48C67DB7-8AA6-454C-83AE-A16B3B9F45FF}"/>
    <dgm:cxn modelId="{68D35F9D-DABF-4E5A-94D4-F988D8E84907}" srcId="{D423FB80-F2BD-4DDE-80B1-76F84FE09A02}" destId="{245E128E-7700-4C91-9411-CDD1DCA94D67}" srcOrd="0" destOrd="0" parTransId="{B4D95EBA-0423-4AFA-B379-E030341B1F23}" sibTransId="{4963BA97-D4C5-477B-9B0D-68DB38F61579}"/>
    <dgm:cxn modelId="{5BF3B7B1-A779-4E2D-8625-77DE0CA38FEE}" srcId="{FF3CD410-5E2E-4080-A893-907D31D22CB3}" destId="{D423FB80-F2BD-4DDE-80B1-76F84FE09A02}" srcOrd="0" destOrd="0" parTransId="{9B1CA3FF-D252-4AF5-8F50-CFC93ACA9175}" sibTransId="{EBE862E1-9761-4AA7-AA00-BD79FA3B27DD}"/>
    <dgm:cxn modelId="{17B2D8B7-F7DD-4300-A75B-74A93BE98125}" type="presOf" srcId="{073268E9-817E-422D-8ACF-FCD1360BBFAF}" destId="{7CE10D4E-7BF2-40E2-92B5-6E554AD26899}" srcOrd="0" destOrd="0" presId="urn:microsoft.com/office/officeart/2017/3/layout/HorizontalLabelsTimeline"/>
    <dgm:cxn modelId="{CE8E4DB9-7895-47E7-A751-9BD27DE68554}" type="presOf" srcId="{245E128E-7700-4C91-9411-CDD1DCA94D67}" destId="{255B3FC7-BD87-4810-87ED-7952D0F23157}" srcOrd="0" destOrd="0" presId="urn:microsoft.com/office/officeart/2017/3/layout/HorizontalLabelsTimeline"/>
    <dgm:cxn modelId="{D4760ED0-AB04-4E27-BBD0-97AC4DF21FBD}" type="presOf" srcId="{647384A7-516E-48A6-8A06-7D3611827F8A}" destId="{6816C2E5-A93E-4951-979F-091F56042529}"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22D59BD1-5B23-4239-9E1E-7F97BC3DC856}" srcId="{99D36214-75B1-4C3F-8ABC-AAE05AF76F24}" destId="{59C61A9E-7AD4-4789-A814-887FD85EE435}" srcOrd="0" destOrd="0" parTransId="{0AA538A0-EB6B-4926-9B10-263A7A9D2507}" sibTransId="{FDFB0C92-68B2-46D4-A8C4-6257778A7426}"/>
    <dgm:cxn modelId="{AB340FD2-47C4-4591-BF1B-0461005D45C2}" type="presOf" srcId="{0F28F38F-17E7-44A8-973E-FC94684377B5}" destId="{F7B633A7-D926-4CBC-87D6-CC10E20E0F4C}" srcOrd="0" destOrd="0" presId="urn:microsoft.com/office/officeart/2017/3/layout/HorizontalLabelsTimeline"/>
    <dgm:cxn modelId="{79FB5EDB-AF4A-4C76-A9B7-992AE6F89BC8}" srcId="{FF3CD410-5E2E-4080-A893-907D31D22CB3}" destId="{073268E9-817E-422D-8ACF-FCD1360BBFAF}" srcOrd="6" destOrd="0" parTransId="{D27CDEC8-07EC-49B5-B959-97742BB9C3A4}" sibTransId="{77CD1A06-AD11-41FA-ACD6-9719D86AB3F8}"/>
    <dgm:cxn modelId="{9897E9DE-7D2A-47C9-96F9-102BC1589B8F}" type="presOf" srcId="{D423FB80-F2BD-4DDE-80B1-76F84FE09A02}" destId="{64E37A6A-8F95-4F28-92FC-1FE8089D7DAF}" srcOrd="0" destOrd="0" presId="urn:microsoft.com/office/officeart/2017/3/layout/HorizontalLabelsTimeline"/>
    <dgm:cxn modelId="{0938E3E3-4DD8-4069-97E7-7CBBEBFE5A13}" srcId="{FF3CD410-5E2E-4080-A893-907D31D22CB3}" destId="{BF5CD713-2E7F-4FA2-A365-0158844247C1}" srcOrd="3" destOrd="0" parTransId="{4B1EFBBB-DB3F-4353-84A5-217D60B77662}" sibTransId="{1E7CF33D-04A9-4522-B84F-6C2C1CF2D6AD}"/>
    <dgm:cxn modelId="{C4F159EB-974B-4110-8AB3-4C101249436C}" type="presOf" srcId="{59C61A9E-7AD4-4789-A814-887FD85EE435}" destId="{34B1E8A3-C929-44E5-B722-EAF93729922E}" srcOrd="0" destOrd="0" presId="urn:microsoft.com/office/officeart/2017/3/layout/HorizontalLabelsTimeline"/>
    <dgm:cxn modelId="{4B3F3E4A-FD20-4139-8923-70F2A0DF2A4F}" type="presParOf" srcId="{687CC7BD-79EF-4A0F-BDD3-809BFA49E6BE}" destId="{6168B371-2815-4661-9209-F8A29814ADCC}" srcOrd="0" destOrd="0" presId="urn:microsoft.com/office/officeart/2017/3/layout/HorizontalLabelsTimeline"/>
    <dgm:cxn modelId="{A0E180BF-4BC0-4E52-89F6-8F59520E7315}" type="presParOf" srcId="{687CC7BD-79EF-4A0F-BDD3-809BFA49E6BE}" destId="{4C5F54B5-504F-4069-AF1D-9A370FBD268C}" srcOrd="1" destOrd="0" presId="urn:microsoft.com/office/officeart/2017/3/layout/HorizontalLabelsTimeline"/>
    <dgm:cxn modelId="{8E6EF6BE-EE87-4071-9E21-67808B22D9FE}" type="presParOf" srcId="{4C5F54B5-504F-4069-AF1D-9A370FBD268C}" destId="{34539F78-7536-446A-B749-4315D26F2C4E}" srcOrd="0" destOrd="0" presId="urn:microsoft.com/office/officeart/2017/3/layout/HorizontalLabelsTimeline"/>
    <dgm:cxn modelId="{62598A68-8F85-4C1F-A32F-E9B645D6D7AD}" type="presParOf" srcId="{34539F78-7536-446A-B749-4315D26F2C4E}" destId="{64E37A6A-8F95-4F28-92FC-1FE8089D7DAF}" srcOrd="0" destOrd="0" presId="urn:microsoft.com/office/officeart/2017/3/layout/HorizontalLabelsTimeline"/>
    <dgm:cxn modelId="{B8E17351-B13F-4660-86CC-8E932209DB67}" type="presParOf" srcId="{34539F78-7536-446A-B749-4315D26F2C4E}" destId="{301B11E7-9AB9-40DA-A950-87C47281308D}" srcOrd="1" destOrd="0" presId="urn:microsoft.com/office/officeart/2017/3/layout/HorizontalLabelsTimeline"/>
    <dgm:cxn modelId="{74FEBB15-0556-49CC-BD27-3C7982AE4764}" type="presParOf" srcId="{301B11E7-9AB9-40DA-A950-87C47281308D}" destId="{255B3FC7-BD87-4810-87ED-7952D0F23157}" srcOrd="0" destOrd="0" presId="urn:microsoft.com/office/officeart/2017/3/layout/HorizontalLabelsTimeline"/>
    <dgm:cxn modelId="{CE6A648D-8113-42DB-991B-7A558E87F3CC}" type="presParOf" srcId="{301B11E7-9AB9-40DA-A950-87C47281308D}" destId="{4B545162-9690-412E-B970-54DA905B44AF}" srcOrd="1" destOrd="0" presId="urn:microsoft.com/office/officeart/2017/3/layout/HorizontalLabelsTimeline"/>
    <dgm:cxn modelId="{E305BE05-1FAD-4357-BA0B-8947A3593231}" type="presParOf" srcId="{34539F78-7536-446A-B749-4315D26F2C4E}" destId="{DF478A7F-4668-4E0A-86F7-C1205CF5AA73}" srcOrd="2" destOrd="0" presId="urn:microsoft.com/office/officeart/2017/3/layout/HorizontalLabelsTimeline"/>
    <dgm:cxn modelId="{8C725316-8F40-4C81-A26C-CAE961552103}" type="presParOf" srcId="{34539F78-7536-446A-B749-4315D26F2C4E}" destId="{6D7F9BE3-3008-4E5E-96F3-C71D72649902}" srcOrd="3" destOrd="0" presId="urn:microsoft.com/office/officeart/2017/3/layout/HorizontalLabelsTimeline"/>
    <dgm:cxn modelId="{229D1791-3A4B-48F1-8100-BFB404135402}" type="presParOf" srcId="{34539F78-7536-446A-B749-4315D26F2C4E}" destId="{02633C3C-6589-41FB-998C-85A7548107A4}" srcOrd="4" destOrd="0" presId="urn:microsoft.com/office/officeart/2017/3/layout/HorizontalLabelsTimeline"/>
    <dgm:cxn modelId="{A2DC02B4-5EE6-4CF8-944F-1BE0439D429B}" type="presParOf" srcId="{4C5F54B5-504F-4069-AF1D-9A370FBD268C}" destId="{41467129-B2CC-4E38-A5B2-56D30FA28409}" srcOrd="1" destOrd="0" presId="urn:microsoft.com/office/officeart/2017/3/layout/HorizontalLabelsTimeline"/>
    <dgm:cxn modelId="{EE7C7B8F-7B40-4404-A766-1BF44C503FD7}" type="presParOf" srcId="{4C5F54B5-504F-4069-AF1D-9A370FBD268C}" destId="{6AA3FB3F-E213-4147-93D1-22B952CDFE17}" srcOrd="2" destOrd="0" presId="urn:microsoft.com/office/officeart/2017/3/layout/HorizontalLabelsTimeline"/>
    <dgm:cxn modelId="{AF350880-BF59-4C16-8400-679C7FFEAD76}" type="presParOf" srcId="{6AA3FB3F-E213-4147-93D1-22B952CDFE17}" destId="{270971D8-F05B-4392-88C0-D9921BB5F6B0}" srcOrd="0" destOrd="0" presId="urn:microsoft.com/office/officeart/2017/3/layout/HorizontalLabelsTimeline"/>
    <dgm:cxn modelId="{F4AF6D4B-D52E-40EC-8ABC-1B3AA54DCA00}" type="presParOf" srcId="{6AA3FB3F-E213-4147-93D1-22B952CDFE17}" destId="{68B34C20-0EE9-4A51-9634-702BEA794899}" srcOrd="1" destOrd="0" presId="urn:microsoft.com/office/officeart/2017/3/layout/HorizontalLabelsTimeline"/>
    <dgm:cxn modelId="{A4E14A19-9238-479A-9664-3C6646187B1A}" type="presParOf" srcId="{68B34C20-0EE9-4A51-9634-702BEA794899}" destId="{1D60394B-1800-4790-9694-08B1C1D1B34D}" srcOrd="0" destOrd="0" presId="urn:microsoft.com/office/officeart/2017/3/layout/HorizontalLabelsTimeline"/>
    <dgm:cxn modelId="{A4F6D23E-6979-40B2-B49F-E313B56104CB}" type="presParOf" srcId="{68B34C20-0EE9-4A51-9634-702BEA794899}" destId="{F7828579-24D8-4EC2-A1D6-344D5AD522E4}" srcOrd="1" destOrd="0" presId="urn:microsoft.com/office/officeart/2017/3/layout/HorizontalLabelsTimeline"/>
    <dgm:cxn modelId="{B7E426BD-1E09-4000-83E2-F24CF427A3CB}" type="presParOf" srcId="{6AA3FB3F-E213-4147-93D1-22B952CDFE17}" destId="{59F1EF41-14EA-48EE-A559-118169DBDB24}" srcOrd="2" destOrd="0" presId="urn:microsoft.com/office/officeart/2017/3/layout/HorizontalLabelsTimeline"/>
    <dgm:cxn modelId="{CB36D2B5-9FF2-4B58-8408-229CE1C2DCD3}" type="presParOf" srcId="{6AA3FB3F-E213-4147-93D1-22B952CDFE17}" destId="{8E0947F0-E28B-4B2E-B1D6-BFEED1AF012B}" srcOrd="3" destOrd="0" presId="urn:microsoft.com/office/officeart/2017/3/layout/HorizontalLabelsTimeline"/>
    <dgm:cxn modelId="{98488EE8-A745-4916-A8F2-A28D58C5211B}" type="presParOf" srcId="{6AA3FB3F-E213-4147-93D1-22B952CDFE17}" destId="{6BA99215-8D0D-4B24-ACDB-B8619064A20A}" srcOrd="4" destOrd="0" presId="urn:microsoft.com/office/officeart/2017/3/layout/HorizontalLabelsTimeline"/>
    <dgm:cxn modelId="{30F57DD1-0387-4716-B94D-FE3EE3A14795}" type="presParOf" srcId="{4C5F54B5-504F-4069-AF1D-9A370FBD268C}" destId="{9B2B8A77-95BF-4B3D-B7A2-74A64BEAD033}" srcOrd="3" destOrd="0" presId="urn:microsoft.com/office/officeart/2017/3/layout/HorizontalLabelsTimeline"/>
    <dgm:cxn modelId="{50CD91C1-B3E1-4CA0-9260-373A259C2520}" type="presParOf" srcId="{4C5F54B5-504F-4069-AF1D-9A370FBD268C}" destId="{EE4A39AD-A3E4-4371-BF9C-AA5B5FF2BB42}" srcOrd="4" destOrd="0" presId="urn:microsoft.com/office/officeart/2017/3/layout/HorizontalLabelsTimeline"/>
    <dgm:cxn modelId="{4A2C8F25-2BAF-43EA-B905-57E2136B6455}" type="presParOf" srcId="{EE4A39AD-A3E4-4371-BF9C-AA5B5FF2BB42}" destId="{225373BA-3A92-49A9-8AE1-7D338C6A18ED}" srcOrd="0" destOrd="0" presId="urn:microsoft.com/office/officeart/2017/3/layout/HorizontalLabelsTimeline"/>
    <dgm:cxn modelId="{BFC96AC5-E23E-49A0-B442-D71B55605046}" type="presParOf" srcId="{EE4A39AD-A3E4-4371-BF9C-AA5B5FF2BB42}" destId="{2F0DDC47-831E-4D49-A3E4-05815B5FB6F0}" srcOrd="1" destOrd="0" presId="urn:microsoft.com/office/officeart/2017/3/layout/HorizontalLabelsTimeline"/>
    <dgm:cxn modelId="{81877F38-EBA0-4DCE-98FE-D0CE4E84EFF0}" type="presParOf" srcId="{2F0DDC47-831E-4D49-A3E4-05815B5FB6F0}" destId="{34B1E8A3-C929-44E5-B722-EAF93729922E}" srcOrd="0" destOrd="0" presId="urn:microsoft.com/office/officeart/2017/3/layout/HorizontalLabelsTimeline"/>
    <dgm:cxn modelId="{DAFE2875-CEEB-4255-AE10-F0ED736DBAAC}" type="presParOf" srcId="{2F0DDC47-831E-4D49-A3E4-05815B5FB6F0}" destId="{83D4B80A-B045-4726-AEB9-45A24E7FBB37}" srcOrd="1" destOrd="0" presId="urn:microsoft.com/office/officeart/2017/3/layout/HorizontalLabelsTimeline"/>
    <dgm:cxn modelId="{29C15280-4DCC-4601-A0AA-BE502B24503B}" type="presParOf" srcId="{EE4A39AD-A3E4-4371-BF9C-AA5B5FF2BB42}" destId="{C7A0B127-C81E-475F-9614-DB0C2A0BF3BE}" srcOrd="2" destOrd="0" presId="urn:microsoft.com/office/officeart/2017/3/layout/HorizontalLabelsTimeline"/>
    <dgm:cxn modelId="{D3B7CD23-EEB0-4122-9DCF-CFF847190CA8}" type="presParOf" srcId="{EE4A39AD-A3E4-4371-BF9C-AA5B5FF2BB42}" destId="{E94381BF-D98B-4D33-9979-35B665FA7176}" srcOrd="3" destOrd="0" presId="urn:microsoft.com/office/officeart/2017/3/layout/HorizontalLabelsTimeline"/>
    <dgm:cxn modelId="{4E4D5A84-0E0E-457A-B9F1-5249CE916333}" type="presParOf" srcId="{EE4A39AD-A3E4-4371-BF9C-AA5B5FF2BB42}" destId="{C7B7CD5A-72FB-4CE4-9C26-A24291CA9D13}" srcOrd="4" destOrd="0" presId="urn:microsoft.com/office/officeart/2017/3/layout/HorizontalLabelsTimeline"/>
    <dgm:cxn modelId="{BCF3B630-72B5-46E0-B86E-85E5E25B8D9C}" type="presParOf" srcId="{4C5F54B5-504F-4069-AF1D-9A370FBD268C}" destId="{5047102B-BF09-474F-91E8-70644D2C5756}" srcOrd="5" destOrd="0" presId="urn:microsoft.com/office/officeart/2017/3/layout/HorizontalLabelsTimeline"/>
    <dgm:cxn modelId="{B8E64009-00BA-414A-8602-A85B5771A5F9}" type="presParOf" srcId="{4C5F54B5-504F-4069-AF1D-9A370FBD268C}" destId="{9AD9F8DF-24E6-42E6-BBD7-CAE934B7049B}" srcOrd="6" destOrd="0" presId="urn:microsoft.com/office/officeart/2017/3/layout/HorizontalLabelsTimeline"/>
    <dgm:cxn modelId="{A99BA751-10A7-4BD2-AD13-8AFCFECD9A4A}" type="presParOf" srcId="{9AD9F8DF-24E6-42E6-BBD7-CAE934B7049B}" destId="{FF85B7F5-A04A-4DA0-962A-28F0B197085A}" srcOrd="0" destOrd="0" presId="urn:microsoft.com/office/officeart/2017/3/layout/HorizontalLabelsTimeline"/>
    <dgm:cxn modelId="{CA0A1940-6E08-473C-846D-5253472DC655}" type="presParOf" srcId="{9AD9F8DF-24E6-42E6-BBD7-CAE934B7049B}" destId="{FB84B4D0-12DA-4067-A812-4C1E5BFB9CAA}" srcOrd="1" destOrd="0" presId="urn:microsoft.com/office/officeart/2017/3/layout/HorizontalLabelsTimeline"/>
    <dgm:cxn modelId="{18B85ADA-B040-45FB-AD16-74228BA0B212}" type="presParOf" srcId="{FB84B4D0-12DA-4067-A812-4C1E5BFB9CAA}" destId="{DB2625BA-E96D-4321-A7F2-AE977040F570}" srcOrd="0" destOrd="0" presId="urn:microsoft.com/office/officeart/2017/3/layout/HorizontalLabelsTimeline"/>
    <dgm:cxn modelId="{977BF8F1-C949-4CB3-82E4-80DFF8E324FE}" type="presParOf" srcId="{FB84B4D0-12DA-4067-A812-4C1E5BFB9CAA}" destId="{F9E160B8-8143-44D1-A838-77C2420AE054}" srcOrd="1" destOrd="0" presId="urn:microsoft.com/office/officeart/2017/3/layout/HorizontalLabelsTimeline"/>
    <dgm:cxn modelId="{F331335C-83EE-47A6-A977-DE9461216503}" type="presParOf" srcId="{9AD9F8DF-24E6-42E6-BBD7-CAE934B7049B}" destId="{588DF415-EA5F-44AE-9839-E1C3A488E162}" srcOrd="2" destOrd="0" presId="urn:microsoft.com/office/officeart/2017/3/layout/HorizontalLabelsTimeline"/>
    <dgm:cxn modelId="{96519167-B52C-4780-86A5-DDD8E541D04E}" type="presParOf" srcId="{9AD9F8DF-24E6-42E6-BBD7-CAE934B7049B}" destId="{EE901CC3-E71A-4136-9165-6726A2651E59}" srcOrd="3" destOrd="0" presId="urn:microsoft.com/office/officeart/2017/3/layout/HorizontalLabelsTimeline"/>
    <dgm:cxn modelId="{195D4397-3CA1-4F20-B28D-B6AEBB1DA7FD}" type="presParOf" srcId="{9AD9F8DF-24E6-42E6-BBD7-CAE934B7049B}" destId="{E5468A64-0AF7-4360-8F7B-83F41DD84DC6}" srcOrd="4" destOrd="0" presId="urn:microsoft.com/office/officeart/2017/3/layout/HorizontalLabelsTimeline"/>
    <dgm:cxn modelId="{464288B8-BA5A-4B84-9410-BDC9DC94F192}" type="presParOf" srcId="{4C5F54B5-504F-4069-AF1D-9A370FBD268C}" destId="{CE5CEC66-4B00-41F0-B34F-EDA9B8372099}" srcOrd="7" destOrd="0" presId="urn:microsoft.com/office/officeart/2017/3/layout/HorizontalLabelsTimeline"/>
    <dgm:cxn modelId="{A2F8FC1A-55B8-4B8F-8CB3-8BF91A64882A}" type="presParOf" srcId="{4C5F54B5-504F-4069-AF1D-9A370FBD268C}" destId="{CB500B18-4CCC-44D0-A7EE-E63EC340604C}" srcOrd="8" destOrd="0" presId="urn:microsoft.com/office/officeart/2017/3/layout/HorizontalLabelsTimeline"/>
    <dgm:cxn modelId="{45985574-423B-4E18-864A-ABAD89BC237E}" type="presParOf" srcId="{CB500B18-4CCC-44D0-A7EE-E63EC340604C}" destId="{A7F04B95-81DC-4C70-990B-FEE82F4C63E7}" srcOrd="0" destOrd="0" presId="urn:microsoft.com/office/officeart/2017/3/layout/HorizontalLabelsTimeline"/>
    <dgm:cxn modelId="{EBCB30FC-0F9B-433E-8A78-751AC7DE5523}" type="presParOf" srcId="{CB500B18-4CCC-44D0-A7EE-E63EC340604C}" destId="{16384FAB-C600-47F1-91A6-2EF972F345F9}" srcOrd="1" destOrd="0" presId="urn:microsoft.com/office/officeart/2017/3/layout/HorizontalLabelsTimeline"/>
    <dgm:cxn modelId="{DD04CD40-B0C2-4187-8CC2-2E0FEAC16016}" type="presParOf" srcId="{16384FAB-C600-47F1-91A6-2EF972F345F9}" destId="{725F2AEF-0925-4411-A89A-5976D96BC3B1}" srcOrd="0" destOrd="0" presId="urn:microsoft.com/office/officeart/2017/3/layout/HorizontalLabelsTimeline"/>
    <dgm:cxn modelId="{A9513A00-ACB9-4271-AA8C-BFE5264B91FB}" type="presParOf" srcId="{16384FAB-C600-47F1-91A6-2EF972F345F9}" destId="{F1CEE27F-E297-4972-B373-BDB021CAF74B}" srcOrd="1" destOrd="0" presId="urn:microsoft.com/office/officeart/2017/3/layout/HorizontalLabelsTimeline"/>
    <dgm:cxn modelId="{E0164698-402C-4DB4-B7FB-B9CDCE0FBC8C}" type="presParOf" srcId="{CB500B18-4CCC-44D0-A7EE-E63EC340604C}" destId="{3F1F843F-8CAA-4ECF-B5A2-211D6C43D3C6}" srcOrd="2" destOrd="0" presId="urn:microsoft.com/office/officeart/2017/3/layout/HorizontalLabelsTimeline"/>
    <dgm:cxn modelId="{CF2B2400-53B8-4689-ADBD-5234DC6BCBF3}" type="presParOf" srcId="{CB500B18-4CCC-44D0-A7EE-E63EC340604C}" destId="{53B98CC0-1029-46A6-8053-0933F88F7705}" srcOrd="3" destOrd="0" presId="urn:microsoft.com/office/officeart/2017/3/layout/HorizontalLabelsTimeline"/>
    <dgm:cxn modelId="{0A3CBDEA-DB84-4B2F-BC9B-88382203A231}" type="presParOf" srcId="{CB500B18-4CCC-44D0-A7EE-E63EC340604C}" destId="{ED7FD386-E91E-4500-9B1B-A5B2EA2DCD9E}" srcOrd="4" destOrd="0" presId="urn:microsoft.com/office/officeart/2017/3/layout/HorizontalLabelsTimeline"/>
    <dgm:cxn modelId="{E92316E8-815D-47F7-8AC7-2BF0C2ADCD05}" type="presParOf" srcId="{4C5F54B5-504F-4069-AF1D-9A370FBD268C}" destId="{17505DA6-AA50-4A6F-BF65-AEC0626F21E7}" srcOrd="9" destOrd="0" presId="urn:microsoft.com/office/officeart/2017/3/layout/HorizontalLabelsTimeline"/>
    <dgm:cxn modelId="{7AC69852-D854-4E19-BC0E-43C08739C7D3}" type="presParOf" srcId="{4C5F54B5-504F-4069-AF1D-9A370FBD268C}" destId="{32AAFE31-6289-403A-9D13-818F4101EB70}" srcOrd="10" destOrd="0" presId="urn:microsoft.com/office/officeart/2017/3/layout/HorizontalLabelsTimeline"/>
    <dgm:cxn modelId="{337E6661-2E02-431B-B664-6FE74FFB7A4D}" type="presParOf" srcId="{32AAFE31-6289-403A-9D13-818F4101EB70}" destId="{0CFAF01A-0163-4C33-9878-6F2FFD282979}" srcOrd="0" destOrd="0" presId="urn:microsoft.com/office/officeart/2017/3/layout/HorizontalLabelsTimeline"/>
    <dgm:cxn modelId="{ECFDA76F-21D5-416A-9CA7-1F4ADC66C2BD}" type="presParOf" srcId="{32AAFE31-6289-403A-9D13-818F4101EB70}" destId="{2130F610-3DBC-4B00-8F6C-B9F95B3288F3}" srcOrd="1" destOrd="0" presId="urn:microsoft.com/office/officeart/2017/3/layout/HorizontalLabelsTimeline"/>
    <dgm:cxn modelId="{E5E86BD9-52C4-46D2-9783-1ABEF5573309}" type="presParOf" srcId="{2130F610-3DBC-4B00-8F6C-B9F95B3288F3}" destId="{F7B633A7-D926-4CBC-87D6-CC10E20E0F4C}" srcOrd="0" destOrd="0" presId="urn:microsoft.com/office/officeart/2017/3/layout/HorizontalLabelsTimeline"/>
    <dgm:cxn modelId="{177F8E81-9098-4AC7-954B-057E6D396660}" type="presParOf" srcId="{2130F610-3DBC-4B00-8F6C-B9F95B3288F3}" destId="{37315AFB-AE24-4940-9EE4-4FD158C8879E}" srcOrd="1" destOrd="0" presId="urn:microsoft.com/office/officeart/2017/3/layout/HorizontalLabelsTimeline"/>
    <dgm:cxn modelId="{F2FE2603-A6BA-44CF-B18E-61FF817F8C40}" type="presParOf" srcId="{32AAFE31-6289-403A-9D13-818F4101EB70}" destId="{232CE934-E2E5-4676-AC76-E4B011E79514}" srcOrd="2" destOrd="0" presId="urn:microsoft.com/office/officeart/2017/3/layout/HorizontalLabelsTimeline"/>
    <dgm:cxn modelId="{FE2D668D-AADA-40C6-A141-9AFBAE9BC8FF}" type="presParOf" srcId="{32AAFE31-6289-403A-9D13-818F4101EB70}" destId="{E81393AC-A038-4AFA-9F23-B7759047F7CF}" srcOrd="3" destOrd="0" presId="urn:microsoft.com/office/officeart/2017/3/layout/HorizontalLabelsTimeline"/>
    <dgm:cxn modelId="{AED3C390-67FB-4DF5-969C-452D5EF5814C}" type="presParOf" srcId="{32AAFE31-6289-403A-9D13-818F4101EB70}" destId="{E46F4132-D2E1-4357-B1EA-A4E065894E0E}" srcOrd="4" destOrd="0" presId="urn:microsoft.com/office/officeart/2017/3/layout/HorizontalLabelsTimeline"/>
    <dgm:cxn modelId="{A859E30D-38DF-4F52-A6C7-6DA94CFCC162}" type="presParOf" srcId="{4C5F54B5-504F-4069-AF1D-9A370FBD268C}" destId="{FD00054C-CA8A-4C1B-B142-B8FEB1CEE270}" srcOrd="11" destOrd="0" presId="urn:microsoft.com/office/officeart/2017/3/layout/HorizontalLabelsTimeline"/>
    <dgm:cxn modelId="{D9C6BEB9-787E-45E2-B72E-D69E2E6CF87F}" type="presParOf" srcId="{4C5F54B5-504F-4069-AF1D-9A370FBD268C}" destId="{7412ACA2-CB9F-4105-BEDE-05158F72D94E}" srcOrd="12" destOrd="0" presId="urn:microsoft.com/office/officeart/2017/3/layout/HorizontalLabelsTimeline"/>
    <dgm:cxn modelId="{DF19FAFC-5047-493A-8B7C-3BE1D7D29EFB}" type="presParOf" srcId="{7412ACA2-CB9F-4105-BEDE-05158F72D94E}" destId="{7CE10D4E-7BF2-40E2-92B5-6E554AD26899}" srcOrd="0" destOrd="0" presId="urn:microsoft.com/office/officeart/2017/3/layout/HorizontalLabelsTimeline"/>
    <dgm:cxn modelId="{0A61E06C-B5E2-45D1-8226-1E9F5BB6AEBA}" type="presParOf" srcId="{7412ACA2-CB9F-4105-BEDE-05158F72D94E}" destId="{F0B03525-FF4E-4524-9D12-40316101D704}" srcOrd="1" destOrd="0" presId="urn:microsoft.com/office/officeart/2017/3/layout/HorizontalLabelsTimeline"/>
    <dgm:cxn modelId="{5FD2A905-D55E-4822-99D0-402C8917D2B3}" type="presParOf" srcId="{F0B03525-FF4E-4524-9D12-40316101D704}" destId="{6816C2E5-A93E-4951-979F-091F56042529}" srcOrd="0" destOrd="0" presId="urn:microsoft.com/office/officeart/2017/3/layout/HorizontalLabelsTimeline"/>
    <dgm:cxn modelId="{BBE60EAA-D145-4742-8DB4-0CA17AA3EE53}" type="presParOf" srcId="{F0B03525-FF4E-4524-9D12-40316101D704}" destId="{7D528C9A-C0F9-4719-83D0-F0D2E4459B9F}" srcOrd="1" destOrd="0" presId="urn:microsoft.com/office/officeart/2017/3/layout/HorizontalLabelsTimeline"/>
    <dgm:cxn modelId="{85F7AAB3-AAF8-4E97-986D-693715C07E10}" type="presParOf" srcId="{7412ACA2-CB9F-4105-BEDE-05158F72D94E}" destId="{B3CECA05-82B5-46E3-A714-0AE851EF06EF}" srcOrd="2" destOrd="0" presId="urn:microsoft.com/office/officeart/2017/3/layout/HorizontalLabelsTimeline"/>
    <dgm:cxn modelId="{450BB091-D0A6-4717-ACAE-BD39B6F40ABE}" type="presParOf" srcId="{7412ACA2-CB9F-4105-BEDE-05158F72D94E}" destId="{C73717C3-9438-4E75-AB8D-60D366C5501A}" srcOrd="3" destOrd="0" presId="urn:microsoft.com/office/officeart/2017/3/layout/HorizontalLabelsTimeline"/>
    <dgm:cxn modelId="{29AB6ABB-C5DC-470D-A8F6-1129B1119982}" type="presParOf" srcId="{7412ACA2-CB9F-4105-BEDE-05158F72D94E}" destId="{9D382053-E90F-481F-B152-A2F15B3B127D}" srcOrd="4" destOrd="0" presId="urn:microsoft.com/office/officeart/2017/3/layout/HorizontalLabelsTimelin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026AE4-D669-4C70-8DC5-164F8361865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7301204-994E-4C27-AEB2-3D562817E57F}">
      <dgm:prSet/>
      <dgm:spPr/>
      <dgm:t>
        <a:bodyPr/>
        <a:lstStyle/>
        <a:p>
          <a:r>
            <a:rPr lang="en-US" dirty="0" err="1"/>
            <a:t>SocioEmotional</a:t>
          </a:r>
          <a:r>
            <a:rPr lang="en-US" dirty="0"/>
            <a:t> Selectivity Theory (1999) by Laura Carstensen proposes that people’s goals and motivation shift as they age. (</a:t>
          </a:r>
          <a:r>
            <a:rPr lang="en-US" dirty="0">
              <a:solidFill>
                <a:schemeClr val="tx1"/>
              </a:solidFill>
              <a:latin typeface="Times New Roman" panose="02020603050405020304" pitchFamily="18" charset="0"/>
              <a:cs typeface="Times New Roman" panose="02020603050405020304" pitchFamily="18" charset="0"/>
            </a:rPr>
            <a:t>Cleveland, 2019)</a:t>
          </a:r>
          <a:endParaRPr lang="en-US" dirty="0"/>
        </a:p>
      </dgm:t>
    </dgm:pt>
    <dgm:pt modelId="{96623316-76AC-49C1-8613-DA563BD6FF7B}" type="parTrans" cxnId="{F412EBA5-3313-4B43-923F-DFCD3C3828BD}">
      <dgm:prSet/>
      <dgm:spPr/>
      <dgm:t>
        <a:bodyPr/>
        <a:lstStyle/>
        <a:p>
          <a:endParaRPr lang="en-US"/>
        </a:p>
      </dgm:t>
    </dgm:pt>
    <dgm:pt modelId="{C56EB2B1-55A2-48F9-B5A6-CD5AD8DDA9E3}" type="sibTrans" cxnId="{F412EBA5-3313-4B43-923F-DFCD3C3828BD}">
      <dgm:prSet/>
      <dgm:spPr/>
      <dgm:t>
        <a:bodyPr/>
        <a:lstStyle/>
        <a:p>
          <a:endParaRPr lang="en-US"/>
        </a:p>
      </dgm:t>
    </dgm:pt>
    <dgm:pt modelId="{A68ED070-FF55-4ADD-AF4E-885F3D5708C5}">
      <dgm:prSet/>
      <dgm:spPr/>
      <dgm:t>
        <a:bodyPr/>
        <a:lstStyle/>
        <a:p>
          <a:r>
            <a:rPr lang="en-US" dirty="0"/>
            <a:t>Activity Theory (1961) proposes that ageing can be successful when people maintain their social activity roles, similar to those they had in midlife. (</a:t>
          </a:r>
          <a:r>
            <a:rPr lang="en-US" dirty="0">
              <a:solidFill>
                <a:schemeClr val="tx1"/>
              </a:solidFill>
              <a:latin typeface="Times New Roman" panose="02020603050405020304" pitchFamily="18" charset="0"/>
              <a:cs typeface="Times New Roman" panose="02020603050405020304" pitchFamily="18" charset="0"/>
            </a:rPr>
            <a:t>EBSCO, 2025)</a:t>
          </a:r>
          <a:endParaRPr lang="en-US" dirty="0"/>
        </a:p>
      </dgm:t>
    </dgm:pt>
    <dgm:pt modelId="{EE3B6709-3339-47C4-A720-7E0E20A8E4A7}" type="parTrans" cxnId="{8E087F0B-F581-4178-9CE7-E6CE55EC53C0}">
      <dgm:prSet/>
      <dgm:spPr/>
      <dgm:t>
        <a:bodyPr/>
        <a:lstStyle/>
        <a:p>
          <a:endParaRPr lang="en-US"/>
        </a:p>
      </dgm:t>
    </dgm:pt>
    <dgm:pt modelId="{02953D51-854E-4B3F-B0CE-49EA67B976D7}" type="sibTrans" cxnId="{8E087F0B-F581-4178-9CE7-E6CE55EC53C0}">
      <dgm:prSet/>
      <dgm:spPr/>
      <dgm:t>
        <a:bodyPr/>
        <a:lstStyle/>
        <a:p>
          <a:endParaRPr lang="en-US"/>
        </a:p>
      </dgm:t>
    </dgm:pt>
    <dgm:pt modelId="{C1A5CAD7-CBBD-4177-BABF-B32F3DB8F291}">
      <dgm:prSet/>
      <dgm:spPr/>
      <dgm:t>
        <a:bodyPr/>
        <a:lstStyle/>
        <a:p>
          <a:r>
            <a:rPr lang="en-US"/>
            <a:t>Person-Centred Theory (1951) proposes that holistic approaches to care align with the elderly social focus and individual priorities. </a:t>
          </a:r>
        </a:p>
      </dgm:t>
    </dgm:pt>
    <dgm:pt modelId="{20342F30-EE34-4598-8BE2-E5148BE233B5}" type="parTrans" cxnId="{93B53C1C-B3A4-49D4-A447-907A96A40F07}">
      <dgm:prSet/>
      <dgm:spPr/>
      <dgm:t>
        <a:bodyPr/>
        <a:lstStyle/>
        <a:p>
          <a:endParaRPr lang="en-US"/>
        </a:p>
      </dgm:t>
    </dgm:pt>
    <dgm:pt modelId="{A39294C6-F912-4EBB-B609-F5CDFB0B0BE1}" type="sibTrans" cxnId="{93B53C1C-B3A4-49D4-A447-907A96A40F07}">
      <dgm:prSet/>
      <dgm:spPr/>
      <dgm:t>
        <a:bodyPr/>
        <a:lstStyle/>
        <a:p>
          <a:endParaRPr lang="en-US"/>
        </a:p>
      </dgm:t>
    </dgm:pt>
    <dgm:pt modelId="{7528D37E-3E8D-4DA5-8712-00A381F428CE}" type="pres">
      <dgm:prSet presAssocID="{97026AE4-D669-4C70-8DC5-164F83618656}" presName="hierChild1" presStyleCnt="0">
        <dgm:presLayoutVars>
          <dgm:chPref val="1"/>
          <dgm:dir/>
          <dgm:animOne val="branch"/>
          <dgm:animLvl val="lvl"/>
          <dgm:resizeHandles/>
        </dgm:presLayoutVars>
      </dgm:prSet>
      <dgm:spPr/>
    </dgm:pt>
    <dgm:pt modelId="{9A527826-DD6D-4814-96F1-0C59E97109DB}" type="pres">
      <dgm:prSet presAssocID="{17301204-994E-4C27-AEB2-3D562817E57F}" presName="hierRoot1" presStyleCnt="0"/>
      <dgm:spPr/>
    </dgm:pt>
    <dgm:pt modelId="{3C63B7B3-63C5-4D7D-8D5B-5C6A680D9FB2}" type="pres">
      <dgm:prSet presAssocID="{17301204-994E-4C27-AEB2-3D562817E57F}" presName="composite" presStyleCnt="0"/>
      <dgm:spPr/>
    </dgm:pt>
    <dgm:pt modelId="{9A3AE867-E4E3-4487-849F-C662671339E9}" type="pres">
      <dgm:prSet presAssocID="{17301204-994E-4C27-AEB2-3D562817E57F}" presName="background" presStyleLbl="node0" presStyleIdx="0" presStyleCnt="3"/>
      <dgm:spPr/>
    </dgm:pt>
    <dgm:pt modelId="{C1F3617B-C5F4-4248-9E28-D7B1F45DFDF9}" type="pres">
      <dgm:prSet presAssocID="{17301204-994E-4C27-AEB2-3D562817E57F}" presName="text" presStyleLbl="fgAcc0" presStyleIdx="0" presStyleCnt="3" custLinFactNeighborY="-1409">
        <dgm:presLayoutVars>
          <dgm:chPref val="3"/>
        </dgm:presLayoutVars>
      </dgm:prSet>
      <dgm:spPr/>
    </dgm:pt>
    <dgm:pt modelId="{ED11E334-3003-481F-A14D-053634DEA3EC}" type="pres">
      <dgm:prSet presAssocID="{17301204-994E-4C27-AEB2-3D562817E57F}" presName="hierChild2" presStyleCnt="0"/>
      <dgm:spPr/>
    </dgm:pt>
    <dgm:pt modelId="{1019937B-8542-4C47-918C-EDD08663B0AD}" type="pres">
      <dgm:prSet presAssocID="{A68ED070-FF55-4ADD-AF4E-885F3D5708C5}" presName="hierRoot1" presStyleCnt="0"/>
      <dgm:spPr/>
    </dgm:pt>
    <dgm:pt modelId="{E553292F-BF6E-4A6B-8AC2-806C39A7CB14}" type="pres">
      <dgm:prSet presAssocID="{A68ED070-FF55-4ADD-AF4E-885F3D5708C5}" presName="composite" presStyleCnt="0"/>
      <dgm:spPr/>
    </dgm:pt>
    <dgm:pt modelId="{4DA52FA8-E044-4677-B864-EDD29F9156CB}" type="pres">
      <dgm:prSet presAssocID="{A68ED070-FF55-4ADD-AF4E-885F3D5708C5}" presName="background" presStyleLbl="node0" presStyleIdx="1" presStyleCnt="3"/>
      <dgm:spPr/>
    </dgm:pt>
    <dgm:pt modelId="{02CB0F02-7128-4CFA-A919-3CE71D123ECF}" type="pres">
      <dgm:prSet presAssocID="{A68ED070-FF55-4ADD-AF4E-885F3D5708C5}" presName="text" presStyleLbl="fgAcc0" presStyleIdx="1" presStyleCnt="3">
        <dgm:presLayoutVars>
          <dgm:chPref val="3"/>
        </dgm:presLayoutVars>
      </dgm:prSet>
      <dgm:spPr/>
    </dgm:pt>
    <dgm:pt modelId="{0DC6F560-976A-42C8-8FB7-1E53AAB54DA4}" type="pres">
      <dgm:prSet presAssocID="{A68ED070-FF55-4ADD-AF4E-885F3D5708C5}" presName="hierChild2" presStyleCnt="0"/>
      <dgm:spPr/>
    </dgm:pt>
    <dgm:pt modelId="{3A37B205-DF3B-4C83-B088-EA4BD15F909A}" type="pres">
      <dgm:prSet presAssocID="{C1A5CAD7-CBBD-4177-BABF-B32F3DB8F291}" presName="hierRoot1" presStyleCnt="0"/>
      <dgm:spPr/>
    </dgm:pt>
    <dgm:pt modelId="{B3B216D0-A413-4C23-9A7F-C335EA41AE58}" type="pres">
      <dgm:prSet presAssocID="{C1A5CAD7-CBBD-4177-BABF-B32F3DB8F291}" presName="composite" presStyleCnt="0"/>
      <dgm:spPr/>
    </dgm:pt>
    <dgm:pt modelId="{5D47F8C6-0BCF-4C42-8BB9-69C669A00BDE}" type="pres">
      <dgm:prSet presAssocID="{C1A5CAD7-CBBD-4177-BABF-B32F3DB8F291}" presName="background" presStyleLbl="node0" presStyleIdx="2" presStyleCnt="3"/>
      <dgm:spPr/>
    </dgm:pt>
    <dgm:pt modelId="{1FA59056-F6AB-4F0D-855F-EFB2E5FB2FF4}" type="pres">
      <dgm:prSet presAssocID="{C1A5CAD7-CBBD-4177-BABF-B32F3DB8F291}" presName="text" presStyleLbl="fgAcc0" presStyleIdx="2" presStyleCnt="3">
        <dgm:presLayoutVars>
          <dgm:chPref val="3"/>
        </dgm:presLayoutVars>
      </dgm:prSet>
      <dgm:spPr/>
    </dgm:pt>
    <dgm:pt modelId="{0A1C2BF4-4B5A-4933-8905-E5C76B1018E7}" type="pres">
      <dgm:prSet presAssocID="{C1A5CAD7-CBBD-4177-BABF-B32F3DB8F291}" presName="hierChild2" presStyleCnt="0"/>
      <dgm:spPr/>
    </dgm:pt>
  </dgm:ptLst>
  <dgm:cxnLst>
    <dgm:cxn modelId="{8E087F0B-F581-4178-9CE7-E6CE55EC53C0}" srcId="{97026AE4-D669-4C70-8DC5-164F83618656}" destId="{A68ED070-FF55-4ADD-AF4E-885F3D5708C5}" srcOrd="1" destOrd="0" parTransId="{EE3B6709-3339-47C4-A720-7E0E20A8E4A7}" sibTransId="{02953D51-854E-4B3F-B0CE-49EA67B976D7}"/>
    <dgm:cxn modelId="{93B53C1C-B3A4-49D4-A447-907A96A40F07}" srcId="{97026AE4-D669-4C70-8DC5-164F83618656}" destId="{C1A5CAD7-CBBD-4177-BABF-B32F3DB8F291}" srcOrd="2" destOrd="0" parTransId="{20342F30-EE34-4598-8BE2-E5148BE233B5}" sibTransId="{A39294C6-F912-4EBB-B609-F5CDFB0B0BE1}"/>
    <dgm:cxn modelId="{31D2D02B-0241-48B8-A9BB-F6F4B9D770DC}" type="presOf" srcId="{A68ED070-FF55-4ADD-AF4E-885F3D5708C5}" destId="{02CB0F02-7128-4CFA-A919-3CE71D123ECF}" srcOrd="0" destOrd="0" presId="urn:microsoft.com/office/officeart/2005/8/layout/hierarchy1"/>
    <dgm:cxn modelId="{6DB12F47-B675-4710-8828-3DE59E50538D}" type="presOf" srcId="{17301204-994E-4C27-AEB2-3D562817E57F}" destId="{C1F3617B-C5F4-4248-9E28-D7B1F45DFDF9}" srcOrd="0" destOrd="0" presId="urn:microsoft.com/office/officeart/2005/8/layout/hierarchy1"/>
    <dgm:cxn modelId="{F412EBA5-3313-4B43-923F-DFCD3C3828BD}" srcId="{97026AE4-D669-4C70-8DC5-164F83618656}" destId="{17301204-994E-4C27-AEB2-3D562817E57F}" srcOrd="0" destOrd="0" parTransId="{96623316-76AC-49C1-8613-DA563BD6FF7B}" sibTransId="{C56EB2B1-55A2-48F9-B5A6-CD5AD8DDA9E3}"/>
    <dgm:cxn modelId="{A9C81AF5-0D96-4FDD-9D21-567A12C44CCE}" type="presOf" srcId="{97026AE4-D669-4C70-8DC5-164F83618656}" destId="{7528D37E-3E8D-4DA5-8712-00A381F428CE}" srcOrd="0" destOrd="0" presId="urn:microsoft.com/office/officeart/2005/8/layout/hierarchy1"/>
    <dgm:cxn modelId="{99AB73FC-ACCC-4572-AA46-05F1CFF0888D}" type="presOf" srcId="{C1A5CAD7-CBBD-4177-BABF-B32F3DB8F291}" destId="{1FA59056-F6AB-4F0D-855F-EFB2E5FB2FF4}" srcOrd="0" destOrd="0" presId="urn:microsoft.com/office/officeart/2005/8/layout/hierarchy1"/>
    <dgm:cxn modelId="{228EFE8A-4CEC-4C16-A716-EF2E9D2C2487}" type="presParOf" srcId="{7528D37E-3E8D-4DA5-8712-00A381F428CE}" destId="{9A527826-DD6D-4814-96F1-0C59E97109DB}" srcOrd="0" destOrd="0" presId="urn:microsoft.com/office/officeart/2005/8/layout/hierarchy1"/>
    <dgm:cxn modelId="{B6968647-4810-4647-B97F-6C37BFDB750C}" type="presParOf" srcId="{9A527826-DD6D-4814-96F1-0C59E97109DB}" destId="{3C63B7B3-63C5-4D7D-8D5B-5C6A680D9FB2}" srcOrd="0" destOrd="0" presId="urn:microsoft.com/office/officeart/2005/8/layout/hierarchy1"/>
    <dgm:cxn modelId="{C586B89C-9B5C-4769-AE02-E144A2B28160}" type="presParOf" srcId="{3C63B7B3-63C5-4D7D-8D5B-5C6A680D9FB2}" destId="{9A3AE867-E4E3-4487-849F-C662671339E9}" srcOrd="0" destOrd="0" presId="urn:microsoft.com/office/officeart/2005/8/layout/hierarchy1"/>
    <dgm:cxn modelId="{E01C0022-1F30-45A4-A412-6798B8EBA5F2}" type="presParOf" srcId="{3C63B7B3-63C5-4D7D-8D5B-5C6A680D9FB2}" destId="{C1F3617B-C5F4-4248-9E28-D7B1F45DFDF9}" srcOrd="1" destOrd="0" presId="urn:microsoft.com/office/officeart/2005/8/layout/hierarchy1"/>
    <dgm:cxn modelId="{A22B0686-7FD5-4FC3-925B-EACD2AE1F65F}" type="presParOf" srcId="{9A527826-DD6D-4814-96F1-0C59E97109DB}" destId="{ED11E334-3003-481F-A14D-053634DEA3EC}" srcOrd="1" destOrd="0" presId="urn:microsoft.com/office/officeart/2005/8/layout/hierarchy1"/>
    <dgm:cxn modelId="{83343E7D-CC13-4582-A539-1EF9F56D3048}" type="presParOf" srcId="{7528D37E-3E8D-4DA5-8712-00A381F428CE}" destId="{1019937B-8542-4C47-918C-EDD08663B0AD}" srcOrd="1" destOrd="0" presId="urn:microsoft.com/office/officeart/2005/8/layout/hierarchy1"/>
    <dgm:cxn modelId="{A571EFB9-10A0-4290-9822-5E1C5A8A8C00}" type="presParOf" srcId="{1019937B-8542-4C47-918C-EDD08663B0AD}" destId="{E553292F-BF6E-4A6B-8AC2-806C39A7CB14}" srcOrd="0" destOrd="0" presId="urn:microsoft.com/office/officeart/2005/8/layout/hierarchy1"/>
    <dgm:cxn modelId="{01F703F4-792B-406A-AAD8-8DEC16619B08}" type="presParOf" srcId="{E553292F-BF6E-4A6B-8AC2-806C39A7CB14}" destId="{4DA52FA8-E044-4677-B864-EDD29F9156CB}" srcOrd="0" destOrd="0" presId="urn:microsoft.com/office/officeart/2005/8/layout/hierarchy1"/>
    <dgm:cxn modelId="{9AC2F8A9-0A4B-4867-95AF-5D3736082CC2}" type="presParOf" srcId="{E553292F-BF6E-4A6B-8AC2-806C39A7CB14}" destId="{02CB0F02-7128-4CFA-A919-3CE71D123ECF}" srcOrd="1" destOrd="0" presId="urn:microsoft.com/office/officeart/2005/8/layout/hierarchy1"/>
    <dgm:cxn modelId="{8C0FD395-CE1A-4CDB-8ADC-E0B27A1A2D97}" type="presParOf" srcId="{1019937B-8542-4C47-918C-EDD08663B0AD}" destId="{0DC6F560-976A-42C8-8FB7-1E53AAB54DA4}" srcOrd="1" destOrd="0" presId="urn:microsoft.com/office/officeart/2005/8/layout/hierarchy1"/>
    <dgm:cxn modelId="{5CE16EDE-2571-4543-B958-EADAADB8DA07}" type="presParOf" srcId="{7528D37E-3E8D-4DA5-8712-00A381F428CE}" destId="{3A37B205-DF3B-4C83-B088-EA4BD15F909A}" srcOrd="2" destOrd="0" presId="urn:microsoft.com/office/officeart/2005/8/layout/hierarchy1"/>
    <dgm:cxn modelId="{F42E005A-E8C4-41CA-A103-64B8E470C32C}" type="presParOf" srcId="{3A37B205-DF3B-4C83-B088-EA4BD15F909A}" destId="{B3B216D0-A413-4C23-9A7F-C335EA41AE58}" srcOrd="0" destOrd="0" presId="urn:microsoft.com/office/officeart/2005/8/layout/hierarchy1"/>
    <dgm:cxn modelId="{FE4F5B06-886B-4302-A231-A6A2C6A6D183}" type="presParOf" srcId="{B3B216D0-A413-4C23-9A7F-C335EA41AE58}" destId="{5D47F8C6-0BCF-4C42-8BB9-69C669A00BDE}" srcOrd="0" destOrd="0" presId="urn:microsoft.com/office/officeart/2005/8/layout/hierarchy1"/>
    <dgm:cxn modelId="{76308956-5088-422A-A9A6-E5FA024AA957}" type="presParOf" srcId="{B3B216D0-A413-4C23-9A7F-C335EA41AE58}" destId="{1FA59056-F6AB-4F0D-855F-EFB2E5FB2FF4}" srcOrd="1" destOrd="0" presId="urn:microsoft.com/office/officeart/2005/8/layout/hierarchy1"/>
    <dgm:cxn modelId="{F12C0482-75D3-4CD4-AFB2-18C9692AE87A}" type="presParOf" srcId="{3A37B205-DF3B-4C83-B088-EA4BD15F909A}" destId="{0A1C2BF4-4B5A-4933-8905-E5C76B1018E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A7485F-7F13-4F47-B871-20EF0F10F2B5}"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3A52B628-A3B2-4AAC-9748-0230C3842C85}">
      <dgm:prSet custT="1"/>
      <dgm:spPr/>
      <dgm:t>
        <a:bodyPr/>
        <a:lstStyle/>
        <a:p>
          <a:r>
            <a:rPr lang="en-US" sz="1000" dirty="0"/>
            <a:t>The Care Act 2014 supports the person-centred approach to care and protects all vulnerable adults and children by empowering independence and partnership work with local authorities. (</a:t>
          </a:r>
          <a:r>
            <a:rPr lang="en-US" sz="1000" dirty="0">
              <a:solidFill>
                <a:schemeClr val="bg1"/>
              </a:solidFill>
              <a:latin typeface="Times New Roman" panose="02020603050405020304" pitchFamily="18" charset="0"/>
              <a:cs typeface="Times New Roman" panose="02020603050405020304" pitchFamily="18" charset="0"/>
            </a:rPr>
            <a:t>SCIE, 2023)</a:t>
          </a:r>
          <a:endParaRPr lang="en-US" sz="1000" dirty="0"/>
        </a:p>
      </dgm:t>
    </dgm:pt>
    <dgm:pt modelId="{832A466B-FCBD-468C-A951-C94EB4C85B06}" type="parTrans" cxnId="{06FB45FF-3FA3-4399-A8D4-12213D52D86B}">
      <dgm:prSet/>
      <dgm:spPr/>
      <dgm:t>
        <a:bodyPr/>
        <a:lstStyle/>
        <a:p>
          <a:endParaRPr lang="en-US"/>
        </a:p>
      </dgm:t>
    </dgm:pt>
    <dgm:pt modelId="{D52F076A-FAA0-4325-BD5E-B0B0B2AB20D8}" type="sibTrans" cxnId="{06FB45FF-3FA3-4399-A8D4-12213D52D86B}">
      <dgm:prSet/>
      <dgm:spPr/>
      <dgm:t>
        <a:bodyPr/>
        <a:lstStyle/>
        <a:p>
          <a:endParaRPr lang="en-US"/>
        </a:p>
      </dgm:t>
    </dgm:pt>
    <dgm:pt modelId="{278DF8BA-4E0C-4007-80EF-1CB8B1B1A911}">
      <dgm:prSet/>
      <dgm:spPr/>
      <dgm:t>
        <a:bodyPr/>
        <a:lstStyle/>
        <a:p>
          <a:r>
            <a:rPr lang="en-US"/>
            <a:t>The Equality Act 2010 protects the elderly from discrimination in health and social care.</a:t>
          </a:r>
        </a:p>
      </dgm:t>
    </dgm:pt>
    <dgm:pt modelId="{BB4BBD1E-9B12-4A7F-A3F5-32297F4A19E5}" type="parTrans" cxnId="{A2DA503A-6A50-47BE-BA0D-7FF3DFDA9AA9}">
      <dgm:prSet/>
      <dgm:spPr/>
      <dgm:t>
        <a:bodyPr/>
        <a:lstStyle/>
        <a:p>
          <a:endParaRPr lang="en-US"/>
        </a:p>
      </dgm:t>
    </dgm:pt>
    <dgm:pt modelId="{56099BDD-B7ED-460F-8AF7-1E2DC2468819}" type="sibTrans" cxnId="{A2DA503A-6A50-47BE-BA0D-7FF3DFDA9AA9}">
      <dgm:prSet/>
      <dgm:spPr/>
      <dgm:t>
        <a:bodyPr/>
        <a:lstStyle/>
        <a:p>
          <a:endParaRPr lang="en-US"/>
        </a:p>
      </dgm:t>
    </dgm:pt>
    <dgm:pt modelId="{B32C9B90-993C-4D77-B1A0-1319FFCAF602}">
      <dgm:prSet/>
      <dgm:spPr/>
      <dgm:t>
        <a:bodyPr/>
        <a:lstStyle/>
        <a:p>
          <a:r>
            <a:rPr lang="en-US" dirty="0"/>
            <a:t>The National Health Service and the Community Care Act 1990 shift the focus from </a:t>
          </a:r>
          <a:r>
            <a:rPr lang="en-US" dirty="0" err="1"/>
            <a:t>institutionalised</a:t>
          </a:r>
          <a:r>
            <a:rPr lang="en-US" dirty="0"/>
            <a:t> care to community-focused care delivery. </a:t>
          </a:r>
          <a:r>
            <a:rPr lang="en-US" dirty="0">
              <a:solidFill>
                <a:schemeClr val="bg1"/>
              </a:solidFill>
              <a:latin typeface="Times New Roman" panose="02020603050405020304" pitchFamily="18" charset="0"/>
              <a:cs typeface="Times New Roman" panose="02020603050405020304" pitchFamily="18" charset="0"/>
            </a:rPr>
            <a:t>.</a:t>
          </a:r>
          <a:r>
            <a:rPr lang="en-US" altLang="en-US" cap="none" dirty="0">
              <a:solidFill>
                <a:schemeClr val="bg1"/>
              </a:solidFill>
              <a:latin typeface="Times New Roman" panose="02020603050405020304" pitchFamily="18" charset="0"/>
              <a:cs typeface="Times New Roman" panose="02020603050405020304" pitchFamily="18" charset="0"/>
            </a:rPr>
            <a:t> (NHS 2023). </a:t>
          </a:r>
          <a:endParaRPr lang="en-US" dirty="0"/>
        </a:p>
      </dgm:t>
    </dgm:pt>
    <dgm:pt modelId="{FC988D29-9852-408E-A7B0-0CC395DEA931}" type="parTrans" cxnId="{B17872CB-2D99-4854-B9BC-05641A9B8219}">
      <dgm:prSet/>
      <dgm:spPr/>
      <dgm:t>
        <a:bodyPr/>
        <a:lstStyle/>
        <a:p>
          <a:endParaRPr lang="en-US"/>
        </a:p>
      </dgm:t>
    </dgm:pt>
    <dgm:pt modelId="{7F7751E4-04DA-431E-AF70-D769A39C2B79}" type="sibTrans" cxnId="{B17872CB-2D99-4854-B9BC-05641A9B8219}">
      <dgm:prSet/>
      <dgm:spPr/>
      <dgm:t>
        <a:bodyPr/>
        <a:lstStyle/>
        <a:p>
          <a:endParaRPr lang="en-US"/>
        </a:p>
      </dgm:t>
    </dgm:pt>
    <dgm:pt modelId="{7126077C-234A-49EE-BD56-E65DA864B355}">
      <dgm:prSet custT="1"/>
      <dgm:spPr/>
      <dgm:t>
        <a:bodyPr/>
        <a:lstStyle/>
        <a:p>
          <a:r>
            <a:rPr lang="en-US" sz="1050" dirty="0"/>
            <a:t>The National Health Service 1948 enabled older people to gain access to free healthcare services. </a:t>
          </a:r>
        </a:p>
      </dgm:t>
    </dgm:pt>
    <dgm:pt modelId="{8C78CABC-ECC5-49B7-9AA3-DC139F240DD7}" type="parTrans" cxnId="{9FB148BB-DC44-42C9-9F34-894187197F25}">
      <dgm:prSet/>
      <dgm:spPr/>
      <dgm:t>
        <a:bodyPr/>
        <a:lstStyle/>
        <a:p>
          <a:endParaRPr lang="en-US"/>
        </a:p>
      </dgm:t>
    </dgm:pt>
    <dgm:pt modelId="{2BEC01AD-9B7A-46FE-A91E-9BBD1B3B5820}" type="sibTrans" cxnId="{9FB148BB-DC44-42C9-9F34-894187197F25}">
      <dgm:prSet/>
      <dgm:spPr/>
      <dgm:t>
        <a:bodyPr/>
        <a:lstStyle/>
        <a:p>
          <a:endParaRPr lang="en-US"/>
        </a:p>
      </dgm:t>
    </dgm:pt>
    <dgm:pt modelId="{3134E6D8-1682-4749-8C6C-04C73430CAB6}" type="pres">
      <dgm:prSet presAssocID="{1BA7485F-7F13-4F47-B871-20EF0F10F2B5}" presName="diagram" presStyleCnt="0">
        <dgm:presLayoutVars>
          <dgm:dir/>
          <dgm:resizeHandles val="exact"/>
        </dgm:presLayoutVars>
      </dgm:prSet>
      <dgm:spPr/>
    </dgm:pt>
    <dgm:pt modelId="{3B99C575-29BC-461F-B7F8-222653275942}" type="pres">
      <dgm:prSet presAssocID="{3A52B628-A3B2-4AAC-9748-0230C3842C85}" presName="arrow" presStyleLbl="node1" presStyleIdx="0" presStyleCnt="4" custRadScaleRad="100069" custRadScaleInc="-1">
        <dgm:presLayoutVars>
          <dgm:bulletEnabled val="1"/>
        </dgm:presLayoutVars>
      </dgm:prSet>
      <dgm:spPr/>
    </dgm:pt>
    <dgm:pt modelId="{330CF94A-72F5-4550-9CC3-87337BF7734F}" type="pres">
      <dgm:prSet presAssocID="{278DF8BA-4E0C-4007-80EF-1CB8B1B1A911}" presName="arrow" presStyleLbl="node1" presStyleIdx="1" presStyleCnt="4">
        <dgm:presLayoutVars>
          <dgm:bulletEnabled val="1"/>
        </dgm:presLayoutVars>
      </dgm:prSet>
      <dgm:spPr/>
    </dgm:pt>
    <dgm:pt modelId="{0690591D-3CCB-4319-8066-4B7E8DEE19F2}" type="pres">
      <dgm:prSet presAssocID="{B32C9B90-993C-4D77-B1A0-1319FFCAF602}" presName="arrow" presStyleLbl="node1" presStyleIdx="2" presStyleCnt="4">
        <dgm:presLayoutVars>
          <dgm:bulletEnabled val="1"/>
        </dgm:presLayoutVars>
      </dgm:prSet>
      <dgm:spPr/>
    </dgm:pt>
    <dgm:pt modelId="{51DD9D9D-10B8-4DDE-A023-FE9F845E7C5B}" type="pres">
      <dgm:prSet presAssocID="{7126077C-234A-49EE-BD56-E65DA864B355}" presName="arrow" presStyleLbl="node1" presStyleIdx="3" presStyleCnt="4">
        <dgm:presLayoutVars>
          <dgm:bulletEnabled val="1"/>
        </dgm:presLayoutVars>
      </dgm:prSet>
      <dgm:spPr/>
    </dgm:pt>
  </dgm:ptLst>
  <dgm:cxnLst>
    <dgm:cxn modelId="{D9DBD30D-EEEF-453E-B4D6-FE4917EE7E11}" type="presOf" srcId="{1BA7485F-7F13-4F47-B871-20EF0F10F2B5}" destId="{3134E6D8-1682-4749-8C6C-04C73430CAB6}" srcOrd="0" destOrd="0" presId="urn:microsoft.com/office/officeart/2005/8/layout/arrow5"/>
    <dgm:cxn modelId="{6FD5270E-9009-4972-8640-F2A6F03B3EE6}" type="presOf" srcId="{3A52B628-A3B2-4AAC-9748-0230C3842C85}" destId="{3B99C575-29BC-461F-B7F8-222653275942}" srcOrd="0" destOrd="0" presId="urn:microsoft.com/office/officeart/2005/8/layout/arrow5"/>
    <dgm:cxn modelId="{7097A929-6443-40DB-93BD-0146EEDD6AD4}" type="presOf" srcId="{278DF8BA-4E0C-4007-80EF-1CB8B1B1A911}" destId="{330CF94A-72F5-4550-9CC3-87337BF7734F}" srcOrd="0" destOrd="0" presId="urn:microsoft.com/office/officeart/2005/8/layout/arrow5"/>
    <dgm:cxn modelId="{A2DA503A-6A50-47BE-BA0D-7FF3DFDA9AA9}" srcId="{1BA7485F-7F13-4F47-B871-20EF0F10F2B5}" destId="{278DF8BA-4E0C-4007-80EF-1CB8B1B1A911}" srcOrd="1" destOrd="0" parTransId="{BB4BBD1E-9B12-4A7F-A3F5-32297F4A19E5}" sibTransId="{56099BDD-B7ED-460F-8AF7-1E2DC2468819}"/>
    <dgm:cxn modelId="{0AD74365-982C-497E-800A-04D36A1F12AC}" type="presOf" srcId="{B32C9B90-993C-4D77-B1A0-1319FFCAF602}" destId="{0690591D-3CCB-4319-8066-4B7E8DEE19F2}" srcOrd="0" destOrd="0" presId="urn:microsoft.com/office/officeart/2005/8/layout/arrow5"/>
    <dgm:cxn modelId="{9FB148BB-DC44-42C9-9F34-894187197F25}" srcId="{1BA7485F-7F13-4F47-B871-20EF0F10F2B5}" destId="{7126077C-234A-49EE-BD56-E65DA864B355}" srcOrd="3" destOrd="0" parTransId="{8C78CABC-ECC5-49B7-9AA3-DC139F240DD7}" sibTransId="{2BEC01AD-9B7A-46FE-A91E-9BBD1B3B5820}"/>
    <dgm:cxn modelId="{E9CA3BC9-A8FD-43D0-B8B9-79B1C9A784C9}" type="presOf" srcId="{7126077C-234A-49EE-BD56-E65DA864B355}" destId="{51DD9D9D-10B8-4DDE-A023-FE9F845E7C5B}" srcOrd="0" destOrd="0" presId="urn:microsoft.com/office/officeart/2005/8/layout/arrow5"/>
    <dgm:cxn modelId="{B17872CB-2D99-4854-B9BC-05641A9B8219}" srcId="{1BA7485F-7F13-4F47-B871-20EF0F10F2B5}" destId="{B32C9B90-993C-4D77-B1A0-1319FFCAF602}" srcOrd="2" destOrd="0" parTransId="{FC988D29-9852-408E-A7B0-0CC395DEA931}" sibTransId="{7F7751E4-04DA-431E-AF70-D769A39C2B79}"/>
    <dgm:cxn modelId="{06FB45FF-3FA3-4399-A8D4-12213D52D86B}" srcId="{1BA7485F-7F13-4F47-B871-20EF0F10F2B5}" destId="{3A52B628-A3B2-4AAC-9748-0230C3842C85}" srcOrd="0" destOrd="0" parTransId="{832A466B-FCBD-468C-A951-C94EB4C85B06}" sibTransId="{D52F076A-FAA0-4325-BD5E-B0B0B2AB20D8}"/>
    <dgm:cxn modelId="{39C9BCA2-25C1-44C6-90A6-F45AE8436EC5}" type="presParOf" srcId="{3134E6D8-1682-4749-8C6C-04C73430CAB6}" destId="{3B99C575-29BC-461F-B7F8-222653275942}" srcOrd="0" destOrd="0" presId="urn:microsoft.com/office/officeart/2005/8/layout/arrow5"/>
    <dgm:cxn modelId="{AFD9D156-F52E-4348-9419-B8102DCB610F}" type="presParOf" srcId="{3134E6D8-1682-4749-8C6C-04C73430CAB6}" destId="{330CF94A-72F5-4550-9CC3-87337BF7734F}" srcOrd="1" destOrd="0" presId="urn:microsoft.com/office/officeart/2005/8/layout/arrow5"/>
    <dgm:cxn modelId="{75216E6E-77B8-4333-B426-FA8231A4AD46}" type="presParOf" srcId="{3134E6D8-1682-4749-8C6C-04C73430CAB6}" destId="{0690591D-3CCB-4319-8066-4B7E8DEE19F2}" srcOrd="2" destOrd="0" presId="urn:microsoft.com/office/officeart/2005/8/layout/arrow5"/>
    <dgm:cxn modelId="{F4FEC42B-DCFC-49F1-B7AE-E43A546B0005}" type="presParOf" srcId="{3134E6D8-1682-4749-8C6C-04C73430CAB6}" destId="{51DD9D9D-10B8-4DDE-A023-FE9F845E7C5B}" srcOrd="3"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757512-EC65-4768-810D-10896FD427B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031A808-51F0-4928-8A83-DB2F1D22C777}">
      <dgm:prSet/>
      <dgm:spPr/>
      <dgm:t>
        <a:bodyPr/>
        <a:lstStyle/>
        <a:p>
          <a:r>
            <a:rPr lang="en-US" dirty="0"/>
            <a:t>NHS funding needs for staff, equipment, and preventive measures due to the rising demand of the population over 65. </a:t>
          </a:r>
        </a:p>
      </dgm:t>
    </dgm:pt>
    <dgm:pt modelId="{69D441C1-D968-49C9-A83B-15844C03412E}" type="parTrans" cxnId="{FB16E8F3-2A7C-445C-8AF2-AE679FB36D10}">
      <dgm:prSet/>
      <dgm:spPr/>
      <dgm:t>
        <a:bodyPr/>
        <a:lstStyle/>
        <a:p>
          <a:endParaRPr lang="en-US"/>
        </a:p>
      </dgm:t>
    </dgm:pt>
    <dgm:pt modelId="{967282A8-BE5B-49BD-B8B4-3FB62033EF83}" type="sibTrans" cxnId="{FB16E8F3-2A7C-445C-8AF2-AE679FB36D10}">
      <dgm:prSet/>
      <dgm:spPr/>
      <dgm:t>
        <a:bodyPr/>
        <a:lstStyle/>
        <a:p>
          <a:endParaRPr lang="en-US"/>
        </a:p>
      </dgm:t>
    </dgm:pt>
    <dgm:pt modelId="{1DE0BCD8-DC24-4D5A-A51D-7A5C50D0915C}">
      <dgm:prSet/>
      <dgm:spPr/>
      <dgm:t>
        <a:bodyPr/>
        <a:lstStyle/>
        <a:p>
          <a:r>
            <a:rPr lang="en-US" dirty="0"/>
            <a:t>Social Care discrepancies between privately funded services or partially funded services from the elderly’s own pockets, and limited access for those who rely on Social Services healthcare funding. </a:t>
          </a:r>
          <a:r>
            <a:rPr lang="en-US" dirty="0">
              <a:solidFill>
                <a:schemeClr val="tx1"/>
              </a:solidFill>
            </a:rPr>
            <a:t> </a:t>
          </a:r>
          <a:r>
            <a:rPr lang="en-US" dirty="0">
              <a:solidFill>
                <a:schemeClr val="bg1"/>
              </a:solidFill>
            </a:rPr>
            <a:t>(</a:t>
          </a:r>
          <a:r>
            <a:rPr lang="en-US" dirty="0">
              <a:solidFill>
                <a:schemeClr val="bg1"/>
              </a:solidFill>
              <a:latin typeface="Times New Roman" panose="02020603050405020304" pitchFamily="18" charset="0"/>
              <a:cs typeface="Times New Roman" panose="02020603050405020304" pitchFamily="18" charset="0"/>
            </a:rPr>
            <a:t>Schlepper, L. and Dodsworth, E., 2023). </a:t>
          </a:r>
          <a:endParaRPr lang="en-US" dirty="0">
            <a:solidFill>
              <a:schemeClr val="bg1"/>
            </a:solidFill>
          </a:endParaRPr>
        </a:p>
      </dgm:t>
    </dgm:pt>
    <dgm:pt modelId="{16A66B82-06B5-4C33-AF14-23EE7080F610}" type="parTrans" cxnId="{B7F3F567-E1B5-4668-AE9C-76BC3BFE796C}">
      <dgm:prSet/>
      <dgm:spPr/>
      <dgm:t>
        <a:bodyPr/>
        <a:lstStyle/>
        <a:p>
          <a:endParaRPr lang="en-US"/>
        </a:p>
      </dgm:t>
    </dgm:pt>
    <dgm:pt modelId="{8F891D88-CDEE-4A75-8C1F-322E54C1A4C9}" type="sibTrans" cxnId="{B7F3F567-E1B5-4668-AE9C-76BC3BFE796C}">
      <dgm:prSet/>
      <dgm:spPr/>
      <dgm:t>
        <a:bodyPr/>
        <a:lstStyle/>
        <a:p>
          <a:endParaRPr lang="en-US"/>
        </a:p>
      </dgm:t>
    </dgm:pt>
    <dgm:pt modelId="{2BDD950B-C86F-4E44-8C2A-2A3B1E0D1FA4}">
      <dgm:prSet/>
      <dgm:spPr/>
      <dgm:t>
        <a:bodyPr/>
        <a:lstStyle/>
        <a:p>
          <a:r>
            <a:rPr lang="en-US"/>
            <a:t>NHS and Social Care are funded separately, which seldom influences the overall outcomes for the elderly. </a:t>
          </a:r>
        </a:p>
      </dgm:t>
    </dgm:pt>
    <dgm:pt modelId="{882D1C28-7D83-48DF-8AF5-CAB9DCFEC6BE}" type="parTrans" cxnId="{6A1D65F7-8D3E-440A-9AC9-B83B30FE192F}">
      <dgm:prSet/>
      <dgm:spPr/>
      <dgm:t>
        <a:bodyPr/>
        <a:lstStyle/>
        <a:p>
          <a:endParaRPr lang="en-US"/>
        </a:p>
      </dgm:t>
    </dgm:pt>
    <dgm:pt modelId="{AAA5294E-A2B5-4282-AC9A-A84E88873A45}" type="sibTrans" cxnId="{6A1D65F7-8D3E-440A-9AC9-B83B30FE192F}">
      <dgm:prSet/>
      <dgm:spPr/>
      <dgm:t>
        <a:bodyPr/>
        <a:lstStyle/>
        <a:p>
          <a:endParaRPr lang="en-US"/>
        </a:p>
      </dgm:t>
    </dgm:pt>
    <dgm:pt modelId="{9CCA843C-72F6-4943-B985-4BCF88DD679D}" type="pres">
      <dgm:prSet presAssocID="{B1757512-EC65-4768-810D-10896FD427B0}" presName="linear" presStyleCnt="0">
        <dgm:presLayoutVars>
          <dgm:animLvl val="lvl"/>
          <dgm:resizeHandles val="exact"/>
        </dgm:presLayoutVars>
      </dgm:prSet>
      <dgm:spPr/>
    </dgm:pt>
    <dgm:pt modelId="{876F9D18-F477-427C-BEF7-B3D94A415252}" type="pres">
      <dgm:prSet presAssocID="{1031A808-51F0-4928-8A83-DB2F1D22C777}" presName="parentText" presStyleLbl="node1" presStyleIdx="0" presStyleCnt="3">
        <dgm:presLayoutVars>
          <dgm:chMax val="0"/>
          <dgm:bulletEnabled val="1"/>
        </dgm:presLayoutVars>
      </dgm:prSet>
      <dgm:spPr/>
    </dgm:pt>
    <dgm:pt modelId="{78EA4459-C1A1-4600-92E1-63F3EDCCA8E4}" type="pres">
      <dgm:prSet presAssocID="{967282A8-BE5B-49BD-B8B4-3FB62033EF83}" presName="spacer" presStyleCnt="0"/>
      <dgm:spPr/>
    </dgm:pt>
    <dgm:pt modelId="{22DA2A7D-081A-4568-8BC3-3579FC64BC29}" type="pres">
      <dgm:prSet presAssocID="{1DE0BCD8-DC24-4D5A-A51D-7A5C50D0915C}" presName="parentText" presStyleLbl="node1" presStyleIdx="1" presStyleCnt="3">
        <dgm:presLayoutVars>
          <dgm:chMax val="0"/>
          <dgm:bulletEnabled val="1"/>
        </dgm:presLayoutVars>
      </dgm:prSet>
      <dgm:spPr/>
    </dgm:pt>
    <dgm:pt modelId="{C90994DA-22C0-4CDF-BE89-44092BA57E2E}" type="pres">
      <dgm:prSet presAssocID="{8F891D88-CDEE-4A75-8C1F-322E54C1A4C9}" presName="spacer" presStyleCnt="0"/>
      <dgm:spPr/>
    </dgm:pt>
    <dgm:pt modelId="{E5A575BC-56C8-43FF-B69D-87F498731923}" type="pres">
      <dgm:prSet presAssocID="{2BDD950B-C86F-4E44-8C2A-2A3B1E0D1FA4}" presName="parentText" presStyleLbl="node1" presStyleIdx="2" presStyleCnt="3">
        <dgm:presLayoutVars>
          <dgm:chMax val="0"/>
          <dgm:bulletEnabled val="1"/>
        </dgm:presLayoutVars>
      </dgm:prSet>
      <dgm:spPr/>
    </dgm:pt>
  </dgm:ptLst>
  <dgm:cxnLst>
    <dgm:cxn modelId="{66038C18-C26B-42EC-BFEE-447578FADE6A}" type="presOf" srcId="{1DE0BCD8-DC24-4D5A-A51D-7A5C50D0915C}" destId="{22DA2A7D-081A-4568-8BC3-3579FC64BC29}" srcOrd="0" destOrd="0" presId="urn:microsoft.com/office/officeart/2005/8/layout/vList2"/>
    <dgm:cxn modelId="{B7F3F567-E1B5-4668-AE9C-76BC3BFE796C}" srcId="{B1757512-EC65-4768-810D-10896FD427B0}" destId="{1DE0BCD8-DC24-4D5A-A51D-7A5C50D0915C}" srcOrd="1" destOrd="0" parTransId="{16A66B82-06B5-4C33-AF14-23EE7080F610}" sibTransId="{8F891D88-CDEE-4A75-8C1F-322E54C1A4C9}"/>
    <dgm:cxn modelId="{52C8A471-0F6D-4458-899B-03DFEB4AAE00}" type="presOf" srcId="{1031A808-51F0-4928-8A83-DB2F1D22C777}" destId="{876F9D18-F477-427C-BEF7-B3D94A415252}" srcOrd="0" destOrd="0" presId="urn:microsoft.com/office/officeart/2005/8/layout/vList2"/>
    <dgm:cxn modelId="{76C27957-ADF1-40E4-A051-7F9756F44FFB}" type="presOf" srcId="{2BDD950B-C86F-4E44-8C2A-2A3B1E0D1FA4}" destId="{E5A575BC-56C8-43FF-B69D-87F498731923}" srcOrd="0" destOrd="0" presId="urn:microsoft.com/office/officeart/2005/8/layout/vList2"/>
    <dgm:cxn modelId="{BB791A78-2975-40AA-82A2-1966C08E2B5E}" type="presOf" srcId="{B1757512-EC65-4768-810D-10896FD427B0}" destId="{9CCA843C-72F6-4943-B985-4BCF88DD679D}" srcOrd="0" destOrd="0" presId="urn:microsoft.com/office/officeart/2005/8/layout/vList2"/>
    <dgm:cxn modelId="{FB16E8F3-2A7C-445C-8AF2-AE679FB36D10}" srcId="{B1757512-EC65-4768-810D-10896FD427B0}" destId="{1031A808-51F0-4928-8A83-DB2F1D22C777}" srcOrd="0" destOrd="0" parTransId="{69D441C1-D968-49C9-A83B-15844C03412E}" sibTransId="{967282A8-BE5B-49BD-B8B4-3FB62033EF83}"/>
    <dgm:cxn modelId="{6A1D65F7-8D3E-440A-9AC9-B83B30FE192F}" srcId="{B1757512-EC65-4768-810D-10896FD427B0}" destId="{2BDD950B-C86F-4E44-8C2A-2A3B1E0D1FA4}" srcOrd="2" destOrd="0" parTransId="{882D1C28-7D83-48DF-8AF5-CAB9DCFEC6BE}" sibTransId="{AAA5294E-A2B5-4282-AC9A-A84E88873A45}"/>
    <dgm:cxn modelId="{692B3EF2-DD06-400D-89A4-652375AD828F}" type="presParOf" srcId="{9CCA843C-72F6-4943-B985-4BCF88DD679D}" destId="{876F9D18-F477-427C-BEF7-B3D94A415252}" srcOrd="0" destOrd="0" presId="urn:microsoft.com/office/officeart/2005/8/layout/vList2"/>
    <dgm:cxn modelId="{B0328500-34DB-4769-862B-CC802E39AD4D}" type="presParOf" srcId="{9CCA843C-72F6-4943-B985-4BCF88DD679D}" destId="{78EA4459-C1A1-4600-92E1-63F3EDCCA8E4}" srcOrd="1" destOrd="0" presId="urn:microsoft.com/office/officeart/2005/8/layout/vList2"/>
    <dgm:cxn modelId="{837D80BC-2211-4398-A52B-1C56EDEDCF96}" type="presParOf" srcId="{9CCA843C-72F6-4943-B985-4BCF88DD679D}" destId="{22DA2A7D-081A-4568-8BC3-3579FC64BC29}" srcOrd="2" destOrd="0" presId="urn:microsoft.com/office/officeart/2005/8/layout/vList2"/>
    <dgm:cxn modelId="{AD98E70A-B4B5-43D5-84F3-A02E2EB938DD}" type="presParOf" srcId="{9CCA843C-72F6-4943-B985-4BCF88DD679D}" destId="{C90994DA-22C0-4CDF-BE89-44092BA57E2E}" srcOrd="3" destOrd="0" presId="urn:microsoft.com/office/officeart/2005/8/layout/vList2"/>
    <dgm:cxn modelId="{B097D5CB-421E-4562-A841-ED5E5C133A59}" type="presParOf" srcId="{9CCA843C-72F6-4943-B985-4BCF88DD679D}" destId="{E5A575BC-56C8-43FF-B69D-87F49873192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D2C971-0595-4C2C-81FF-F69FF4EB6BD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73DC860-4010-4837-A912-7C4DAFF367C6}">
      <dgm:prSet phldrT="[Text]" phldr="0"/>
      <dgm:spPr/>
      <dgm:t>
        <a:bodyPr/>
        <a:lstStyle/>
        <a:p>
          <a:r>
            <a:rPr lang="en-US" dirty="0"/>
            <a:t>Clinical Training</a:t>
          </a:r>
        </a:p>
      </dgm:t>
    </dgm:pt>
    <dgm:pt modelId="{326348EA-4CC9-4C9C-8EC7-0438767A06DB}" type="parTrans" cxnId="{466BE397-5ABB-4F06-AD41-B784840BAB8F}">
      <dgm:prSet/>
      <dgm:spPr/>
      <dgm:t>
        <a:bodyPr/>
        <a:lstStyle/>
        <a:p>
          <a:endParaRPr lang="en-US"/>
        </a:p>
      </dgm:t>
    </dgm:pt>
    <dgm:pt modelId="{1CE8A100-CF1A-4AB7-B6DA-392B454829DA}" type="sibTrans" cxnId="{466BE397-5ABB-4F06-AD41-B784840BAB8F}">
      <dgm:prSet/>
      <dgm:spPr/>
      <dgm:t>
        <a:bodyPr/>
        <a:lstStyle/>
        <a:p>
          <a:endParaRPr lang="en-US"/>
        </a:p>
      </dgm:t>
    </dgm:pt>
    <dgm:pt modelId="{C6F510ED-66A6-44E2-A54A-909BFF6D22D7}">
      <dgm:prSet phldrT="[Text]" phldr="0"/>
      <dgm:spPr/>
      <dgm:t>
        <a:bodyPr/>
        <a:lstStyle/>
        <a:p>
          <a:r>
            <a:rPr lang="en-US" dirty="0"/>
            <a:t>Staff can detect issues early, intervene early, and provide appropriate care</a:t>
          </a:r>
        </a:p>
      </dgm:t>
    </dgm:pt>
    <dgm:pt modelId="{1AB1E418-6E30-4805-B1C9-F0BEF896BAEC}" type="parTrans" cxnId="{9BB06676-EF00-4BCF-A18D-6CA6EF720B86}">
      <dgm:prSet/>
      <dgm:spPr/>
      <dgm:t>
        <a:bodyPr/>
        <a:lstStyle/>
        <a:p>
          <a:endParaRPr lang="en-US"/>
        </a:p>
      </dgm:t>
    </dgm:pt>
    <dgm:pt modelId="{E73F93AB-2005-4906-BAF9-7F43F020C94C}" type="sibTrans" cxnId="{9BB06676-EF00-4BCF-A18D-6CA6EF720B86}">
      <dgm:prSet/>
      <dgm:spPr/>
      <dgm:t>
        <a:bodyPr/>
        <a:lstStyle/>
        <a:p>
          <a:endParaRPr lang="en-US"/>
        </a:p>
      </dgm:t>
    </dgm:pt>
    <dgm:pt modelId="{BDB7FA1D-C1C4-4D02-9EF3-48E7BEF617CF}">
      <dgm:prSet phldrT="[Text]" phldr="0"/>
      <dgm:spPr/>
      <dgm:t>
        <a:bodyPr/>
        <a:lstStyle/>
        <a:p>
          <a:r>
            <a:rPr lang="en-US" dirty="0"/>
            <a:t>Social Care Training</a:t>
          </a:r>
        </a:p>
      </dgm:t>
    </dgm:pt>
    <dgm:pt modelId="{F659A1FE-8F7C-4456-9201-E4ED0787C309}" type="parTrans" cxnId="{979E50A5-CEA3-43F6-9184-709A97130FA6}">
      <dgm:prSet/>
      <dgm:spPr/>
      <dgm:t>
        <a:bodyPr/>
        <a:lstStyle/>
        <a:p>
          <a:endParaRPr lang="en-US"/>
        </a:p>
      </dgm:t>
    </dgm:pt>
    <dgm:pt modelId="{1FE6F54D-4EA9-4537-8546-FE3E095A7074}" type="sibTrans" cxnId="{979E50A5-CEA3-43F6-9184-709A97130FA6}">
      <dgm:prSet/>
      <dgm:spPr/>
      <dgm:t>
        <a:bodyPr/>
        <a:lstStyle/>
        <a:p>
          <a:endParaRPr lang="en-US"/>
        </a:p>
      </dgm:t>
    </dgm:pt>
    <dgm:pt modelId="{702B2206-BB15-4DFC-B6EA-728A081FD79C}">
      <dgm:prSet phldrT="[Text]" phldr="0"/>
      <dgm:spPr/>
      <dgm:t>
        <a:bodyPr/>
        <a:lstStyle/>
        <a:p>
          <a:r>
            <a:rPr lang="en-US" dirty="0"/>
            <a:t>Elderly are being treated as active participants in the care decision-making process and not only patients  (</a:t>
          </a:r>
          <a:r>
            <a:rPr lang="en-US" dirty="0">
              <a:latin typeface="Times New Roman" panose="02020603050405020304" pitchFamily="18" charset="0"/>
              <a:cs typeface="Times New Roman" panose="02020603050405020304" pitchFamily="18" charset="0"/>
            </a:rPr>
            <a:t>Brown, 2019)</a:t>
          </a:r>
          <a:endParaRPr lang="en-US" dirty="0"/>
        </a:p>
      </dgm:t>
    </dgm:pt>
    <dgm:pt modelId="{09E7F14E-5FA1-4110-8E74-D9A46E027984}" type="parTrans" cxnId="{96D6C34E-CCC5-4120-9D2D-334E900D75B0}">
      <dgm:prSet/>
      <dgm:spPr/>
      <dgm:t>
        <a:bodyPr/>
        <a:lstStyle/>
        <a:p>
          <a:endParaRPr lang="en-US"/>
        </a:p>
      </dgm:t>
    </dgm:pt>
    <dgm:pt modelId="{596951A4-68F0-4513-A72C-4B973E88E6AC}" type="sibTrans" cxnId="{96D6C34E-CCC5-4120-9D2D-334E900D75B0}">
      <dgm:prSet/>
      <dgm:spPr/>
      <dgm:t>
        <a:bodyPr/>
        <a:lstStyle/>
        <a:p>
          <a:endParaRPr lang="en-US"/>
        </a:p>
      </dgm:t>
    </dgm:pt>
    <dgm:pt modelId="{217E032B-095E-4AA3-8331-4452192E0FFC}">
      <dgm:prSet phldrT="[Text]" phldr="0"/>
      <dgm:spPr/>
      <dgm:t>
        <a:bodyPr/>
        <a:lstStyle/>
        <a:p>
          <a:r>
            <a:rPr lang="en-US" dirty="0"/>
            <a:t>Specialised </a:t>
          </a:r>
          <a:r>
            <a:rPr lang="en-US" dirty="0" err="1"/>
            <a:t>Programms</a:t>
          </a:r>
          <a:r>
            <a:rPr lang="en-US" dirty="0"/>
            <a:t> </a:t>
          </a:r>
        </a:p>
      </dgm:t>
    </dgm:pt>
    <dgm:pt modelId="{8EF98786-9048-42F8-BD7C-EB7824ED54F2}" type="parTrans" cxnId="{F506DDB9-FC5A-42A5-A250-DF4C507E67D8}">
      <dgm:prSet/>
      <dgm:spPr/>
      <dgm:t>
        <a:bodyPr/>
        <a:lstStyle/>
        <a:p>
          <a:endParaRPr lang="en-US"/>
        </a:p>
      </dgm:t>
    </dgm:pt>
    <dgm:pt modelId="{8335711E-C808-41B9-988A-0417A13362C6}" type="sibTrans" cxnId="{F506DDB9-FC5A-42A5-A250-DF4C507E67D8}">
      <dgm:prSet/>
      <dgm:spPr/>
      <dgm:t>
        <a:bodyPr/>
        <a:lstStyle/>
        <a:p>
          <a:endParaRPr lang="en-US"/>
        </a:p>
      </dgm:t>
    </dgm:pt>
    <dgm:pt modelId="{F9F4CB1A-3553-42E3-BC96-60129FA22402}">
      <dgm:prSet phldrT="[Text]" phldr="0"/>
      <dgm:spPr/>
      <dgm:t>
        <a:bodyPr/>
        <a:lstStyle/>
        <a:p>
          <a:r>
            <a:rPr lang="en-US" dirty="0"/>
            <a:t>Reduces the risk of medication errors, falls and neglect</a:t>
          </a:r>
        </a:p>
      </dgm:t>
    </dgm:pt>
    <dgm:pt modelId="{508DF759-8EF4-442A-899A-98234A2B8858}" type="parTrans" cxnId="{27428A7D-8C99-4A8D-ABE6-0B482B399BF7}">
      <dgm:prSet/>
      <dgm:spPr/>
      <dgm:t>
        <a:bodyPr/>
        <a:lstStyle/>
        <a:p>
          <a:endParaRPr lang="en-US"/>
        </a:p>
      </dgm:t>
    </dgm:pt>
    <dgm:pt modelId="{8F46B7DA-2696-4187-A4E4-7899D4DC288E}" type="sibTrans" cxnId="{27428A7D-8C99-4A8D-ABE6-0B482B399BF7}">
      <dgm:prSet/>
      <dgm:spPr/>
      <dgm:t>
        <a:bodyPr/>
        <a:lstStyle/>
        <a:p>
          <a:endParaRPr lang="en-US"/>
        </a:p>
      </dgm:t>
    </dgm:pt>
    <dgm:pt modelId="{BA58608D-2E57-4B9F-852A-55FFDECD68AF}">
      <dgm:prSet/>
      <dgm:spPr/>
      <dgm:t>
        <a:bodyPr/>
        <a:lstStyle/>
        <a:p>
          <a:r>
            <a:rPr lang="en-US" dirty="0"/>
            <a:t>CQC Quality Assurance on Staff Trainings			</a:t>
          </a:r>
        </a:p>
      </dgm:t>
    </dgm:pt>
    <dgm:pt modelId="{04F0DD04-AE7A-4723-9DCB-73FAF61B0428}" type="parTrans" cxnId="{5BE7FE82-00A3-4CF9-A536-8DBA939096B2}">
      <dgm:prSet/>
      <dgm:spPr/>
      <dgm:t>
        <a:bodyPr/>
        <a:lstStyle/>
        <a:p>
          <a:endParaRPr lang="en-US"/>
        </a:p>
      </dgm:t>
    </dgm:pt>
    <dgm:pt modelId="{4239B174-A059-4654-A98C-4479AA62578E}" type="sibTrans" cxnId="{5BE7FE82-00A3-4CF9-A536-8DBA939096B2}">
      <dgm:prSet/>
      <dgm:spPr/>
      <dgm:t>
        <a:bodyPr/>
        <a:lstStyle/>
        <a:p>
          <a:endParaRPr lang="en-US"/>
        </a:p>
      </dgm:t>
    </dgm:pt>
    <dgm:pt modelId="{0A0E2207-9909-4201-9825-54D6284E6895}">
      <dgm:prSet/>
      <dgm:spPr/>
      <dgm:t>
        <a:bodyPr/>
        <a:lstStyle/>
        <a:p>
          <a:r>
            <a:rPr lang="en-US" dirty="0"/>
            <a:t>Reduces limitations of care and ensures staff has the appropriate skills to deliver person-centred care (</a:t>
          </a:r>
          <a:r>
            <a:rPr lang="en-US" dirty="0">
              <a:latin typeface="Times New Roman" panose="02020603050405020304" pitchFamily="18" charset="0"/>
              <a:cs typeface="Times New Roman" panose="02020603050405020304" pitchFamily="18" charset="0"/>
            </a:rPr>
            <a:t>CQC., 2022) </a:t>
          </a:r>
          <a:endParaRPr lang="en-US" dirty="0"/>
        </a:p>
      </dgm:t>
    </dgm:pt>
    <dgm:pt modelId="{1CB652EB-6121-4173-AE65-65F22E421D3A}" type="parTrans" cxnId="{1F5527B7-158E-43BD-A779-59CAF0DF7730}">
      <dgm:prSet/>
      <dgm:spPr/>
      <dgm:t>
        <a:bodyPr/>
        <a:lstStyle/>
        <a:p>
          <a:endParaRPr lang="en-US"/>
        </a:p>
      </dgm:t>
    </dgm:pt>
    <dgm:pt modelId="{AE36A3C6-15B4-4541-838F-3416C52FE211}" type="sibTrans" cxnId="{1F5527B7-158E-43BD-A779-59CAF0DF7730}">
      <dgm:prSet/>
      <dgm:spPr/>
      <dgm:t>
        <a:bodyPr/>
        <a:lstStyle/>
        <a:p>
          <a:endParaRPr lang="en-US"/>
        </a:p>
      </dgm:t>
    </dgm:pt>
    <dgm:pt modelId="{379B6C5D-5AC1-4651-BB60-47049F84DB80}" type="pres">
      <dgm:prSet presAssocID="{37D2C971-0595-4C2C-81FF-F69FF4EB6BDF}" presName="linear" presStyleCnt="0">
        <dgm:presLayoutVars>
          <dgm:dir/>
          <dgm:animLvl val="lvl"/>
          <dgm:resizeHandles val="exact"/>
        </dgm:presLayoutVars>
      </dgm:prSet>
      <dgm:spPr/>
    </dgm:pt>
    <dgm:pt modelId="{5E026EC5-E854-41AB-81F7-FD29E0485BCB}" type="pres">
      <dgm:prSet presAssocID="{E73DC860-4010-4837-A912-7C4DAFF367C6}" presName="parentLin" presStyleCnt="0"/>
      <dgm:spPr/>
    </dgm:pt>
    <dgm:pt modelId="{5D261C37-3BDA-4082-BD07-65185E6BCA68}" type="pres">
      <dgm:prSet presAssocID="{E73DC860-4010-4837-A912-7C4DAFF367C6}" presName="parentLeftMargin" presStyleLbl="node1" presStyleIdx="0" presStyleCnt="4"/>
      <dgm:spPr/>
    </dgm:pt>
    <dgm:pt modelId="{C802EAC9-D37E-4088-811A-4437D3930E91}" type="pres">
      <dgm:prSet presAssocID="{E73DC860-4010-4837-A912-7C4DAFF367C6}" presName="parentText" presStyleLbl="node1" presStyleIdx="0" presStyleCnt="4">
        <dgm:presLayoutVars>
          <dgm:chMax val="0"/>
          <dgm:bulletEnabled val="1"/>
        </dgm:presLayoutVars>
      </dgm:prSet>
      <dgm:spPr/>
    </dgm:pt>
    <dgm:pt modelId="{209F5D34-9972-4502-92C0-6AFDDDAC5D9F}" type="pres">
      <dgm:prSet presAssocID="{E73DC860-4010-4837-A912-7C4DAFF367C6}" presName="negativeSpace" presStyleCnt="0"/>
      <dgm:spPr/>
    </dgm:pt>
    <dgm:pt modelId="{D57FC100-788D-46C5-9DFD-F3F9F76CF7AD}" type="pres">
      <dgm:prSet presAssocID="{E73DC860-4010-4837-A912-7C4DAFF367C6}" presName="childText" presStyleLbl="conFgAcc1" presStyleIdx="0" presStyleCnt="4">
        <dgm:presLayoutVars>
          <dgm:bulletEnabled val="1"/>
        </dgm:presLayoutVars>
      </dgm:prSet>
      <dgm:spPr/>
    </dgm:pt>
    <dgm:pt modelId="{855110AB-9D0F-4E04-97A0-3EC4AEF6F43B}" type="pres">
      <dgm:prSet presAssocID="{1CE8A100-CF1A-4AB7-B6DA-392B454829DA}" presName="spaceBetweenRectangles" presStyleCnt="0"/>
      <dgm:spPr/>
    </dgm:pt>
    <dgm:pt modelId="{4E0C3B10-9DC1-4EFE-BCA6-78CDA072F82A}" type="pres">
      <dgm:prSet presAssocID="{BDB7FA1D-C1C4-4D02-9EF3-48E7BEF617CF}" presName="parentLin" presStyleCnt="0"/>
      <dgm:spPr/>
    </dgm:pt>
    <dgm:pt modelId="{BED32ADB-AFE3-4075-9838-62521B5C4AC4}" type="pres">
      <dgm:prSet presAssocID="{BDB7FA1D-C1C4-4D02-9EF3-48E7BEF617CF}" presName="parentLeftMargin" presStyleLbl="node1" presStyleIdx="0" presStyleCnt="4"/>
      <dgm:spPr/>
    </dgm:pt>
    <dgm:pt modelId="{B55BBC11-E7FF-4491-990B-A70AC1063428}" type="pres">
      <dgm:prSet presAssocID="{BDB7FA1D-C1C4-4D02-9EF3-48E7BEF617CF}" presName="parentText" presStyleLbl="node1" presStyleIdx="1" presStyleCnt="4">
        <dgm:presLayoutVars>
          <dgm:chMax val="0"/>
          <dgm:bulletEnabled val="1"/>
        </dgm:presLayoutVars>
      </dgm:prSet>
      <dgm:spPr/>
    </dgm:pt>
    <dgm:pt modelId="{FB01E33E-6587-4C88-9599-63183072422E}" type="pres">
      <dgm:prSet presAssocID="{BDB7FA1D-C1C4-4D02-9EF3-48E7BEF617CF}" presName="negativeSpace" presStyleCnt="0"/>
      <dgm:spPr/>
    </dgm:pt>
    <dgm:pt modelId="{4DD25C04-62F3-477D-B17C-8EB18FE4C2ED}" type="pres">
      <dgm:prSet presAssocID="{BDB7FA1D-C1C4-4D02-9EF3-48E7BEF617CF}" presName="childText" presStyleLbl="conFgAcc1" presStyleIdx="1" presStyleCnt="4">
        <dgm:presLayoutVars>
          <dgm:bulletEnabled val="1"/>
        </dgm:presLayoutVars>
      </dgm:prSet>
      <dgm:spPr/>
    </dgm:pt>
    <dgm:pt modelId="{B9E73985-7E98-4353-9B82-F753B2FE9FE5}" type="pres">
      <dgm:prSet presAssocID="{1FE6F54D-4EA9-4537-8546-FE3E095A7074}" presName="spaceBetweenRectangles" presStyleCnt="0"/>
      <dgm:spPr/>
    </dgm:pt>
    <dgm:pt modelId="{A1E6A220-B2AA-4640-A832-0340CA374F70}" type="pres">
      <dgm:prSet presAssocID="{BA58608D-2E57-4B9F-852A-55FFDECD68AF}" presName="parentLin" presStyleCnt="0"/>
      <dgm:spPr/>
    </dgm:pt>
    <dgm:pt modelId="{2FFD8204-8526-4CA8-89BD-5A3F1A539802}" type="pres">
      <dgm:prSet presAssocID="{BA58608D-2E57-4B9F-852A-55FFDECD68AF}" presName="parentLeftMargin" presStyleLbl="node1" presStyleIdx="1" presStyleCnt="4"/>
      <dgm:spPr/>
    </dgm:pt>
    <dgm:pt modelId="{A108C54E-1F69-494D-A4BD-4406571760B9}" type="pres">
      <dgm:prSet presAssocID="{BA58608D-2E57-4B9F-852A-55FFDECD68AF}" presName="parentText" presStyleLbl="node1" presStyleIdx="2" presStyleCnt="4">
        <dgm:presLayoutVars>
          <dgm:chMax val="0"/>
          <dgm:bulletEnabled val="1"/>
        </dgm:presLayoutVars>
      </dgm:prSet>
      <dgm:spPr/>
    </dgm:pt>
    <dgm:pt modelId="{72AE3214-006E-4D46-BFBD-D028D2BA9F99}" type="pres">
      <dgm:prSet presAssocID="{BA58608D-2E57-4B9F-852A-55FFDECD68AF}" presName="negativeSpace" presStyleCnt="0"/>
      <dgm:spPr/>
    </dgm:pt>
    <dgm:pt modelId="{80745C6C-D78D-4681-BD01-BA5900FD222F}" type="pres">
      <dgm:prSet presAssocID="{BA58608D-2E57-4B9F-852A-55FFDECD68AF}" presName="childText" presStyleLbl="conFgAcc1" presStyleIdx="2" presStyleCnt="4">
        <dgm:presLayoutVars>
          <dgm:bulletEnabled val="1"/>
        </dgm:presLayoutVars>
      </dgm:prSet>
      <dgm:spPr/>
    </dgm:pt>
    <dgm:pt modelId="{DC0C6341-EB03-4A4A-B072-EA30042E208A}" type="pres">
      <dgm:prSet presAssocID="{4239B174-A059-4654-A98C-4479AA62578E}" presName="spaceBetweenRectangles" presStyleCnt="0"/>
      <dgm:spPr/>
    </dgm:pt>
    <dgm:pt modelId="{B539B90F-3BB0-4FA9-A7EA-BCB3698FA293}" type="pres">
      <dgm:prSet presAssocID="{217E032B-095E-4AA3-8331-4452192E0FFC}" presName="parentLin" presStyleCnt="0"/>
      <dgm:spPr/>
    </dgm:pt>
    <dgm:pt modelId="{21B3BA07-406D-480C-A0F0-1F09A36F998E}" type="pres">
      <dgm:prSet presAssocID="{217E032B-095E-4AA3-8331-4452192E0FFC}" presName="parentLeftMargin" presStyleLbl="node1" presStyleIdx="2" presStyleCnt="4"/>
      <dgm:spPr/>
    </dgm:pt>
    <dgm:pt modelId="{C6064D66-0226-47CE-92AB-A423B454953F}" type="pres">
      <dgm:prSet presAssocID="{217E032B-095E-4AA3-8331-4452192E0FFC}" presName="parentText" presStyleLbl="node1" presStyleIdx="3" presStyleCnt="4">
        <dgm:presLayoutVars>
          <dgm:chMax val="0"/>
          <dgm:bulletEnabled val="1"/>
        </dgm:presLayoutVars>
      </dgm:prSet>
      <dgm:spPr/>
    </dgm:pt>
    <dgm:pt modelId="{3928E0F4-EF08-4A3A-9A72-30E3AD838446}" type="pres">
      <dgm:prSet presAssocID="{217E032B-095E-4AA3-8331-4452192E0FFC}" presName="negativeSpace" presStyleCnt="0"/>
      <dgm:spPr/>
    </dgm:pt>
    <dgm:pt modelId="{940A5CFE-C893-4E9C-BBB6-E890CC1A38CD}" type="pres">
      <dgm:prSet presAssocID="{217E032B-095E-4AA3-8331-4452192E0FFC}" presName="childText" presStyleLbl="conFgAcc1" presStyleIdx="3" presStyleCnt="4" custLinFactNeighborX="192" custLinFactNeighborY="18761">
        <dgm:presLayoutVars>
          <dgm:bulletEnabled val="1"/>
        </dgm:presLayoutVars>
      </dgm:prSet>
      <dgm:spPr/>
    </dgm:pt>
  </dgm:ptLst>
  <dgm:cxnLst>
    <dgm:cxn modelId="{B0DDF40F-15DC-4836-8BA5-678021384B49}" type="presOf" srcId="{BDB7FA1D-C1C4-4D02-9EF3-48E7BEF617CF}" destId="{BED32ADB-AFE3-4075-9838-62521B5C4AC4}" srcOrd="0" destOrd="0" presId="urn:microsoft.com/office/officeart/2005/8/layout/list1"/>
    <dgm:cxn modelId="{F0A0DA32-EF38-494F-99A8-FF863D956B16}" type="presOf" srcId="{BDB7FA1D-C1C4-4D02-9EF3-48E7BEF617CF}" destId="{B55BBC11-E7FF-4491-990B-A70AC1063428}" srcOrd="1" destOrd="0" presId="urn:microsoft.com/office/officeart/2005/8/layout/list1"/>
    <dgm:cxn modelId="{778BB86A-1FEB-41B5-858C-5196FB508E7A}" type="presOf" srcId="{BA58608D-2E57-4B9F-852A-55FFDECD68AF}" destId="{A108C54E-1F69-494D-A4BD-4406571760B9}" srcOrd="1" destOrd="0" presId="urn:microsoft.com/office/officeart/2005/8/layout/list1"/>
    <dgm:cxn modelId="{6B877A6B-6B13-4799-BECB-155DB057AF7F}" type="presOf" srcId="{702B2206-BB15-4DFC-B6EA-728A081FD79C}" destId="{4DD25C04-62F3-477D-B17C-8EB18FE4C2ED}" srcOrd="0" destOrd="0" presId="urn:microsoft.com/office/officeart/2005/8/layout/list1"/>
    <dgm:cxn modelId="{5AB5A94B-A6E7-4C63-B3FA-0B3FC46D5C4F}" type="presOf" srcId="{C6F510ED-66A6-44E2-A54A-909BFF6D22D7}" destId="{D57FC100-788D-46C5-9DFD-F3F9F76CF7AD}" srcOrd="0" destOrd="0" presId="urn:microsoft.com/office/officeart/2005/8/layout/list1"/>
    <dgm:cxn modelId="{96D6C34E-CCC5-4120-9D2D-334E900D75B0}" srcId="{BDB7FA1D-C1C4-4D02-9EF3-48E7BEF617CF}" destId="{702B2206-BB15-4DFC-B6EA-728A081FD79C}" srcOrd="0" destOrd="0" parTransId="{09E7F14E-5FA1-4110-8E74-D9A46E027984}" sibTransId="{596951A4-68F0-4513-A72C-4B973E88E6AC}"/>
    <dgm:cxn modelId="{C7445D55-408A-4230-A28B-7745BF2F0A55}" type="presOf" srcId="{F9F4CB1A-3553-42E3-BC96-60129FA22402}" destId="{940A5CFE-C893-4E9C-BBB6-E890CC1A38CD}" srcOrd="0" destOrd="0" presId="urn:microsoft.com/office/officeart/2005/8/layout/list1"/>
    <dgm:cxn modelId="{9BB06676-EF00-4BCF-A18D-6CA6EF720B86}" srcId="{E73DC860-4010-4837-A912-7C4DAFF367C6}" destId="{C6F510ED-66A6-44E2-A54A-909BFF6D22D7}" srcOrd="0" destOrd="0" parTransId="{1AB1E418-6E30-4805-B1C9-F0BEF896BAEC}" sibTransId="{E73F93AB-2005-4906-BAF9-7F43F020C94C}"/>
    <dgm:cxn modelId="{3FA7EB57-27E3-468E-8F30-7D5D9DDACE51}" type="presOf" srcId="{217E032B-095E-4AA3-8331-4452192E0FFC}" destId="{C6064D66-0226-47CE-92AB-A423B454953F}" srcOrd="1" destOrd="0" presId="urn:microsoft.com/office/officeart/2005/8/layout/list1"/>
    <dgm:cxn modelId="{305DBB79-4BC7-49A1-9BB7-F69371BC5DEF}" type="presOf" srcId="{37D2C971-0595-4C2C-81FF-F69FF4EB6BDF}" destId="{379B6C5D-5AC1-4651-BB60-47049F84DB80}" srcOrd="0" destOrd="0" presId="urn:microsoft.com/office/officeart/2005/8/layout/list1"/>
    <dgm:cxn modelId="{BF9AFE7A-51E5-4743-A561-0C99A260ED29}" type="presOf" srcId="{E73DC860-4010-4837-A912-7C4DAFF367C6}" destId="{5D261C37-3BDA-4082-BD07-65185E6BCA68}" srcOrd="0" destOrd="0" presId="urn:microsoft.com/office/officeart/2005/8/layout/list1"/>
    <dgm:cxn modelId="{EDEEF67C-3E2F-4DB1-AFD9-BB1DC442F5B4}" type="presOf" srcId="{E73DC860-4010-4837-A912-7C4DAFF367C6}" destId="{C802EAC9-D37E-4088-811A-4437D3930E91}" srcOrd="1" destOrd="0" presId="urn:microsoft.com/office/officeart/2005/8/layout/list1"/>
    <dgm:cxn modelId="{27428A7D-8C99-4A8D-ABE6-0B482B399BF7}" srcId="{217E032B-095E-4AA3-8331-4452192E0FFC}" destId="{F9F4CB1A-3553-42E3-BC96-60129FA22402}" srcOrd="0" destOrd="0" parTransId="{508DF759-8EF4-442A-899A-98234A2B8858}" sibTransId="{8F46B7DA-2696-4187-A4E4-7899D4DC288E}"/>
    <dgm:cxn modelId="{5BE7FE82-00A3-4CF9-A536-8DBA939096B2}" srcId="{37D2C971-0595-4C2C-81FF-F69FF4EB6BDF}" destId="{BA58608D-2E57-4B9F-852A-55FFDECD68AF}" srcOrd="2" destOrd="0" parTransId="{04F0DD04-AE7A-4723-9DCB-73FAF61B0428}" sibTransId="{4239B174-A059-4654-A98C-4479AA62578E}"/>
    <dgm:cxn modelId="{3FF6668C-8B04-44F1-A8AF-ADE471B3AA57}" type="presOf" srcId="{217E032B-095E-4AA3-8331-4452192E0FFC}" destId="{21B3BA07-406D-480C-A0F0-1F09A36F998E}" srcOrd="0" destOrd="0" presId="urn:microsoft.com/office/officeart/2005/8/layout/list1"/>
    <dgm:cxn modelId="{466BE397-5ABB-4F06-AD41-B784840BAB8F}" srcId="{37D2C971-0595-4C2C-81FF-F69FF4EB6BDF}" destId="{E73DC860-4010-4837-A912-7C4DAFF367C6}" srcOrd="0" destOrd="0" parTransId="{326348EA-4CC9-4C9C-8EC7-0438767A06DB}" sibTransId="{1CE8A100-CF1A-4AB7-B6DA-392B454829DA}"/>
    <dgm:cxn modelId="{3ECC20A4-00C7-4E33-AD9F-AA050FF6D1F9}" type="presOf" srcId="{BA58608D-2E57-4B9F-852A-55FFDECD68AF}" destId="{2FFD8204-8526-4CA8-89BD-5A3F1A539802}" srcOrd="0" destOrd="0" presId="urn:microsoft.com/office/officeart/2005/8/layout/list1"/>
    <dgm:cxn modelId="{979E50A5-CEA3-43F6-9184-709A97130FA6}" srcId="{37D2C971-0595-4C2C-81FF-F69FF4EB6BDF}" destId="{BDB7FA1D-C1C4-4D02-9EF3-48E7BEF617CF}" srcOrd="1" destOrd="0" parTransId="{F659A1FE-8F7C-4456-9201-E4ED0787C309}" sibTransId="{1FE6F54D-4EA9-4537-8546-FE3E095A7074}"/>
    <dgm:cxn modelId="{4B9555A5-2E6B-42F7-B521-B016B93805C5}" type="presOf" srcId="{0A0E2207-9909-4201-9825-54D6284E6895}" destId="{80745C6C-D78D-4681-BD01-BA5900FD222F}" srcOrd="0" destOrd="0" presId="urn:microsoft.com/office/officeart/2005/8/layout/list1"/>
    <dgm:cxn modelId="{1F5527B7-158E-43BD-A779-59CAF0DF7730}" srcId="{BA58608D-2E57-4B9F-852A-55FFDECD68AF}" destId="{0A0E2207-9909-4201-9825-54D6284E6895}" srcOrd="0" destOrd="0" parTransId="{1CB652EB-6121-4173-AE65-65F22E421D3A}" sibTransId="{AE36A3C6-15B4-4541-838F-3416C52FE211}"/>
    <dgm:cxn modelId="{F506DDB9-FC5A-42A5-A250-DF4C507E67D8}" srcId="{37D2C971-0595-4C2C-81FF-F69FF4EB6BDF}" destId="{217E032B-095E-4AA3-8331-4452192E0FFC}" srcOrd="3" destOrd="0" parTransId="{8EF98786-9048-42F8-BD7C-EB7824ED54F2}" sibTransId="{8335711E-C808-41B9-988A-0417A13362C6}"/>
    <dgm:cxn modelId="{14BB1C6B-5CD8-4458-A706-61767E61566D}" type="presParOf" srcId="{379B6C5D-5AC1-4651-BB60-47049F84DB80}" destId="{5E026EC5-E854-41AB-81F7-FD29E0485BCB}" srcOrd="0" destOrd="0" presId="urn:microsoft.com/office/officeart/2005/8/layout/list1"/>
    <dgm:cxn modelId="{8C200977-B605-40E4-BCD4-4D52DE02189D}" type="presParOf" srcId="{5E026EC5-E854-41AB-81F7-FD29E0485BCB}" destId="{5D261C37-3BDA-4082-BD07-65185E6BCA68}" srcOrd="0" destOrd="0" presId="urn:microsoft.com/office/officeart/2005/8/layout/list1"/>
    <dgm:cxn modelId="{FC11155D-B2DF-4C3C-B7B7-DA1F82DB3C31}" type="presParOf" srcId="{5E026EC5-E854-41AB-81F7-FD29E0485BCB}" destId="{C802EAC9-D37E-4088-811A-4437D3930E91}" srcOrd="1" destOrd="0" presId="urn:microsoft.com/office/officeart/2005/8/layout/list1"/>
    <dgm:cxn modelId="{524043E9-9782-4073-AFF3-16039952525C}" type="presParOf" srcId="{379B6C5D-5AC1-4651-BB60-47049F84DB80}" destId="{209F5D34-9972-4502-92C0-6AFDDDAC5D9F}" srcOrd="1" destOrd="0" presId="urn:microsoft.com/office/officeart/2005/8/layout/list1"/>
    <dgm:cxn modelId="{BDCD114F-190D-4456-A0FD-7840E74D66AB}" type="presParOf" srcId="{379B6C5D-5AC1-4651-BB60-47049F84DB80}" destId="{D57FC100-788D-46C5-9DFD-F3F9F76CF7AD}" srcOrd="2" destOrd="0" presId="urn:microsoft.com/office/officeart/2005/8/layout/list1"/>
    <dgm:cxn modelId="{677B9A41-1AB3-40AD-AC29-8A3D4525AEFD}" type="presParOf" srcId="{379B6C5D-5AC1-4651-BB60-47049F84DB80}" destId="{855110AB-9D0F-4E04-97A0-3EC4AEF6F43B}" srcOrd="3" destOrd="0" presId="urn:microsoft.com/office/officeart/2005/8/layout/list1"/>
    <dgm:cxn modelId="{B7C97FDC-90DC-4D35-983E-EE357018FAD1}" type="presParOf" srcId="{379B6C5D-5AC1-4651-BB60-47049F84DB80}" destId="{4E0C3B10-9DC1-4EFE-BCA6-78CDA072F82A}" srcOrd="4" destOrd="0" presId="urn:microsoft.com/office/officeart/2005/8/layout/list1"/>
    <dgm:cxn modelId="{CD679D0C-5379-44D9-B293-45E37351E8B7}" type="presParOf" srcId="{4E0C3B10-9DC1-4EFE-BCA6-78CDA072F82A}" destId="{BED32ADB-AFE3-4075-9838-62521B5C4AC4}" srcOrd="0" destOrd="0" presId="urn:microsoft.com/office/officeart/2005/8/layout/list1"/>
    <dgm:cxn modelId="{792F5A20-3F37-4414-B466-75B99F78506B}" type="presParOf" srcId="{4E0C3B10-9DC1-4EFE-BCA6-78CDA072F82A}" destId="{B55BBC11-E7FF-4491-990B-A70AC1063428}" srcOrd="1" destOrd="0" presId="urn:microsoft.com/office/officeart/2005/8/layout/list1"/>
    <dgm:cxn modelId="{2AD11D67-00EF-45DC-9656-835879E8D4A5}" type="presParOf" srcId="{379B6C5D-5AC1-4651-BB60-47049F84DB80}" destId="{FB01E33E-6587-4C88-9599-63183072422E}" srcOrd="5" destOrd="0" presId="urn:microsoft.com/office/officeart/2005/8/layout/list1"/>
    <dgm:cxn modelId="{9697BAB4-379C-48F8-95AB-F340C8032032}" type="presParOf" srcId="{379B6C5D-5AC1-4651-BB60-47049F84DB80}" destId="{4DD25C04-62F3-477D-B17C-8EB18FE4C2ED}" srcOrd="6" destOrd="0" presId="urn:microsoft.com/office/officeart/2005/8/layout/list1"/>
    <dgm:cxn modelId="{369DD78A-7489-417E-88F1-7811F0270C09}" type="presParOf" srcId="{379B6C5D-5AC1-4651-BB60-47049F84DB80}" destId="{B9E73985-7E98-4353-9B82-F753B2FE9FE5}" srcOrd="7" destOrd="0" presId="urn:microsoft.com/office/officeart/2005/8/layout/list1"/>
    <dgm:cxn modelId="{86C05B84-0C4B-4E16-BC47-40B1C98D0C9C}" type="presParOf" srcId="{379B6C5D-5AC1-4651-BB60-47049F84DB80}" destId="{A1E6A220-B2AA-4640-A832-0340CA374F70}" srcOrd="8" destOrd="0" presId="urn:microsoft.com/office/officeart/2005/8/layout/list1"/>
    <dgm:cxn modelId="{BB1E053D-201B-46C8-8DDA-0045298F3392}" type="presParOf" srcId="{A1E6A220-B2AA-4640-A832-0340CA374F70}" destId="{2FFD8204-8526-4CA8-89BD-5A3F1A539802}" srcOrd="0" destOrd="0" presId="urn:microsoft.com/office/officeart/2005/8/layout/list1"/>
    <dgm:cxn modelId="{D634D5C9-88A7-4B64-ACDB-AACB4F560582}" type="presParOf" srcId="{A1E6A220-B2AA-4640-A832-0340CA374F70}" destId="{A108C54E-1F69-494D-A4BD-4406571760B9}" srcOrd="1" destOrd="0" presId="urn:microsoft.com/office/officeart/2005/8/layout/list1"/>
    <dgm:cxn modelId="{F709B55D-32C6-4CDF-BF2B-FF57AB8B29A5}" type="presParOf" srcId="{379B6C5D-5AC1-4651-BB60-47049F84DB80}" destId="{72AE3214-006E-4D46-BFBD-D028D2BA9F99}" srcOrd="9" destOrd="0" presId="urn:microsoft.com/office/officeart/2005/8/layout/list1"/>
    <dgm:cxn modelId="{16D793D2-79E4-4D40-BB73-FA6DBFECBF55}" type="presParOf" srcId="{379B6C5D-5AC1-4651-BB60-47049F84DB80}" destId="{80745C6C-D78D-4681-BD01-BA5900FD222F}" srcOrd="10" destOrd="0" presId="urn:microsoft.com/office/officeart/2005/8/layout/list1"/>
    <dgm:cxn modelId="{D4FCA1C9-0131-408D-9D43-A86F99EBAF58}" type="presParOf" srcId="{379B6C5D-5AC1-4651-BB60-47049F84DB80}" destId="{DC0C6341-EB03-4A4A-B072-EA30042E208A}" srcOrd="11" destOrd="0" presId="urn:microsoft.com/office/officeart/2005/8/layout/list1"/>
    <dgm:cxn modelId="{5F752D66-0799-44E8-AAB4-6F6A5B1CD446}" type="presParOf" srcId="{379B6C5D-5AC1-4651-BB60-47049F84DB80}" destId="{B539B90F-3BB0-4FA9-A7EA-BCB3698FA293}" srcOrd="12" destOrd="0" presId="urn:microsoft.com/office/officeart/2005/8/layout/list1"/>
    <dgm:cxn modelId="{F2537095-6275-4FC1-86E1-B051B2754D15}" type="presParOf" srcId="{B539B90F-3BB0-4FA9-A7EA-BCB3698FA293}" destId="{21B3BA07-406D-480C-A0F0-1F09A36F998E}" srcOrd="0" destOrd="0" presId="urn:microsoft.com/office/officeart/2005/8/layout/list1"/>
    <dgm:cxn modelId="{2EF2558A-E099-4580-9595-535083AE98EE}" type="presParOf" srcId="{B539B90F-3BB0-4FA9-A7EA-BCB3698FA293}" destId="{C6064D66-0226-47CE-92AB-A423B454953F}" srcOrd="1" destOrd="0" presId="urn:microsoft.com/office/officeart/2005/8/layout/list1"/>
    <dgm:cxn modelId="{7D97082D-F2CB-43C0-85C5-84F60F2603E2}" type="presParOf" srcId="{379B6C5D-5AC1-4651-BB60-47049F84DB80}" destId="{3928E0F4-EF08-4A3A-9A72-30E3AD838446}" srcOrd="13" destOrd="0" presId="urn:microsoft.com/office/officeart/2005/8/layout/list1"/>
    <dgm:cxn modelId="{2B638C8D-553C-4ECF-956A-E2BB3D2793CA}" type="presParOf" srcId="{379B6C5D-5AC1-4651-BB60-47049F84DB80}" destId="{940A5CFE-C893-4E9C-BBB6-E890CC1A38CD}"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22893-CDA6-4488-A338-7605D8D32798}">
      <dsp:nvSpPr>
        <dsp:cNvPr id="0" name=""/>
        <dsp:cNvSpPr/>
      </dsp:nvSpPr>
      <dsp:spPr>
        <a:xfrm>
          <a:off x="0" y="679"/>
          <a:ext cx="745807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34977A-FBA2-4C3D-8566-CD50D72B77E7}">
      <dsp:nvSpPr>
        <dsp:cNvPr id="0" name=""/>
        <dsp:cNvSpPr/>
      </dsp:nvSpPr>
      <dsp:spPr>
        <a:xfrm>
          <a:off x="0" y="679"/>
          <a:ext cx="7458074" cy="1113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Involvement in Decision-Making</a:t>
          </a:r>
        </a:p>
      </dsp:txBody>
      <dsp:txXfrm>
        <a:off x="0" y="679"/>
        <a:ext cx="7458074" cy="1113200"/>
      </dsp:txXfrm>
    </dsp:sp>
    <dsp:sp modelId="{4F5ED4AF-7205-4AC6-AB85-4901C75FE410}">
      <dsp:nvSpPr>
        <dsp:cNvPr id="0" name=""/>
        <dsp:cNvSpPr/>
      </dsp:nvSpPr>
      <dsp:spPr>
        <a:xfrm>
          <a:off x="0" y="1113880"/>
          <a:ext cx="745807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7CAAC6-E45B-4B9F-8AFB-95E60AED9399}">
      <dsp:nvSpPr>
        <dsp:cNvPr id="0" name=""/>
        <dsp:cNvSpPr/>
      </dsp:nvSpPr>
      <dsp:spPr>
        <a:xfrm>
          <a:off x="0" y="1113880"/>
          <a:ext cx="7458074" cy="1113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err="1"/>
            <a:t>Personalised</a:t>
          </a:r>
          <a:r>
            <a:rPr lang="en-US" sz="3800" kern="1200" dirty="0"/>
            <a:t> Care Models</a:t>
          </a:r>
        </a:p>
      </dsp:txBody>
      <dsp:txXfrm>
        <a:off x="0" y="1113880"/>
        <a:ext cx="7458074" cy="1113200"/>
      </dsp:txXfrm>
    </dsp:sp>
    <dsp:sp modelId="{23FE0233-B641-4E9D-99EC-E188E20EC762}">
      <dsp:nvSpPr>
        <dsp:cNvPr id="0" name=""/>
        <dsp:cNvSpPr/>
      </dsp:nvSpPr>
      <dsp:spPr>
        <a:xfrm>
          <a:off x="0" y="2227081"/>
          <a:ext cx="745807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0A1EC-59BB-4C9D-8CFB-AEBE0A9E45E6}">
      <dsp:nvSpPr>
        <dsp:cNvPr id="0" name=""/>
        <dsp:cNvSpPr/>
      </dsp:nvSpPr>
      <dsp:spPr>
        <a:xfrm>
          <a:off x="0" y="2227081"/>
          <a:ext cx="7458074" cy="1113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Promoting Independence</a:t>
          </a:r>
        </a:p>
      </dsp:txBody>
      <dsp:txXfrm>
        <a:off x="0" y="2227081"/>
        <a:ext cx="7458074" cy="1113200"/>
      </dsp:txXfrm>
    </dsp:sp>
    <dsp:sp modelId="{D2D26A0F-8F35-43E7-9FB4-008CD44CC701}">
      <dsp:nvSpPr>
        <dsp:cNvPr id="0" name=""/>
        <dsp:cNvSpPr/>
      </dsp:nvSpPr>
      <dsp:spPr>
        <a:xfrm>
          <a:off x="0" y="3340281"/>
          <a:ext cx="745807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C6DF8-71D2-42B1-840B-3A317D4CF2C3}">
      <dsp:nvSpPr>
        <dsp:cNvPr id="0" name=""/>
        <dsp:cNvSpPr/>
      </dsp:nvSpPr>
      <dsp:spPr>
        <a:xfrm>
          <a:off x="0" y="3340281"/>
          <a:ext cx="7458074" cy="1113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Access to Advocacy</a:t>
          </a:r>
        </a:p>
      </dsp:txBody>
      <dsp:txXfrm>
        <a:off x="0" y="3340281"/>
        <a:ext cx="7458074" cy="1113200"/>
      </dsp:txXfrm>
    </dsp:sp>
    <dsp:sp modelId="{63AE9D97-CCEF-4126-A3D2-71349949F88C}">
      <dsp:nvSpPr>
        <dsp:cNvPr id="0" name=""/>
        <dsp:cNvSpPr/>
      </dsp:nvSpPr>
      <dsp:spPr>
        <a:xfrm>
          <a:off x="0" y="4453482"/>
          <a:ext cx="745807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EEE1A3-1994-4E92-A16C-31EBB5E072E7}">
      <dsp:nvSpPr>
        <dsp:cNvPr id="0" name=""/>
        <dsp:cNvSpPr/>
      </dsp:nvSpPr>
      <dsp:spPr>
        <a:xfrm>
          <a:off x="0" y="4453482"/>
          <a:ext cx="7458074" cy="1113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Social Inclusion</a:t>
          </a:r>
        </a:p>
      </dsp:txBody>
      <dsp:txXfrm>
        <a:off x="0" y="4453482"/>
        <a:ext cx="7458074" cy="1113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61B3E-E0B2-4AD5-B36F-62B425A7B76D}">
      <dsp:nvSpPr>
        <dsp:cNvPr id="0" name=""/>
        <dsp:cNvSpPr/>
      </dsp:nvSpPr>
      <dsp:spPr>
        <a:xfrm>
          <a:off x="0" y="0"/>
          <a:ext cx="4378547" cy="10021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Assistance with Daily Activities (ADLs) </a:t>
          </a:r>
        </a:p>
      </dsp:txBody>
      <dsp:txXfrm>
        <a:off x="29351" y="29351"/>
        <a:ext cx="3179927" cy="943423"/>
      </dsp:txXfrm>
    </dsp:sp>
    <dsp:sp modelId="{302BEBD3-CD6A-43F8-8BDA-13156DE16463}">
      <dsp:nvSpPr>
        <dsp:cNvPr id="0" name=""/>
        <dsp:cNvSpPr/>
      </dsp:nvSpPr>
      <dsp:spPr>
        <a:xfrm>
          <a:off x="326969" y="1141309"/>
          <a:ext cx="4378547" cy="10021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Emotional and Psychological Support</a:t>
          </a:r>
        </a:p>
      </dsp:txBody>
      <dsp:txXfrm>
        <a:off x="356320" y="1170660"/>
        <a:ext cx="3341494" cy="943423"/>
      </dsp:txXfrm>
    </dsp:sp>
    <dsp:sp modelId="{A6DCD595-8434-4746-BFE3-FB6D97B88EAC}">
      <dsp:nvSpPr>
        <dsp:cNvPr id="0" name=""/>
        <dsp:cNvSpPr/>
      </dsp:nvSpPr>
      <dsp:spPr>
        <a:xfrm>
          <a:off x="653938" y="2282618"/>
          <a:ext cx="4378547" cy="10021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Social Support</a:t>
          </a:r>
        </a:p>
      </dsp:txBody>
      <dsp:txXfrm>
        <a:off x="683289" y="2311969"/>
        <a:ext cx="3341494" cy="943423"/>
      </dsp:txXfrm>
    </dsp:sp>
    <dsp:sp modelId="{8AA3DE76-24AC-4FEC-AECA-112F0F8963BE}">
      <dsp:nvSpPr>
        <dsp:cNvPr id="0" name=""/>
        <dsp:cNvSpPr/>
      </dsp:nvSpPr>
      <dsp:spPr>
        <a:xfrm>
          <a:off x="980908" y="3423928"/>
          <a:ext cx="4378547" cy="10021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Practical and Environmental Support</a:t>
          </a:r>
        </a:p>
      </dsp:txBody>
      <dsp:txXfrm>
        <a:off x="1010259" y="3453279"/>
        <a:ext cx="3341494" cy="943423"/>
      </dsp:txXfrm>
    </dsp:sp>
    <dsp:sp modelId="{A34CFA0E-13B1-439A-B68F-2BDADAEFA337}">
      <dsp:nvSpPr>
        <dsp:cNvPr id="0" name=""/>
        <dsp:cNvSpPr/>
      </dsp:nvSpPr>
      <dsp:spPr>
        <a:xfrm>
          <a:off x="1307877" y="4565237"/>
          <a:ext cx="4378547" cy="100212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Advocacy and Information Support</a:t>
          </a:r>
        </a:p>
      </dsp:txBody>
      <dsp:txXfrm>
        <a:off x="1337228" y="4594588"/>
        <a:ext cx="3341494" cy="943423"/>
      </dsp:txXfrm>
    </dsp:sp>
    <dsp:sp modelId="{A906E665-7602-4114-BA27-95DAD5529C33}">
      <dsp:nvSpPr>
        <dsp:cNvPr id="0" name=""/>
        <dsp:cNvSpPr/>
      </dsp:nvSpPr>
      <dsp:spPr>
        <a:xfrm>
          <a:off x="3727165" y="732108"/>
          <a:ext cx="651381" cy="65138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873726" y="732108"/>
        <a:ext cx="358259" cy="490164"/>
      </dsp:txXfrm>
    </dsp:sp>
    <dsp:sp modelId="{4A0058D6-7003-40BE-9E1A-98FC50A504C4}">
      <dsp:nvSpPr>
        <dsp:cNvPr id="0" name=""/>
        <dsp:cNvSpPr/>
      </dsp:nvSpPr>
      <dsp:spPr>
        <a:xfrm>
          <a:off x="4054135" y="1873417"/>
          <a:ext cx="651381" cy="65138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200696" y="1873417"/>
        <a:ext cx="358259" cy="490164"/>
      </dsp:txXfrm>
    </dsp:sp>
    <dsp:sp modelId="{D86804D9-3989-4A99-BBD2-2F99B4A6B7B9}">
      <dsp:nvSpPr>
        <dsp:cNvPr id="0" name=""/>
        <dsp:cNvSpPr/>
      </dsp:nvSpPr>
      <dsp:spPr>
        <a:xfrm>
          <a:off x="4381104" y="2998024"/>
          <a:ext cx="651381" cy="65138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527665" y="2998024"/>
        <a:ext cx="358259" cy="490164"/>
      </dsp:txXfrm>
    </dsp:sp>
    <dsp:sp modelId="{939A573A-4B17-4579-A62D-FFFCFF393A2D}">
      <dsp:nvSpPr>
        <dsp:cNvPr id="0" name=""/>
        <dsp:cNvSpPr/>
      </dsp:nvSpPr>
      <dsp:spPr>
        <a:xfrm>
          <a:off x="4708074" y="4150469"/>
          <a:ext cx="651381" cy="65138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854635" y="4150469"/>
        <a:ext cx="358259" cy="490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8B371-2815-4661-9209-F8A29814ADCC}">
      <dsp:nvSpPr>
        <dsp:cNvPr id="0" name=""/>
        <dsp:cNvSpPr/>
      </dsp:nvSpPr>
      <dsp:spPr>
        <a:xfrm>
          <a:off x="0" y="1999456"/>
          <a:ext cx="10809513" cy="0"/>
        </a:xfrm>
        <a:prstGeom prst="line">
          <a:avLst/>
        </a:prstGeom>
        <a:solidFill>
          <a:schemeClr val="lt1">
            <a:alpha val="9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E37A6A-8F95-4F28-92FC-1FE8089D7DAF}">
      <dsp:nvSpPr>
        <dsp:cNvPr id="0" name=""/>
        <dsp:cNvSpPr/>
      </dsp:nvSpPr>
      <dsp:spPr>
        <a:xfrm>
          <a:off x="162142" y="1250949"/>
          <a:ext cx="2378093" cy="479869"/>
        </a:xfrm>
        <a:prstGeom prst="rect">
          <a:avLst/>
        </a:prstGeom>
        <a:solidFill>
          <a:schemeClr val="accent1">
            <a:lumMod val="60000"/>
            <a:lumOff val="40000"/>
            <a:alpha val="9000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b="0" kern="1200" dirty="0"/>
            <a:t>The National Health Service (NHS) </a:t>
          </a:r>
        </a:p>
      </dsp:txBody>
      <dsp:txXfrm>
        <a:off x="162142" y="1250949"/>
        <a:ext cx="2378093" cy="479869"/>
      </dsp:txXfrm>
    </dsp:sp>
    <dsp:sp modelId="{255B3FC7-BD87-4810-87ED-7952D0F23157}">
      <dsp:nvSpPr>
        <dsp:cNvPr id="0" name=""/>
        <dsp:cNvSpPr/>
      </dsp:nvSpPr>
      <dsp:spPr>
        <a:xfrm>
          <a:off x="162142" y="710869"/>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1948</a:t>
          </a:r>
          <a:endParaRPr lang="en-US" sz="1200" kern="1200" dirty="0"/>
        </a:p>
      </dsp:txBody>
      <dsp:txXfrm>
        <a:off x="162142" y="710869"/>
        <a:ext cx="2378093" cy="528793"/>
      </dsp:txXfrm>
    </dsp:sp>
    <dsp:sp modelId="{DF478A7F-4668-4E0A-86F7-C1205CF5AA73}">
      <dsp:nvSpPr>
        <dsp:cNvPr id="0" name=""/>
        <dsp:cNvSpPr/>
      </dsp:nvSpPr>
      <dsp:spPr>
        <a:xfrm>
          <a:off x="1351189" y="1730819"/>
          <a:ext cx="0" cy="279923"/>
        </a:xfrm>
        <a:prstGeom prst="line">
          <a:avLst/>
        </a:prstGeom>
        <a:noFill/>
        <a:ln w="6350" cap="flat" cmpd="sng" algn="ctr">
          <a:solidFill>
            <a:schemeClr val="accent2">
              <a:shade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70971D8-F05B-4392-88C0-D9921BB5F6B0}">
      <dsp:nvSpPr>
        <dsp:cNvPr id="0" name=""/>
        <dsp:cNvSpPr/>
      </dsp:nvSpPr>
      <dsp:spPr>
        <a:xfrm>
          <a:off x="1513331" y="2279380"/>
          <a:ext cx="2378093" cy="479869"/>
        </a:xfrm>
        <a:prstGeom prst="rect">
          <a:avLst/>
        </a:prstGeom>
        <a:solidFill>
          <a:schemeClr val="tx2">
            <a:lumMod val="50000"/>
            <a:lumOff val="50000"/>
            <a:alpha val="83333"/>
          </a:schemeClr>
        </a:solidFill>
        <a:ln w="12700" cap="flat" cmpd="sng" algn="ctr">
          <a:solidFill>
            <a:schemeClr val="accent2">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b="0" kern="1200" dirty="0"/>
            <a:t>Person-Centred Theory </a:t>
          </a:r>
        </a:p>
      </dsp:txBody>
      <dsp:txXfrm>
        <a:off x="1513331" y="2279380"/>
        <a:ext cx="2378093" cy="479869"/>
      </dsp:txXfrm>
    </dsp:sp>
    <dsp:sp modelId="{1D60394B-1800-4790-9694-08B1C1D1B34D}">
      <dsp:nvSpPr>
        <dsp:cNvPr id="0" name=""/>
        <dsp:cNvSpPr/>
      </dsp:nvSpPr>
      <dsp:spPr>
        <a:xfrm>
          <a:off x="1513331" y="2759249"/>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1951</a:t>
          </a:r>
          <a:endParaRPr lang="en-US" sz="1200" kern="1200" dirty="0"/>
        </a:p>
      </dsp:txBody>
      <dsp:txXfrm>
        <a:off x="1513331" y="2759249"/>
        <a:ext cx="2378093" cy="528793"/>
      </dsp:txXfrm>
    </dsp:sp>
    <dsp:sp modelId="{59F1EF41-14EA-48EE-A559-118169DBDB24}">
      <dsp:nvSpPr>
        <dsp:cNvPr id="0" name=""/>
        <dsp:cNvSpPr/>
      </dsp:nvSpPr>
      <dsp:spPr>
        <a:xfrm>
          <a:off x="2702378" y="1999456"/>
          <a:ext cx="0" cy="279923"/>
        </a:xfrm>
        <a:prstGeom prst="line">
          <a:avLst/>
        </a:prstGeom>
        <a:noFill/>
        <a:ln w="6350" cap="flat" cmpd="sng" algn="ctr">
          <a:solidFill>
            <a:schemeClr val="accent2">
              <a:shade val="90000"/>
              <a:hueOff val="2013"/>
              <a:satOff val="-39"/>
              <a:lumOff val="4704"/>
              <a:alphaOff val="0"/>
            </a:schemeClr>
          </a:solidFill>
          <a:prstDash val="solid"/>
          <a:miter lim="800000"/>
        </a:ln>
        <a:effectLst/>
      </dsp:spPr>
      <dsp:style>
        <a:lnRef idx="1">
          <a:scrgbClr r="0" g="0" b="0"/>
        </a:lnRef>
        <a:fillRef idx="0">
          <a:scrgbClr r="0" g="0" b="0"/>
        </a:fillRef>
        <a:effectRef idx="0">
          <a:scrgbClr r="0" g="0" b="0"/>
        </a:effectRef>
        <a:fontRef idx="minor"/>
      </dsp:style>
    </dsp:sp>
    <dsp:sp modelId="{6D7F9BE3-3008-4E5E-96F3-C71D72649902}">
      <dsp:nvSpPr>
        <dsp:cNvPr id="0" name=""/>
        <dsp:cNvSpPr/>
      </dsp:nvSpPr>
      <dsp:spPr>
        <a:xfrm rot="2700000">
          <a:off x="1320085" y="1979638"/>
          <a:ext cx="62208" cy="62208"/>
        </a:xfrm>
        <a:prstGeom prst="rect">
          <a:avLst/>
        </a:prstGeom>
        <a:solidFill>
          <a:schemeClr val="accent2">
            <a:alpha val="9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0947F0-E28B-4B2E-B1D6-BFEED1AF012B}">
      <dsp:nvSpPr>
        <dsp:cNvPr id="0" name=""/>
        <dsp:cNvSpPr/>
      </dsp:nvSpPr>
      <dsp:spPr>
        <a:xfrm rot="2700000">
          <a:off x="2671274" y="1968352"/>
          <a:ext cx="62208" cy="62208"/>
        </a:xfrm>
        <a:prstGeom prst="rect">
          <a:avLst/>
        </a:prstGeom>
        <a:solidFill>
          <a:schemeClr val="accent2">
            <a:alpha val="90000"/>
            <a:hueOff val="0"/>
            <a:satOff val="0"/>
            <a:lumOff val="0"/>
            <a:alphaOff val="-6667"/>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5373BA-3A92-49A9-8AE1-7D338C6A18ED}">
      <dsp:nvSpPr>
        <dsp:cNvPr id="0" name=""/>
        <dsp:cNvSpPr/>
      </dsp:nvSpPr>
      <dsp:spPr>
        <a:xfrm>
          <a:off x="2864521" y="1239663"/>
          <a:ext cx="2378093" cy="479869"/>
        </a:xfrm>
        <a:prstGeom prst="rect">
          <a:avLst/>
        </a:prstGeom>
        <a:solidFill>
          <a:schemeClr val="tx2">
            <a:lumMod val="75000"/>
            <a:lumOff val="25000"/>
            <a:alpha val="76667"/>
          </a:schemeClr>
        </a:solidFill>
        <a:ln w="12700" cap="flat" cmpd="sng" algn="ctr">
          <a:solidFill>
            <a:schemeClr val="accent2">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b="0" kern="1200" dirty="0"/>
            <a:t>Activity Theory </a:t>
          </a:r>
          <a:endParaRPr lang="en-US" sz="1900" kern="1200" dirty="0"/>
        </a:p>
      </dsp:txBody>
      <dsp:txXfrm>
        <a:off x="2864521" y="1239663"/>
        <a:ext cx="2378093" cy="479869"/>
      </dsp:txXfrm>
    </dsp:sp>
    <dsp:sp modelId="{34B1E8A3-C929-44E5-B722-EAF93729922E}">
      <dsp:nvSpPr>
        <dsp:cNvPr id="0" name=""/>
        <dsp:cNvSpPr/>
      </dsp:nvSpPr>
      <dsp:spPr>
        <a:xfrm>
          <a:off x="2879717" y="723216"/>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1961</a:t>
          </a:r>
        </a:p>
      </dsp:txBody>
      <dsp:txXfrm>
        <a:off x="2879717" y="723216"/>
        <a:ext cx="2378093" cy="528793"/>
      </dsp:txXfrm>
    </dsp:sp>
    <dsp:sp modelId="{C7A0B127-C81E-475F-9614-DB0C2A0BF3BE}">
      <dsp:nvSpPr>
        <dsp:cNvPr id="0" name=""/>
        <dsp:cNvSpPr/>
      </dsp:nvSpPr>
      <dsp:spPr>
        <a:xfrm>
          <a:off x="4053567" y="1719532"/>
          <a:ext cx="0" cy="279923"/>
        </a:xfrm>
        <a:prstGeom prst="line">
          <a:avLst/>
        </a:prstGeom>
        <a:noFill/>
        <a:ln w="6350" cap="flat" cmpd="sng" algn="ctr">
          <a:solidFill>
            <a:schemeClr val="accent2">
              <a:shade val="90000"/>
              <a:hueOff val="4026"/>
              <a:satOff val="-78"/>
              <a:lumOff val="9408"/>
              <a:alphaOff val="0"/>
            </a:schemeClr>
          </a:solidFill>
          <a:prstDash val="solid"/>
          <a:miter lim="800000"/>
        </a:ln>
        <a:effectLst/>
      </dsp:spPr>
      <dsp:style>
        <a:lnRef idx="1">
          <a:scrgbClr r="0" g="0" b="0"/>
        </a:lnRef>
        <a:fillRef idx="0">
          <a:scrgbClr r="0" g="0" b="0"/>
        </a:fillRef>
        <a:effectRef idx="0">
          <a:scrgbClr r="0" g="0" b="0"/>
        </a:effectRef>
        <a:fontRef idx="minor"/>
      </dsp:style>
    </dsp:sp>
    <dsp:sp modelId="{FF85B7F5-A04A-4DA0-962A-28F0B197085A}">
      <dsp:nvSpPr>
        <dsp:cNvPr id="0" name=""/>
        <dsp:cNvSpPr/>
      </dsp:nvSpPr>
      <dsp:spPr>
        <a:xfrm>
          <a:off x="4215710" y="2279380"/>
          <a:ext cx="2378093" cy="479869"/>
        </a:xfrm>
        <a:prstGeom prst="rect">
          <a:avLst/>
        </a:prstGeom>
        <a:solidFill>
          <a:schemeClr val="accent1">
            <a:lumMod val="60000"/>
            <a:lumOff val="40000"/>
            <a:alpha val="70000"/>
          </a:schemeClr>
        </a:solidFill>
        <a:ln w="12700" cap="flat" cmpd="sng" algn="ctr">
          <a:solidFill>
            <a:schemeClr val="accent2">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533400">
            <a:lnSpc>
              <a:spcPct val="90000"/>
            </a:lnSpc>
            <a:spcBef>
              <a:spcPct val="0"/>
            </a:spcBef>
            <a:spcAft>
              <a:spcPct val="35000"/>
            </a:spcAft>
            <a:buNone/>
            <a:defRPr b="1"/>
          </a:pPr>
          <a:r>
            <a:rPr lang="en-US" sz="1200" b="0" kern="1200" dirty="0"/>
            <a:t>The National Health Service and the Community Care Act </a:t>
          </a:r>
        </a:p>
      </dsp:txBody>
      <dsp:txXfrm>
        <a:off x="4215710" y="2279380"/>
        <a:ext cx="2378093" cy="479869"/>
      </dsp:txXfrm>
    </dsp:sp>
    <dsp:sp modelId="{DB2625BA-E96D-4321-A7F2-AE977040F570}">
      <dsp:nvSpPr>
        <dsp:cNvPr id="0" name=""/>
        <dsp:cNvSpPr/>
      </dsp:nvSpPr>
      <dsp:spPr>
        <a:xfrm>
          <a:off x="4215710" y="2759249"/>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1990</a:t>
          </a:r>
          <a:endParaRPr lang="en-US" sz="1200" kern="1200" dirty="0"/>
        </a:p>
      </dsp:txBody>
      <dsp:txXfrm>
        <a:off x="4215710" y="2759249"/>
        <a:ext cx="2378093" cy="528793"/>
      </dsp:txXfrm>
    </dsp:sp>
    <dsp:sp modelId="{588DF415-EA5F-44AE-9839-E1C3A488E162}">
      <dsp:nvSpPr>
        <dsp:cNvPr id="0" name=""/>
        <dsp:cNvSpPr/>
      </dsp:nvSpPr>
      <dsp:spPr>
        <a:xfrm>
          <a:off x="5404756" y="1999456"/>
          <a:ext cx="0" cy="279923"/>
        </a:xfrm>
        <a:prstGeom prst="line">
          <a:avLst/>
        </a:prstGeom>
        <a:noFill/>
        <a:ln w="6350" cap="flat" cmpd="sng" algn="ctr">
          <a:solidFill>
            <a:schemeClr val="accent2">
              <a:shade val="90000"/>
              <a:hueOff val="6040"/>
              <a:satOff val="-117"/>
              <a:lumOff val="14112"/>
              <a:alphaOff val="0"/>
            </a:schemeClr>
          </a:solidFill>
          <a:prstDash val="solid"/>
          <a:miter lim="800000"/>
        </a:ln>
        <a:effectLst/>
      </dsp:spPr>
      <dsp:style>
        <a:lnRef idx="1">
          <a:scrgbClr r="0" g="0" b="0"/>
        </a:lnRef>
        <a:fillRef idx="0">
          <a:scrgbClr r="0" g="0" b="0"/>
        </a:fillRef>
        <a:effectRef idx="0">
          <a:scrgbClr r="0" g="0" b="0"/>
        </a:effectRef>
        <a:fontRef idx="minor"/>
      </dsp:style>
    </dsp:sp>
    <dsp:sp modelId="{E94381BF-D98B-4D33-9979-35B665FA7176}">
      <dsp:nvSpPr>
        <dsp:cNvPr id="0" name=""/>
        <dsp:cNvSpPr/>
      </dsp:nvSpPr>
      <dsp:spPr>
        <a:xfrm rot="2700000">
          <a:off x="4022463" y="1968352"/>
          <a:ext cx="62208" cy="62208"/>
        </a:xfrm>
        <a:prstGeom prst="rect">
          <a:avLst/>
        </a:prstGeom>
        <a:solidFill>
          <a:schemeClr val="accent2">
            <a:alpha val="90000"/>
            <a:hueOff val="0"/>
            <a:satOff val="0"/>
            <a:lumOff val="0"/>
            <a:alphaOff val="-13333"/>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01CC3-E71A-4136-9165-6726A2651E59}">
      <dsp:nvSpPr>
        <dsp:cNvPr id="0" name=""/>
        <dsp:cNvSpPr/>
      </dsp:nvSpPr>
      <dsp:spPr>
        <a:xfrm rot="2700000">
          <a:off x="5373652" y="1968352"/>
          <a:ext cx="62208" cy="62208"/>
        </a:xfrm>
        <a:prstGeom prst="rect">
          <a:avLst/>
        </a:prstGeom>
        <a:solidFill>
          <a:schemeClr val="accent2">
            <a:alpha val="90000"/>
            <a:hueOff val="0"/>
            <a:satOff val="0"/>
            <a:lumOff val="0"/>
            <a:alphaOff val="-2000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04B95-81DC-4C70-990B-FEE82F4C63E7}">
      <dsp:nvSpPr>
        <dsp:cNvPr id="0" name=""/>
        <dsp:cNvSpPr/>
      </dsp:nvSpPr>
      <dsp:spPr>
        <a:xfrm>
          <a:off x="5577791" y="1250949"/>
          <a:ext cx="2378093" cy="479869"/>
        </a:xfrm>
        <a:prstGeom prst="rect">
          <a:avLst/>
        </a:prstGeom>
        <a:solidFill>
          <a:schemeClr val="tx2">
            <a:lumMod val="75000"/>
            <a:lumOff val="25000"/>
            <a:alpha val="63333"/>
          </a:schemeClr>
        </a:solidFill>
        <a:ln w="12700" cap="flat" cmpd="sng" algn="ctr">
          <a:solidFill>
            <a:schemeClr val="accent2">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b="0" kern="1200" dirty="0" err="1"/>
            <a:t>SocioEmotional</a:t>
          </a:r>
          <a:r>
            <a:rPr lang="en-US" sz="1400" b="0" kern="1200" dirty="0"/>
            <a:t> Selectivity Theory (SST) </a:t>
          </a:r>
        </a:p>
      </dsp:txBody>
      <dsp:txXfrm>
        <a:off x="5577791" y="1250949"/>
        <a:ext cx="2378093" cy="479869"/>
      </dsp:txXfrm>
    </dsp:sp>
    <dsp:sp modelId="{725F2AEF-0925-4411-A89A-5976D96BC3B1}">
      <dsp:nvSpPr>
        <dsp:cNvPr id="0" name=""/>
        <dsp:cNvSpPr/>
      </dsp:nvSpPr>
      <dsp:spPr>
        <a:xfrm>
          <a:off x="5566899" y="710869"/>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1999</a:t>
          </a:r>
          <a:endParaRPr lang="en-US" sz="1200" kern="1200" dirty="0"/>
        </a:p>
      </dsp:txBody>
      <dsp:txXfrm>
        <a:off x="5566899" y="710869"/>
        <a:ext cx="2378093" cy="528793"/>
      </dsp:txXfrm>
    </dsp:sp>
    <dsp:sp modelId="{3F1F843F-8CAA-4ECF-B5A2-211D6C43D3C6}">
      <dsp:nvSpPr>
        <dsp:cNvPr id="0" name=""/>
        <dsp:cNvSpPr/>
      </dsp:nvSpPr>
      <dsp:spPr>
        <a:xfrm>
          <a:off x="6766837" y="1730819"/>
          <a:ext cx="0" cy="279923"/>
        </a:xfrm>
        <a:prstGeom prst="line">
          <a:avLst/>
        </a:prstGeom>
        <a:noFill/>
        <a:ln w="6350" cap="flat" cmpd="sng" algn="ctr">
          <a:solidFill>
            <a:schemeClr val="accent2">
              <a:shade val="90000"/>
              <a:hueOff val="8053"/>
              <a:satOff val="-155"/>
              <a:lumOff val="18815"/>
              <a:alphaOff val="0"/>
            </a:schemeClr>
          </a:solidFill>
          <a:prstDash val="solid"/>
          <a:miter lim="800000"/>
        </a:ln>
        <a:effectLst/>
      </dsp:spPr>
      <dsp:style>
        <a:lnRef idx="1">
          <a:scrgbClr r="0" g="0" b="0"/>
        </a:lnRef>
        <a:fillRef idx="0">
          <a:scrgbClr r="0" g="0" b="0"/>
        </a:fillRef>
        <a:effectRef idx="0">
          <a:scrgbClr r="0" g="0" b="0"/>
        </a:effectRef>
        <a:fontRef idx="minor"/>
      </dsp:style>
    </dsp:sp>
    <dsp:sp modelId="{0CFAF01A-0163-4C33-9878-6F2FFD282979}">
      <dsp:nvSpPr>
        <dsp:cNvPr id="0" name=""/>
        <dsp:cNvSpPr/>
      </dsp:nvSpPr>
      <dsp:spPr>
        <a:xfrm>
          <a:off x="6918088" y="2279380"/>
          <a:ext cx="2378093" cy="479869"/>
        </a:xfrm>
        <a:prstGeom prst="rect">
          <a:avLst/>
        </a:prstGeom>
        <a:solidFill>
          <a:schemeClr val="accent1">
            <a:lumMod val="60000"/>
            <a:lumOff val="40000"/>
            <a:alpha val="56667"/>
          </a:schemeClr>
        </a:solidFill>
        <a:ln w="12700" cap="flat" cmpd="sng" algn="ctr">
          <a:solidFill>
            <a:schemeClr val="accent2">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b="0" kern="1200" dirty="0"/>
            <a:t>The Equality Act </a:t>
          </a:r>
        </a:p>
      </dsp:txBody>
      <dsp:txXfrm>
        <a:off x="6918088" y="2279380"/>
        <a:ext cx="2378093" cy="479869"/>
      </dsp:txXfrm>
    </dsp:sp>
    <dsp:sp modelId="{F7B633A7-D926-4CBC-87D6-CC10E20E0F4C}">
      <dsp:nvSpPr>
        <dsp:cNvPr id="0" name=""/>
        <dsp:cNvSpPr/>
      </dsp:nvSpPr>
      <dsp:spPr>
        <a:xfrm>
          <a:off x="6918088" y="2759249"/>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2010</a:t>
          </a:r>
          <a:endParaRPr lang="en-US" sz="1200" kern="1200" dirty="0"/>
        </a:p>
      </dsp:txBody>
      <dsp:txXfrm>
        <a:off x="6918088" y="2759249"/>
        <a:ext cx="2378093" cy="528793"/>
      </dsp:txXfrm>
    </dsp:sp>
    <dsp:sp modelId="{232CE934-E2E5-4676-AC76-E4B011E79514}">
      <dsp:nvSpPr>
        <dsp:cNvPr id="0" name=""/>
        <dsp:cNvSpPr/>
      </dsp:nvSpPr>
      <dsp:spPr>
        <a:xfrm>
          <a:off x="8107135" y="1999456"/>
          <a:ext cx="0" cy="279923"/>
        </a:xfrm>
        <a:prstGeom prst="line">
          <a:avLst/>
        </a:prstGeom>
        <a:noFill/>
        <a:ln w="6350" cap="flat" cmpd="sng" algn="ctr">
          <a:solidFill>
            <a:schemeClr val="accent2">
              <a:shade val="90000"/>
              <a:hueOff val="10066"/>
              <a:satOff val="-194"/>
              <a:lumOff val="23519"/>
              <a:alphaOff val="0"/>
            </a:schemeClr>
          </a:solidFill>
          <a:prstDash val="solid"/>
          <a:miter lim="800000"/>
        </a:ln>
        <a:effectLst/>
      </dsp:spPr>
      <dsp:style>
        <a:lnRef idx="1">
          <a:scrgbClr r="0" g="0" b="0"/>
        </a:lnRef>
        <a:fillRef idx="0">
          <a:scrgbClr r="0" g="0" b="0"/>
        </a:fillRef>
        <a:effectRef idx="0">
          <a:scrgbClr r="0" g="0" b="0"/>
        </a:effectRef>
        <a:fontRef idx="minor"/>
      </dsp:style>
    </dsp:sp>
    <dsp:sp modelId="{53B98CC0-1029-46A6-8053-0933F88F7705}">
      <dsp:nvSpPr>
        <dsp:cNvPr id="0" name=""/>
        <dsp:cNvSpPr/>
      </dsp:nvSpPr>
      <dsp:spPr>
        <a:xfrm rot="2700000">
          <a:off x="6735733" y="1979638"/>
          <a:ext cx="62208" cy="62208"/>
        </a:xfrm>
        <a:prstGeom prst="rect">
          <a:avLst/>
        </a:prstGeom>
        <a:solidFill>
          <a:schemeClr val="accent2">
            <a:alpha val="90000"/>
            <a:hueOff val="0"/>
            <a:satOff val="0"/>
            <a:lumOff val="0"/>
            <a:alphaOff val="-26667"/>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393AC-A038-4AFA-9F23-B7759047F7CF}">
      <dsp:nvSpPr>
        <dsp:cNvPr id="0" name=""/>
        <dsp:cNvSpPr/>
      </dsp:nvSpPr>
      <dsp:spPr>
        <a:xfrm rot="2700000">
          <a:off x="8076031" y="1968352"/>
          <a:ext cx="62208" cy="62208"/>
        </a:xfrm>
        <a:prstGeom prst="rect">
          <a:avLst/>
        </a:prstGeom>
        <a:solidFill>
          <a:schemeClr val="accent2">
            <a:alpha val="90000"/>
            <a:hueOff val="0"/>
            <a:satOff val="0"/>
            <a:lumOff val="0"/>
            <a:alphaOff val="-33333"/>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E10D4E-7BF2-40E2-92B5-6E554AD26899}">
      <dsp:nvSpPr>
        <dsp:cNvPr id="0" name=""/>
        <dsp:cNvSpPr/>
      </dsp:nvSpPr>
      <dsp:spPr>
        <a:xfrm>
          <a:off x="8269278" y="1239663"/>
          <a:ext cx="2378093" cy="479869"/>
        </a:xfrm>
        <a:prstGeom prst="rect">
          <a:avLst/>
        </a:prstGeom>
        <a:solidFill>
          <a:schemeClr val="accent1">
            <a:lumMod val="60000"/>
            <a:lumOff val="40000"/>
            <a:alpha val="50000"/>
          </a:schemeClr>
        </a:solidFill>
        <a:ln w="12700" cap="flat" cmpd="sng" algn="ctr">
          <a:solidFill>
            <a:schemeClr val="accent2">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b="0" kern="1200" dirty="0"/>
            <a:t>The Care Act </a:t>
          </a:r>
          <a:endParaRPr lang="en-US" sz="1900" kern="1200" dirty="0"/>
        </a:p>
      </dsp:txBody>
      <dsp:txXfrm>
        <a:off x="8269278" y="1239663"/>
        <a:ext cx="2378093" cy="479869"/>
      </dsp:txXfrm>
    </dsp:sp>
    <dsp:sp modelId="{6816C2E5-A93E-4951-979F-091F56042529}">
      <dsp:nvSpPr>
        <dsp:cNvPr id="0" name=""/>
        <dsp:cNvSpPr/>
      </dsp:nvSpPr>
      <dsp:spPr>
        <a:xfrm>
          <a:off x="8301929" y="723216"/>
          <a:ext cx="2378093" cy="528793"/>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dirty="0"/>
            <a:t>2014</a:t>
          </a:r>
        </a:p>
      </dsp:txBody>
      <dsp:txXfrm>
        <a:off x="8301929" y="723216"/>
        <a:ext cx="2378093" cy="528793"/>
      </dsp:txXfrm>
    </dsp:sp>
    <dsp:sp modelId="{B3CECA05-82B5-46E3-A714-0AE851EF06EF}">
      <dsp:nvSpPr>
        <dsp:cNvPr id="0" name=""/>
        <dsp:cNvSpPr/>
      </dsp:nvSpPr>
      <dsp:spPr>
        <a:xfrm>
          <a:off x="9458324" y="1719532"/>
          <a:ext cx="0" cy="279923"/>
        </a:xfrm>
        <a:prstGeom prst="line">
          <a:avLst/>
        </a:prstGeom>
        <a:noFill/>
        <a:ln w="6350" cap="flat" cmpd="sng" algn="ctr">
          <a:solidFill>
            <a:schemeClr val="accent2">
              <a:shade val="90000"/>
              <a:hueOff val="12079"/>
              <a:satOff val="-233"/>
              <a:lumOff val="28223"/>
              <a:alphaOff val="0"/>
            </a:schemeClr>
          </a:solidFill>
          <a:prstDash val="solid"/>
          <a:miter lim="800000"/>
        </a:ln>
        <a:effectLst/>
      </dsp:spPr>
      <dsp:style>
        <a:lnRef idx="1">
          <a:scrgbClr r="0" g="0" b="0"/>
        </a:lnRef>
        <a:fillRef idx="0">
          <a:scrgbClr r="0" g="0" b="0"/>
        </a:fillRef>
        <a:effectRef idx="0">
          <a:scrgbClr r="0" g="0" b="0"/>
        </a:effectRef>
        <a:fontRef idx="minor"/>
      </dsp:style>
    </dsp:sp>
    <dsp:sp modelId="{C73717C3-9438-4E75-AB8D-60D366C5501A}">
      <dsp:nvSpPr>
        <dsp:cNvPr id="0" name=""/>
        <dsp:cNvSpPr/>
      </dsp:nvSpPr>
      <dsp:spPr>
        <a:xfrm rot="2700000">
          <a:off x="9427220" y="1968352"/>
          <a:ext cx="62208" cy="62208"/>
        </a:xfrm>
        <a:prstGeom prst="rect">
          <a:avLst/>
        </a:prstGeom>
        <a:solidFill>
          <a:schemeClr val="accent2">
            <a:alpha val="90000"/>
            <a:hueOff val="0"/>
            <a:satOff val="0"/>
            <a:lumOff val="0"/>
            <a:alphaOff val="-4000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AE867-E4E3-4487-849F-C662671339E9}">
      <dsp:nvSpPr>
        <dsp:cNvPr id="0" name=""/>
        <dsp:cNvSpPr/>
      </dsp:nvSpPr>
      <dsp:spPr>
        <a:xfrm>
          <a:off x="0" y="390531"/>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F3617B-C5F4-4248-9E28-D7B1F45DFDF9}">
      <dsp:nvSpPr>
        <dsp:cNvPr id="0" name=""/>
        <dsp:cNvSpPr/>
      </dsp:nvSpPr>
      <dsp:spPr>
        <a:xfrm>
          <a:off x="328612" y="702713"/>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SocioEmotional</a:t>
          </a:r>
          <a:r>
            <a:rPr lang="en-US" sz="1600" kern="1200" dirty="0"/>
            <a:t> Selectivity Theory (1999) by Laura Carstensen proposes that people’s goals and motivation shift as they age. (</a:t>
          </a:r>
          <a:r>
            <a:rPr lang="en-US" sz="1600" kern="1200" dirty="0">
              <a:solidFill>
                <a:schemeClr val="tx1"/>
              </a:solidFill>
              <a:latin typeface="Times New Roman" panose="02020603050405020304" pitchFamily="18" charset="0"/>
              <a:cs typeface="Times New Roman" panose="02020603050405020304" pitchFamily="18" charset="0"/>
            </a:rPr>
            <a:t>Cleveland, 2019)</a:t>
          </a:r>
          <a:endParaRPr lang="en-US" sz="1600" kern="1200" dirty="0"/>
        </a:p>
      </dsp:txBody>
      <dsp:txXfrm>
        <a:off x="383617" y="757718"/>
        <a:ext cx="2847502" cy="1768010"/>
      </dsp:txXfrm>
    </dsp:sp>
    <dsp:sp modelId="{4DA52FA8-E044-4677-B864-EDD29F9156CB}">
      <dsp:nvSpPr>
        <dsp:cNvPr id="0" name=""/>
        <dsp:cNvSpPr/>
      </dsp:nvSpPr>
      <dsp:spPr>
        <a:xfrm>
          <a:off x="3614737" y="416992"/>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B0F02-7128-4CFA-A919-3CE71D123ECF}">
      <dsp:nvSpPr>
        <dsp:cNvPr id="0" name=""/>
        <dsp:cNvSpPr/>
      </dsp:nvSpPr>
      <dsp:spPr>
        <a:xfrm>
          <a:off x="3943350" y="729174"/>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Activity Theory (1961) proposes that ageing can be successful when people maintain their social activity roles, similar to those they had in midlife. (</a:t>
          </a:r>
          <a:r>
            <a:rPr lang="en-US" sz="1600" kern="1200" dirty="0">
              <a:solidFill>
                <a:schemeClr val="tx1"/>
              </a:solidFill>
              <a:latin typeface="Times New Roman" panose="02020603050405020304" pitchFamily="18" charset="0"/>
              <a:cs typeface="Times New Roman" panose="02020603050405020304" pitchFamily="18" charset="0"/>
            </a:rPr>
            <a:t>EBSCO, 2025)</a:t>
          </a:r>
          <a:endParaRPr lang="en-US" sz="1600" kern="1200" dirty="0"/>
        </a:p>
      </dsp:txBody>
      <dsp:txXfrm>
        <a:off x="3998355" y="784179"/>
        <a:ext cx="2847502" cy="1768010"/>
      </dsp:txXfrm>
    </dsp:sp>
    <dsp:sp modelId="{5D47F8C6-0BCF-4C42-8BB9-69C669A00BDE}">
      <dsp:nvSpPr>
        <dsp:cNvPr id="0" name=""/>
        <dsp:cNvSpPr/>
      </dsp:nvSpPr>
      <dsp:spPr>
        <a:xfrm>
          <a:off x="7229475" y="416992"/>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59056-F6AB-4F0D-855F-EFB2E5FB2FF4}">
      <dsp:nvSpPr>
        <dsp:cNvPr id="0" name=""/>
        <dsp:cNvSpPr/>
      </dsp:nvSpPr>
      <dsp:spPr>
        <a:xfrm>
          <a:off x="7558087" y="729174"/>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Person-Centred Theory (1951) proposes that holistic approaches to care align with the elderly social focus and individual priorities. </a:t>
          </a:r>
        </a:p>
      </dsp:txBody>
      <dsp:txXfrm>
        <a:off x="7613092" y="784179"/>
        <a:ext cx="2847502" cy="1768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9C575-29BC-461F-B7F8-222653275942}">
      <dsp:nvSpPr>
        <dsp:cNvPr id="0" name=""/>
        <dsp:cNvSpPr/>
      </dsp:nvSpPr>
      <dsp:spPr>
        <a:xfrm>
          <a:off x="2764967" y="8"/>
          <a:ext cx="2296837" cy="2296837"/>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dirty="0"/>
            <a:t>The Care Act 2014 supports the person-centred approach to care and protects all vulnerable adults and children by empowering independence and partnership work with local authorities. (</a:t>
          </a:r>
          <a:r>
            <a:rPr lang="en-US" sz="1000" kern="1200" dirty="0">
              <a:solidFill>
                <a:schemeClr val="bg1"/>
              </a:solidFill>
              <a:latin typeface="Times New Roman" panose="02020603050405020304" pitchFamily="18" charset="0"/>
              <a:cs typeface="Times New Roman" panose="02020603050405020304" pitchFamily="18" charset="0"/>
            </a:rPr>
            <a:t>SCIE, 2023)</a:t>
          </a:r>
          <a:endParaRPr lang="en-US" sz="1000" kern="1200" dirty="0"/>
        </a:p>
      </dsp:txBody>
      <dsp:txXfrm>
        <a:off x="3339176" y="8"/>
        <a:ext cx="1148419" cy="1894891"/>
      </dsp:txXfrm>
    </dsp:sp>
    <dsp:sp modelId="{330CF94A-72F5-4550-9CC3-87337BF7734F}">
      <dsp:nvSpPr>
        <dsp:cNvPr id="0" name=""/>
        <dsp:cNvSpPr/>
      </dsp:nvSpPr>
      <dsp:spPr>
        <a:xfrm rot="5400000">
          <a:off x="4493512" y="1729718"/>
          <a:ext cx="2296837" cy="2296837"/>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a:t>The Equality Act 2010 protects the elderly from discrimination in health and social care.</a:t>
          </a:r>
        </a:p>
      </dsp:txBody>
      <dsp:txXfrm rot="-5400000">
        <a:off x="4895458" y="2303927"/>
        <a:ext cx="1894891" cy="1148419"/>
      </dsp:txXfrm>
    </dsp:sp>
    <dsp:sp modelId="{0690591D-3CCB-4319-8066-4B7E8DEE19F2}">
      <dsp:nvSpPr>
        <dsp:cNvPr id="0" name=""/>
        <dsp:cNvSpPr/>
      </dsp:nvSpPr>
      <dsp:spPr>
        <a:xfrm rot="10800000">
          <a:off x="2764995" y="3458236"/>
          <a:ext cx="2296837" cy="2296837"/>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dirty="0"/>
            <a:t>The National Health Service and the Community Care Act 1990 shift the focus from </a:t>
          </a:r>
          <a:r>
            <a:rPr lang="en-US" sz="1000" kern="1200" dirty="0" err="1"/>
            <a:t>institutionalised</a:t>
          </a:r>
          <a:r>
            <a:rPr lang="en-US" sz="1000" kern="1200" dirty="0"/>
            <a:t> care to community-focused care delivery. </a:t>
          </a:r>
          <a:r>
            <a:rPr lang="en-US" sz="1000" kern="1200" dirty="0">
              <a:solidFill>
                <a:schemeClr val="bg1"/>
              </a:solidFill>
              <a:latin typeface="Times New Roman" panose="02020603050405020304" pitchFamily="18" charset="0"/>
              <a:cs typeface="Times New Roman" panose="02020603050405020304" pitchFamily="18" charset="0"/>
            </a:rPr>
            <a:t>.</a:t>
          </a:r>
          <a:r>
            <a:rPr lang="en-US" altLang="en-US" sz="1000" kern="1200" cap="none" dirty="0">
              <a:solidFill>
                <a:schemeClr val="bg1"/>
              </a:solidFill>
              <a:latin typeface="Times New Roman" panose="02020603050405020304" pitchFamily="18" charset="0"/>
              <a:cs typeface="Times New Roman" panose="02020603050405020304" pitchFamily="18" charset="0"/>
            </a:rPr>
            <a:t> (NHS 2023). </a:t>
          </a:r>
          <a:endParaRPr lang="en-US" sz="1000" kern="1200" dirty="0"/>
        </a:p>
      </dsp:txBody>
      <dsp:txXfrm rot="10800000">
        <a:off x="3339204" y="3860182"/>
        <a:ext cx="1148419" cy="1894891"/>
      </dsp:txXfrm>
    </dsp:sp>
    <dsp:sp modelId="{51DD9D9D-10B8-4DDE-A023-FE9F845E7C5B}">
      <dsp:nvSpPr>
        <dsp:cNvPr id="0" name=""/>
        <dsp:cNvSpPr/>
      </dsp:nvSpPr>
      <dsp:spPr>
        <a:xfrm rot="16200000">
          <a:off x="1036477" y="1729718"/>
          <a:ext cx="2296837" cy="2296837"/>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kern="1200" dirty="0"/>
            <a:t>The National Health Service 1948 enabled older people to gain access to free healthcare services. </a:t>
          </a:r>
        </a:p>
      </dsp:txBody>
      <dsp:txXfrm rot="5400000">
        <a:off x="1036477" y="2303927"/>
        <a:ext cx="1894891" cy="11484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F9D18-F477-427C-BEF7-B3D94A415252}">
      <dsp:nvSpPr>
        <dsp:cNvPr id="0" name=""/>
        <dsp:cNvSpPr/>
      </dsp:nvSpPr>
      <dsp:spPr>
        <a:xfrm>
          <a:off x="0" y="280188"/>
          <a:ext cx="5686425" cy="1632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NHS funding needs for staff, equipment, and preventive measures due to the rising demand of the population over 65. </a:t>
          </a:r>
        </a:p>
      </dsp:txBody>
      <dsp:txXfrm>
        <a:off x="79693" y="359881"/>
        <a:ext cx="5527039" cy="1473129"/>
      </dsp:txXfrm>
    </dsp:sp>
    <dsp:sp modelId="{22DA2A7D-081A-4568-8BC3-3579FC64BC29}">
      <dsp:nvSpPr>
        <dsp:cNvPr id="0" name=""/>
        <dsp:cNvSpPr/>
      </dsp:nvSpPr>
      <dsp:spPr>
        <a:xfrm>
          <a:off x="0" y="1967423"/>
          <a:ext cx="5686425" cy="1632515"/>
        </a:xfrm>
        <a:prstGeom prst="roundRect">
          <a:avLst/>
        </a:prstGeom>
        <a:solidFill>
          <a:schemeClr val="accent5">
            <a:hueOff val="-2366803"/>
            <a:satOff val="-13001"/>
            <a:lumOff val="-1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Social Care discrepancies between privately funded services or partially funded services from the elderly’s own pockets, and limited access for those who rely on Social Services healthcare funding. </a:t>
          </a:r>
          <a:r>
            <a:rPr lang="en-US" sz="1900" kern="1200" dirty="0">
              <a:solidFill>
                <a:schemeClr val="tx1"/>
              </a:solidFill>
            </a:rPr>
            <a:t> </a:t>
          </a:r>
          <a:r>
            <a:rPr lang="en-US" sz="1900" kern="1200" dirty="0">
              <a:solidFill>
                <a:schemeClr val="bg1"/>
              </a:solidFill>
            </a:rPr>
            <a:t>(</a:t>
          </a:r>
          <a:r>
            <a:rPr lang="en-US" sz="1900" kern="1200" dirty="0">
              <a:solidFill>
                <a:schemeClr val="bg1"/>
              </a:solidFill>
              <a:latin typeface="Times New Roman" panose="02020603050405020304" pitchFamily="18" charset="0"/>
              <a:cs typeface="Times New Roman" panose="02020603050405020304" pitchFamily="18" charset="0"/>
            </a:rPr>
            <a:t>Schlepper, L. and Dodsworth, E., 2023). </a:t>
          </a:r>
          <a:endParaRPr lang="en-US" sz="1900" kern="1200" dirty="0">
            <a:solidFill>
              <a:schemeClr val="bg1"/>
            </a:solidFill>
          </a:endParaRPr>
        </a:p>
      </dsp:txBody>
      <dsp:txXfrm>
        <a:off x="79693" y="2047116"/>
        <a:ext cx="5527039" cy="1473129"/>
      </dsp:txXfrm>
    </dsp:sp>
    <dsp:sp modelId="{E5A575BC-56C8-43FF-B69D-87F498731923}">
      <dsp:nvSpPr>
        <dsp:cNvPr id="0" name=""/>
        <dsp:cNvSpPr/>
      </dsp:nvSpPr>
      <dsp:spPr>
        <a:xfrm>
          <a:off x="0" y="3654659"/>
          <a:ext cx="5686425" cy="1632515"/>
        </a:xfrm>
        <a:prstGeom prst="roundRect">
          <a:avLst/>
        </a:prstGeom>
        <a:solidFill>
          <a:schemeClr val="accent5">
            <a:hueOff val="-4733605"/>
            <a:satOff val="-26003"/>
            <a:lumOff val="-258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NHS and Social Care are funded separately, which seldom influences the overall outcomes for the elderly. </a:t>
          </a:r>
        </a:p>
      </dsp:txBody>
      <dsp:txXfrm>
        <a:off x="79693" y="3734352"/>
        <a:ext cx="5527039" cy="14731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FC100-788D-46C5-9DFD-F3F9F76CF7AD}">
      <dsp:nvSpPr>
        <dsp:cNvPr id="0" name=""/>
        <dsp:cNvSpPr/>
      </dsp:nvSpPr>
      <dsp:spPr>
        <a:xfrm>
          <a:off x="0" y="750222"/>
          <a:ext cx="6792685" cy="5103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7188" tIns="249936" rIns="52718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Staff can detect issues early, intervene early, and provide appropriate care</a:t>
          </a:r>
        </a:p>
      </dsp:txBody>
      <dsp:txXfrm>
        <a:off x="0" y="750222"/>
        <a:ext cx="6792685" cy="510300"/>
      </dsp:txXfrm>
    </dsp:sp>
    <dsp:sp modelId="{C802EAC9-D37E-4088-811A-4437D3930E91}">
      <dsp:nvSpPr>
        <dsp:cNvPr id="0" name=""/>
        <dsp:cNvSpPr/>
      </dsp:nvSpPr>
      <dsp:spPr>
        <a:xfrm>
          <a:off x="339634" y="573102"/>
          <a:ext cx="475487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marL="0" lvl="0" indent="0" algn="l" defTabSz="533400">
            <a:lnSpc>
              <a:spcPct val="90000"/>
            </a:lnSpc>
            <a:spcBef>
              <a:spcPct val="0"/>
            </a:spcBef>
            <a:spcAft>
              <a:spcPct val="35000"/>
            </a:spcAft>
            <a:buNone/>
          </a:pPr>
          <a:r>
            <a:rPr lang="en-US" sz="1200" kern="1200" dirty="0"/>
            <a:t>Clinical Training</a:t>
          </a:r>
        </a:p>
      </dsp:txBody>
      <dsp:txXfrm>
        <a:off x="356927" y="590395"/>
        <a:ext cx="4720293" cy="319654"/>
      </dsp:txXfrm>
    </dsp:sp>
    <dsp:sp modelId="{4DD25C04-62F3-477D-B17C-8EB18FE4C2ED}">
      <dsp:nvSpPr>
        <dsp:cNvPr id="0" name=""/>
        <dsp:cNvSpPr/>
      </dsp:nvSpPr>
      <dsp:spPr>
        <a:xfrm>
          <a:off x="0" y="1502442"/>
          <a:ext cx="6792685" cy="68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7188" tIns="249936" rIns="52718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Elderly are being treated as active participants in the care decision-making process and not only patients  (</a:t>
          </a:r>
          <a:r>
            <a:rPr lang="en-US" sz="1200" kern="1200" dirty="0">
              <a:latin typeface="Times New Roman" panose="02020603050405020304" pitchFamily="18" charset="0"/>
              <a:cs typeface="Times New Roman" panose="02020603050405020304" pitchFamily="18" charset="0"/>
            </a:rPr>
            <a:t>Brown, 2019)</a:t>
          </a:r>
          <a:endParaRPr lang="en-US" sz="1200" kern="1200" dirty="0"/>
        </a:p>
      </dsp:txBody>
      <dsp:txXfrm>
        <a:off x="0" y="1502442"/>
        <a:ext cx="6792685" cy="680400"/>
      </dsp:txXfrm>
    </dsp:sp>
    <dsp:sp modelId="{B55BBC11-E7FF-4491-990B-A70AC1063428}">
      <dsp:nvSpPr>
        <dsp:cNvPr id="0" name=""/>
        <dsp:cNvSpPr/>
      </dsp:nvSpPr>
      <dsp:spPr>
        <a:xfrm>
          <a:off x="339634" y="1325322"/>
          <a:ext cx="475487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marL="0" lvl="0" indent="0" algn="l" defTabSz="533400">
            <a:lnSpc>
              <a:spcPct val="90000"/>
            </a:lnSpc>
            <a:spcBef>
              <a:spcPct val="0"/>
            </a:spcBef>
            <a:spcAft>
              <a:spcPct val="35000"/>
            </a:spcAft>
            <a:buNone/>
          </a:pPr>
          <a:r>
            <a:rPr lang="en-US" sz="1200" kern="1200" dirty="0"/>
            <a:t>Social Care Training</a:t>
          </a:r>
        </a:p>
      </dsp:txBody>
      <dsp:txXfrm>
        <a:off x="356927" y="1342615"/>
        <a:ext cx="4720293" cy="319654"/>
      </dsp:txXfrm>
    </dsp:sp>
    <dsp:sp modelId="{80745C6C-D78D-4681-BD01-BA5900FD222F}">
      <dsp:nvSpPr>
        <dsp:cNvPr id="0" name=""/>
        <dsp:cNvSpPr/>
      </dsp:nvSpPr>
      <dsp:spPr>
        <a:xfrm>
          <a:off x="0" y="2424763"/>
          <a:ext cx="6792685" cy="68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7188" tIns="249936" rIns="52718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Reduces limitations of care and ensures staff has the appropriate skills to deliver person-centred care (</a:t>
          </a:r>
          <a:r>
            <a:rPr lang="en-US" sz="1200" kern="1200" dirty="0">
              <a:latin typeface="Times New Roman" panose="02020603050405020304" pitchFamily="18" charset="0"/>
              <a:cs typeface="Times New Roman" panose="02020603050405020304" pitchFamily="18" charset="0"/>
            </a:rPr>
            <a:t>CQC., 2022) </a:t>
          </a:r>
          <a:endParaRPr lang="en-US" sz="1200" kern="1200" dirty="0"/>
        </a:p>
      </dsp:txBody>
      <dsp:txXfrm>
        <a:off x="0" y="2424763"/>
        <a:ext cx="6792685" cy="680400"/>
      </dsp:txXfrm>
    </dsp:sp>
    <dsp:sp modelId="{A108C54E-1F69-494D-A4BD-4406571760B9}">
      <dsp:nvSpPr>
        <dsp:cNvPr id="0" name=""/>
        <dsp:cNvSpPr/>
      </dsp:nvSpPr>
      <dsp:spPr>
        <a:xfrm>
          <a:off x="339634" y="2247643"/>
          <a:ext cx="475487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marL="0" lvl="0" indent="0" algn="l" defTabSz="533400">
            <a:lnSpc>
              <a:spcPct val="90000"/>
            </a:lnSpc>
            <a:spcBef>
              <a:spcPct val="0"/>
            </a:spcBef>
            <a:spcAft>
              <a:spcPct val="35000"/>
            </a:spcAft>
            <a:buNone/>
          </a:pPr>
          <a:r>
            <a:rPr lang="en-US" sz="1200" kern="1200" dirty="0"/>
            <a:t>CQC Quality Assurance on Staff Trainings			</a:t>
          </a:r>
        </a:p>
      </dsp:txBody>
      <dsp:txXfrm>
        <a:off x="356927" y="2264936"/>
        <a:ext cx="4720293" cy="319654"/>
      </dsp:txXfrm>
    </dsp:sp>
    <dsp:sp modelId="{940A5CFE-C893-4E9C-BBB6-E890CC1A38CD}">
      <dsp:nvSpPr>
        <dsp:cNvPr id="0" name=""/>
        <dsp:cNvSpPr/>
      </dsp:nvSpPr>
      <dsp:spPr>
        <a:xfrm>
          <a:off x="0" y="3380312"/>
          <a:ext cx="6792685" cy="5103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7188" tIns="249936" rIns="527188"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Reduces the risk of medication errors, falls and neglect</a:t>
          </a:r>
        </a:p>
      </dsp:txBody>
      <dsp:txXfrm>
        <a:off x="0" y="3380312"/>
        <a:ext cx="6792685" cy="510300"/>
      </dsp:txXfrm>
    </dsp:sp>
    <dsp:sp modelId="{C6064D66-0226-47CE-92AB-A423B454953F}">
      <dsp:nvSpPr>
        <dsp:cNvPr id="0" name=""/>
        <dsp:cNvSpPr/>
      </dsp:nvSpPr>
      <dsp:spPr>
        <a:xfrm>
          <a:off x="339634" y="3169963"/>
          <a:ext cx="475487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marL="0" lvl="0" indent="0" algn="l" defTabSz="533400">
            <a:lnSpc>
              <a:spcPct val="90000"/>
            </a:lnSpc>
            <a:spcBef>
              <a:spcPct val="0"/>
            </a:spcBef>
            <a:spcAft>
              <a:spcPct val="35000"/>
            </a:spcAft>
            <a:buNone/>
          </a:pPr>
          <a:r>
            <a:rPr lang="en-US" sz="1200" kern="1200" dirty="0"/>
            <a:t>Specialised </a:t>
          </a:r>
          <a:r>
            <a:rPr lang="en-US" sz="1200" kern="1200" dirty="0" err="1"/>
            <a:t>Programms</a:t>
          </a:r>
          <a:r>
            <a:rPr lang="en-US" sz="1200" kern="1200" dirty="0"/>
            <a:t> </a:t>
          </a:r>
        </a:p>
      </dsp:txBody>
      <dsp:txXfrm>
        <a:off x="356927" y="3187256"/>
        <a:ext cx="4720293" cy="3196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2/28/2026</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2780FBB-F712-42E7-8C2F-226D98798B3F}" type="slidenum">
              <a:rPr lang="en-US" smtClean="0"/>
              <a:t>3</a:t>
            </a:fld>
            <a:endParaRPr lang="en-US" dirty="0"/>
          </a:p>
        </p:txBody>
      </p:sp>
    </p:spTree>
    <p:extLst>
      <p:ext uri="{BB962C8B-B14F-4D97-AF65-F5344CB8AC3E}">
        <p14:creationId xmlns:p14="http://schemas.microsoft.com/office/powerpoint/2010/main" val="3746902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12</a:t>
            </a:fld>
            <a:endParaRPr lang="en-US"/>
          </a:p>
        </p:txBody>
      </p:sp>
    </p:spTree>
    <p:extLst>
      <p:ext uri="{BB962C8B-B14F-4D97-AF65-F5344CB8AC3E}">
        <p14:creationId xmlns:p14="http://schemas.microsoft.com/office/powerpoint/2010/main" val="2762238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2/28/2026</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7.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audio" Target="../media/media3.m4a"/><Relationship Id="rId7" Type="http://schemas.openxmlformats.org/officeDocument/2006/relationships/hyperlink" Target="https://www.crtcare.co.uk/2026/02/01/what-is-private-care/" TargetMode="Externa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8.png"/><Relationship Id="rId11" Type="http://schemas.openxmlformats.org/officeDocument/2006/relationships/image" Target="../media/image3.png"/><Relationship Id="rId5" Type="http://schemas.openxmlformats.org/officeDocument/2006/relationships/notesSlide" Target="../notesSlides/notesSlide1.xml"/><Relationship Id="rId10" Type="http://schemas.openxmlformats.org/officeDocument/2006/relationships/hyperlink" Target="https://www.publicdomainpictures.net/en/view-image.php?image=546602&amp;picture=wellness-and-fitness" TargetMode="External"/><Relationship Id="rId4" Type="http://schemas.openxmlformats.org/officeDocument/2006/relationships/slideLayout" Target="../slideLayouts/slideLayout3.xml"/><Relationship Id="rId9" Type="http://schemas.openxmlformats.org/officeDocument/2006/relationships/image" Target="../media/image10.jp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4.xml"/><Relationship Id="rId7" Type="http://schemas.openxmlformats.org/officeDocument/2006/relationships/hyperlink" Target="https://www.wallpaperflare.com/syringe-treatment-medical-medicine-health-needle-disease-wallpaper-entqk"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jpeg"/><Relationship Id="rId5" Type="http://schemas.openxmlformats.org/officeDocument/2006/relationships/hyperlink" Target="https://www.publicdomainpictures.net/en/view-image.php?image=592027&amp;picture=girl-power" TargetMode="Externa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5.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5.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6.jpg"/><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12.m4a"/><Relationship Id="rId7" Type="http://schemas.openxmlformats.org/officeDocument/2006/relationships/diagramLayout" Target="../diagrams/layout3.xml"/><Relationship Id="rId2" Type="http://schemas.microsoft.com/office/2007/relationships/media" Target="../media/media12.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3.png"/><Relationship Id="rId5" Type="http://schemas.openxmlformats.org/officeDocument/2006/relationships/notesSlide" Target="../notesSlides/notesSlide2.xml"/><Relationship Id="rId10" Type="http://schemas.microsoft.com/office/2007/relationships/diagramDrawing" Target="../diagrams/drawing3.xml"/><Relationship Id="rId4" Type="http://schemas.openxmlformats.org/officeDocument/2006/relationships/slideLayout" Target="../slideLayouts/slideLayout5.xml"/><Relationship Id="rId9" Type="http://schemas.openxmlformats.org/officeDocument/2006/relationships/diagramColors" Target="../diagrams/colors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5.xml"/><Relationship Id="rId7" Type="http://schemas.openxmlformats.org/officeDocument/2006/relationships/diagramColors" Target="../diagrams/colors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5.xml"/><Relationship Id="rId7" Type="http://schemas.openxmlformats.org/officeDocument/2006/relationships/diagramColors" Target="../diagrams/colors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creativecommons.org/licenses/by/3.0/" TargetMode="External"/><Relationship Id="rId5" Type="http://schemas.openxmlformats.org/officeDocument/2006/relationships/hyperlink" Target="https://wtcs.pressbooks.pub/nursingfundamentals/chapter/4-6-planning/" TargetMode="Externa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8.xml"/><Relationship Id="rId7" Type="http://schemas.openxmlformats.org/officeDocument/2006/relationships/diagramColors" Target="../diagrams/colors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7" Type="http://schemas.openxmlformats.org/officeDocument/2006/relationships/image" Target="../media/image3.png"/><Relationship Id="rId2" Type="http://schemas.microsoft.com/office/2007/relationships/media" Target="../media/media19.m4a"/><Relationship Id="rId1" Type="http://schemas.openxmlformats.org/officeDocument/2006/relationships/tags" Target="../tags/tag3.xml"/><Relationship Id="rId6" Type="http://schemas.openxmlformats.org/officeDocument/2006/relationships/hyperlink" Target="https://www.pickpik.com/nursing-nurse-prom-woman-white-dress-133440" TargetMode="External"/><Relationship Id="rId5" Type="http://schemas.openxmlformats.org/officeDocument/2006/relationships/image" Target="../media/image18.jpg"/><Relationship Id="rId4"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audio" Target="../media/media21.m4a"/><Relationship Id="rId7" Type="http://schemas.openxmlformats.org/officeDocument/2006/relationships/diagramQuickStyle" Target="../diagrams/quickStyle7.xml"/><Relationship Id="rId2" Type="http://schemas.microsoft.com/office/2007/relationships/media" Target="../media/media21.m4a"/><Relationship Id="rId1" Type="http://schemas.openxmlformats.org/officeDocument/2006/relationships/tags" Target="../tags/tag4.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slideLayout" Target="../slideLayouts/slideLayout9.xml"/><Relationship Id="rId9" Type="http://schemas.microsoft.com/office/2007/relationships/diagramDrawing" Target="../diagrams/drawing7.xml"/></Relationships>
</file>

<file path=ppt/slides/_rels/slide22.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slideLayout" Target="../slideLayouts/slideLayout10.xml"/><Relationship Id="rId7" Type="http://schemas.openxmlformats.org/officeDocument/2006/relationships/hyperlink" Target="https://www.calhealthreport.org/2013/08/26/how-the-acas-medi-cal-expansion-will-work/"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0.jpeg"/><Relationship Id="rId5" Type="http://schemas.openxmlformats.org/officeDocument/2006/relationships/hyperlink" Target="https://techboomers.com/best-cell-phones-for-seniors" TargetMode="External"/><Relationship Id="rId10" Type="http://schemas.openxmlformats.org/officeDocument/2006/relationships/image" Target="../media/image3.png"/><Relationship Id="rId4" Type="http://schemas.openxmlformats.org/officeDocument/2006/relationships/image" Target="../media/image19.png"/><Relationship Id="rId9" Type="http://schemas.openxmlformats.org/officeDocument/2006/relationships/hyperlink" Target="https://creativecommons.org/licenses/by-nc/3.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betterhealthwhileaging.net/alzheimers-and-types-of-dementia-in-aging/" TargetMode="External"/><Relationship Id="rId2" Type="http://schemas.openxmlformats.org/officeDocument/2006/relationships/image" Target="../media/image21.jpeg"/><Relationship Id="rId1" Type="http://schemas.openxmlformats.org/officeDocument/2006/relationships/slideLayout" Target="../slideLayouts/slideLayout11.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3C6BEB-B2F9-9F3A-8982-C181DA348021}"/>
              </a:ext>
            </a:extLst>
          </p:cNvPr>
          <p:cNvPicPr>
            <a:picLocks noChangeAspect="1"/>
          </p:cNvPicPr>
          <p:nvPr/>
        </p:nvPicPr>
        <p:blipFill>
          <a:blip r:embed="rId4"/>
          <a:stretch>
            <a:fillRect/>
          </a:stretch>
        </p:blipFill>
        <p:spPr>
          <a:xfrm>
            <a:off x="9671914" y="0"/>
            <a:ext cx="2520086" cy="1121700"/>
          </a:xfrm>
          <a:prstGeom prst="rect">
            <a:avLst/>
          </a:prstGeom>
        </p:spPr>
      </p:pic>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lstStyle/>
          <a:p>
            <a:r>
              <a:rPr lang="en-US" dirty="0"/>
              <a:t>Evaluating the Care and Support of Older People</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US" dirty="0"/>
              <a:t>Ana-Maria Bors</a:t>
            </a:r>
          </a:p>
          <a:p>
            <a:r>
              <a:rPr lang="en-US" dirty="0"/>
              <a:t>2316319</a:t>
            </a:r>
          </a:p>
        </p:txBody>
      </p:sp>
      <p:pic>
        <p:nvPicPr>
          <p:cNvPr id="11" name="Audio 10">
            <a:hlinkClick r:id="" action="ppaction://media"/>
            <a:extLst>
              <a:ext uri="{FF2B5EF4-FFF2-40B4-BE49-F238E27FC236}">
                <a16:creationId xmlns:a16="http://schemas.microsoft.com/office/drawing/2014/main" id="{AE6D85F4-DE42-554E-60B4-A8FE46645F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3580386"/>
      </p:ext>
    </p:extLst>
  </p:cSld>
  <p:clrMapOvr>
    <a:masterClrMapping/>
  </p:clrMapOvr>
  <mc:AlternateContent xmlns:mc="http://schemas.openxmlformats.org/markup-compatibility/2006">
    <mc:Choice xmlns:p14="http://schemas.microsoft.com/office/powerpoint/2010/main" Requires="p14">
      <p:transition spd="med" p14:dur="700" advTm="14737">
        <p:fade/>
      </p:transition>
    </mc:Choice>
    <mc:Fallback>
      <p:transition spd="med" advTm="147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ame 2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ame 26">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8200" y="857251"/>
            <a:ext cx="4337808" cy="1330778"/>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Main Contents</a:t>
            </a:r>
          </a:p>
        </p:txBody>
      </p:sp>
      <p:sp>
        <p:nvSpPr>
          <p:cNvPr id="3" name="Content Placeholder 2">
            <a:extLst>
              <a:ext uri="{FF2B5EF4-FFF2-40B4-BE49-F238E27FC236}">
                <a16:creationId xmlns:a16="http://schemas.microsoft.com/office/drawing/2014/main" id="{DB6566BB-9632-4FD7-9FFC-FD3C43D3954E}"/>
              </a:ext>
            </a:extLst>
          </p:cNvPr>
          <p:cNvSpPr>
            <a:spLocks noGrp="1"/>
          </p:cNvSpPr>
          <p:nvPr>
            <p:ph idx="1"/>
          </p:nvPr>
        </p:nvSpPr>
        <p:spPr>
          <a:xfrm>
            <a:off x="838199" y="2733675"/>
            <a:ext cx="4337809" cy="2986087"/>
          </a:xfrm>
        </p:spPr>
        <p:txBody>
          <a:bodyPr vert="horz" lIns="91440" tIns="45720" rIns="91440" bIns="45720" rtlCol="0">
            <a:normAutofit/>
          </a:bodyPr>
          <a:lstStyle/>
          <a:p>
            <a:pPr indent="-228600">
              <a:buFont typeface="Wingdings" panose="05000000000000000000" pitchFamily="2" charset="2"/>
              <a:buChar char="§"/>
            </a:pPr>
            <a:r>
              <a:rPr lang="en-US" sz="1800" dirty="0">
                <a:solidFill>
                  <a:schemeClr val="tx2">
                    <a:alpha val="60000"/>
                  </a:schemeClr>
                </a:solidFill>
              </a:rPr>
              <a:t>Introduction</a:t>
            </a:r>
          </a:p>
          <a:p>
            <a:pPr indent="-228600">
              <a:buFont typeface="Wingdings" panose="05000000000000000000" pitchFamily="2" charset="2"/>
              <a:buChar char="§"/>
            </a:pPr>
            <a:r>
              <a:rPr lang="en-US" sz="1800" dirty="0">
                <a:solidFill>
                  <a:schemeClr val="tx2">
                    <a:alpha val="60000"/>
                  </a:schemeClr>
                </a:solidFill>
              </a:rPr>
              <a:t>Care, Empowerment and Support Needs: a Critical Evaluation</a:t>
            </a:r>
          </a:p>
          <a:p>
            <a:pPr indent="-228600">
              <a:buFont typeface="Wingdings" panose="05000000000000000000" pitchFamily="2" charset="2"/>
              <a:buChar char="§"/>
            </a:pPr>
            <a:r>
              <a:rPr lang="en-US" sz="1800" dirty="0">
                <a:solidFill>
                  <a:schemeClr val="tx2">
                    <a:alpha val="60000"/>
                  </a:schemeClr>
                </a:solidFill>
              </a:rPr>
              <a:t>Theories and Policies</a:t>
            </a:r>
          </a:p>
          <a:p>
            <a:pPr indent="-228600">
              <a:buFont typeface="Wingdings" panose="05000000000000000000" pitchFamily="2" charset="2"/>
              <a:buChar char="§"/>
            </a:pPr>
            <a:r>
              <a:rPr lang="en-US" sz="1800" dirty="0">
                <a:solidFill>
                  <a:schemeClr val="tx2">
                    <a:alpha val="60000"/>
                  </a:schemeClr>
                </a:solidFill>
              </a:rPr>
              <a:t>Challenges</a:t>
            </a:r>
          </a:p>
          <a:p>
            <a:pPr indent="-228600">
              <a:buFont typeface="Wingdings" panose="05000000000000000000" pitchFamily="2" charset="2"/>
              <a:buChar char="§"/>
            </a:pPr>
            <a:r>
              <a:rPr lang="en-US" sz="1800" dirty="0">
                <a:solidFill>
                  <a:schemeClr val="tx2">
                    <a:alpha val="60000"/>
                  </a:schemeClr>
                </a:solidFill>
              </a:rPr>
              <a:t> Recommendations</a:t>
            </a:r>
          </a:p>
          <a:p>
            <a:pPr indent="-228600">
              <a:buFont typeface="Wingdings" panose="05000000000000000000" pitchFamily="2" charset="2"/>
              <a:buChar char="§"/>
            </a:pPr>
            <a:r>
              <a:rPr lang="en-US" sz="1800" dirty="0">
                <a:solidFill>
                  <a:schemeClr val="tx2">
                    <a:alpha val="60000"/>
                  </a:schemeClr>
                </a:solidFill>
              </a:rPr>
              <a:t>Conclusion</a:t>
            </a:r>
          </a:p>
          <a:p>
            <a:pPr indent="-228600">
              <a:buFont typeface="Wingdings" panose="05000000000000000000" pitchFamily="2" charset="2"/>
              <a:buChar char="§"/>
            </a:pPr>
            <a:endParaRPr lang="en-US" sz="1800" dirty="0">
              <a:solidFill>
                <a:schemeClr val="tx2">
                  <a:alpha val="60000"/>
                </a:schemeClr>
              </a:solidFill>
            </a:endParaRPr>
          </a:p>
        </p:txBody>
      </p:sp>
      <p:pic>
        <p:nvPicPr>
          <p:cNvPr id="15" name="Picture Placeholder 14" descr="Exercising with trainer">
            <a:extLst>
              <a:ext uri="{FF2B5EF4-FFF2-40B4-BE49-F238E27FC236}">
                <a16:creationId xmlns:a16="http://schemas.microsoft.com/office/drawing/2014/main" id="{AECBB048-D3B9-4FE4-A34B-876DE7D50C84}"/>
              </a:ext>
            </a:extLst>
          </p:cNvPr>
          <p:cNvPicPr>
            <a:picLocks noGrp="1" noChangeAspect="1"/>
          </p:cNvPicPr>
          <p:nvPr>
            <p:ph type="pic" sz="quarter" idx="16"/>
          </p:nvPr>
        </p:nvPicPr>
        <p:blipFill>
          <a:blip r:embed="rId4">
            <a:alphaModFix amt="90000"/>
          </a:blip>
          <a:stretch/>
        </p:blipFill>
        <p:spPr>
          <a:xfrm>
            <a:off x="5729681" y="1551489"/>
            <a:ext cx="2752344" cy="1864713"/>
          </a:xfrm>
          <a:prstGeom prst="rect">
            <a:avLst/>
          </a:prstGeom>
        </p:spPr>
      </p:pic>
      <p:pic>
        <p:nvPicPr>
          <p:cNvPr id="11" name="Picture Placeholder 10" descr="Female attending counseling">
            <a:extLst>
              <a:ext uri="{FF2B5EF4-FFF2-40B4-BE49-F238E27FC236}">
                <a16:creationId xmlns:a16="http://schemas.microsoft.com/office/drawing/2014/main" id="{0CF184A7-72F0-4298-BD0F-B461E6A43557}"/>
              </a:ext>
            </a:extLst>
          </p:cNvPr>
          <p:cNvPicPr>
            <a:picLocks noGrp="1" noChangeAspect="1"/>
          </p:cNvPicPr>
          <p:nvPr>
            <p:ph type="pic" sz="quarter" idx="14"/>
          </p:nvPr>
        </p:nvPicPr>
        <p:blipFill>
          <a:blip r:embed="rId5">
            <a:alphaModFix amt="90000"/>
          </a:blip>
          <a:stretch/>
        </p:blipFill>
        <p:spPr>
          <a:xfrm>
            <a:off x="8599360" y="1577615"/>
            <a:ext cx="2754439" cy="1838588"/>
          </a:xfrm>
          <a:prstGeom prst="rect">
            <a:avLst/>
          </a:prstGeom>
        </p:spPr>
      </p:pic>
      <p:pic>
        <p:nvPicPr>
          <p:cNvPr id="13" name="Picture Placeholder 12" descr="Person walking with cane">
            <a:extLst>
              <a:ext uri="{FF2B5EF4-FFF2-40B4-BE49-F238E27FC236}">
                <a16:creationId xmlns:a16="http://schemas.microsoft.com/office/drawing/2014/main" id="{DB4636A3-BAA9-469C-8F28-2B0A9530D277}"/>
              </a:ext>
            </a:extLst>
          </p:cNvPr>
          <p:cNvPicPr>
            <a:picLocks noGrp="1" noChangeAspect="1"/>
          </p:cNvPicPr>
          <p:nvPr>
            <p:ph type="pic" sz="quarter" idx="15"/>
          </p:nvPr>
        </p:nvPicPr>
        <p:blipFill>
          <a:blip r:embed="rId6">
            <a:alphaModFix amt="90000"/>
          </a:blip>
          <a:stretch/>
        </p:blipFill>
        <p:spPr>
          <a:xfrm>
            <a:off x="5729681" y="3507341"/>
            <a:ext cx="2752344" cy="1837189"/>
          </a:xfrm>
          <a:prstGeom prst="rect">
            <a:avLst/>
          </a:prstGeom>
        </p:spPr>
      </p:pic>
      <p:pic>
        <p:nvPicPr>
          <p:cNvPr id="9" name="Picture Placeholder 8" descr="Two people holding hands">
            <a:extLst>
              <a:ext uri="{FF2B5EF4-FFF2-40B4-BE49-F238E27FC236}">
                <a16:creationId xmlns:a16="http://schemas.microsoft.com/office/drawing/2014/main" id="{39953FF0-412E-4D4D-91B1-A91C65C46627}"/>
              </a:ext>
            </a:extLst>
          </p:cNvPr>
          <p:cNvPicPr>
            <a:picLocks noGrp="1" noChangeAspect="1"/>
          </p:cNvPicPr>
          <p:nvPr>
            <p:ph type="pic" sz="quarter" idx="13"/>
          </p:nvPr>
        </p:nvPicPr>
        <p:blipFill>
          <a:blip r:embed="rId7">
            <a:alphaModFix amt="90000"/>
          </a:blip>
          <a:stretch/>
        </p:blipFill>
        <p:spPr>
          <a:xfrm>
            <a:off x="8599360" y="3507341"/>
            <a:ext cx="2754439" cy="1831701"/>
          </a:xfrm>
          <a:prstGeom prst="rect">
            <a:avLst/>
          </a:prstGeom>
        </p:spPr>
      </p:pic>
      <p:sp>
        <p:nvSpPr>
          <p:cNvPr id="18" name="Slide Number Placeholder 17">
            <a:extLst>
              <a:ext uri="{FF2B5EF4-FFF2-40B4-BE49-F238E27FC236}">
                <a16:creationId xmlns:a16="http://schemas.microsoft.com/office/drawing/2014/main" id="{41898C30-E58E-4EC9-8A27-DF1822A9863B}"/>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2</a:t>
            </a:fld>
            <a:endParaRPr lang="en-US" dirty="0"/>
          </a:p>
        </p:txBody>
      </p:sp>
      <p:pic>
        <p:nvPicPr>
          <p:cNvPr id="10" name="Audio 9">
            <a:hlinkClick r:id="" action="ppaction://media"/>
            <a:extLst>
              <a:ext uri="{FF2B5EF4-FFF2-40B4-BE49-F238E27FC236}">
                <a16:creationId xmlns:a16="http://schemas.microsoft.com/office/drawing/2014/main" id="{08035211-A33B-EC11-015F-494FB4FD813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2346778"/>
      </p:ext>
    </p:extLst>
  </p:cSld>
  <p:clrMapOvr>
    <a:masterClrMapping/>
  </p:clrMapOvr>
  <mc:AlternateContent xmlns:mc="http://schemas.openxmlformats.org/markup-compatibility/2006">
    <mc:Choice xmlns:p14="http://schemas.microsoft.com/office/powerpoint/2010/main" Requires="p14">
      <p:transition spd="slow" p14:dur="2000" advTm="8843"/>
    </mc:Choice>
    <mc:Fallback>
      <p:transition spd="slow" advTm="8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 name="Frame 9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8" name="Rectangle 9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Frame 9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838200" y="857251"/>
            <a:ext cx="5890590" cy="2076450"/>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Introduction</a:t>
            </a:r>
          </a:p>
        </p:txBody>
      </p:sp>
      <p:pic>
        <p:nvPicPr>
          <p:cNvPr id="10" name="Picture Placeholder 9">
            <a:extLst>
              <a:ext uri="{FF2B5EF4-FFF2-40B4-BE49-F238E27FC236}">
                <a16:creationId xmlns:a16="http://schemas.microsoft.com/office/drawing/2014/main" id="{96812000-377B-4B9A-A2C2-AFDD83B7A3F4}"/>
              </a:ext>
            </a:extLst>
          </p:cNvPr>
          <p:cNvPicPr>
            <a:picLocks noGrp="1" noChangeAspect="1"/>
          </p:cNvPicPr>
          <p:nvPr>
            <p:ph type="pic" sz="quarter" idx="14"/>
          </p:nvPr>
        </p:nvPicPr>
        <p:blipFill>
          <a:blip r:embed="rId6">
            <a:alphaModFix amt="90000"/>
            <a:extLst>
              <a:ext uri="{837473B0-CC2E-450A-ABE3-18F120FF3D39}">
                <a1611:picAttrSrcUrl xmlns:a1611="http://schemas.microsoft.com/office/drawing/2016/11/main" r:id="rId7"/>
              </a:ext>
            </a:extLst>
          </a:blip>
          <a:srcRect r="-3" b="26008"/>
          <a:stretch>
            <a:fillRect/>
          </a:stretch>
        </p:blipFill>
        <p:spPr>
          <a:xfrm>
            <a:off x="7734299" y="486560"/>
            <a:ext cx="3968125" cy="1959772"/>
          </a:xfrm>
          <a:prstGeom prst="rect">
            <a:avLst/>
          </a:prstGeom>
        </p:spPr>
      </p:pic>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838199" y="3190875"/>
            <a:ext cx="5890591" cy="2986087"/>
          </a:xfrm>
        </p:spPr>
        <p:txBody>
          <a:bodyPr vert="horz" lIns="91440" tIns="45720" rIns="91440" bIns="45720" rtlCol="0">
            <a:normAutofit/>
          </a:bodyPr>
          <a:lstStyle/>
          <a:p>
            <a:pPr indent="-228600">
              <a:lnSpc>
                <a:spcPct val="110000"/>
              </a:lnSpc>
              <a:buFont typeface="Wingdings" panose="05000000000000000000" pitchFamily="2" charset="2"/>
              <a:buChar char="§"/>
            </a:pPr>
            <a:r>
              <a:rPr lang="en-US" sz="1800" dirty="0">
                <a:solidFill>
                  <a:schemeClr val="tx2">
                    <a:alpha val="60000"/>
                  </a:schemeClr>
                </a:solidFill>
              </a:rPr>
              <a:t>Recent studies have shown that the United Kingdom population is rapidly ageing, 4 in 10 people are aged 50 and over, according to the last statistics in 2021. (</a:t>
            </a:r>
            <a:r>
              <a:rPr lang="da-DK" sz="1800" dirty="0">
                <a:solidFill>
                  <a:schemeClr val="tx2">
                    <a:alpha val="60000"/>
                  </a:schemeClr>
                </a:solidFill>
              </a:rPr>
              <a:t>Centre for Ageing Better, 2024)</a:t>
            </a:r>
            <a:endParaRPr lang="en-US" sz="1800" dirty="0">
              <a:solidFill>
                <a:schemeClr val="tx2">
                  <a:alpha val="60000"/>
                </a:schemeClr>
              </a:solidFill>
            </a:endParaRPr>
          </a:p>
          <a:p>
            <a:pPr indent="-228600">
              <a:lnSpc>
                <a:spcPct val="110000"/>
              </a:lnSpc>
              <a:buFont typeface="Wingdings" panose="05000000000000000000" pitchFamily="2" charset="2"/>
              <a:buChar char="§"/>
            </a:pPr>
            <a:r>
              <a:rPr lang="en-US" sz="1800" dirty="0">
                <a:solidFill>
                  <a:schemeClr val="tx2">
                    <a:alpha val="60000"/>
                  </a:schemeClr>
                </a:solidFill>
              </a:rPr>
              <a:t>The importance of evaluating older people’s care needs ensures a holistic approach to care, promotes independence, safeguards wellbeing and responds to changing needs over time. </a:t>
            </a:r>
          </a:p>
        </p:txBody>
      </p:sp>
      <p:pic>
        <p:nvPicPr>
          <p:cNvPr id="12" name="Picture Placeholder 11" descr="Couple holding cane">
            <a:extLst>
              <a:ext uri="{FF2B5EF4-FFF2-40B4-BE49-F238E27FC236}">
                <a16:creationId xmlns:a16="http://schemas.microsoft.com/office/drawing/2014/main" id="{4F42B7E8-FEA7-4E82-B22D-FA9926040956}"/>
              </a:ext>
            </a:extLst>
          </p:cNvPr>
          <p:cNvPicPr>
            <a:picLocks noGrp="1" noChangeAspect="1"/>
          </p:cNvPicPr>
          <p:nvPr>
            <p:ph type="pic" sz="quarter" idx="15"/>
          </p:nvPr>
        </p:nvPicPr>
        <p:blipFill>
          <a:blip r:embed="rId8">
            <a:alphaModFix amt="90000"/>
          </a:blip>
          <a:srcRect t="652" r="-3" b="25357"/>
          <a:stretch>
            <a:fillRect/>
          </a:stretch>
        </p:blipFill>
        <p:spPr>
          <a:xfrm>
            <a:off x="7734299" y="2446332"/>
            <a:ext cx="3968125" cy="1959772"/>
          </a:xfrm>
          <a:prstGeom prst="rect">
            <a:avLst/>
          </a:prstGeom>
        </p:spPr>
      </p:pic>
      <p:pic>
        <p:nvPicPr>
          <p:cNvPr id="8" name="Picture Placeholder 7">
            <a:extLst>
              <a:ext uri="{FF2B5EF4-FFF2-40B4-BE49-F238E27FC236}">
                <a16:creationId xmlns:a16="http://schemas.microsoft.com/office/drawing/2014/main" id="{2088C71B-3F8B-4679-8801-8C4C86D45C13}"/>
              </a:ext>
            </a:extLst>
          </p:cNvPr>
          <p:cNvPicPr>
            <a:picLocks noGrp="1" noChangeAspect="1"/>
          </p:cNvPicPr>
          <p:nvPr>
            <p:ph type="pic" sz="quarter" idx="13"/>
          </p:nvPr>
        </p:nvPicPr>
        <p:blipFill>
          <a:blip r:embed="rId9">
            <a:alphaModFix amt="90000"/>
            <a:extLst>
              <a:ext uri="{837473B0-CC2E-450A-ABE3-18F120FF3D39}">
                <a1611:picAttrSrcUrl xmlns:a1611="http://schemas.microsoft.com/office/drawing/2016/11/main" r:id="rId10"/>
              </a:ext>
            </a:extLst>
          </a:blip>
          <a:srcRect b="4690"/>
          <a:stretch>
            <a:fillRect/>
          </a:stretch>
        </p:blipFill>
        <p:spPr>
          <a:xfrm>
            <a:off x="7734299" y="4406103"/>
            <a:ext cx="3968125" cy="1959772"/>
          </a:xfrm>
          <a:prstGeom prst="rect">
            <a:avLst/>
          </a:prstGeom>
        </p:spPr>
      </p:pic>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3</a:t>
            </a:fld>
            <a:endParaRPr lang="en-US" dirty="0"/>
          </a:p>
        </p:txBody>
      </p:sp>
      <p:pic>
        <p:nvPicPr>
          <p:cNvPr id="11" name="Audio 10">
            <a:hlinkClick r:id="" action="ppaction://media"/>
            <a:extLst>
              <a:ext uri="{FF2B5EF4-FFF2-40B4-BE49-F238E27FC236}">
                <a16:creationId xmlns:a16="http://schemas.microsoft.com/office/drawing/2014/main" id="{082D46B8-D4B0-4B3C-C761-2FE919D879F8}"/>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590342866"/>
      </p:ext>
    </p:extLst>
  </p:cSld>
  <p:clrMapOvr>
    <a:masterClrMapping/>
  </p:clrMapOvr>
  <mc:AlternateContent xmlns:mc="http://schemas.openxmlformats.org/markup-compatibility/2006">
    <mc:Choice xmlns:p14="http://schemas.microsoft.com/office/powerpoint/2010/main" Requires="p14">
      <p:transition spd="slow" p14:dur="2000" advTm="40285"/>
    </mc:Choice>
    <mc:Fallback>
      <p:transition spd="slow" advTm="40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ame 2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9" name="Rectangle 28">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92000"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F8E50F-247A-4628-90BB-62A60E39664C}"/>
              </a:ext>
            </a:extLst>
          </p:cNvPr>
          <p:cNvSpPr>
            <a:spLocks noGrp="1"/>
          </p:cNvSpPr>
          <p:nvPr>
            <p:ph type="ctrTitle"/>
          </p:nvPr>
        </p:nvSpPr>
        <p:spPr>
          <a:xfrm>
            <a:off x="838199" y="3873532"/>
            <a:ext cx="5872993" cy="2399252"/>
          </a:xfrm>
        </p:spPr>
        <p:txBody>
          <a:bodyPr vert="horz" lIns="91440" tIns="45720" rIns="91440" bIns="45720" rtlCol="0" anchor="t">
            <a:normAutofit/>
          </a:bodyPr>
          <a:lstStyle/>
          <a:p>
            <a:r>
              <a:rPr lang="en-US" sz="4400" dirty="0">
                <a:solidFill>
                  <a:srgbClr val="FFFFFF"/>
                </a:solidFill>
              </a:rPr>
              <a:t>Care, Empowerment and Support Needs: a Critical Evaluation</a:t>
            </a:r>
          </a:p>
        </p:txBody>
      </p:sp>
      <p:sp>
        <p:nvSpPr>
          <p:cNvPr id="27" name="Rectangle 26">
            <a:extLst>
              <a:ext uri="{FF2B5EF4-FFF2-40B4-BE49-F238E27FC236}">
                <a16:creationId xmlns:a16="http://schemas.microsoft.com/office/drawing/2014/main" id="{2D500B59-4CB5-4E11-9A7B-D19B4BA14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359401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Placeholder 7">
            <a:extLst>
              <a:ext uri="{FF2B5EF4-FFF2-40B4-BE49-F238E27FC236}">
                <a16:creationId xmlns:a16="http://schemas.microsoft.com/office/drawing/2014/main" id="{85A0C8BD-91DD-68A8-59DF-11F4909F7BCF}"/>
              </a:ext>
            </a:extLst>
          </p:cNvPr>
          <p:cNvPicPr>
            <a:picLocks noGrp="1" noChangeAspect="1"/>
          </p:cNvPicPr>
          <p:nvPr>
            <p:ph type="pic" sz="quarter" idx="14"/>
          </p:nvPr>
        </p:nvPicPr>
        <p:blipFill>
          <a:blip r:embed="rId4">
            <a:alphaModFix amt="60000"/>
            <a:extLst>
              <a:ext uri="{837473B0-CC2E-450A-ABE3-18F120FF3D39}">
                <a1611:picAttrSrcUrl xmlns:a1611="http://schemas.microsoft.com/office/drawing/2016/11/main" r:id="rId5"/>
              </a:ext>
            </a:extLst>
          </a:blip>
          <a:srcRect l="7856" r="1939"/>
          <a:stretch>
            <a:fillRect/>
          </a:stretch>
        </p:blipFill>
        <p:spPr>
          <a:xfrm>
            <a:off x="20" y="663"/>
            <a:ext cx="6095980" cy="3594019"/>
          </a:xfrm>
          <a:prstGeom prst="rect">
            <a:avLst/>
          </a:prstGeom>
        </p:spPr>
      </p:pic>
      <p:pic>
        <p:nvPicPr>
          <p:cNvPr id="7" name="Picture Placeholder 6">
            <a:extLst>
              <a:ext uri="{FF2B5EF4-FFF2-40B4-BE49-F238E27FC236}">
                <a16:creationId xmlns:a16="http://schemas.microsoft.com/office/drawing/2014/main" id="{4C238EB8-09B7-4151-B562-13B050D4A3E6}"/>
              </a:ext>
            </a:extLst>
          </p:cNvPr>
          <p:cNvPicPr>
            <a:picLocks noGrp="1" noChangeAspect="1"/>
          </p:cNvPicPr>
          <p:nvPr>
            <p:ph type="pic" sz="quarter" idx="13"/>
          </p:nvPr>
        </p:nvPicPr>
        <p:blipFill>
          <a:blip r:embed="rId6">
            <a:alphaModFix amt="60000"/>
            <a:extLst>
              <a:ext uri="{837473B0-CC2E-450A-ABE3-18F120FF3D39}">
                <a1611:picAttrSrcUrl xmlns:a1611="http://schemas.microsoft.com/office/drawing/2016/11/main" r:id="rId7"/>
              </a:ext>
            </a:extLst>
          </a:blip>
          <a:srcRect t="30050" r="2" b="5018"/>
          <a:stretch>
            <a:fillRect/>
          </a:stretch>
        </p:blipFill>
        <p:spPr>
          <a:xfrm>
            <a:off x="6092952" y="663"/>
            <a:ext cx="6099048" cy="3594019"/>
          </a:xfrm>
          <a:prstGeom prst="rect">
            <a:avLst/>
          </a:prstGeom>
        </p:spPr>
      </p:pic>
      <p:pic>
        <p:nvPicPr>
          <p:cNvPr id="12" name="Audio 11">
            <a:hlinkClick r:id="" action="ppaction://media"/>
            <a:extLst>
              <a:ext uri="{FF2B5EF4-FFF2-40B4-BE49-F238E27FC236}">
                <a16:creationId xmlns:a16="http://schemas.microsoft.com/office/drawing/2014/main" id="{C611353B-4112-A913-C896-5FCE8A273E4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3196608"/>
      </p:ext>
    </p:extLst>
  </p:cSld>
  <p:clrMapOvr>
    <a:masterClrMapping/>
  </p:clrMapOvr>
  <mc:AlternateContent xmlns:mc="http://schemas.openxmlformats.org/markup-compatibility/2006">
    <mc:Choice xmlns:p14="http://schemas.microsoft.com/office/powerpoint/2010/main" Requires="p14">
      <p:transition spd="slow" p14:dur="2000" advTm="9115"/>
    </mc:Choice>
    <mc:Fallback>
      <p:transition spd="slow" advTm="9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AE25-45C0-D55D-8712-74EEB70F119C}"/>
              </a:ext>
            </a:extLst>
          </p:cNvPr>
          <p:cNvSpPr>
            <a:spLocks noGrp="1"/>
          </p:cNvSpPr>
          <p:nvPr>
            <p:ph type="title"/>
          </p:nvPr>
        </p:nvSpPr>
        <p:spPr/>
        <p:txBody>
          <a:bodyPr/>
          <a:lstStyle/>
          <a:p>
            <a:r>
              <a:rPr lang="en-US" dirty="0"/>
              <a:t>Care Needs</a:t>
            </a:r>
          </a:p>
        </p:txBody>
      </p:sp>
      <p:graphicFrame>
        <p:nvGraphicFramePr>
          <p:cNvPr id="7" name="Content Placeholder 6">
            <a:extLst>
              <a:ext uri="{FF2B5EF4-FFF2-40B4-BE49-F238E27FC236}">
                <a16:creationId xmlns:a16="http://schemas.microsoft.com/office/drawing/2014/main" id="{368CED16-9187-4570-6935-27806D596BCC}"/>
              </a:ext>
            </a:extLst>
          </p:cNvPr>
          <p:cNvGraphicFramePr>
            <a:graphicFrameLocks noGrp="1"/>
          </p:cNvGraphicFramePr>
          <p:nvPr>
            <p:ph idx="1"/>
            <p:extLst>
              <p:ext uri="{D42A27DB-BD31-4B8C-83A1-F6EECF244321}">
                <p14:modId xmlns:p14="http://schemas.microsoft.com/office/powerpoint/2010/main" val="2981705346"/>
              </p:ext>
            </p:extLst>
          </p:nvPr>
        </p:nvGraphicFramePr>
        <p:xfrm>
          <a:off x="805543" y="2626361"/>
          <a:ext cx="10548257" cy="2225040"/>
        </p:xfrm>
        <a:graphic>
          <a:graphicData uri="http://schemas.openxmlformats.org/drawingml/2006/table">
            <a:tbl>
              <a:tblPr firstRow="1" bandRow="1">
                <a:tableStyleId>{5C22544A-7EE6-4342-B048-85BDC9FD1C3A}</a:tableStyleId>
              </a:tblPr>
              <a:tblGrid>
                <a:gridCol w="5290457">
                  <a:extLst>
                    <a:ext uri="{9D8B030D-6E8A-4147-A177-3AD203B41FA5}">
                      <a16:colId xmlns:a16="http://schemas.microsoft.com/office/drawing/2014/main" val="2405822882"/>
                    </a:ext>
                  </a:extLst>
                </a:gridCol>
                <a:gridCol w="5257800">
                  <a:extLst>
                    <a:ext uri="{9D8B030D-6E8A-4147-A177-3AD203B41FA5}">
                      <a16:colId xmlns:a16="http://schemas.microsoft.com/office/drawing/2014/main" val="1604518337"/>
                    </a:ext>
                  </a:extLst>
                </a:gridCol>
              </a:tblGrid>
              <a:tr h="370840">
                <a:tc>
                  <a:txBody>
                    <a:bodyPr/>
                    <a:lstStyle/>
                    <a:p>
                      <a:r>
                        <a:rPr lang="en-US" dirty="0"/>
                        <a:t>Physical Health </a:t>
                      </a:r>
                    </a:p>
                  </a:txBody>
                  <a:tcPr/>
                </a:tc>
                <a:tc>
                  <a:txBody>
                    <a:bodyPr/>
                    <a:lstStyle/>
                    <a:p>
                      <a:r>
                        <a:rPr lang="en-US" dirty="0"/>
                        <a:t>Mental Health</a:t>
                      </a:r>
                    </a:p>
                  </a:txBody>
                  <a:tcPr/>
                </a:tc>
                <a:extLst>
                  <a:ext uri="{0D108BD9-81ED-4DB2-BD59-A6C34878D82A}">
                    <a16:rowId xmlns:a16="http://schemas.microsoft.com/office/drawing/2014/main" val="2188476198"/>
                  </a:ext>
                </a:extLst>
              </a:tr>
              <a:tr h="370840">
                <a:tc>
                  <a:txBody>
                    <a:bodyPr/>
                    <a:lstStyle/>
                    <a:p>
                      <a:r>
                        <a:rPr lang="en-US" dirty="0"/>
                        <a:t>Chronic Illness Management</a:t>
                      </a:r>
                    </a:p>
                  </a:txBody>
                  <a:tcPr/>
                </a:tc>
                <a:tc>
                  <a:txBody>
                    <a:bodyPr/>
                    <a:lstStyle/>
                    <a:p>
                      <a:r>
                        <a:rPr lang="en-US" dirty="0"/>
                        <a:t>Dementia</a:t>
                      </a:r>
                    </a:p>
                  </a:txBody>
                  <a:tcPr/>
                </a:tc>
                <a:extLst>
                  <a:ext uri="{0D108BD9-81ED-4DB2-BD59-A6C34878D82A}">
                    <a16:rowId xmlns:a16="http://schemas.microsoft.com/office/drawing/2014/main" val="2249003517"/>
                  </a:ext>
                </a:extLst>
              </a:tr>
              <a:tr h="370840">
                <a:tc>
                  <a:txBody>
                    <a:bodyPr/>
                    <a:lstStyle/>
                    <a:p>
                      <a:r>
                        <a:rPr lang="en-US" dirty="0"/>
                        <a:t>Mobility and Personal Care </a:t>
                      </a:r>
                    </a:p>
                  </a:txBody>
                  <a:tcPr/>
                </a:tc>
                <a:tc>
                  <a:txBody>
                    <a:bodyPr/>
                    <a:lstStyle/>
                    <a:p>
                      <a:r>
                        <a:rPr lang="en-US" dirty="0"/>
                        <a:t>Social Isolation and Loneliness</a:t>
                      </a:r>
                    </a:p>
                  </a:txBody>
                  <a:tcPr/>
                </a:tc>
                <a:extLst>
                  <a:ext uri="{0D108BD9-81ED-4DB2-BD59-A6C34878D82A}">
                    <a16:rowId xmlns:a16="http://schemas.microsoft.com/office/drawing/2014/main" val="3317579482"/>
                  </a:ext>
                </a:extLst>
              </a:tr>
              <a:tr h="370840">
                <a:tc>
                  <a:txBody>
                    <a:bodyPr/>
                    <a:lstStyle/>
                    <a:p>
                      <a:r>
                        <a:rPr lang="en-US" dirty="0"/>
                        <a:t>Pain Management and Support</a:t>
                      </a:r>
                    </a:p>
                  </a:txBody>
                  <a:tcPr/>
                </a:tc>
                <a:tc>
                  <a:txBody>
                    <a:bodyPr/>
                    <a:lstStyle/>
                    <a:p>
                      <a:r>
                        <a:rPr lang="en-US" dirty="0"/>
                        <a:t>Depression and Anxiety</a:t>
                      </a:r>
                    </a:p>
                  </a:txBody>
                  <a:tcPr/>
                </a:tc>
                <a:extLst>
                  <a:ext uri="{0D108BD9-81ED-4DB2-BD59-A6C34878D82A}">
                    <a16:rowId xmlns:a16="http://schemas.microsoft.com/office/drawing/2014/main" val="3859957303"/>
                  </a:ext>
                </a:extLst>
              </a:tr>
              <a:tr h="370840">
                <a:tc>
                  <a:txBody>
                    <a:bodyPr/>
                    <a:lstStyle/>
                    <a:p>
                      <a:r>
                        <a:rPr lang="en-US" dirty="0"/>
                        <a:t>Sensory Impairments</a:t>
                      </a:r>
                    </a:p>
                  </a:txBody>
                  <a:tcPr/>
                </a:tc>
                <a:tc>
                  <a:txBody>
                    <a:bodyPr/>
                    <a:lstStyle/>
                    <a:p>
                      <a:r>
                        <a:rPr lang="en-US" dirty="0"/>
                        <a:t>Sense of Identity and Purpose</a:t>
                      </a:r>
                    </a:p>
                  </a:txBody>
                  <a:tcPr/>
                </a:tc>
                <a:extLst>
                  <a:ext uri="{0D108BD9-81ED-4DB2-BD59-A6C34878D82A}">
                    <a16:rowId xmlns:a16="http://schemas.microsoft.com/office/drawing/2014/main" val="3843527609"/>
                  </a:ext>
                </a:extLst>
              </a:tr>
              <a:tr h="370840">
                <a:tc>
                  <a:txBody>
                    <a:bodyPr/>
                    <a:lstStyle/>
                    <a:p>
                      <a:r>
                        <a:rPr lang="en-US" dirty="0"/>
                        <a:t>Nutrition and Hydration</a:t>
                      </a:r>
                    </a:p>
                  </a:txBody>
                  <a:tcPr/>
                </a:tc>
                <a:tc>
                  <a:txBody>
                    <a:bodyPr/>
                    <a:lstStyle/>
                    <a:p>
                      <a:r>
                        <a:rPr lang="en-US" dirty="0"/>
                        <a:t>Functional Limitations</a:t>
                      </a:r>
                    </a:p>
                  </a:txBody>
                  <a:tcPr/>
                </a:tc>
                <a:extLst>
                  <a:ext uri="{0D108BD9-81ED-4DB2-BD59-A6C34878D82A}">
                    <a16:rowId xmlns:a16="http://schemas.microsoft.com/office/drawing/2014/main" val="1389873588"/>
                  </a:ext>
                </a:extLst>
              </a:tr>
            </a:tbl>
          </a:graphicData>
        </a:graphic>
      </p:graphicFrame>
      <p:pic>
        <p:nvPicPr>
          <p:cNvPr id="13" name="Audio 12">
            <a:hlinkClick r:id="" action="ppaction://media"/>
            <a:extLst>
              <a:ext uri="{FF2B5EF4-FFF2-40B4-BE49-F238E27FC236}">
                <a16:creationId xmlns:a16="http://schemas.microsoft.com/office/drawing/2014/main" id="{7402E2E6-9672-8237-37FE-A389607C1C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5788919"/>
      </p:ext>
    </p:extLst>
  </p:cSld>
  <p:clrMapOvr>
    <a:masterClrMapping/>
  </p:clrMapOvr>
  <p:transition spd="slow" advTm="13800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9D993A-A6AA-571E-CFE8-9892DBB0D6DA}"/>
              </a:ext>
            </a:extLst>
          </p:cNvPr>
          <p:cNvSpPr>
            <a:spLocks noGrp="1"/>
          </p:cNvSpPr>
          <p:nvPr>
            <p:ph type="title"/>
          </p:nvPr>
        </p:nvSpPr>
        <p:spPr>
          <a:xfrm>
            <a:off x="838201" y="609600"/>
            <a:ext cx="2952750" cy="5567363"/>
          </a:xfrm>
        </p:spPr>
        <p:txBody>
          <a:bodyPr anchor="ctr">
            <a:normAutofit/>
          </a:bodyPr>
          <a:lstStyle/>
          <a:p>
            <a:r>
              <a:rPr lang="en-US" sz="3400" dirty="0">
                <a:gradFill flip="none" rotWithShape="1">
                  <a:gsLst>
                    <a:gs pos="0">
                      <a:schemeClr val="accent5">
                        <a:alpha val="70000"/>
                      </a:schemeClr>
                    </a:gs>
                    <a:gs pos="100000">
                      <a:schemeClr val="accent1">
                        <a:alpha val="70000"/>
                      </a:schemeClr>
                    </a:gs>
                  </a:gsLst>
                  <a:lin ang="0" scaled="1"/>
                  <a:tileRect/>
                </a:gradFill>
              </a:rPr>
              <a:t>Empowerment Needs	</a:t>
            </a:r>
          </a:p>
        </p:txBody>
      </p:sp>
      <p:sp>
        <p:nvSpPr>
          <p:cNvPr id="6" name="Slide Number Placeholder 5">
            <a:extLst>
              <a:ext uri="{FF2B5EF4-FFF2-40B4-BE49-F238E27FC236}">
                <a16:creationId xmlns:a16="http://schemas.microsoft.com/office/drawing/2014/main" id="{1FF14F3D-A1D1-EF7D-EF57-74F29042E142}"/>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a:solidFill>
                  <a:schemeClr val="tx2">
                    <a:alpha val="60000"/>
                  </a:schemeClr>
                </a:solidFill>
              </a:rPr>
              <a:pPr>
                <a:spcAft>
                  <a:spcPts val="600"/>
                </a:spcAft>
              </a:pPr>
              <a:t>6</a:t>
            </a:fld>
            <a:endParaRPr lang="en-US" dirty="0">
              <a:solidFill>
                <a:schemeClr val="tx2">
                  <a:alpha val="60000"/>
                </a:schemeClr>
              </a:solidFill>
            </a:endParaRPr>
          </a:p>
        </p:txBody>
      </p:sp>
      <p:graphicFrame>
        <p:nvGraphicFramePr>
          <p:cNvPr id="8" name="Content Placeholder 2">
            <a:extLst>
              <a:ext uri="{FF2B5EF4-FFF2-40B4-BE49-F238E27FC236}">
                <a16:creationId xmlns:a16="http://schemas.microsoft.com/office/drawing/2014/main" id="{A23C74A9-C6BE-ADEB-3821-72A549CBC63B}"/>
              </a:ext>
            </a:extLst>
          </p:cNvPr>
          <p:cNvGraphicFramePr>
            <a:graphicFrameLocks noGrp="1"/>
          </p:cNvGraphicFramePr>
          <p:nvPr>
            <p:ph idx="1"/>
            <p:extLst>
              <p:ext uri="{D42A27DB-BD31-4B8C-83A1-F6EECF244321}">
                <p14:modId xmlns:p14="http://schemas.microsoft.com/office/powerpoint/2010/main" val="2273192400"/>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A197844A-87F5-F162-FE9F-CC43136B43E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9045822"/>
      </p:ext>
    </p:extLst>
  </p:cSld>
  <p:clrMapOvr>
    <a:masterClrMapping/>
  </p:clrMapOvr>
  <p:transition spd="slow" advTm="5920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DD9F8A-6E53-E119-AF81-052656D6F8A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61DF3E2F-0A88-4C55-8678-0764BF733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9D662-B002-FBEB-1A74-36B28B49C7CE}"/>
              </a:ext>
            </a:extLst>
          </p:cNvPr>
          <p:cNvSpPr>
            <a:spLocks noGrp="1"/>
          </p:cNvSpPr>
          <p:nvPr>
            <p:ph type="title"/>
          </p:nvPr>
        </p:nvSpPr>
        <p:spPr>
          <a:xfrm>
            <a:off x="838200" y="609600"/>
            <a:ext cx="4448175" cy="5567363"/>
          </a:xfrm>
        </p:spPr>
        <p:txBody>
          <a:bodyPr anchor="ctr">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Support Needs 	</a:t>
            </a:r>
          </a:p>
        </p:txBody>
      </p:sp>
      <p:sp>
        <p:nvSpPr>
          <p:cNvPr id="6" name="Slide Number Placeholder 5">
            <a:extLst>
              <a:ext uri="{FF2B5EF4-FFF2-40B4-BE49-F238E27FC236}">
                <a16:creationId xmlns:a16="http://schemas.microsoft.com/office/drawing/2014/main" id="{05F6CE82-2196-E3F3-B6CA-A918605077AC}"/>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7</a:t>
            </a:fld>
            <a:endParaRPr lang="en-US"/>
          </a:p>
        </p:txBody>
      </p:sp>
      <p:graphicFrame>
        <p:nvGraphicFramePr>
          <p:cNvPr id="8" name="Content Placeholder 2">
            <a:extLst>
              <a:ext uri="{FF2B5EF4-FFF2-40B4-BE49-F238E27FC236}">
                <a16:creationId xmlns:a16="http://schemas.microsoft.com/office/drawing/2014/main" id="{0FC9F1B7-464E-6438-3C36-0D04D2374DE8}"/>
              </a:ext>
            </a:extLst>
          </p:cNvPr>
          <p:cNvGraphicFramePr>
            <a:graphicFrameLocks noGrp="1"/>
          </p:cNvGraphicFramePr>
          <p:nvPr>
            <p:ph idx="1"/>
            <p:extLst>
              <p:ext uri="{D42A27DB-BD31-4B8C-83A1-F6EECF244321}">
                <p14:modId xmlns:p14="http://schemas.microsoft.com/office/powerpoint/2010/main" val="2465176110"/>
              </p:ext>
            </p:extLst>
          </p:nvPr>
        </p:nvGraphicFramePr>
        <p:xfrm>
          <a:off x="5667374" y="609600"/>
          <a:ext cx="5686425" cy="5567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E6C992F-BC56-D3DF-9FEC-9F6E5B9E3D9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5222511"/>
      </p:ext>
    </p:extLst>
  </p:cSld>
  <p:clrMapOvr>
    <a:masterClrMapping/>
  </p:clrMapOvr>
  <p:transition spd="slow" advTm="4972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1E9EC-87E0-5DCA-9ABD-0C8205AFC8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4EFC25-AD14-F7BD-63F2-8B8ABF41EE0B}"/>
              </a:ext>
            </a:extLst>
          </p:cNvPr>
          <p:cNvSpPr>
            <a:spLocks noGrp="1"/>
          </p:cNvSpPr>
          <p:nvPr>
            <p:ph type="title"/>
          </p:nvPr>
        </p:nvSpPr>
        <p:spPr/>
        <p:txBody>
          <a:bodyPr>
            <a:normAutofit fontScale="90000"/>
          </a:bodyPr>
          <a:lstStyle/>
          <a:p>
            <a:r>
              <a:rPr lang="en-US" dirty="0"/>
              <a:t>Strengths and Limitations of the Current Care Models</a:t>
            </a:r>
          </a:p>
        </p:txBody>
      </p:sp>
      <p:graphicFrame>
        <p:nvGraphicFramePr>
          <p:cNvPr id="4" name="Content Placeholder 3">
            <a:extLst>
              <a:ext uri="{FF2B5EF4-FFF2-40B4-BE49-F238E27FC236}">
                <a16:creationId xmlns:a16="http://schemas.microsoft.com/office/drawing/2014/main" id="{9480E94C-0549-A3A1-4E21-4F56547EA973}"/>
              </a:ext>
            </a:extLst>
          </p:cNvPr>
          <p:cNvGraphicFramePr>
            <a:graphicFrameLocks noGrp="1"/>
          </p:cNvGraphicFramePr>
          <p:nvPr>
            <p:ph idx="1"/>
            <p:extLst>
              <p:ext uri="{D42A27DB-BD31-4B8C-83A1-F6EECF244321}">
                <p14:modId xmlns:p14="http://schemas.microsoft.com/office/powerpoint/2010/main" val="623951105"/>
              </p:ext>
            </p:extLst>
          </p:nvPr>
        </p:nvGraphicFramePr>
        <p:xfrm>
          <a:off x="838200" y="2569936"/>
          <a:ext cx="10515600" cy="3352800"/>
        </p:xfrm>
        <a:graphic>
          <a:graphicData uri="http://schemas.openxmlformats.org/drawingml/2006/table">
            <a:tbl>
              <a:tblPr firstRow="1" bandRow="1">
                <a:tableStyleId>{5C22544A-7EE6-4342-B048-85BDC9FD1C3A}</a:tableStyleId>
              </a:tblPr>
              <a:tblGrid>
                <a:gridCol w="2253343">
                  <a:extLst>
                    <a:ext uri="{9D8B030D-6E8A-4147-A177-3AD203B41FA5}">
                      <a16:colId xmlns:a16="http://schemas.microsoft.com/office/drawing/2014/main" val="969184751"/>
                    </a:ext>
                  </a:extLst>
                </a:gridCol>
                <a:gridCol w="3004457">
                  <a:extLst>
                    <a:ext uri="{9D8B030D-6E8A-4147-A177-3AD203B41FA5}">
                      <a16:colId xmlns:a16="http://schemas.microsoft.com/office/drawing/2014/main" val="2919686198"/>
                    </a:ext>
                  </a:extLst>
                </a:gridCol>
                <a:gridCol w="2628900">
                  <a:extLst>
                    <a:ext uri="{9D8B030D-6E8A-4147-A177-3AD203B41FA5}">
                      <a16:colId xmlns:a16="http://schemas.microsoft.com/office/drawing/2014/main" val="656882803"/>
                    </a:ext>
                  </a:extLst>
                </a:gridCol>
                <a:gridCol w="2628900">
                  <a:extLst>
                    <a:ext uri="{9D8B030D-6E8A-4147-A177-3AD203B41FA5}">
                      <a16:colId xmlns:a16="http://schemas.microsoft.com/office/drawing/2014/main" val="586979237"/>
                    </a:ext>
                  </a:extLst>
                </a:gridCol>
              </a:tblGrid>
              <a:tr h="370840">
                <a:tc gridSpan="2">
                  <a:txBody>
                    <a:bodyPr/>
                    <a:lstStyle/>
                    <a:p>
                      <a:pPr algn="ctr"/>
                      <a:r>
                        <a:rPr lang="en-US" dirty="0"/>
                        <a:t>NHS-based Models</a:t>
                      </a:r>
                    </a:p>
                  </a:txBody>
                  <a:tcPr/>
                </a:tc>
                <a:tc hMerge="1">
                  <a:txBody>
                    <a:bodyPr/>
                    <a:lstStyle/>
                    <a:p>
                      <a:endParaRPr lang="en-US"/>
                    </a:p>
                  </a:txBody>
                  <a:tcPr/>
                </a:tc>
                <a:tc gridSpan="2">
                  <a:txBody>
                    <a:bodyPr/>
                    <a:lstStyle/>
                    <a:p>
                      <a:pPr algn="ctr"/>
                      <a:r>
                        <a:rPr lang="en-US" dirty="0"/>
                        <a:t>Social Care-based Models</a:t>
                      </a:r>
                    </a:p>
                  </a:txBody>
                  <a:tcPr/>
                </a:tc>
                <a:tc hMerge="1">
                  <a:txBody>
                    <a:bodyPr/>
                    <a:lstStyle/>
                    <a:p>
                      <a:endParaRPr lang="en-US"/>
                    </a:p>
                  </a:txBody>
                  <a:tcPr/>
                </a:tc>
                <a:extLst>
                  <a:ext uri="{0D108BD9-81ED-4DB2-BD59-A6C34878D82A}">
                    <a16:rowId xmlns:a16="http://schemas.microsoft.com/office/drawing/2014/main" val="209145179"/>
                  </a:ext>
                </a:extLst>
              </a:tr>
              <a:tr h="370840">
                <a:tc>
                  <a:txBody>
                    <a:bodyPr/>
                    <a:lstStyle/>
                    <a:p>
                      <a:pPr algn="ctr"/>
                      <a:r>
                        <a:rPr lang="en-US" dirty="0"/>
                        <a:t>Strengths</a:t>
                      </a:r>
                    </a:p>
                  </a:txBody>
                  <a:tcPr>
                    <a:lnR w="12700" cap="flat" cmpd="sng" algn="ctr">
                      <a:solidFill>
                        <a:schemeClr val="tx1"/>
                      </a:solidFill>
                      <a:prstDash val="solid"/>
                      <a:round/>
                      <a:headEnd type="none" w="med" len="med"/>
                      <a:tailEnd type="none" w="med" len="med"/>
                    </a:lnR>
                    <a:solidFill>
                      <a:schemeClr val="accent5">
                        <a:lumMod val="40000"/>
                        <a:lumOff val="60000"/>
                      </a:schemeClr>
                    </a:solidFill>
                  </a:tcPr>
                </a:tc>
                <a:tc>
                  <a:txBody>
                    <a:bodyPr/>
                    <a:lstStyle/>
                    <a:p>
                      <a:pPr algn="ctr"/>
                      <a:r>
                        <a:rPr lang="en-US" dirty="0"/>
                        <a:t>Limitations</a:t>
                      </a:r>
                    </a:p>
                  </a:txBody>
                  <a:tcPr>
                    <a:lnL w="12700" cap="flat" cmpd="sng" algn="ctr">
                      <a:solidFill>
                        <a:schemeClr val="tx1"/>
                      </a:solidFill>
                      <a:prstDash val="solid"/>
                      <a:round/>
                      <a:headEnd type="none" w="med" len="med"/>
                      <a:tailEnd type="none" w="med" len="med"/>
                    </a:lnL>
                    <a:solidFill>
                      <a:schemeClr val="accent6">
                        <a:lumMod val="40000"/>
                        <a:lumOff val="60000"/>
                      </a:schemeClr>
                    </a:solidFill>
                  </a:tcPr>
                </a:tc>
                <a:tc>
                  <a:txBody>
                    <a:bodyPr/>
                    <a:lstStyle/>
                    <a:p>
                      <a:pPr algn="ctr"/>
                      <a:r>
                        <a:rPr lang="en-US" dirty="0"/>
                        <a:t>Strengths</a:t>
                      </a:r>
                    </a:p>
                  </a:txBody>
                  <a:tcPr>
                    <a:lnR w="12700" cap="flat" cmpd="sng" algn="ctr">
                      <a:solidFill>
                        <a:schemeClr val="tx1"/>
                      </a:solidFill>
                      <a:prstDash val="solid"/>
                      <a:round/>
                      <a:headEnd type="none" w="med" len="med"/>
                      <a:tailEnd type="none" w="med" len="med"/>
                    </a:lnR>
                    <a:solidFill>
                      <a:schemeClr val="accent2">
                        <a:lumMod val="40000"/>
                        <a:lumOff val="60000"/>
                      </a:schemeClr>
                    </a:solidFill>
                  </a:tcPr>
                </a:tc>
                <a:tc>
                  <a:txBody>
                    <a:bodyPr/>
                    <a:lstStyle/>
                    <a:p>
                      <a:r>
                        <a:rPr lang="en-US" dirty="0"/>
                        <a:t>Limitations</a:t>
                      </a:r>
                    </a:p>
                  </a:txBody>
                  <a:tcPr>
                    <a:lnL w="12700" cap="flat" cmpd="sng" algn="ctr">
                      <a:solidFill>
                        <a:schemeClr val="tx1"/>
                      </a:solidFill>
                      <a:prstDash val="solid"/>
                      <a:round/>
                      <a:headEnd type="none" w="med" len="med"/>
                      <a:tailEnd type="none" w="med" len="med"/>
                    </a:lnL>
                    <a:solidFill>
                      <a:schemeClr val="accent6">
                        <a:lumMod val="40000"/>
                        <a:lumOff val="60000"/>
                      </a:schemeClr>
                    </a:solidFill>
                  </a:tcPr>
                </a:tc>
                <a:extLst>
                  <a:ext uri="{0D108BD9-81ED-4DB2-BD59-A6C34878D82A}">
                    <a16:rowId xmlns:a16="http://schemas.microsoft.com/office/drawing/2014/main" val="3181815213"/>
                  </a:ext>
                </a:extLst>
              </a:tr>
              <a:tr h="370840">
                <a:tc>
                  <a:txBody>
                    <a:bodyPr/>
                    <a:lstStyle/>
                    <a:p>
                      <a:r>
                        <a:rPr lang="en-US" dirty="0"/>
                        <a:t>Universal Access</a:t>
                      </a:r>
                    </a:p>
                  </a:txBody>
                  <a:tcPr>
                    <a:lnR w="12700" cap="flat" cmpd="sng" algn="ctr">
                      <a:solidFill>
                        <a:schemeClr val="tx1"/>
                      </a:solidFill>
                      <a:prstDash val="solid"/>
                      <a:round/>
                      <a:headEnd type="none" w="med" len="med"/>
                      <a:tailEnd type="none" w="med" len="med"/>
                    </a:lnR>
                  </a:tcPr>
                </a:tc>
                <a:tc>
                  <a:txBody>
                    <a:bodyPr/>
                    <a:lstStyle/>
                    <a:p>
                      <a:r>
                        <a:rPr lang="en-US" dirty="0"/>
                        <a:t>Limited Resources for Mental Health </a:t>
                      </a:r>
                      <a:r>
                        <a:rPr lang="en-US" sz="1100" dirty="0"/>
                        <a:t>(</a:t>
                      </a:r>
                      <a:r>
                        <a:rPr lang="en-US" sz="1050" dirty="0"/>
                        <a:t>Department of Health and Social Care, 2022). </a:t>
                      </a:r>
                      <a:endParaRPr lang="en-US" dirty="0"/>
                    </a:p>
                  </a:txBody>
                  <a:tcPr>
                    <a:lnL w="12700" cap="flat" cmpd="sng" algn="ctr">
                      <a:solidFill>
                        <a:schemeClr val="tx1"/>
                      </a:solidFill>
                      <a:prstDash val="solid"/>
                      <a:round/>
                      <a:headEnd type="none" w="med" len="med"/>
                      <a:tailEnd type="none" w="med" len="med"/>
                    </a:lnL>
                  </a:tcPr>
                </a:tc>
                <a:tc>
                  <a:txBody>
                    <a:bodyPr/>
                    <a:lstStyle/>
                    <a:p>
                      <a:r>
                        <a:rPr lang="en-US" dirty="0"/>
                        <a:t>Holistic Approaches</a:t>
                      </a:r>
                    </a:p>
                  </a:txBody>
                  <a:tcPr>
                    <a:lnR w="12700" cap="flat" cmpd="sng" algn="ctr">
                      <a:solidFill>
                        <a:schemeClr val="tx1"/>
                      </a:solidFill>
                      <a:prstDash val="solid"/>
                      <a:round/>
                      <a:headEnd type="none" w="med" len="med"/>
                      <a:tailEnd type="none" w="med" len="med"/>
                    </a:lnR>
                  </a:tcPr>
                </a:tc>
                <a:tc>
                  <a:txBody>
                    <a:bodyPr/>
                    <a:lstStyle/>
                    <a:p>
                      <a:r>
                        <a:rPr lang="en-US" dirty="0"/>
                        <a:t>Funding Gaps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57945559"/>
                  </a:ext>
                </a:extLst>
              </a:tr>
              <a:tr h="370840">
                <a:tc>
                  <a:txBody>
                    <a:bodyPr/>
                    <a:lstStyle/>
                    <a:p>
                      <a:r>
                        <a:rPr lang="en-US" dirty="0"/>
                        <a:t>Preventive Focus</a:t>
                      </a:r>
                    </a:p>
                  </a:txBody>
                  <a:tcPr>
                    <a:lnR w="12700" cap="flat" cmpd="sng" algn="ctr">
                      <a:solidFill>
                        <a:schemeClr val="tx1"/>
                      </a:solidFill>
                      <a:prstDash val="solid"/>
                      <a:round/>
                      <a:headEnd type="none" w="med" len="med"/>
                      <a:tailEnd type="none" w="med" len="med"/>
                    </a:lnR>
                  </a:tcPr>
                </a:tc>
                <a:tc>
                  <a:txBody>
                    <a:bodyPr/>
                    <a:lstStyle/>
                    <a:p>
                      <a:r>
                        <a:rPr lang="en-US" dirty="0"/>
                        <a:t>Digital Exclusion </a:t>
                      </a:r>
                    </a:p>
                  </a:txBody>
                  <a:tcPr>
                    <a:lnL w="12700" cap="flat" cmpd="sng" algn="ctr">
                      <a:solidFill>
                        <a:schemeClr val="tx1"/>
                      </a:solidFill>
                      <a:prstDash val="solid"/>
                      <a:round/>
                      <a:headEnd type="none" w="med" len="med"/>
                      <a:tailEnd type="none" w="med" len="med"/>
                    </a:lnL>
                  </a:tcPr>
                </a:tc>
                <a:tc>
                  <a:txBody>
                    <a:bodyPr/>
                    <a:lstStyle/>
                    <a:p>
                      <a:r>
                        <a:rPr lang="en-US" dirty="0"/>
                        <a:t>Community Support</a:t>
                      </a:r>
                    </a:p>
                  </a:txBody>
                  <a:tcPr>
                    <a:lnR w="12700" cap="flat" cmpd="sng" algn="ctr">
                      <a:solidFill>
                        <a:schemeClr val="tx1"/>
                      </a:solidFill>
                      <a:prstDash val="solid"/>
                      <a:round/>
                      <a:headEnd type="none" w="med" len="med"/>
                      <a:tailEnd type="none" w="med" len="med"/>
                    </a:lnR>
                  </a:tcPr>
                </a:tc>
                <a:tc>
                  <a:txBody>
                    <a:bodyPr/>
                    <a:lstStyle/>
                    <a:p>
                      <a:r>
                        <a:rPr lang="en-US" dirty="0"/>
                        <a:t>Integration Challenges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0899371"/>
                  </a:ext>
                </a:extLst>
              </a:tr>
              <a:tr h="370840">
                <a:tc>
                  <a:txBody>
                    <a:bodyPr/>
                    <a:lstStyle/>
                    <a:p>
                      <a:r>
                        <a:rPr lang="en-US" dirty="0"/>
                        <a:t>Integrated Care</a:t>
                      </a:r>
                    </a:p>
                  </a:txBody>
                  <a:tcPr>
                    <a:lnR w="12700" cap="flat" cmpd="sng" algn="ctr">
                      <a:solidFill>
                        <a:schemeClr val="tx1"/>
                      </a:solidFill>
                      <a:prstDash val="solid"/>
                      <a:round/>
                      <a:headEnd type="none" w="med" len="med"/>
                      <a:tailEnd type="none" w="med" len="med"/>
                    </a:lnR>
                  </a:tcPr>
                </a:tc>
                <a:tc>
                  <a:txBody>
                    <a:bodyPr/>
                    <a:lstStyle/>
                    <a:p>
                      <a:r>
                        <a:rPr lang="en-US" dirty="0"/>
                        <a:t>Capacity Pressure</a:t>
                      </a:r>
                    </a:p>
                  </a:txBody>
                  <a:tcPr>
                    <a:lnL w="12700" cap="flat" cmpd="sng" algn="ctr">
                      <a:solidFill>
                        <a:schemeClr val="tx1"/>
                      </a:solidFill>
                      <a:prstDash val="solid"/>
                      <a:round/>
                      <a:headEnd type="none" w="med" len="med"/>
                      <a:tailEnd type="none" w="med" len="med"/>
                    </a:lnL>
                  </a:tcPr>
                </a:tc>
                <a:tc>
                  <a:txBody>
                    <a:bodyPr/>
                    <a:lstStyle/>
                    <a:p>
                      <a:r>
                        <a:rPr lang="en-US" dirty="0"/>
                        <a:t>Multidisciplinary Approach</a:t>
                      </a:r>
                    </a:p>
                  </a:txBody>
                  <a:tcPr>
                    <a:lnR w="12700" cap="flat" cmpd="sng" algn="ctr">
                      <a:solidFill>
                        <a:schemeClr val="tx1"/>
                      </a:solidFill>
                      <a:prstDash val="solid"/>
                      <a:round/>
                      <a:headEnd type="none" w="med" len="med"/>
                      <a:tailEnd type="none" w="med" len="med"/>
                    </a:lnR>
                  </a:tcPr>
                </a:tc>
                <a:tc>
                  <a:txBody>
                    <a:bodyPr/>
                    <a:lstStyle/>
                    <a:p>
                      <a:r>
                        <a:rPr lang="en-US" dirty="0"/>
                        <a:t>Complexity</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5115301"/>
                  </a:ext>
                </a:extLst>
              </a:tr>
              <a:tr h="370840">
                <a:tc>
                  <a:txBody>
                    <a:bodyPr/>
                    <a:lstStyle/>
                    <a:p>
                      <a:r>
                        <a:rPr lang="en-US" dirty="0"/>
                        <a:t>Frailty and Dementia Services</a:t>
                      </a:r>
                    </a:p>
                    <a:p>
                      <a:r>
                        <a:rPr lang="en-US" sz="1050" dirty="0"/>
                        <a:t>(NHS England, 2025). </a:t>
                      </a:r>
                      <a:endParaRPr lang="en-US" dirty="0"/>
                    </a:p>
                  </a:txBody>
                  <a:tcPr>
                    <a:lnR w="12700" cap="flat" cmpd="sng" algn="ctr">
                      <a:solidFill>
                        <a:schemeClr val="tx1"/>
                      </a:solidFill>
                      <a:prstDash val="solid"/>
                      <a:round/>
                      <a:headEnd type="none" w="med" len="med"/>
                      <a:tailEnd type="none" w="med" len="med"/>
                    </a:lnR>
                  </a:tcPr>
                </a:tc>
                <a:tc>
                  <a:txBody>
                    <a:bodyPr/>
                    <a:lstStyle/>
                    <a:p>
                      <a:endParaRPr lang="en-US" dirty="0"/>
                    </a:p>
                  </a:txBody>
                  <a:tcPr>
                    <a:lnL w="12700" cap="flat" cmpd="sng" algn="ctr">
                      <a:solidFill>
                        <a:schemeClr val="tx1"/>
                      </a:solidFill>
                      <a:prstDash val="solid"/>
                      <a:round/>
                      <a:headEnd type="none" w="med" len="med"/>
                      <a:tailEnd type="none" w="med" len="med"/>
                    </a:lnL>
                  </a:tcPr>
                </a:tc>
                <a:tc>
                  <a:txBody>
                    <a:bodyPr/>
                    <a:lstStyle/>
                    <a:p>
                      <a:r>
                        <a:rPr lang="en-US" dirty="0"/>
                        <a:t>Innovative Projects (e.g. Aging Well)</a:t>
                      </a:r>
                    </a:p>
                  </a:txBody>
                  <a:tcPr>
                    <a:lnR w="12700" cap="flat" cmpd="sng" algn="ctr">
                      <a:solidFill>
                        <a:schemeClr val="tx1"/>
                      </a:solidFill>
                      <a:prstDash val="solid"/>
                      <a:round/>
                      <a:headEnd type="none" w="med" len="med"/>
                      <a:tailEnd type="none" w="med" len="med"/>
                    </a:lnR>
                  </a:tcPr>
                </a:tc>
                <a:tc>
                  <a:txBody>
                    <a:bodyPr/>
                    <a:lstStyle/>
                    <a:p>
                      <a:endParaRPr lang="en-US"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541004854"/>
                  </a:ext>
                </a:extLst>
              </a:tr>
            </a:tbl>
          </a:graphicData>
        </a:graphic>
      </p:graphicFrame>
      <p:sp>
        <p:nvSpPr>
          <p:cNvPr id="6" name="Slide Number Placeholder 5">
            <a:extLst>
              <a:ext uri="{FF2B5EF4-FFF2-40B4-BE49-F238E27FC236}">
                <a16:creationId xmlns:a16="http://schemas.microsoft.com/office/drawing/2014/main" id="{C1CB4263-A740-0033-09E6-7250278DB5A7}"/>
              </a:ext>
            </a:extLst>
          </p:cNvPr>
          <p:cNvSpPr>
            <a:spLocks noGrp="1"/>
          </p:cNvSpPr>
          <p:nvPr>
            <p:ph type="sldNum" sz="quarter" idx="12"/>
          </p:nvPr>
        </p:nvSpPr>
        <p:spPr>
          <a:xfrm>
            <a:off x="11027228" y="6429375"/>
            <a:ext cx="326572" cy="365125"/>
          </a:xfrm>
        </p:spPr>
        <p:txBody>
          <a:bodyPr/>
          <a:lstStyle/>
          <a:p>
            <a:r>
              <a:rPr lang="en-US" dirty="0"/>
              <a:t>  </a:t>
            </a:r>
            <a:fld id="{28844951-7827-47D4-8276-7DDE1FA7D85A}" type="slidenum">
              <a:rPr lang="en-US" smtClean="0"/>
              <a:t>8</a:t>
            </a:fld>
            <a:endParaRPr lang="en-US" dirty="0"/>
          </a:p>
        </p:txBody>
      </p:sp>
      <p:pic>
        <p:nvPicPr>
          <p:cNvPr id="5" name="Audio 4">
            <a:hlinkClick r:id="" action="ppaction://media"/>
            <a:extLst>
              <a:ext uri="{FF2B5EF4-FFF2-40B4-BE49-F238E27FC236}">
                <a16:creationId xmlns:a16="http://schemas.microsoft.com/office/drawing/2014/main" id="{D96C2127-0129-5A0F-7AA9-83817C58D7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79108"/>
      </p:ext>
    </p:extLst>
  </p:cSld>
  <p:clrMapOvr>
    <a:masterClrMapping/>
  </p:clrMapOvr>
  <p:transition spd="med" advTm="16201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70" y="494950"/>
            <a:ext cx="5231130"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ame 45">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646F6A-341C-F720-3AA2-508EA6420DF1}"/>
              </a:ext>
            </a:extLst>
          </p:cNvPr>
          <p:cNvSpPr>
            <a:spLocks noGrp="1"/>
          </p:cNvSpPr>
          <p:nvPr>
            <p:ph idx="1"/>
          </p:nvPr>
        </p:nvSpPr>
        <p:spPr>
          <a:xfrm>
            <a:off x="838200" y="2013857"/>
            <a:ext cx="5428375" cy="4163105"/>
          </a:xfrm>
        </p:spPr>
        <p:txBody>
          <a:bodyPr>
            <a:normAutofit/>
          </a:bodyPr>
          <a:lstStyle/>
          <a:p>
            <a:pPr marL="228600" indent="0" algn="ctr">
              <a:buNone/>
            </a:pPr>
            <a:r>
              <a:rPr lang="en-US" sz="2000" dirty="0">
                <a:solidFill>
                  <a:srgbClr val="FFFFFF"/>
                </a:solidFill>
              </a:rPr>
              <a:t>Common nominators for needs, empowerment, and support include inclusion, social integration, promotion of independence and choice. The integration of these aspects enables a holistic person-centred approach to care, in which the individual is regarded as a person rather than a patient. </a:t>
            </a:r>
          </a:p>
        </p:txBody>
      </p:sp>
      <p:pic>
        <p:nvPicPr>
          <p:cNvPr id="8" name="Picture 7" descr="Blue puzzle pieces with one red puzzle forming a circle">
            <a:extLst>
              <a:ext uri="{FF2B5EF4-FFF2-40B4-BE49-F238E27FC236}">
                <a16:creationId xmlns:a16="http://schemas.microsoft.com/office/drawing/2014/main" id="{B6BF5EE1-1086-A8D8-C0DA-9D57D40EEB87}"/>
              </a:ext>
            </a:extLst>
          </p:cNvPr>
          <p:cNvPicPr>
            <a:picLocks noChangeAspect="1"/>
          </p:cNvPicPr>
          <p:nvPr/>
        </p:nvPicPr>
        <p:blipFill>
          <a:blip r:embed="rId4">
            <a:alphaModFix amt="60000"/>
          </a:blip>
          <a:srcRect l="16199" r="17062" b="-2"/>
          <a:stretch>
            <a:fillRect/>
          </a:stretch>
        </p:blipFill>
        <p:spPr>
          <a:xfrm>
            <a:off x="6503670" y="494950"/>
            <a:ext cx="5190186" cy="5871589"/>
          </a:xfrm>
          <a:prstGeom prst="rect">
            <a:avLst/>
          </a:prstGeom>
        </p:spPr>
      </p:pic>
      <p:sp>
        <p:nvSpPr>
          <p:cNvPr id="6" name="Slide Number Placeholder 5">
            <a:extLst>
              <a:ext uri="{FF2B5EF4-FFF2-40B4-BE49-F238E27FC236}">
                <a16:creationId xmlns:a16="http://schemas.microsoft.com/office/drawing/2014/main" id="{CD5D2B87-E9E8-FBBF-3CF0-4E086F22DA2C}"/>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a:solidFill>
                  <a:schemeClr val="tx2">
                    <a:alpha val="60000"/>
                  </a:schemeClr>
                </a:solidFill>
              </a:rPr>
              <a:pPr>
                <a:spcAft>
                  <a:spcPts val="600"/>
                </a:spcAft>
              </a:pPr>
              <a:t>9</a:t>
            </a:fld>
            <a:endParaRPr lang="en-US">
              <a:solidFill>
                <a:schemeClr val="tx2">
                  <a:alpha val="60000"/>
                </a:schemeClr>
              </a:solidFill>
            </a:endParaRPr>
          </a:p>
        </p:txBody>
      </p:sp>
      <p:pic>
        <p:nvPicPr>
          <p:cNvPr id="4" name="Audio 3">
            <a:hlinkClick r:id="" action="ppaction://media"/>
            <a:extLst>
              <a:ext uri="{FF2B5EF4-FFF2-40B4-BE49-F238E27FC236}">
                <a16:creationId xmlns:a16="http://schemas.microsoft.com/office/drawing/2014/main" id="{210E0B9D-F0C0-5B4A-03F3-ABB5C60242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841517"/>
      </p:ext>
    </p:extLst>
  </p:cSld>
  <p:clrMapOvr>
    <a:masterClrMapping/>
  </p:clrMapOvr>
  <p:transition spd="med" advTm="1881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erson washing hands">
            <a:extLst>
              <a:ext uri="{FF2B5EF4-FFF2-40B4-BE49-F238E27FC236}">
                <a16:creationId xmlns:a16="http://schemas.microsoft.com/office/drawing/2014/main" id="{1BBA7D00-FBC1-4E10-8B44-A05F4AD3FA84}"/>
              </a:ext>
            </a:extLst>
          </p:cNvPr>
          <p:cNvPicPr>
            <a:picLocks noGrp="1" noChangeAspect="1"/>
          </p:cNvPicPr>
          <p:nvPr>
            <p:ph type="pic" sz="quarter" idx="13"/>
          </p:nvPr>
        </p:nvPicPr>
        <p:blipFill>
          <a:blip r:embed="rId4"/>
          <a:srcRect/>
          <a:stretch/>
        </p:blipFill>
        <p:spPr>
          <a:xfrm>
            <a:off x="6096" y="484632"/>
            <a:ext cx="12179808" cy="5907024"/>
          </a:xfrm>
        </p:spPr>
      </p:pic>
      <p:sp>
        <p:nvSpPr>
          <p:cNvPr id="20" name="Title 19">
            <a:extLst>
              <a:ext uri="{FF2B5EF4-FFF2-40B4-BE49-F238E27FC236}">
                <a16:creationId xmlns:a16="http://schemas.microsoft.com/office/drawing/2014/main" id="{2DB3B99A-1BFE-45FD-89BB-94C4EC582530}"/>
              </a:ext>
            </a:extLst>
          </p:cNvPr>
          <p:cNvSpPr>
            <a:spLocks noGrp="1"/>
          </p:cNvSpPr>
          <p:nvPr>
            <p:ph type="title"/>
          </p:nvPr>
        </p:nvSpPr>
        <p:spPr>
          <a:xfrm>
            <a:off x="838200" y="1271016"/>
            <a:ext cx="4800600" cy="3749040"/>
          </a:xfrm>
        </p:spPr>
        <p:txBody>
          <a:bodyPr>
            <a:normAutofit fontScale="90000"/>
          </a:bodyPr>
          <a:lstStyle/>
          <a:p>
            <a:r>
              <a:rPr lang="en-US" dirty="0">
                <a:effectLst/>
              </a:rPr>
              <a:t>One person caring about another represents life’s greatest value.</a:t>
            </a:r>
            <a:br>
              <a:rPr lang="en-US" dirty="0"/>
            </a:br>
            <a:endParaRPr lang="en-US" dirty="0"/>
          </a:p>
        </p:txBody>
      </p:sp>
      <p:sp>
        <p:nvSpPr>
          <p:cNvPr id="4" name="Text Placeholder 3">
            <a:extLst>
              <a:ext uri="{FF2B5EF4-FFF2-40B4-BE49-F238E27FC236}">
                <a16:creationId xmlns:a16="http://schemas.microsoft.com/office/drawing/2014/main" id="{D60D0082-0478-4749-89B1-BE87392F40F2}"/>
              </a:ext>
            </a:extLst>
          </p:cNvPr>
          <p:cNvSpPr>
            <a:spLocks noGrp="1"/>
          </p:cNvSpPr>
          <p:nvPr>
            <p:ph type="body" sz="quarter" idx="15"/>
          </p:nvPr>
        </p:nvSpPr>
        <p:spPr>
          <a:xfrm>
            <a:off x="838200" y="4835779"/>
            <a:ext cx="4800600" cy="1066800"/>
          </a:xfrm>
        </p:spPr>
        <p:txBody>
          <a:bodyPr anchor="ctr" anchorCtr="0">
            <a:normAutofit/>
          </a:bodyPr>
          <a:lstStyle/>
          <a:p>
            <a:r>
              <a:rPr lang="en-US" dirty="0"/>
              <a:t>Jim Rohn</a:t>
            </a:r>
          </a:p>
        </p:txBody>
      </p:sp>
      <p:sp>
        <p:nvSpPr>
          <p:cNvPr id="9" name="Slide Number Placeholder 8">
            <a:extLst>
              <a:ext uri="{FF2B5EF4-FFF2-40B4-BE49-F238E27FC236}">
                <a16:creationId xmlns:a16="http://schemas.microsoft.com/office/drawing/2014/main" id="{A36E7A03-635E-4F0D-9A7F-96B13283D131}"/>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10</a:t>
            </a:fld>
            <a:endParaRPr lang="en-US"/>
          </a:p>
        </p:txBody>
      </p:sp>
      <p:pic>
        <p:nvPicPr>
          <p:cNvPr id="3" name="Audio 2">
            <a:hlinkClick r:id="" action="ppaction://media"/>
            <a:extLst>
              <a:ext uri="{FF2B5EF4-FFF2-40B4-BE49-F238E27FC236}">
                <a16:creationId xmlns:a16="http://schemas.microsoft.com/office/drawing/2014/main" id="{C3A8488F-ECE8-1257-9ACD-7B53FDD635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0068970"/>
      </p:ext>
    </p:extLst>
  </p:cSld>
  <p:clrMapOvr>
    <a:masterClrMapping/>
  </p:clrMapOvr>
  <p:transition spd="med" advTm="2917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5B344-C47B-4344-9903-C13BB284C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52FC7C-DFCD-F6EA-9151-35643B468F67}"/>
              </a:ext>
            </a:extLst>
          </p:cNvPr>
          <p:cNvSpPr>
            <a:spLocks noGrp="1"/>
          </p:cNvSpPr>
          <p:nvPr>
            <p:ph type="ctrTitle"/>
          </p:nvPr>
        </p:nvSpPr>
        <p:spPr>
          <a:xfrm>
            <a:off x="847477" y="1131641"/>
            <a:ext cx="5322618" cy="2387600"/>
          </a:xfrm>
        </p:spPr>
        <p:txBody>
          <a:bodyPr>
            <a:noAutofit/>
          </a:bodyPr>
          <a:lstStyle/>
          <a:p>
            <a:r>
              <a:rPr lang="en-US" sz="4400" dirty="0">
                <a:solidFill>
                  <a:schemeClr val="tx2">
                    <a:alpha val="60000"/>
                  </a:schemeClr>
                </a:solidFill>
              </a:rPr>
              <a:t>Theories and Policies</a:t>
            </a:r>
          </a:p>
        </p:txBody>
      </p:sp>
      <p:pic>
        <p:nvPicPr>
          <p:cNvPr id="7" name="Picture Placeholder 6" descr="Gavel resting on block">
            <a:extLst>
              <a:ext uri="{FF2B5EF4-FFF2-40B4-BE49-F238E27FC236}">
                <a16:creationId xmlns:a16="http://schemas.microsoft.com/office/drawing/2014/main" id="{06A3F3C1-4166-568B-F7D2-77A16A4D96DF}"/>
              </a:ext>
            </a:extLst>
          </p:cNvPr>
          <p:cNvPicPr>
            <a:picLocks noGrp="1" noChangeAspect="1"/>
          </p:cNvPicPr>
          <p:nvPr>
            <p:ph type="pic" sz="quarter" idx="13"/>
          </p:nvPr>
        </p:nvPicPr>
        <p:blipFill>
          <a:blip r:embed="rId4"/>
          <a:srcRect/>
          <a:stretch/>
        </p:blipFill>
        <p:spPr>
          <a:xfrm>
            <a:off x="6772656" y="3553560"/>
            <a:ext cx="4581144" cy="2450592"/>
          </a:xfrm>
        </p:spPr>
      </p:pic>
      <p:pic>
        <p:nvPicPr>
          <p:cNvPr id="9" name="Picture Placeholder 8" descr="Books stacked on a wooden table">
            <a:extLst>
              <a:ext uri="{FF2B5EF4-FFF2-40B4-BE49-F238E27FC236}">
                <a16:creationId xmlns:a16="http://schemas.microsoft.com/office/drawing/2014/main" id="{AD411E51-1BA3-5467-15B7-69A5E27B67A2}"/>
              </a:ext>
            </a:extLst>
          </p:cNvPr>
          <p:cNvPicPr>
            <a:picLocks noGrp="1" noChangeAspect="1"/>
          </p:cNvPicPr>
          <p:nvPr>
            <p:ph type="pic" sz="quarter" idx="14"/>
          </p:nvPr>
        </p:nvPicPr>
        <p:blipFill>
          <a:blip r:embed="rId5"/>
          <a:srcRect/>
          <a:stretch/>
        </p:blipFill>
        <p:spPr>
          <a:xfrm>
            <a:off x="6763379" y="905256"/>
            <a:ext cx="4581144" cy="2450592"/>
          </a:xfrm>
        </p:spPr>
      </p:pic>
      <p:pic>
        <p:nvPicPr>
          <p:cNvPr id="4" name="Audio 3">
            <a:hlinkClick r:id="" action="ppaction://media"/>
            <a:extLst>
              <a:ext uri="{FF2B5EF4-FFF2-40B4-BE49-F238E27FC236}">
                <a16:creationId xmlns:a16="http://schemas.microsoft.com/office/drawing/2014/main" id="{EE1241E7-8BCE-63B2-944C-B8A1943E2A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1966701"/>
      </p:ext>
    </p:extLst>
  </p:cSld>
  <p:clrMapOvr>
    <a:masterClrMapping/>
  </p:clrMapOvr>
  <p:transition spd="slow" advTm="3797">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a:lstStyle/>
          <a:p>
            <a:r>
              <a:rPr lang="en-US" dirty="0"/>
              <a:t>Timeline</a:t>
            </a:r>
          </a:p>
        </p:txBody>
      </p:sp>
      <p:graphicFrame>
        <p:nvGraphicFramePr>
          <p:cNvPr id="4" name="Content Placeholder 3" descr="Timeline">
            <a:extLst>
              <a:ext uri="{FF2B5EF4-FFF2-40B4-BE49-F238E27FC236}">
                <a16:creationId xmlns:a16="http://schemas.microsoft.com/office/drawing/2014/main" id="{4424901C-24B0-4C46-B815-EB0C38D74251}"/>
              </a:ext>
            </a:extLst>
          </p:cNvPr>
          <p:cNvGraphicFramePr>
            <a:graphicFrameLocks noGrp="1"/>
          </p:cNvGraphicFramePr>
          <p:nvPr>
            <p:ph idx="1"/>
            <p:extLst>
              <p:ext uri="{D42A27DB-BD31-4B8C-83A1-F6EECF244321}">
                <p14:modId xmlns:p14="http://schemas.microsoft.com/office/powerpoint/2010/main" val="1516811626"/>
              </p:ext>
            </p:extLst>
          </p:nvPr>
        </p:nvGraphicFramePr>
        <p:xfrm>
          <a:off x="838200" y="2178050"/>
          <a:ext cx="10809514" cy="39989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Footer Placeholder 4">
            <a:extLst>
              <a:ext uri="{FF2B5EF4-FFF2-40B4-BE49-F238E27FC236}">
                <a16:creationId xmlns:a16="http://schemas.microsoft.com/office/drawing/2014/main" id="{3775AFC8-8A78-4AE3-A237-4E17FE12A115}"/>
              </a:ext>
            </a:extLst>
          </p:cNvPr>
          <p:cNvSpPr>
            <a:spLocks noGrp="1"/>
          </p:cNvSpPr>
          <p:nvPr>
            <p:ph type="ftr" sz="quarter" idx="11"/>
          </p:nvPr>
        </p:nvSpPr>
        <p:spPr>
          <a:xfrm>
            <a:off x="4038600" y="6429375"/>
            <a:ext cx="4114800" cy="365125"/>
          </a:xfrm>
        </p:spPr>
        <p:txBody>
          <a:bodyPr/>
          <a:lstStyle/>
          <a:p>
            <a:r>
              <a:rPr lang="en-US" dirty="0"/>
              <a:t>Pink: policies / Purple: Theories</a:t>
            </a:r>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12</a:t>
            </a:fld>
            <a:endParaRPr lang="en-US"/>
          </a:p>
        </p:txBody>
      </p:sp>
      <p:pic>
        <p:nvPicPr>
          <p:cNvPr id="7" name="Audio 6">
            <a:hlinkClick r:id="" action="ppaction://media"/>
            <a:extLst>
              <a:ext uri="{FF2B5EF4-FFF2-40B4-BE49-F238E27FC236}">
                <a16:creationId xmlns:a16="http://schemas.microsoft.com/office/drawing/2014/main" id="{C4633326-A214-3F68-EB2C-0D5E4899A19E}"/>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76479877"/>
      </p:ext>
    </p:extLst>
  </p:cSld>
  <p:clrMapOvr>
    <a:masterClrMapping/>
  </p:clrMapOvr>
  <p:transition spd="slow" advTm="12682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7"/>
                </p:tgtEl>
              </p:cMediaNode>
            </p:audio>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006D4B-CDA5-8BF0-F141-C88ED61ED18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3286E-7588-AD1B-D54C-CE520845D989}"/>
              </a:ext>
            </a:extLst>
          </p:cNvPr>
          <p:cNvSpPr>
            <a:spLocks noGrp="1"/>
          </p:cNvSpPr>
          <p:nvPr>
            <p:ph type="title"/>
          </p:nvPr>
        </p:nvSpPr>
        <p:spPr>
          <a:xfrm>
            <a:off x="838200" y="609600"/>
            <a:ext cx="10515600" cy="2324101"/>
          </a:xfrm>
        </p:spPr>
        <p:txBody>
          <a:bodyPr anchor="ctr">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Theories	</a:t>
            </a:r>
          </a:p>
        </p:txBody>
      </p:sp>
      <p:sp>
        <p:nvSpPr>
          <p:cNvPr id="6" name="Slide Number Placeholder 5">
            <a:extLst>
              <a:ext uri="{FF2B5EF4-FFF2-40B4-BE49-F238E27FC236}">
                <a16:creationId xmlns:a16="http://schemas.microsoft.com/office/drawing/2014/main" id="{460E44D2-01D8-4052-C92E-B98D517333CE}"/>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a:solidFill>
                  <a:schemeClr val="tx2">
                    <a:alpha val="60000"/>
                  </a:schemeClr>
                </a:solidFill>
              </a:rPr>
              <a:pPr>
                <a:spcAft>
                  <a:spcPts val="600"/>
                </a:spcAft>
              </a:pPr>
              <a:t>13</a:t>
            </a:fld>
            <a:endParaRPr lang="en-US">
              <a:solidFill>
                <a:schemeClr val="tx2">
                  <a:alpha val="60000"/>
                </a:schemeClr>
              </a:solidFill>
            </a:endParaRPr>
          </a:p>
        </p:txBody>
      </p:sp>
      <p:graphicFrame>
        <p:nvGraphicFramePr>
          <p:cNvPr id="8" name="Content Placeholder 2">
            <a:extLst>
              <a:ext uri="{FF2B5EF4-FFF2-40B4-BE49-F238E27FC236}">
                <a16:creationId xmlns:a16="http://schemas.microsoft.com/office/drawing/2014/main" id="{7B5F568C-A042-FFC9-684C-0341BD24F4E2}"/>
              </a:ext>
            </a:extLst>
          </p:cNvPr>
          <p:cNvGraphicFramePr>
            <a:graphicFrameLocks noGrp="1"/>
          </p:cNvGraphicFramePr>
          <p:nvPr>
            <p:ph idx="1"/>
            <p:extLst>
              <p:ext uri="{D42A27DB-BD31-4B8C-83A1-F6EECF244321}">
                <p14:modId xmlns:p14="http://schemas.microsoft.com/office/powerpoint/2010/main" val="2310802578"/>
              </p:ext>
            </p:extLst>
          </p:nvPr>
        </p:nvGraphicFramePr>
        <p:xfrm>
          <a:off x="608076" y="2289968"/>
          <a:ext cx="10515600" cy="30241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35EE812-9BC1-2F9E-BDC1-7C6062C6A8C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4434218"/>
      </p:ext>
    </p:extLst>
  </p:cSld>
  <p:clrMapOvr>
    <a:masterClrMapping/>
  </p:clrMapOvr>
  <mc:AlternateContent xmlns:mc="http://schemas.openxmlformats.org/markup-compatibility/2006">
    <mc:Choice xmlns:p14="http://schemas.microsoft.com/office/powerpoint/2010/main" Requires="p14">
      <p:transition spd="slow" p14:dur="3400" advTm="58118">
        <p14:reveal/>
      </p:transition>
    </mc:Choice>
    <mc:Fallback>
      <p:transition spd="slow" advTm="581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827639-FE55-0016-6CC5-88936C566A1C}"/>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61DF3E2F-0A88-4C55-8678-0764BF733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6A868-0FE4-34A9-8D82-5FF026ECA453}"/>
              </a:ext>
            </a:extLst>
          </p:cNvPr>
          <p:cNvSpPr>
            <a:spLocks noGrp="1"/>
          </p:cNvSpPr>
          <p:nvPr>
            <p:ph type="title"/>
          </p:nvPr>
        </p:nvSpPr>
        <p:spPr>
          <a:xfrm>
            <a:off x="838201" y="609600"/>
            <a:ext cx="3200400" cy="5567363"/>
          </a:xfrm>
        </p:spPr>
        <p:txBody>
          <a:bodyPr anchor="ctr">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Policies	</a:t>
            </a:r>
          </a:p>
        </p:txBody>
      </p:sp>
      <p:sp>
        <p:nvSpPr>
          <p:cNvPr id="6" name="Slide Number Placeholder 5">
            <a:extLst>
              <a:ext uri="{FF2B5EF4-FFF2-40B4-BE49-F238E27FC236}">
                <a16:creationId xmlns:a16="http://schemas.microsoft.com/office/drawing/2014/main" id="{AC8F30BD-9449-6E26-AB4B-5CFE4BC1E20A}"/>
              </a:ext>
            </a:extLst>
          </p:cNvPr>
          <p:cNvSpPr>
            <a:spLocks noGrp="1"/>
          </p:cNvSpPr>
          <p:nvPr>
            <p:ph type="sldNum" sz="quarter" idx="12"/>
          </p:nvPr>
        </p:nvSpPr>
        <p:spPr>
          <a:xfrm>
            <a:off x="10961510" y="6429375"/>
            <a:ext cx="392289" cy="365125"/>
          </a:xfrm>
        </p:spPr>
        <p:txBody>
          <a:bodyPr>
            <a:normAutofit/>
          </a:bodyPr>
          <a:lstStyle/>
          <a:p>
            <a:pPr>
              <a:spcAft>
                <a:spcPts val="600"/>
              </a:spcAft>
            </a:pPr>
            <a:fld id="{28844951-7827-47D4-8276-7DDE1FA7D85A}" type="slidenum">
              <a:rPr lang="en-US" smtClean="0"/>
              <a:pPr>
                <a:spcAft>
                  <a:spcPts val="600"/>
                </a:spcAft>
              </a:pPr>
              <a:t>14</a:t>
            </a:fld>
            <a:endParaRPr lang="en-US" dirty="0"/>
          </a:p>
        </p:txBody>
      </p:sp>
      <p:graphicFrame>
        <p:nvGraphicFramePr>
          <p:cNvPr id="8" name="Content Placeholder 2">
            <a:extLst>
              <a:ext uri="{FF2B5EF4-FFF2-40B4-BE49-F238E27FC236}">
                <a16:creationId xmlns:a16="http://schemas.microsoft.com/office/drawing/2014/main" id="{0942AD16-276A-4878-ADF8-96CF2DA1793B}"/>
              </a:ext>
            </a:extLst>
          </p:cNvPr>
          <p:cNvGraphicFramePr>
            <a:graphicFrameLocks noGrp="1"/>
          </p:cNvGraphicFramePr>
          <p:nvPr>
            <p:ph idx="1"/>
            <p:extLst>
              <p:ext uri="{D42A27DB-BD31-4B8C-83A1-F6EECF244321}">
                <p14:modId xmlns:p14="http://schemas.microsoft.com/office/powerpoint/2010/main" val="693699999"/>
              </p:ext>
            </p:extLst>
          </p:nvPr>
        </p:nvGraphicFramePr>
        <p:xfrm>
          <a:off x="2982687" y="609600"/>
          <a:ext cx="7826828" cy="5756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33B86B7C-E5F3-5671-BD16-B83F8CB24EB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9935772"/>
      </p:ext>
    </p:extLst>
  </p:cSld>
  <p:clrMapOvr>
    <a:masterClrMapping/>
  </p:clrMapOvr>
  <mc:AlternateContent xmlns:mc="http://schemas.openxmlformats.org/markup-compatibility/2006">
    <mc:Choice xmlns:p14="http://schemas.microsoft.com/office/powerpoint/2010/main" Requires="p14">
      <p:transition p14:dur="100" advTm="2228">
        <p:cut/>
      </p:transition>
    </mc:Choice>
    <mc:Fallback>
      <p:transition advTm="2228">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6E2DCA-FE50-6E75-AAA6-2379B2EDE857}"/>
            </a:ext>
          </a:extLst>
        </p:cNvPr>
        <p:cNvGrpSpPr/>
        <p:nvPr/>
      </p:nvGrpSpPr>
      <p:grpSpPr>
        <a:xfrm>
          <a:off x="0" y="0"/>
          <a:ext cx="0" cy="0"/>
          <a:chOff x="0" y="0"/>
          <a:chExt cx="0" cy="0"/>
        </a:xfrm>
      </p:grpSpPr>
      <p:sp>
        <p:nvSpPr>
          <p:cNvPr id="14" name="Frame 1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Picture Placeholder 8">
            <a:extLst>
              <a:ext uri="{FF2B5EF4-FFF2-40B4-BE49-F238E27FC236}">
                <a16:creationId xmlns:a16="http://schemas.microsoft.com/office/drawing/2014/main" id="{3EB7FBDE-535F-ED75-1693-5CC4D59B0ADC}"/>
              </a:ext>
            </a:extLst>
          </p:cNvPr>
          <p:cNvPicPr>
            <a:picLocks noGrp="1" noChangeAspect="1"/>
          </p:cNvPicPr>
          <p:nvPr>
            <p:ph type="pic" sz="quarter" idx="13"/>
          </p:nvPr>
        </p:nvPicPr>
        <p:blipFill>
          <a:blip r:embed="rId4">
            <a:extLst>
              <a:ext uri="{837473B0-CC2E-450A-ABE3-18F120FF3D39}">
                <a1611:picAttrSrcUrl xmlns:a1611="http://schemas.microsoft.com/office/drawing/2016/11/main" r:id="rId5"/>
              </a:ext>
            </a:extLst>
          </a:blip>
          <a:srcRect t="7833" b="7833"/>
          <a:stretch/>
        </p:blipFill>
        <p:spPr>
          <a:xfrm>
            <a:off x="20" y="10"/>
            <a:ext cx="12191980" cy="6857989"/>
          </a:xfrm>
          <a:prstGeom prst="rect">
            <a:avLst/>
          </a:prstGeom>
          <a:solidFill>
            <a:srgbClr val="1EBE9B"/>
          </a:solidFill>
        </p:spPr>
      </p:pic>
      <p:sp>
        <p:nvSpPr>
          <p:cNvPr id="18" name="Rectangle 17">
            <a:extLst>
              <a:ext uri="{FF2B5EF4-FFF2-40B4-BE49-F238E27FC236}">
                <a16:creationId xmlns:a16="http://schemas.microsoft.com/office/drawing/2014/main" id="{107303E2-7D44-46E4-A0D5-73DF9974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172075"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22AF24B-DF9B-4580-9019-8FABD7AC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88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814E6672-D9A3-4574-B870-15130060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29740" y="720056"/>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B3A59-9F5E-977F-87A2-B03AC5AAF877}"/>
              </a:ext>
            </a:extLst>
          </p:cNvPr>
          <p:cNvSpPr>
            <a:spLocks noGrp="1"/>
          </p:cNvSpPr>
          <p:nvPr>
            <p:ph type="ctrTitle"/>
          </p:nvPr>
        </p:nvSpPr>
        <p:spPr>
          <a:xfrm>
            <a:off x="537410" y="728905"/>
            <a:ext cx="4396540" cy="3184274"/>
          </a:xfrm>
        </p:spPr>
        <p:txBody>
          <a:bodyPr vert="horz" lIns="91440" tIns="45720" rIns="91440" bIns="45720" rtlCol="0" anchor="b">
            <a:normAutofit/>
          </a:bodyPr>
          <a:lstStyle/>
          <a:p>
            <a:r>
              <a:rPr lang="en-US" sz="5400" dirty="0">
                <a:solidFill>
                  <a:srgbClr val="FFFFFF"/>
                </a:solidFill>
              </a:rPr>
              <a:t>Challenges</a:t>
            </a:r>
          </a:p>
        </p:txBody>
      </p:sp>
      <p:sp>
        <p:nvSpPr>
          <p:cNvPr id="6" name="TextBox 5">
            <a:extLst>
              <a:ext uri="{FF2B5EF4-FFF2-40B4-BE49-F238E27FC236}">
                <a16:creationId xmlns:a16="http://schemas.microsoft.com/office/drawing/2014/main" id="{6E88EC33-29B8-284C-8F87-7D0B75B0E3E7}"/>
              </a:ext>
            </a:extLst>
          </p:cNvPr>
          <p:cNvSpPr txBox="1"/>
          <p:nvPr/>
        </p:nvSpPr>
        <p:spPr>
          <a:xfrm>
            <a:off x="20" y="6857999"/>
            <a:ext cx="12191980" cy="230832"/>
          </a:xfrm>
          <a:prstGeom prst="rect">
            <a:avLst/>
          </a:prstGeom>
          <a:noFill/>
        </p:spPr>
        <p:txBody>
          <a:bodyPr wrap="square" rtlCol="0">
            <a:spAutoFit/>
          </a:bodyPr>
          <a:lstStyle/>
          <a:p>
            <a:r>
              <a:rPr lang="en-US" sz="900">
                <a:hlinkClick r:id="rId5" tooltip="https://wtcs.pressbooks.pub/nursingfundamentals/chapter/4-6-planning/"/>
              </a:rPr>
              <a:t>This Photo</a:t>
            </a:r>
            <a:r>
              <a:rPr lang="en-US" sz="900"/>
              <a:t> by Unknown Author is licensed under </a:t>
            </a:r>
            <a:r>
              <a:rPr lang="en-US" sz="900">
                <a:hlinkClick r:id="rId6" tooltip="https://creativecommons.org/licenses/by/3.0/"/>
              </a:rPr>
              <a:t>CC BY</a:t>
            </a:r>
            <a:endParaRPr lang="en-US" sz="900"/>
          </a:p>
        </p:txBody>
      </p:sp>
      <p:pic>
        <p:nvPicPr>
          <p:cNvPr id="4" name="Audio 3">
            <a:hlinkClick r:id="" action="ppaction://media"/>
            <a:extLst>
              <a:ext uri="{FF2B5EF4-FFF2-40B4-BE49-F238E27FC236}">
                <a16:creationId xmlns:a16="http://schemas.microsoft.com/office/drawing/2014/main" id="{9A9FED8F-DBB4-A754-C2D9-BDA02B863DE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4019274"/>
      </p:ext>
    </p:extLst>
  </p:cSld>
  <p:clrMapOvr>
    <a:masterClrMapping/>
  </p:clrMapOvr>
  <p:transition spd="slow" advTm="287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ame 14">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8518F4-D13C-40F3-9843-13BBC3B8BDCF}"/>
              </a:ext>
            </a:extLst>
          </p:cNvPr>
          <p:cNvSpPr>
            <a:spLocks noGrp="1"/>
          </p:cNvSpPr>
          <p:nvPr>
            <p:ph type="title"/>
          </p:nvPr>
        </p:nvSpPr>
        <p:spPr>
          <a:xfrm>
            <a:off x="838200" y="609600"/>
            <a:ext cx="4448175" cy="5567363"/>
          </a:xfrm>
        </p:spPr>
        <p:txBody>
          <a:bodyPr vert="horz" lIns="91440" tIns="45720" rIns="91440" bIns="45720" rtlCol="0" anchor="ctr">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Funding Constraints</a:t>
            </a:r>
          </a:p>
        </p:txBody>
      </p:sp>
      <p:sp>
        <p:nvSpPr>
          <p:cNvPr id="9" name="Slide Number Placeholder 8">
            <a:extLst>
              <a:ext uri="{FF2B5EF4-FFF2-40B4-BE49-F238E27FC236}">
                <a16:creationId xmlns:a16="http://schemas.microsoft.com/office/drawing/2014/main" id="{7BD57D52-635E-45A8-AB12-6DAF783169CA}"/>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16</a:t>
            </a:fld>
            <a:endParaRPr lang="en-US">
              <a:solidFill>
                <a:schemeClr val="tx2">
                  <a:alpha val="60000"/>
                </a:schemeClr>
              </a:solidFill>
            </a:endParaRPr>
          </a:p>
        </p:txBody>
      </p:sp>
      <p:graphicFrame>
        <p:nvGraphicFramePr>
          <p:cNvPr id="12" name="Content Placeholder 3">
            <a:extLst>
              <a:ext uri="{FF2B5EF4-FFF2-40B4-BE49-F238E27FC236}">
                <a16:creationId xmlns:a16="http://schemas.microsoft.com/office/drawing/2014/main" id="{DA3A1A9B-806B-6A9B-FF72-09C29CBA5553}"/>
              </a:ext>
            </a:extLst>
          </p:cNvPr>
          <p:cNvGraphicFramePr>
            <a:graphicFrameLocks noGrp="1"/>
          </p:cNvGraphicFramePr>
          <p:nvPr>
            <p:ph sz="half" idx="2"/>
            <p:extLst>
              <p:ext uri="{D42A27DB-BD31-4B8C-83A1-F6EECF244321}">
                <p14:modId xmlns:p14="http://schemas.microsoft.com/office/powerpoint/2010/main" val="613428791"/>
              </p:ext>
            </p:extLst>
          </p:nvPr>
        </p:nvGraphicFramePr>
        <p:xfrm>
          <a:off x="5667374" y="609600"/>
          <a:ext cx="5686425" cy="5567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B15B328D-35A0-D44F-C908-BA6BC899F61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8471967"/>
      </p:ext>
    </p:extLst>
  </p:cSld>
  <p:clrMapOvr>
    <a:masterClrMapping/>
  </p:clrMapOvr>
  <p:transition spd="slow" advTm="5530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60FCC-0BF5-45B2-9CDD-17A4BA1878EE}"/>
              </a:ext>
            </a:extLst>
          </p:cNvPr>
          <p:cNvSpPr>
            <a:spLocks noGrp="1"/>
          </p:cNvSpPr>
          <p:nvPr>
            <p:ph type="title"/>
          </p:nvPr>
        </p:nvSpPr>
        <p:spPr>
          <a:xfrm>
            <a:off x="839788" y="685800"/>
            <a:ext cx="10515600" cy="1325880"/>
          </a:xfrm>
        </p:spPr>
        <p:txBody>
          <a:bodyPr/>
          <a:lstStyle/>
          <a:p>
            <a:r>
              <a:rPr lang="en-US" dirty="0"/>
              <a:t>Workforce Shortages </a:t>
            </a:r>
          </a:p>
        </p:txBody>
      </p:sp>
      <p:sp>
        <p:nvSpPr>
          <p:cNvPr id="3" name="Text Placeholder 2">
            <a:extLst>
              <a:ext uri="{FF2B5EF4-FFF2-40B4-BE49-F238E27FC236}">
                <a16:creationId xmlns:a16="http://schemas.microsoft.com/office/drawing/2014/main" id="{88BA67A4-895F-49F8-97D0-7158E0597C07}"/>
              </a:ext>
            </a:extLst>
          </p:cNvPr>
          <p:cNvSpPr>
            <a:spLocks noGrp="1"/>
          </p:cNvSpPr>
          <p:nvPr>
            <p:ph type="body" idx="1"/>
          </p:nvPr>
        </p:nvSpPr>
        <p:spPr>
          <a:xfrm>
            <a:off x="839788" y="2011680"/>
            <a:ext cx="3383280" cy="530352"/>
          </a:xfrm>
        </p:spPr>
        <p:txBody>
          <a:bodyPr>
            <a:normAutofit/>
          </a:bodyPr>
          <a:lstStyle/>
          <a:p>
            <a:r>
              <a:rPr lang="en-US" dirty="0"/>
              <a:t>NHS </a:t>
            </a:r>
          </a:p>
        </p:txBody>
      </p:sp>
      <p:sp>
        <p:nvSpPr>
          <p:cNvPr id="4" name="Content Placeholder 3">
            <a:extLst>
              <a:ext uri="{FF2B5EF4-FFF2-40B4-BE49-F238E27FC236}">
                <a16:creationId xmlns:a16="http://schemas.microsoft.com/office/drawing/2014/main" id="{020BAF9D-516C-4AC0-B83C-33BFA6E280A1}"/>
              </a:ext>
            </a:extLst>
          </p:cNvPr>
          <p:cNvSpPr>
            <a:spLocks noGrp="1"/>
          </p:cNvSpPr>
          <p:nvPr>
            <p:ph sz="half" idx="2"/>
          </p:nvPr>
        </p:nvSpPr>
        <p:spPr>
          <a:xfrm>
            <a:off x="839788" y="2560320"/>
            <a:ext cx="3383280" cy="3446463"/>
          </a:xfrm>
        </p:spPr>
        <p:txBody>
          <a:bodyPr>
            <a:noAutofit/>
          </a:bodyPr>
          <a:lstStyle/>
          <a:p>
            <a:r>
              <a:rPr lang="en-US" dirty="0"/>
              <a:t>High Patient Load</a:t>
            </a:r>
          </a:p>
          <a:p>
            <a:r>
              <a:rPr lang="en-US" dirty="0"/>
              <a:t>Recruitment Challenges and Talent Retention with over 100.000 vacancies (GOV, 2025)</a:t>
            </a:r>
          </a:p>
          <a:p>
            <a:r>
              <a:rPr lang="en-US" dirty="0"/>
              <a:t>Staff Shortages (Nurses, Doctors)</a:t>
            </a:r>
          </a:p>
        </p:txBody>
      </p:sp>
      <p:sp>
        <p:nvSpPr>
          <p:cNvPr id="5" name="Text Placeholder 4">
            <a:extLst>
              <a:ext uri="{FF2B5EF4-FFF2-40B4-BE49-F238E27FC236}">
                <a16:creationId xmlns:a16="http://schemas.microsoft.com/office/drawing/2014/main" id="{5951D7A3-45F6-43A4-8ADB-05DA212ADAAF}"/>
              </a:ext>
            </a:extLst>
          </p:cNvPr>
          <p:cNvSpPr>
            <a:spLocks noGrp="1"/>
          </p:cNvSpPr>
          <p:nvPr>
            <p:ph type="body" sz="quarter" idx="3"/>
          </p:nvPr>
        </p:nvSpPr>
        <p:spPr>
          <a:xfrm>
            <a:off x="4404360" y="2011680"/>
            <a:ext cx="3383280" cy="530352"/>
          </a:xfrm>
        </p:spPr>
        <p:txBody>
          <a:bodyPr>
            <a:normAutofit/>
          </a:bodyPr>
          <a:lstStyle/>
          <a:p>
            <a:r>
              <a:rPr lang="en-US" dirty="0"/>
              <a:t>Social Care	</a:t>
            </a:r>
          </a:p>
        </p:txBody>
      </p:sp>
      <p:sp>
        <p:nvSpPr>
          <p:cNvPr id="6" name="Content Placeholder 5">
            <a:extLst>
              <a:ext uri="{FF2B5EF4-FFF2-40B4-BE49-F238E27FC236}">
                <a16:creationId xmlns:a16="http://schemas.microsoft.com/office/drawing/2014/main" id="{4E022558-08EA-41A8-88BE-1F82971F0E31}"/>
              </a:ext>
            </a:extLst>
          </p:cNvPr>
          <p:cNvSpPr>
            <a:spLocks noGrp="1"/>
          </p:cNvSpPr>
          <p:nvPr>
            <p:ph sz="quarter" idx="4"/>
          </p:nvPr>
        </p:nvSpPr>
        <p:spPr>
          <a:xfrm>
            <a:off x="4404360" y="2560320"/>
            <a:ext cx="3383280" cy="3446463"/>
          </a:xfrm>
        </p:spPr>
        <p:txBody>
          <a:bodyPr>
            <a:noAutofit/>
          </a:bodyPr>
          <a:lstStyle/>
          <a:p>
            <a:r>
              <a:rPr lang="en-US" dirty="0"/>
              <a:t>Care Staff Shortages in Community-based facilities (Residential and Nursing Homes)</a:t>
            </a:r>
          </a:p>
          <a:p>
            <a:r>
              <a:rPr lang="en-US" dirty="0"/>
              <a:t>Only 3.6% of elderly receive long-term care as opposed to 8.2% in 2008. (The King's Fund, 2024)</a:t>
            </a:r>
          </a:p>
          <a:p>
            <a:r>
              <a:rPr lang="en-US" dirty="0"/>
              <a:t>Low Pay and Zero-hours Contracts</a:t>
            </a:r>
          </a:p>
          <a:p>
            <a:r>
              <a:rPr lang="en-US" dirty="0"/>
              <a:t>Training Gaps</a:t>
            </a:r>
          </a:p>
          <a:p>
            <a:endParaRPr lang="en-US" dirty="0"/>
          </a:p>
        </p:txBody>
      </p:sp>
      <p:sp>
        <p:nvSpPr>
          <p:cNvPr id="7" name="Text Placeholder 6">
            <a:extLst>
              <a:ext uri="{FF2B5EF4-FFF2-40B4-BE49-F238E27FC236}">
                <a16:creationId xmlns:a16="http://schemas.microsoft.com/office/drawing/2014/main" id="{3EA34E7E-6BB0-4276-9993-7D15DAF830EB}"/>
              </a:ext>
            </a:extLst>
          </p:cNvPr>
          <p:cNvSpPr>
            <a:spLocks noGrp="1"/>
          </p:cNvSpPr>
          <p:nvPr>
            <p:ph type="body" sz="quarter" idx="13"/>
          </p:nvPr>
        </p:nvSpPr>
        <p:spPr>
          <a:xfrm>
            <a:off x="7968934" y="2011680"/>
            <a:ext cx="3383280" cy="530352"/>
          </a:xfrm>
        </p:spPr>
        <p:txBody>
          <a:bodyPr>
            <a:normAutofit fontScale="92500"/>
          </a:bodyPr>
          <a:lstStyle/>
          <a:p>
            <a:r>
              <a:rPr lang="en-US" dirty="0" err="1"/>
              <a:t>Contribuing</a:t>
            </a:r>
            <a:r>
              <a:rPr lang="en-US" dirty="0"/>
              <a:t> Factors	</a:t>
            </a:r>
          </a:p>
        </p:txBody>
      </p:sp>
      <p:sp>
        <p:nvSpPr>
          <p:cNvPr id="8" name="Content Placeholder 7">
            <a:extLst>
              <a:ext uri="{FF2B5EF4-FFF2-40B4-BE49-F238E27FC236}">
                <a16:creationId xmlns:a16="http://schemas.microsoft.com/office/drawing/2014/main" id="{C6AEC234-75AE-4C73-8E75-A426AAC54462}"/>
              </a:ext>
            </a:extLst>
          </p:cNvPr>
          <p:cNvSpPr>
            <a:spLocks noGrp="1"/>
          </p:cNvSpPr>
          <p:nvPr>
            <p:ph sz="quarter" idx="14"/>
          </p:nvPr>
        </p:nvSpPr>
        <p:spPr>
          <a:xfrm>
            <a:off x="7968934" y="2560320"/>
            <a:ext cx="3383280" cy="3446463"/>
          </a:xfrm>
        </p:spPr>
        <p:txBody>
          <a:bodyPr>
            <a:noAutofit/>
          </a:bodyPr>
          <a:lstStyle/>
          <a:p>
            <a:r>
              <a:rPr lang="en-US" dirty="0"/>
              <a:t>Ageing Workforce</a:t>
            </a:r>
          </a:p>
          <a:p>
            <a:r>
              <a:rPr lang="en-US" dirty="0"/>
              <a:t>Increased Demand</a:t>
            </a:r>
          </a:p>
          <a:p>
            <a:r>
              <a:rPr lang="en-US" dirty="0"/>
              <a:t>Funding Pressures</a:t>
            </a:r>
          </a:p>
        </p:txBody>
      </p:sp>
      <p:sp>
        <p:nvSpPr>
          <p:cNvPr id="11" name="Slide Number Placeholder 10">
            <a:extLst>
              <a:ext uri="{FF2B5EF4-FFF2-40B4-BE49-F238E27FC236}">
                <a16:creationId xmlns:a16="http://schemas.microsoft.com/office/drawing/2014/main" id="{5F67B498-D587-4BC1-B0F3-4316C41ADDF9}"/>
              </a:ext>
            </a:extLst>
          </p:cNvPr>
          <p:cNvSpPr>
            <a:spLocks noGrp="1"/>
          </p:cNvSpPr>
          <p:nvPr>
            <p:ph type="sldNum" sz="quarter" idx="12"/>
          </p:nvPr>
        </p:nvSpPr>
        <p:spPr>
          <a:xfrm>
            <a:off x="10929256" y="6429375"/>
            <a:ext cx="424543" cy="365125"/>
          </a:xfrm>
        </p:spPr>
        <p:txBody>
          <a:bodyPr/>
          <a:lstStyle/>
          <a:p>
            <a:fld id="{28844951-7827-47D4-8276-7DDE1FA7D85A}" type="slidenum">
              <a:rPr lang="en-US" smtClean="0"/>
              <a:pPr/>
              <a:t>17</a:t>
            </a:fld>
            <a:endParaRPr lang="en-US" dirty="0"/>
          </a:p>
        </p:txBody>
      </p:sp>
      <p:pic>
        <p:nvPicPr>
          <p:cNvPr id="10" name="Audio 9">
            <a:hlinkClick r:id="" action="ppaction://media"/>
            <a:extLst>
              <a:ext uri="{FF2B5EF4-FFF2-40B4-BE49-F238E27FC236}">
                <a16:creationId xmlns:a16="http://schemas.microsoft.com/office/drawing/2014/main" id="{44C8D766-3849-F0D4-34AF-205E6C33ECE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1269246"/>
      </p:ext>
    </p:extLst>
  </p:cSld>
  <p:clrMapOvr>
    <a:masterClrMapping/>
  </p:clrMapOvr>
  <p:transition spd="slow" advTm="412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A1354-0B5C-EC8D-9CC9-068BB95AE6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B88BE1-E2C6-3230-7265-F1723F58CA6A}"/>
              </a:ext>
            </a:extLst>
          </p:cNvPr>
          <p:cNvSpPr>
            <a:spLocks noGrp="1"/>
          </p:cNvSpPr>
          <p:nvPr>
            <p:ph type="title"/>
          </p:nvPr>
        </p:nvSpPr>
        <p:spPr>
          <a:xfrm>
            <a:off x="839788" y="685800"/>
            <a:ext cx="10515600" cy="1325880"/>
          </a:xfrm>
        </p:spPr>
        <p:txBody>
          <a:bodyPr/>
          <a:lstStyle/>
          <a:p>
            <a:r>
              <a:rPr lang="en-US" dirty="0"/>
              <a:t>Inequality in Care Access</a:t>
            </a:r>
          </a:p>
        </p:txBody>
      </p:sp>
      <p:sp>
        <p:nvSpPr>
          <p:cNvPr id="3" name="Text Placeholder 2">
            <a:extLst>
              <a:ext uri="{FF2B5EF4-FFF2-40B4-BE49-F238E27FC236}">
                <a16:creationId xmlns:a16="http://schemas.microsoft.com/office/drawing/2014/main" id="{81E318C2-E4AF-ADF8-B542-F59A07A94509}"/>
              </a:ext>
            </a:extLst>
          </p:cNvPr>
          <p:cNvSpPr>
            <a:spLocks noGrp="1"/>
          </p:cNvSpPr>
          <p:nvPr>
            <p:ph type="body" idx="1"/>
          </p:nvPr>
        </p:nvSpPr>
        <p:spPr>
          <a:xfrm>
            <a:off x="930433" y="2011680"/>
            <a:ext cx="3383280" cy="530352"/>
          </a:xfrm>
        </p:spPr>
        <p:txBody>
          <a:bodyPr>
            <a:normAutofit fontScale="92500"/>
          </a:bodyPr>
          <a:lstStyle/>
          <a:p>
            <a:r>
              <a:rPr lang="en-US" dirty="0"/>
              <a:t>Socioeconomic Factors</a:t>
            </a:r>
          </a:p>
        </p:txBody>
      </p:sp>
      <p:sp>
        <p:nvSpPr>
          <p:cNvPr id="4" name="Content Placeholder 3">
            <a:extLst>
              <a:ext uri="{FF2B5EF4-FFF2-40B4-BE49-F238E27FC236}">
                <a16:creationId xmlns:a16="http://schemas.microsoft.com/office/drawing/2014/main" id="{8A7E43E0-355A-BFD0-229D-965CD4056207}"/>
              </a:ext>
            </a:extLst>
          </p:cNvPr>
          <p:cNvSpPr>
            <a:spLocks noGrp="1"/>
          </p:cNvSpPr>
          <p:nvPr>
            <p:ph sz="half" idx="2"/>
          </p:nvPr>
        </p:nvSpPr>
        <p:spPr>
          <a:xfrm>
            <a:off x="839788" y="2560320"/>
            <a:ext cx="3383280" cy="3446463"/>
          </a:xfrm>
        </p:spPr>
        <p:txBody>
          <a:bodyPr>
            <a:noAutofit/>
          </a:bodyPr>
          <a:lstStyle/>
          <a:p>
            <a:r>
              <a:rPr lang="en-US" dirty="0"/>
              <a:t>Wealth vs Moderate income</a:t>
            </a:r>
          </a:p>
          <a:p>
            <a:r>
              <a:rPr lang="en-US" dirty="0"/>
              <a:t>The economic status and the timeliness</a:t>
            </a:r>
          </a:p>
        </p:txBody>
      </p:sp>
      <p:sp>
        <p:nvSpPr>
          <p:cNvPr id="5" name="Text Placeholder 4">
            <a:extLst>
              <a:ext uri="{FF2B5EF4-FFF2-40B4-BE49-F238E27FC236}">
                <a16:creationId xmlns:a16="http://schemas.microsoft.com/office/drawing/2014/main" id="{3BF8EC1F-391A-111B-2821-256F677696F9}"/>
              </a:ext>
            </a:extLst>
          </p:cNvPr>
          <p:cNvSpPr>
            <a:spLocks noGrp="1"/>
          </p:cNvSpPr>
          <p:nvPr>
            <p:ph type="body" sz="quarter" idx="3"/>
          </p:nvPr>
        </p:nvSpPr>
        <p:spPr>
          <a:xfrm>
            <a:off x="4404360" y="2011680"/>
            <a:ext cx="3383280" cy="530352"/>
          </a:xfrm>
        </p:spPr>
        <p:txBody>
          <a:bodyPr>
            <a:normAutofit/>
          </a:bodyPr>
          <a:lstStyle/>
          <a:p>
            <a:r>
              <a:rPr lang="en-US" dirty="0"/>
              <a:t>Digital Exclusion</a:t>
            </a:r>
          </a:p>
        </p:txBody>
      </p:sp>
      <p:sp>
        <p:nvSpPr>
          <p:cNvPr id="6" name="Content Placeholder 5">
            <a:extLst>
              <a:ext uri="{FF2B5EF4-FFF2-40B4-BE49-F238E27FC236}">
                <a16:creationId xmlns:a16="http://schemas.microsoft.com/office/drawing/2014/main" id="{F8081E58-0E6C-08C8-D6DD-140E9B545DB1}"/>
              </a:ext>
            </a:extLst>
          </p:cNvPr>
          <p:cNvSpPr>
            <a:spLocks noGrp="1"/>
          </p:cNvSpPr>
          <p:nvPr>
            <p:ph sz="quarter" idx="4"/>
          </p:nvPr>
        </p:nvSpPr>
        <p:spPr>
          <a:xfrm>
            <a:off x="4404360" y="2560320"/>
            <a:ext cx="3383280" cy="3446463"/>
          </a:xfrm>
        </p:spPr>
        <p:txBody>
          <a:bodyPr>
            <a:noAutofit/>
          </a:bodyPr>
          <a:lstStyle/>
          <a:p>
            <a:r>
              <a:rPr lang="en-US" dirty="0"/>
              <a:t>Reliance on technology can influence appointment booking and attendance. (Hoddinott, 2025)</a:t>
            </a:r>
          </a:p>
          <a:p>
            <a:r>
              <a:rPr lang="en-US" dirty="0"/>
              <a:t>Empowering limitations</a:t>
            </a:r>
          </a:p>
        </p:txBody>
      </p:sp>
      <p:sp>
        <p:nvSpPr>
          <p:cNvPr id="7" name="Text Placeholder 6">
            <a:extLst>
              <a:ext uri="{FF2B5EF4-FFF2-40B4-BE49-F238E27FC236}">
                <a16:creationId xmlns:a16="http://schemas.microsoft.com/office/drawing/2014/main" id="{80A74AC2-F25B-1A41-C670-4E3B76A99C52}"/>
              </a:ext>
            </a:extLst>
          </p:cNvPr>
          <p:cNvSpPr>
            <a:spLocks noGrp="1"/>
          </p:cNvSpPr>
          <p:nvPr>
            <p:ph type="body" sz="quarter" idx="13"/>
          </p:nvPr>
        </p:nvSpPr>
        <p:spPr>
          <a:xfrm>
            <a:off x="7968934" y="2011680"/>
            <a:ext cx="3383280" cy="530352"/>
          </a:xfrm>
        </p:spPr>
        <p:txBody>
          <a:bodyPr>
            <a:normAutofit/>
          </a:bodyPr>
          <a:lstStyle/>
          <a:p>
            <a:r>
              <a:rPr lang="en-US" dirty="0"/>
              <a:t>Health Inequalities</a:t>
            </a:r>
          </a:p>
        </p:txBody>
      </p:sp>
      <p:sp>
        <p:nvSpPr>
          <p:cNvPr id="8" name="Content Placeholder 7">
            <a:extLst>
              <a:ext uri="{FF2B5EF4-FFF2-40B4-BE49-F238E27FC236}">
                <a16:creationId xmlns:a16="http://schemas.microsoft.com/office/drawing/2014/main" id="{1A361C2D-8478-4436-5805-E461A32818B9}"/>
              </a:ext>
            </a:extLst>
          </p:cNvPr>
          <p:cNvSpPr>
            <a:spLocks noGrp="1"/>
          </p:cNvSpPr>
          <p:nvPr>
            <p:ph sz="quarter" idx="14"/>
          </p:nvPr>
        </p:nvSpPr>
        <p:spPr>
          <a:xfrm>
            <a:off x="7968934" y="2560320"/>
            <a:ext cx="3383280" cy="3446463"/>
          </a:xfrm>
        </p:spPr>
        <p:txBody>
          <a:bodyPr>
            <a:noAutofit/>
          </a:bodyPr>
          <a:lstStyle/>
          <a:p>
            <a:r>
              <a:rPr lang="en-US" dirty="0"/>
              <a:t> Complex care for the elderly with multiple chronic conditions</a:t>
            </a:r>
          </a:p>
          <a:p>
            <a:r>
              <a:rPr lang="en-US" dirty="0"/>
              <a:t>Language barriers and Discrimination of minority ethnic groups. (Age UK, 2025)</a:t>
            </a:r>
          </a:p>
        </p:txBody>
      </p:sp>
      <p:sp>
        <p:nvSpPr>
          <p:cNvPr id="11" name="Slide Number Placeholder 10">
            <a:extLst>
              <a:ext uri="{FF2B5EF4-FFF2-40B4-BE49-F238E27FC236}">
                <a16:creationId xmlns:a16="http://schemas.microsoft.com/office/drawing/2014/main" id="{FB15F9D4-2FD3-1323-BC3F-10F0C520A2F3}"/>
              </a:ext>
            </a:extLst>
          </p:cNvPr>
          <p:cNvSpPr>
            <a:spLocks noGrp="1"/>
          </p:cNvSpPr>
          <p:nvPr>
            <p:ph type="sldNum" sz="quarter" idx="12"/>
          </p:nvPr>
        </p:nvSpPr>
        <p:spPr>
          <a:xfrm>
            <a:off x="10622871" y="6447064"/>
            <a:ext cx="839786" cy="365125"/>
          </a:xfrm>
        </p:spPr>
        <p:txBody>
          <a:bodyPr/>
          <a:lstStyle/>
          <a:p>
            <a:endParaRPr lang="en-US" dirty="0"/>
          </a:p>
          <a:p>
            <a:fld id="{28844951-7827-47D4-8276-7DDE1FA7D85A}" type="slidenum">
              <a:rPr lang="en-US" smtClean="0"/>
              <a:pPr/>
              <a:t>18</a:t>
            </a:fld>
            <a:endParaRPr lang="en-US" dirty="0"/>
          </a:p>
        </p:txBody>
      </p:sp>
      <p:pic>
        <p:nvPicPr>
          <p:cNvPr id="10" name="Audio 9">
            <a:hlinkClick r:id="" action="ppaction://media"/>
            <a:extLst>
              <a:ext uri="{FF2B5EF4-FFF2-40B4-BE49-F238E27FC236}">
                <a16:creationId xmlns:a16="http://schemas.microsoft.com/office/drawing/2014/main" id="{17747071-EA43-6DAD-2BAF-CCFCD50158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4418588"/>
      </p:ext>
    </p:extLst>
  </p:cSld>
  <p:clrMapOvr>
    <a:masterClrMapping/>
  </p:clrMapOvr>
  <p:transition spd="slow" advTm="442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C0F0D-DFC2-84F3-BFC4-BFA327E5D786}"/>
            </a:ext>
          </a:extLst>
        </p:cNvPr>
        <p:cNvGrpSpPr/>
        <p:nvPr/>
      </p:nvGrpSpPr>
      <p:grpSpPr>
        <a:xfrm>
          <a:off x="0" y="0"/>
          <a:ext cx="0" cy="0"/>
          <a:chOff x="0" y="0"/>
          <a:chExt cx="0" cy="0"/>
        </a:xfrm>
      </p:grpSpPr>
      <p:sp>
        <p:nvSpPr>
          <p:cNvPr id="43" name="Frame 4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Picture Placeholder 8">
            <a:extLst>
              <a:ext uri="{FF2B5EF4-FFF2-40B4-BE49-F238E27FC236}">
                <a16:creationId xmlns:a16="http://schemas.microsoft.com/office/drawing/2014/main" id="{F9B46ED6-04A8-39BF-8950-EF25F4B1D4C4}"/>
              </a:ext>
            </a:extLst>
          </p:cNvPr>
          <p:cNvPicPr>
            <a:picLocks noGrp="1" noChangeAspect="1"/>
          </p:cNvPicPr>
          <p:nvPr>
            <p:ph type="pic" sz="quarter" idx="13"/>
          </p:nvPr>
        </p:nvPicPr>
        <p:blipFill>
          <a:blip r:embed="rId5">
            <a:extLst>
              <a:ext uri="{837473B0-CC2E-450A-ABE3-18F120FF3D39}">
                <a1611:picAttrSrcUrl xmlns:a1611="http://schemas.microsoft.com/office/drawing/2016/11/main" r:id="rId6"/>
              </a:ext>
            </a:extLst>
          </a:blip>
          <a:srcRect t="7865" b="7865"/>
          <a:stretch>
            <a:fillRect/>
          </a:stretch>
        </p:blipFill>
        <p:spPr>
          <a:xfrm>
            <a:off x="20" y="10"/>
            <a:ext cx="12191980" cy="6857989"/>
          </a:xfrm>
          <a:prstGeom prst="rect">
            <a:avLst/>
          </a:prstGeom>
          <a:solidFill>
            <a:srgbClr val="1EBE9B"/>
          </a:solidFill>
        </p:spPr>
      </p:pic>
      <p:sp>
        <p:nvSpPr>
          <p:cNvPr id="45" name="Rectangle 44">
            <a:extLst>
              <a:ext uri="{FF2B5EF4-FFF2-40B4-BE49-F238E27FC236}">
                <a16:creationId xmlns:a16="http://schemas.microsoft.com/office/drawing/2014/main" id="{107303E2-7D44-46E4-A0D5-73DF9974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172075"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D22AF24B-DF9B-4580-9019-8FABD7AC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88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Oval 46">
            <a:extLst>
              <a:ext uri="{FF2B5EF4-FFF2-40B4-BE49-F238E27FC236}">
                <a16:creationId xmlns:a16="http://schemas.microsoft.com/office/drawing/2014/main" id="{814E6672-D9A3-4574-B870-15130060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29740" y="720056"/>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7CC559-AFB6-29CC-B33B-1DD9E4EFF28F}"/>
              </a:ext>
            </a:extLst>
          </p:cNvPr>
          <p:cNvSpPr>
            <a:spLocks noGrp="1"/>
          </p:cNvSpPr>
          <p:nvPr>
            <p:ph type="ctrTitle"/>
          </p:nvPr>
        </p:nvSpPr>
        <p:spPr>
          <a:xfrm>
            <a:off x="537410" y="728905"/>
            <a:ext cx="4396540" cy="3184274"/>
          </a:xfrm>
        </p:spPr>
        <p:txBody>
          <a:bodyPr vert="horz" lIns="91440" tIns="45720" rIns="91440" bIns="45720" rtlCol="0" anchor="b">
            <a:normAutofit/>
          </a:bodyPr>
          <a:lstStyle/>
          <a:p>
            <a:r>
              <a:rPr lang="en-US" sz="3800" dirty="0">
                <a:solidFill>
                  <a:srgbClr val="FFFFFF"/>
                </a:solidFill>
              </a:rPr>
              <a:t>Recommendations</a:t>
            </a:r>
          </a:p>
        </p:txBody>
      </p:sp>
      <p:pic>
        <p:nvPicPr>
          <p:cNvPr id="5" name="Audio 4">
            <a:hlinkClick r:id="" action="ppaction://media"/>
            <a:extLst>
              <a:ext uri="{FF2B5EF4-FFF2-40B4-BE49-F238E27FC236}">
                <a16:creationId xmlns:a16="http://schemas.microsoft.com/office/drawing/2014/main" id="{8DDA3261-FC99-11BB-BBF8-B839EE5A5856}"/>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91312409"/>
      </p:ext>
    </p:extLst>
  </p:cSld>
  <p:clrMapOvr>
    <a:masterClrMapping/>
  </p:clrMapOvr>
  <mc:AlternateContent xmlns:mc="http://schemas.openxmlformats.org/markup-compatibility/2006">
    <mc:Choice xmlns:p14="http://schemas.microsoft.com/office/powerpoint/2010/main" Requires="p14">
      <p:transition spd="slow" p14:dur="3400" advTm="4361">
        <p14:reveal/>
      </p:transition>
    </mc:Choice>
    <mc:Fallback>
      <p:transition spd="slow" advTm="43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F07D3-74A3-4612-4562-EE307010B0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18629C-683F-BB47-073D-DC5D22416197}"/>
              </a:ext>
            </a:extLst>
          </p:cNvPr>
          <p:cNvSpPr>
            <a:spLocks noGrp="1"/>
          </p:cNvSpPr>
          <p:nvPr>
            <p:ph type="title"/>
          </p:nvPr>
        </p:nvSpPr>
        <p:spPr>
          <a:xfrm>
            <a:off x="839788" y="685800"/>
            <a:ext cx="10515600" cy="1325880"/>
          </a:xfrm>
        </p:spPr>
        <p:txBody>
          <a:bodyPr/>
          <a:lstStyle/>
          <a:p>
            <a:r>
              <a:rPr lang="en-US" dirty="0"/>
              <a:t>Improving Funding and Resources</a:t>
            </a:r>
          </a:p>
        </p:txBody>
      </p:sp>
      <p:sp>
        <p:nvSpPr>
          <p:cNvPr id="4" name="Content Placeholder 3">
            <a:extLst>
              <a:ext uri="{FF2B5EF4-FFF2-40B4-BE49-F238E27FC236}">
                <a16:creationId xmlns:a16="http://schemas.microsoft.com/office/drawing/2014/main" id="{F6289BD7-CAEB-D12B-1889-1CCB910E5D45}"/>
              </a:ext>
            </a:extLst>
          </p:cNvPr>
          <p:cNvSpPr>
            <a:spLocks noGrp="1"/>
          </p:cNvSpPr>
          <p:nvPr>
            <p:ph sz="half" idx="2"/>
          </p:nvPr>
        </p:nvSpPr>
        <p:spPr>
          <a:xfrm>
            <a:off x="7545388" y="2011680"/>
            <a:ext cx="3198812" cy="3393620"/>
          </a:xfrm>
        </p:spPr>
        <p:txBody>
          <a:bodyPr>
            <a:noAutofit/>
          </a:bodyPr>
          <a:lstStyle/>
          <a:p>
            <a:pPr algn="ctr">
              <a:buFont typeface="Wingdings" panose="05000000000000000000" pitchFamily="2" charset="2"/>
              <a:buChar char="q"/>
            </a:pPr>
            <a:r>
              <a:rPr lang="en-US" sz="1800" dirty="0"/>
              <a:t>Hiring additional staff within the NHS and Health and Social Care Services (Department of Health and Social Care, 2025)</a:t>
            </a:r>
          </a:p>
          <a:p>
            <a:pPr algn="ctr">
              <a:buFont typeface="Wingdings" panose="05000000000000000000" pitchFamily="2" charset="2"/>
              <a:buChar char="q"/>
            </a:pPr>
            <a:r>
              <a:rPr lang="en-US" sz="1800" dirty="0"/>
              <a:t>Infrastructure upgrade</a:t>
            </a:r>
          </a:p>
          <a:p>
            <a:pPr algn="ctr">
              <a:buFont typeface="Wingdings" panose="05000000000000000000" pitchFamily="2" charset="2"/>
              <a:buChar char="q"/>
            </a:pPr>
            <a:r>
              <a:rPr lang="en-US" sz="1800" dirty="0"/>
              <a:t>Community programs</a:t>
            </a:r>
          </a:p>
          <a:p>
            <a:pPr algn="ctr">
              <a:buFont typeface="Wingdings" panose="05000000000000000000" pitchFamily="2" charset="2"/>
              <a:buChar char="q"/>
            </a:pPr>
            <a:r>
              <a:rPr lang="en-US" sz="1800" dirty="0"/>
              <a:t>Digital and Assistive Technologies (e.g. Telehealth) (Department of Health and Social Care, 2023) </a:t>
            </a:r>
          </a:p>
        </p:txBody>
      </p:sp>
      <p:sp>
        <p:nvSpPr>
          <p:cNvPr id="11" name="Slide Number Placeholder 10">
            <a:extLst>
              <a:ext uri="{FF2B5EF4-FFF2-40B4-BE49-F238E27FC236}">
                <a16:creationId xmlns:a16="http://schemas.microsoft.com/office/drawing/2014/main" id="{E4917829-5316-F71B-D3A9-B4F5A2FEE018}"/>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20</a:t>
            </a:fld>
            <a:endParaRPr lang="en-US"/>
          </a:p>
        </p:txBody>
      </p:sp>
      <p:sp>
        <p:nvSpPr>
          <p:cNvPr id="19" name="Content Placeholder 3">
            <a:extLst>
              <a:ext uri="{FF2B5EF4-FFF2-40B4-BE49-F238E27FC236}">
                <a16:creationId xmlns:a16="http://schemas.microsoft.com/office/drawing/2014/main" id="{FDC3189C-F0FC-6A45-7FB8-DC9F2BB6D6CB}"/>
              </a:ext>
            </a:extLst>
          </p:cNvPr>
          <p:cNvSpPr txBox="1">
            <a:spLocks/>
          </p:cNvSpPr>
          <p:nvPr/>
        </p:nvSpPr>
        <p:spPr>
          <a:xfrm>
            <a:off x="992188" y="2645229"/>
            <a:ext cx="3198812" cy="3393619"/>
          </a:xfrm>
          <a:prstGeom prst="rect">
            <a:avLst/>
          </a:prstGeom>
        </p:spPr>
        <p:txBody>
          <a:bodyPr vert="horz" lIns="91440" tIns="45720" rIns="91440" bIns="45720" rtlCol="0">
            <a:noAutofit/>
          </a:bodyPr>
          <a:lstStyle>
            <a:lvl1pPr marL="457200" indent="-228600" algn="l" defTabSz="914400" rtl="0" eaLnBrk="1" latinLnBrk="0" hangingPunct="1">
              <a:lnSpc>
                <a:spcPct val="110000"/>
              </a:lnSpc>
              <a:spcBef>
                <a:spcPts val="1000"/>
              </a:spcBef>
              <a:buClr>
                <a:schemeClr val="tx2">
                  <a:lumMod val="50000"/>
                  <a:lumOff val="50000"/>
                </a:schemeClr>
              </a:buClr>
              <a:buSzPct val="80000"/>
              <a:buFont typeface="Wingdings" panose="05000000000000000000" pitchFamily="2" charset="2"/>
              <a:buChar char="§"/>
              <a:defRPr sz="14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50000"/>
                  <a:lumOff val="50000"/>
                </a:schemeClr>
              </a:buClr>
              <a:buSzPct val="80000"/>
              <a:buFont typeface="Wingdings" panose="05000000000000000000" pitchFamily="2" charset="2"/>
              <a:buChar char="§"/>
              <a:defRPr sz="1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50000"/>
                  <a:lumOff val="50000"/>
                </a:schemeClr>
              </a:buClr>
              <a:buSzPct val="80000"/>
              <a:buFont typeface="Wingdings" panose="05000000000000000000" pitchFamily="2" charset="2"/>
              <a:buChar char="§"/>
              <a:defRPr sz="1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50000"/>
                  <a:lumOff val="50000"/>
                </a:schemeClr>
              </a:buClr>
              <a:buSzPct val="80000"/>
              <a:buFont typeface="Wingdings" panose="05000000000000000000" pitchFamily="2" charset="2"/>
              <a:buChar char="§"/>
              <a:defRPr sz="14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50000"/>
                  <a:lumOff val="50000"/>
                </a:schemeClr>
              </a:buClr>
              <a:buSzPct val="80000"/>
              <a:buFont typeface="Wingdings" panose="05000000000000000000" pitchFamily="2" charset="2"/>
              <a:buChar char="§"/>
              <a:defRPr sz="14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ü"/>
            </a:pPr>
            <a:r>
              <a:rPr lang="en-US" sz="1800" dirty="0"/>
              <a:t>Faster access to healthcare</a:t>
            </a:r>
          </a:p>
          <a:p>
            <a:pPr algn="ctr">
              <a:buFont typeface="Wingdings" panose="05000000000000000000" pitchFamily="2" charset="2"/>
              <a:buChar char="ü"/>
            </a:pPr>
            <a:r>
              <a:rPr lang="en-US" sz="1800" dirty="0"/>
              <a:t>Personalised Treatment and Care</a:t>
            </a:r>
          </a:p>
          <a:p>
            <a:pPr algn="ctr">
              <a:buFont typeface="Wingdings" panose="05000000000000000000" pitchFamily="2" charset="2"/>
              <a:buChar char="ü"/>
            </a:pPr>
            <a:r>
              <a:rPr lang="en-US" sz="1800" dirty="0"/>
              <a:t>Improved Health Outcomes</a:t>
            </a:r>
          </a:p>
        </p:txBody>
      </p:sp>
      <p:sp>
        <p:nvSpPr>
          <p:cNvPr id="23" name="Arrow: Left-Right 22">
            <a:extLst>
              <a:ext uri="{FF2B5EF4-FFF2-40B4-BE49-F238E27FC236}">
                <a16:creationId xmlns:a16="http://schemas.microsoft.com/office/drawing/2014/main" id="{AEA0C33F-DA5B-CC29-694B-2C7073F3A1E0}"/>
              </a:ext>
            </a:extLst>
          </p:cNvPr>
          <p:cNvSpPr/>
          <p:nvPr/>
        </p:nvSpPr>
        <p:spPr>
          <a:xfrm>
            <a:off x="4887685" y="3320142"/>
            <a:ext cx="2100943" cy="47897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by</a:t>
            </a:r>
          </a:p>
        </p:txBody>
      </p:sp>
      <p:pic>
        <p:nvPicPr>
          <p:cNvPr id="5" name="Audio 4">
            <a:hlinkClick r:id="" action="ppaction://media"/>
            <a:extLst>
              <a:ext uri="{FF2B5EF4-FFF2-40B4-BE49-F238E27FC236}">
                <a16:creationId xmlns:a16="http://schemas.microsoft.com/office/drawing/2014/main" id="{D48FABAF-A33E-2F10-252B-83A506991E4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7161929"/>
      </p:ext>
    </p:extLst>
  </p:cSld>
  <p:clrMapOvr>
    <a:masterClrMapping/>
  </p:clrMapOvr>
  <p:transition spd="med" advTm="7239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94D1F-3745-9CF8-2DC4-2BCB2478C0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E4AEA-B1A0-8E15-C069-F218011B321B}"/>
              </a:ext>
            </a:extLst>
          </p:cNvPr>
          <p:cNvSpPr>
            <a:spLocks noGrp="1"/>
          </p:cNvSpPr>
          <p:nvPr>
            <p:ph type="title"/>
          </p:nvPr>
        </p:nvSpPr>
        <p:spPr>
          <a:xfrm>
            <a:off x="839788" y="685800"/>
            <a:ext cx="10515600" cy="1325880"/>
          </a:xfrm>
        </p:spPr>
        <p:txBody>
          <a:bodyPr>
            <a:normAutofit fontScale="90000"/>
          </a:bodyPr>
          <a:lstStyle/>
          <a:p>
            <a:r>
              <a:rPr lang="en-US" dirty="0"/>
              <a:t>Appropriate Training and Quality Monitoring</a:t>
            </a:r>
          </a:p>
        </p:txBody>
      </p:sp>
      <p:sp>
        <p:nvSpPr>
          <p:cNvPr id="4" name="Content Placeholder 3">
            <a:extLst>
              <a:ext uri="{FF2B5EF4-FFF2-40B4-BE49-F238E27FC236}">
                <a16:creationId xmlns:a16="http://schemas.microsoft.com/office/drawing/2014/main" id="{776FE694-D68A-B3CB-1E8D-27BF39D77D26}"/>
              </a:ext>
            </a:extLst>
          </p:cNvPr>
          <p:cNvSpPr>
            <a:spLocks noGrp="1"/>
          </p:cNvSpPr>
          <p:nvPr>
            <p:ph sz="half" idx="2"/>
          </p:nvPr>
        </p:nvSpPr>
        <p:spPr>
          <a:xfrm>
            <a:off x="839788" y="2560320"/>
            <a:ext cx="3383280" cy="3446463"/>
          </a:xfrm>
        </p:spPr>
        <p:txBody>
          <a:bodyPr>
            <a:noAutofit/>
          </a:bodyPr>
          <a:lstStyle/>
          <a:p>
            <a:r>
              <a:rPr lang="en-US" dirty="0"/>
              <a:t>. </a:t>
            </a:r>
          </a:p>
          <a:p>
            <a:endParaRPr lang="en-US" dirty="0"/>
          </a:p>
        </p:txBody>
      </p:sp>
      <p:graphicFrame>
        <p:nvGraphicFramePr>
          <p:cNvPr id="12" name="Content Placeholder 11">
            <a:extLst>
              <a:ext uri="{FF2B5EF4-FFF2-40B4-BE49-F238E27FC236}">
                <a16:creationId xmlns:a16="http://schemas.microsoft.com/office/drawing/2014/main" id="{095FC055-E29A-A6AB-6670-236C1AA9B6EC}"/>
              </a:ext>
            </a:extLst>
          </p:cNvPr>
          <p:cNvGraphicFramePr>
            <a:graphicFrameLocks noGrp="1"/>
          </p:cNvGraphicFramePr>
          <p:nvPr>
            <p:ph sz="quarter" idx="4"/>
            <p:extLst>
              <p:ext uri="{D42A27DB-BD31-4B8C-83A1-F6EECF244321}">
                <p14:modId xmlns:p14="http://schemas.microsoft.com/office/powerpoint/2010/main" val="1056998656"/>
              </p:ext>
            </p:extLst>
          </p:nvPr>
        </p:nvGraphicFramePr>
        <p:xfrm>
          <a:off x="4038600" y="1872343"/>
          <a:ext cx="6792685" cy="44304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Slide Number Placeholder 10">
            <a:extLst>
              <a:ext uri="{FF2B5EF4-FFF2-40B4-BE49-F238E27FC236}">
                <a16:creationId xmlns:a16="http://schemas.microsoft.com/office/drawing/2014/main" id="{3CDEB3F0-DE08-A040-D66F-5831BF5E8FC9}"/>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21</a:t>
            </a:fld>
            <a:endParaRPr lang="en-US"/>
          </a:p>
        </p:txBody>
      </p:sp>
      <p:pic>
        <p:nvPicPr>
          <p:cNvPr id="5" name="Audio 4">
            <a:hlinkClick r:id="" action="ppaction://media"/>
            <a:extLst>
              <a:ext uri="{FF2B5EF4-FFF2-40B4-BE49-F238E27FC236}">
                <a16:creationId xmlns:a16="http://schemas.microsoft.com/office/drawing/2014/main" id="{7D2DD6B0-6055-A645-E124-54C3A5B3425A}"/>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26538973"/>
      </p:ext>
    </p:extLst>
  </p:cSld>
  <p:clrMapOvr>
    <a:masterClrMapping/>
  </p:clrMapOvr>
  <p:transition spd="slow" advTm="10172">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additive="base">
                                        <p:cTn id="18" dur="500" fill="hold"/>
                                        <p:tgtEl>
                                          <p:spTgt spid="12"/>
                                        </p:tgtEl>
                                        <p:attrNameLst>
                                          <p:attrName>ppt_x</p:attrName>
                                        </p:attrNameLst>
                                      </p:cBhvr>
                                      <p:tavLst>
                                        <p:tav tm="0">
                                          <p:val>
                                            <p:strVal val="#ppt_x"/>
                                          </p:val>
                                        </p:tav>
                                        <p:tav tm="100000">
                                          <p:val>
                                            <p:strVal val="#ppt_x"/>
                                          </p:val>
                                        </p:tav>
                                      </p:tavLst>
                                    </p:anim>
                                    <p:anim calcmode="lin" valueType="num">
                                      <p:cBhvr additive="base">
                                        <p:cTn id="1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5"/>
                </p:tgtEl>
              </p:cMediaNode>
            </p:audio>
          </p:childTnLst>
        </p:cTn>
      </p:par>
    </p:tnLst>
    <p:bldLst>
      <p:bldP spid="2" grpId="0"/>
      <p:bldGraphic spid="12"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ame 44">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Oval 4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ame 5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58CC6-FF60-4FC8-BA35-52A8BDDCF95E}"/>
              </a:ext>
            </a:extLst>
          </p:cNvPr>
          <p:cNvSpPr>
            <a:spLocks noGrp="1"/>
          </p:cNvSpPr>
          <p:nvPr>
            <p:ph type="title"/>
          </p:nvPr>
        </p:nvSpPr>
        <p:spPr>
          <a:xfrm>
            <a:off x="838201" y="857251"/>
            <a:ext cx="6576518" cy="1237767"/>
          </a:xfrm>
        </p:spPr>
        <p:txBody>
          <a:bodyPr vert="horz" lIns="91440" tIns="45720" rIns="91440" bIns="45720" rtlCol="0" anchor="b">
            <a:normAutofit/>
          </a:bodyPr>
          <a:lstStyle/>
          <a:p>
            <a:r>
              <a:rPr lang="en-US" sz="4400" dirty="0">
                <a:solidFill>
                  <a:srgbClr val="FFFFFF"/>
                </a:solidFill>
              </a:rPr>
              <a:t>Conclusion </a:t>
            </a:r>
          </a:p>
        </p:txBody>
      </p:sp>
      <p:sp>
        <p:nvSpPr>
          <p:cNvPr id="3" name="Content Placeholder 2">
            <a:extLst>
              <a:ext uri="{FF2B5EF4-FFF2-40B4-BE49-F238E27FC236}">
                <a16:creationId xmlns:a16="http://schemas.microsoft.com/office/drawing/2014/main" id="{BF0E0066-50A4-4BA2-9D04-DA968D2AB1C6}"/>
              </a:ext>
            </a:extLst>
          </p:cNvPr>
          <p:cNvSpPr>
            <a:spLocks noGrp="1"/>
          </p:cNvSpPr>
          <p:nvPr>
            <p:ph idx="1"/>
          </p:nvPr>
        </p:nvSpPr>
        <p:spPr>
          <a:xfrm>
            <a:off x="838200" y="2286000"/>
            <a:ext cx="6576518" cy="3890963"/>
          </a:xfrm>
        </p:spPr>
        <p:txBody>
          <a:bodyPr vert="horz" lIns="91440" tIns="45720" rIns="91440" bIns="45720" rtlCol="0">
            <a:normAutofit fontScale="92500" lnSpcReduction="20000"/>
          </a:bodyPr>
          <a:lstStyle/>
          <a:p>
            <a:pPr algn="ctr">
              <a:lnSpc>
                <a:spcPct val="100000"/>
              </a:lnSpc>
            </a:pPr>
            <a:br>
              <a:rPr lang="en-US" sz="1600" dirty="0">
                <a:solidFill>
                  <a:srgbClr val="FFFFFF"/>
                </a:solidFill>
              </a:rPr>
            </a:br>
            <a:r>
              <a:rPr lang="en-US" sz="1600" dirty="0">
                <a:solidFill>
                  <a:srgbClr val="FFFFFF"/>
                </a:solidFill>
              </a:rPr>
              <a:t>As the UK population ages, NHS and social care systems must adopt integrated, preventive, and person-centred approaches that </a:t>
            </a:r>
            <a:r>
              <a:rPr lang="en-US" sz="1600" dirty="0" err="1">
                <a:solidFill>
                  <a:srgbClr val="FFFFFF"/>
                </a:solidFill>
              </a:rPr>
              <a:t>prioritise</a:t>
            </a:r>
            <a:r>
              <a:rPr lang="en-US" sz="1600" dirty="0">
                <a:solidFill>
                  <a:srgbClr val="FFFFFF"/>
                </a:solidFill>
              </a:rPr>
              <a:t> older adults’ wellbeing rather than crisis-driven care. While legislation and national policies promote equality, protection, and interagency collaboration, many older people still experience fragmented services, inconsistent access, and limited continuity, highlighting a gap between policy intent and lived experience. </a:t>
            </a:r>
          </a:p>
          <a:p>
            <a:pPr algn="ctr">
              <a:lnSpc>
                <a:spcPct val="100000"/>
              </a:lnSpc>
            </a:pPr>
            <a:r>
              <a:rPr lang="en-US" sz="1600" dirty="0">
                <a:solidFill>
                  <a:srgbClr val="FFFFFF"/>
                </a:solidFill>
              </a:rPr>
              <a:t>Theories such as Socioemotional Selectivity and Activity Theory show that social connection, autonomy, and meaningful participation are central to maintaining motivation, independence, and quality of life. Services should therefore empower older adults to make decisions about their care, supporting choice and agency rather than passive service receipt.</a:t>
            </a:r>
          </a:p>
          <a:p>
            <a:pPr algn="ctr">
              <a:lnSpc>
                <a:spcPct val="100000"/>
              </a:lnSpc>
            </a:pPr>
            <a:r>
              <a:rPr lang="en-US" sz="1600" dirty="0">
                <a:solidFill>
                  <a:srgbClr val="FFFFFF"/>
                </a:solidFill>
              </a:rPr>
              <a:t> Funding pressures, workforce instability, and health inequalities risk perpetuating reactive care unless early support and preventative strategies are </a:t>
            </a:r>
            <a:r>
              <a:rPr lang="en-US" sz="1600" dirty="0" err="1">
                <a:solidFill>
                  <a:srgbClr val="FFFFFF"/>
                </a:solidFill>
              </a:rPr>
              <a:t>prioritised</a:t>
            </a:r>
            <a:r>
              <a:rPr lang="en-US" sz="1600" dirty="0">
                <a:solidFill>
                  <a:srgbClr val="FFFFFF"/>
                </a:solidFill>
              </a:rPr>
              <a:t>. Strengthening integrated working, investing in workforce training, and measuring outcomes that matter to individuals are essential to align policy ambitions with real-world experience and ensure equitable, sustainable care for an ageing population.</a:t>
            </a:r>
          </a:p>
        </p:txBody>
      </p:sp>
      <p:sp>
        <p:nvSpPr>
          <p:cNvPr id="54" name="Rectangle 53">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8872" y="494950"/>
            <a:ext cx="3865927"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Placeholder 8">
            <a:extLst>
              <a:ext uri="{FF2B5EF4-FFF2-40B4-BE49-F238E27FC236}">
                <a16:creationId xmlns:a16="http://schemas.microsoft.com/office/drawing/2014/main" id="{78CF4775-4C31-488E-AB32-6C7A887A129B}"/>
              </a:ext>
            </a:extLst>
          </p:cNvPr>
          <p:cNvPicPr>
            <a:picLocks noGrp="1" noChangeAspect="1"/>
          </p:cNvPicPr>
          <p:nvPr>
            <p:ph type="pic" sz="quarter" idx="14"/>
          </p:nvPr>
        </p:nvPicPr>
        <p:blipFill>
          <a:blip r:embed="rId4">
            <a:alphaModFix amt="60000"/>
            <a:extLst>
              <a:ext uri="{837473B0-CC2E-450A-ABE3-18F120FF3D39}">
                <a1611:picAttrSrcUrl xmlns:a1611="http://schemas.microsoft.com/office/drawing/2016/11/main" r:id="rId5"/>
              </a:ext>
            </a:extLst>
          </a:blip>
          <a:srcRect l="18031" r="2911" b="-2"/>
          <a:stretch>
            <a:fillRect/>
          </a:stretch>
        </p:blipFill>
        <p:spPr>
          <a:xfrm>
            <a:off x="7868872" y="494951"/>
            <a:ext cx="3865927" cy="2934050"/>
          </a:xfrm>
          <a:prstGeom prst="rect">
            <a:avLst/>
          </a:prstGeom>
        </p:spPr>
      </p:pic>
      <p:pic>
        <p:nvPicPr>
          <p:cNvPr id="7" name="Picture Placeholder 6">
            <a:extLst>
              <a:ext uri="{FF2B5EF4-FFF2-40B4-BE49-F238E27FC236}">
                <a16:creationId xmlns:a16="http://schemas.microsoft.com/office/drawing/2014/main" id="{7D1EAA44-4F3D-44D6-B1B6-5140800EC0A7}"/>
              </a:ext>
            </a:extLst>
          </p:cNvPr>
          <p:cNvPicPr>
            <a:picLocks noGrp="1" noChangeAspect="1"/>
          </p:cNvPicPr>
          <p:nvPr>
            <p:ph type="pic" sz="quarter" idx="13"/>
          </p:nvPr>
        </p:nvPicPr>
        <p:blipFill>
          <a:blip r:embed="rId6">
            <a:alphaModFix amt="60000"/>
            <a:extLst>
              <a:ext uri="{837473B0-CC2E-450A-ABE3-18F120FF3D39}">
                <a1611:picAttrSrcUrl xmlns:a1611="http://schemas.microsoft.com/office/drawing/2016/11/main" r:id="rId7"/>
              </a:ext>
            </a:extLst>
          </a:blip>
          <a:srcRect r="2" b="2073"/>
          <a:stretch>
            <a:fillRect/>
          </a:stretch>
        </p:blipFill>
        <p:spPr>
          <a:xfrm>
            <a:off x="7866229" y="3429001"/>
            <a:ext cx="3865927" cy="2934050"/>
          </a:xfrm>
          <a:prstGeom prst="rect">
            <a:avLst/>
          </a:prstGeom>
        </p:spPr>
      </p:pic>
      <p:sp>
        <p:nvSpPr>
          <p:cNvPr id="12" name="Slide Number Placeholder 11">
            <a:extLst>
              <a:ext uri="{FF2B5EF4-FFF2-40B4-BE49-F238E27FC236}">
                <a16:creationId xmlns:a16="http://schemas.microsoft.com/office/drawing/2014/main" id="{7F068389-EB02-493E-9416-4F35FEE4D01F}"/>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solidFill>
                  <a:schemeClr val="tx2">
                    <a:alpha val="60000"/>
                  </a:schemeClr>
                </a:solidFill>
              </a:rPr>
              <a:pPr>
                <a:spcAft>
                  <a:spcPts val="600"/>
                </a:spcAft>
              </a:pPr>
              <a:t>22</a:t>
            </a:fld>
            <a:endParaRPr lang="en-US">
              <a:solidFill>
                <a:schemeClr val="tx2">
                  <a:alpha val="60000"/>
                </a:schemeClr>
              </a:solidFill>
            </a:endParaRPr>
          </a:p>
        </p:txBody>
      </p:sp>
      <p:sp>
        <p:nvSpPr>
          <p:cNvPr id="4" name="TextBox 3">
            <a:extLst>
              <a:ext uri="{FF2B5EF4-FFF2-40B4-BE49-F238E27FC236}">
                <a16:creationId xmlns:a16="http://schemas.microsoft.com/office/drawing/2014/main" id="{D97E7BA1-55BF-EFD3-3B46-007FF7017F45}"/>
              </a:ext>
            </a:extLst>
          </p:cNvPr>
          <p:cNvSpPr txBox="1"/>
          <p:nvPr/>
        </p:nvSpPr>
        <p:spPr>
          <a:xfrm>
            <a:off x="9102911" y="6162996"/>
            <a:ext cx="262924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s://www.calhealthreport.org/2013/08/26/how-the-acas-medi-cal-expansion-will-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
        <p:nvSpPr>
          <p:cNvPr id="5" name="TextBox 4">
            <a:extLst>
              <a:ext uri="{FF2B5EF4-FFF2-40B4-BE49-F238E27FC236}">
                <a16:creationId xmlns:a16="http://schemas.microsoft.com/office/drawing/2014/main" id="{F8D24678-106C-893D-D37A-29E06F630D61}"/>
              </a:ext>
            </a:extLst>
          </p:cNvPr>
          <p:cNvSpPr txBox="1"/>
          <p:nvPr/>
        </p:nvSpPr>
        <p:spPr>
          <a:xfrm>
            <a:off x="9108761" y="3228946"/>
            <a:ext cx="262603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techboomers.com/best-cell-phones-for-senior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pic>
        <p:nvPicPr>
          <p:cNvPr id="8" name="Audio 7">
            <a:hlinkClick r:id="" action="ppaction://media"/>
            <a:extLst>
              <a:ext uri="{FF2B5EF4-FFF2-40B4-BE49-F238E27FC236}">
                <a16:creationId xmlns:a16="http://schemas.microsoft.com/office/drawing/2014/main" id="{0FB19987-6130-36C7-46DE-B4B39527F09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3091750"/>
      </p:ext>
    </p:extLst>
  </p:cSld>
  <p:clrMapOvr>
    <a:masterClrMapping/>
  </p:clrMapOvr>
  <mc:AlternateContent xmlns:mc="http://schemas.openxmlformats.org/markup-compatibility/2006">
    <mc:Choice xmlns:p14="http://schemas.microsoft.com/office/powerpoint/2010/main" Requires="p14">
      <p:transition spd="slow" p14:dur="3400" advTm="95901">
        <p14:reveal/>
      </p:transition>
    </mc:Choice>
    <mc:Fallback>
      <p:transition spd="slow" advTm="959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down)">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ED6657-4672-E26C-24A7-220BFD3D3399}"/>
            </a:ext>
          </a:extLst>
        </p:cNvPr>
        <p:cNvGrpSpPr/>
        <p:nvPr/>
      </p:nvGrpSpPr>
      <p:grpSpPr>
        <a:xfrm>
          <a:off x="0" y="0"/>
          <a:ext cx="0" cy="0"/>
          <a:chOff x="0" y="0"/>
          <a:chExt cx="0" cy="0"/>
        </a:xfrm>
      </p:grpSpPr>
      <p:sp>
        <p:nvSpPr>
          <p:cNvPr id="20" name="Frame 19">
            <a:extLst>
              <a:ext uri="{FF2B5EF4-FFF2-40B4-BE49-F238E27FC236}">
                <a16:creationId xmlns:a16="http://schemas.microsoft.com/office/drawing/2014/main" id="{F6F8E7A1-31AA-97D6-C1F0-DF6CB1ACF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2D84955-1C3D-8FC7-0A79-839D97CD7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AA60B8FC-BB0E-0263-6394-1798CFA7DC04}"/>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23</a:t>
            </a:fld>
            <a:endParaRPr lang="en-US">
              <a:solidFill>
                <a:schemeClr val="tx2">
                  <a:alpha val="60000"/>
                </a:schemeClr>
              </a:solidFill>
            </a:endParaRPr>
          </a:p>
        </p:txBody>
      </p:sp>
      <p:sp>
        <p:nvSpPr>
          <p:cNvPr id="7" name="Rectangle 1">
            <a:extLst>
              <a:ext uri="{FF2B5EF4-FFF2-40B4-BE49-F238E27FC236}">
                <a16:creationId xmlns:a16="http://schemas.microsoft.com/office/drawing/2014/main" id="{1DDD4197-1CCA-EDB4-2F69-2B4DCEBB23A5}"/>
              </a:ext>
            </a:extLst>
          </p:cNvPr>
          <p:cNvSpPr>
            <a:spLocks noGrp="1" noChangeArrowheads="1"/>
          </p:cNvSpPr>
          <p:nvPr>
            <p:ph type="title"/>
          </p:nvPr>
        </p:nvSpPr>
        <p:spPr bwMode="auto">
          <a:xfrm>
            <a:off x="161761" y="63500"/>
            <a:ext cx="11865429" cy="661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Age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Older People are bearing the brunt of a rundown Health and Care system</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Age UK. Available at: https://www.ageuk.org.uk/latest-press/articles/older-people-are-bearing-the-brunt-of-a-rundown-health-and-care-system/ [Accessed 29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AGE UK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Age UK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Ageuk.org.uk. Available at: https://www.ageuk.org.uk/ [Accessed 30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Brown, B. (2019). Unmet Needs.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Rights Watch</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https://www.hrw.org/report/2019/01/10/unmet-needs/improper-social-care-assessments-older-people-england [Accessed 30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Centre for Ageing Better (2024).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Our Ageing Population | the State of Ageing 2023-24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Centre For Ageing Better. Available at: https://ageing-better.org.uk/our-ageing-population-state-ageing-2023-4 [Accessed 29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Cleveland, J. (2019).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Socioemotional Selectivity Theory - an overview | ScienceDirect Topics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Sciencedirect.com. Available at: https://www.sciencedirect.com/topics/psychology/socioemotional-selectivity-theory [Accessed 30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CQC (2022).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Staff training and support - Care Quality Commission</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www.cqc.org.uk. Available at: https://www.cqc.org.uk/publications/themed-work/dnacpr-training [Accessed 29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of Health and Social Care (2022).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People at the Heart of Care: adult social care reform</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GOV.UK. Available at: https://www.gov.uk/government/publications/people-at-the-heart-of-care-adult-social-care-reform-white-paper/people-at-the-heart-of-care-adult-social-care-reform [Accessed 21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of Health and Social Care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Next steps to put People at the Heart of Care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GOV.UK. Available at: https://www.gov.uk/government/publications/adult-social-care-system-reform-next-steps-to-put-people-at-the-heart-of-care/next-steps-to-put-people-at-the-heart-of-care [Accessed 27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of Health and Social Care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New reforms and independent commission to transform social care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GOV.UK. Available at: https://www.gov.uk/government/news/new-reforms-and-independent-commission-to-transform-social-care [Accessed 1 Feb.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EBSCO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Activity theory (aging) | EBSCO</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EBSCO Information Services, Inc. | www.ebsco.com. Available at: https://www.ebsco.com/research-starters/sociology/activity-theory-aging [Accessed 2 Feb.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Adult social care workforce survey: April 2025 report</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GOV.UK. Available at: https://www.gov.uk/government/statistics/adult-social-care-workforce-survey-april-2025/adult-social-care-workforce-survey-april-2025-report [Accessed 29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Hoddinott, S.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Adult social care across England | Institute for Government</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Institute for Government. Available at: https://www.instituteforgovernment.org.uk/publication/performance-tracker-local/adult-social-care [Accessed 1 Feb.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 to care and support - Social care and support guide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nhs.uk. Available at: https://www.nhs.uk/social-care-and-support/introduction-to-care-and-support/ [Accessed 28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(2025).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Improving Care for Older People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 England. Available at: https://www.england.nhs.uk/ourwork/clinical-policy/older-people/improving-care-for-older-people/ [Accessed 20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Schlepper, L. and Dodsworth, E.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Decline of Publicly Funded Social Care for Older Adults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Nuffield Trust. Available at: https://www.nuffieldtrust.org.uk/resource/the-decline-of-publicly-funded-social-care-for-older-adults [Accessed 30 Jan.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SCIE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Care Act: Safeguarding Adults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Social Care Institute for Excellence. Available at: https://www.scie.org.uk/safeguarding/adults/care-act-safeguarding-adults/ [Accessed 1 Feb.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King's Fund (2024).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Adult Social Care: Key Facts and Figures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King’s Fund. Available at: https://www.kingsfund.org.uk/insight-and-analysis/data-and-charts/key-facts-figures-adult-social-care [Accessed 1 Feb. 2026].</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Toquero</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C.M.D. (2021). Psychological, Physical, and Social Health Needs of the Aging Society and Post-Pandemic Recommendations on Gerontology.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European Journal of Environment and Public Health</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5(2), p.em0080.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://doi.org/10.21601/</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ejeph</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/11055.</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Trnobranski</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P.H. (1995). Implementation of community care policy in the United Kingdom: will it be achieved?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Advanced Nursing</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21(5), pp.989–990.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://doi.org/10.1046/j.1365-2648.1995.21050988.x.</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Mental health of older adults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World Health Organization. Available at: https://www.who.int/news-room/fact-sheets/detail/mental-health-of-older-adults.</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52333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ame 1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38201" y="857251"/>
            <a:ext cx="4362973" cy="2076450"/>
          </a:xfrm>
        </p:spPr>
        <p:txBody>
          <a:bodyPr vert="horz" lIns="91440" tIns="45720" rIns="91440" bIns="45720" rtlCol="0" anchor="b">
            <a:normAutofit/>
          </a:bodyPr>
          <a:lstStyle/>
          <a:p>
            <a:r>
              <a:rPr lang="en-US" sz="4400" dirty="0">
                <a:gradFill flip="none" rotWithShape="1">
                  <a:gsLst>
                    <a:gs pos="0">
                      <a:schemeClr val="accent5">
                        <a:alpha val="70000"/>
                      </a:schemeClr>
                    </a:gs>
                    <a:gs pos="100000">
                      <a:schemeClr val="accent1">
                        <a:alpha val="70000"/>
                      </a:schemeClr>
                    </a:gs>
                  </a:gsLst>
                  <a:lin ang="0" scaled="1"/>
                  <a:tileRect/>
                </a:gradFill>
              </a:rPr>
              <a:t>Thank you</a:t>
            </a:r>
          </a:p>
        </p:txBody>
      </p:sp>
      <p:pic>
        <p:nvPicPr>
          <p:cNvPr id="6" name="Picture Placeholder 5">
            <a:extLst>
              <a:ext uri="{FF2B5EF4-FFF2-40B4-BE49-F238E27FC236}">
                <a16:creationId xmlns:a16="http://schemas.microsoft.com/office/drawing/2014/main" id="{D7D1C07D-75DD-4A12-9C4C-A9C3E052A3D0}"/>
              </a:ext>
            </a:extLst>
          </p:cNvPr>
          <p:cNvPicPr>
            <a:picLocks noGrp="1" noChangeAspect="1"/>
          </p:cNvPicPr>
          <p:nvPr>
            <p:ph type="pic" sz="quarter" idx="13"/>
          </p:nvPr>
        </p:nvPicPr>
        <p:blipFill>
          <a:blip r:embed="rId2">
            <a:alphaModFix amt="90000"/>
            <a:extLst>
              <a:ext uri="{837473B0-CC2E-450A-ABE3-18F120FF3D39}">
                <a1611:picAttrSrcUrl xmlns:a1611="http://schemas.microsoft.com/office/drawing/2016/11/main" r:id="rId3"/>
              </a:ext>
            </a:extLst>
          </a:blip>
          <a:stretch/>
        </p:blipFill>
        <p:spPr>
          <a:xfrm>
            <a:off x="6039374" y="1210465"/>
            <a:ext cx="5663269" cy="4431507"/>
          </a:xfrm>
          <a:prstGeom prst="rect">
            <a:avLst/>
          </a:prstGeom>
        </p:spPr>
      </p:pic>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24</a:t>
            </a:fld>
            <a:endParaRPr lang="en-US">
              <a:solidFill>
                <a:schemeClr val="tx2">
                  <a:alpha val="60000"/>
                </a:schemeClr>
              </a:solidFill>
            </a:endParaRPr>
          </a:p>
        </p:txBody>
      </p:sp>
      <p:sp>
        <p:nvSpPr>
          <p:cNvPr id="4" name="TextBox 3">
            <a:extLst>
              <a:ext uri="{FF2B5EF4-FFF2-40B4-BE49-F238E27FC236}">
                <a16:creationId xmlns:a16="http://schemas.microsoft.com/office/drawing/2014/main" id="{0182A04D-B7EA-58DF-F07C-724B9721E061}"/>
              </a:ext>
            </a:extLst>
          </p:cNvPr>
          <p:cNvSpPr txBox="1"/>
          <p:nvPr/>
        </p:nvSpPr>
        <p:spPr>
          <a:xfrm>
            <a:off x="8911494" y="5441917"/>
            <a:ext cx="279114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etterhealthwhileaging.net/alzheimers-and-types-of-dementia-in-ag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5101439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9"/>
</p:tagLst>
</file>

<file path=ppt/tags/tag2.xml><?xml version="1.0" encoding="utf-8"?>
<p:tagLst xmlns:a="http://schemas.openxmlformats.org/drawingml/2006/main" xmlns:r="http://schemas.openxmlformats.org/officeDocument/2006/relationships" xmlns:p="http://schemas.openxmlformats.org/presentationml/2006/main">
  <p:tag name="TIMING" val="|121.4"/>
</p:tagLst>
</file>

<file path=ppt/tags/tag3.xml><?xml version="1.0" encoding="utf-8"?>
<p:tagLst xmlns:a="http://schemas.openxmlformats.org/drawingml/2006/main" xmlns:r="http://schemas.openxmlformats.org/officeDocument/2006/relationships" xmlns:p="http://schemas.openxmlformats.org/presentationml/2006/main">
  <p:tag name="TIMING" val="|1.9"/>
</p:tagLst>
</file>

<file path=ppt/tags/tag4.xml><?xml version="1.0" encoding="utf-8"?>
<p:tagLst xmlns:a="http://schemas.openxmlformats.org/drawingml/2006/main" xmlns:r="http://schemas.openxmlformats.org/officeDocument/2006/relationships" xmlns:p="http://schemas.openxmlformats.org/presentationml/2006/main">
  <p:tag name="TIMING" val="|0.9|2.7"/>
</p:tagLst>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d4de656713d27abb9db72e82f10728fe">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9587eff7dd6f466d05cbafe4f63c5be9"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AFE2A1-77F8-441E-9B9F-DD61C354F4FE}">
  <ds:schemaRefs>
    <ds:schemaRef ds:uri="http://schemas.microsoft.com/office/2006/documentManagement/types"/>
    <ds:schemaRef ds:uri="http://purl.org/dc/elements/1.1/"/>
    <ds:schemaRef ds:uri="http://purl.org/dc/dcmitype/"/>
    <ds:schemaRef ds:uri="http://schemas.microsoft.com/office/2006/metadata/properties"/>
    <ds:schemaRef ds:uri="60ab93c2-c2e2-4a82-ab36-09e8ba3f753e"/>
    <ds:schemaRef ds:uri="http://www.w3.org/XML/1998/namespace"/>
    <ds:schemaRef ds:uri="47a3e2db-67be-4841-b3a5-2f2fb1d7c7b3"/>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2B9DFE55-5BB8-48BC-B2F1-7138B78E73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F4B188-9E41-4609-81DC-EA2587D009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Luminous design</Template>
  <TotalTime>729</TotalTime>
  <Words>2119</Words>
  <Application>Microsoft Office PowerPoint</Application>
  <PresentationFormat>Widescreen</PresentationFormat>
  <Paragraphs>190</Paragraphs>
  <Slides>24</Slides>
  <Notes>2</Notes>
  <HiddenSlides>0</HiddenSlides>
  <MMClips>22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Avenir Next LT Pro</vt:lpstr>
      <vt:lpstr>Calibri</vt:lpstr>
      <vt:lpstr>Cambria</vt:lpstr>
      <vt:lpstr>Sabon Next LT</vt:lpstr>
      <vt:lpstr>Times New Roman</vt:lpstr>
      <vt:lpstr>Wingdings</vt:lpstr>
      <vt:lpstr>LuminousVTI</vt:lpstr>
      <vt:lpstr>Evaluating the Care and Support of Older People</vt:lpstr>
      <vt:lpstr>Main Contents</vt:lpstr>
      <vt:lpstr>Introduction</vt:lpstr>
      <vt:lpstr>Care, Empowerment and Support Needs: a Critical Evaluation</vt:lpstr>
      <vt:lpstr>Care Needs</vt:lpstr>
      <vt:lpstr>Empowerment Needs </vt:lpstr>
      <vt:lpstr>Support Needs  </vt:lpstr>
      <vt:lpstr>Strengths and Limitations of the Current Care Models</vt:lpstr>
      <vt:lpstr>PowerPoint Presentation</vt:lpstr>
      <vt:lpstr>One person caring about another represents life’s greatest value. </vt:lpstr>
      <vt:lpstr>Theories and Policies</vt:lpstr>
      <vt:lpstr>Timeline</vt:lpstr>
      <vt:lpstr>Theories </vt:lpstr>
      <vt:lpstr>Policies </vt:lpstr>
      <vt:lpstr>Challenges</vt:lpstr>
      <vt:lpstr>Funding Constraints</vt:lpstr>
      <vt:lpstr>Workforce Shortages </vt:lpstr>
      <vt:lpstr>Inequality in Care Access</vt:lpstr>
      <vt:lpstr>Recommendations</vt:lpstr>
      <vt:lpstr>Improving Funding and Resources</vt:lpstr>
      <vt:lpstr>Appropriate Training and Quality Monitoring</vt:lpstr>
      <vt:lpstr>Conclusion </vt:lpstr>
      <vt:lpstr>Reference list Age (2025). Older People are bearing the brunt of a rundown Health and Care system. [online] Age UK. Available at: https://www.ageuk.org.uk/latest-press/articles/older-people-are-bearing-the-brunt-of-a-rundown-health-and-care-system/ [Accessed 29 Jan. 2026]. AGE UK (2025). Age UK . [online] Ageuk.org.uk. Available at: https://www.ageuk.org.uk/ [Accessed 30 Jan. 2026]. Brown, B. (2019). Unmet Needs. Human Rights Watch. [online] Available at: https://www.hrw.org/report/2019/01/10/unmet-needs/improper-social-care-assessments-older-people-england [Accessed 30 Jan. 2026]. Centre for Ageing Better (2024). Our Ageing Population | the State of Ageing 2023-24 . [online] Centre For Ageing Better. Available at: https://ageing-better.org.uk/our-ageing-population-state-ageing-2023-4 [Accessed 29 Jan. 2026]. Cleveland, J. (2019). Socioemotional Selectivity Theory - an overview | ScienceDirect Topics. [online] Sciencedirect.com. Available at: https://www.sciencedirect.com/topics/psychology/socioemotional-selectivity-theory [Accessed 30 Jan. 2026]. CQC (2022). Staff training and support - Care Quality Commission. [online] www.cqc.org.uk. Available at: https://www.cqc.org.uk/publications/themed-work/dnacpr-training [Accessed 29 Jan. 2026]. Department of Health and Social Care (2022). People at the Heart of Care: adult social care reform. [online] GOV.UK. Available at: https://www.gov.uk/government/publications/people-at-the-heart-of-care-adult-social-care-reform-white-paper/people-at-the-heart-of-care-adult-social-care-reform [Accessed 21 Jan. 2026]. Department of Health and Social Care (2023). Next steps to put People at the Heart of Care. [online] GOV.UK. Available at: https://www.gov.uk/government/publications/adult-social-care-system-reform-next-steps-to-put-people-at-the-heart-of-care/next-steps-to-put-people-at-the-heart-of-care [Accessed 27 Jan. 2026]. Department of Health and Social Care (2025). New reforms and independent commission to transform social care. [online] GOV.UK. Available at: https://www.gov.uk/government/news/new-reforms-and-independent-commission-to-transform-social-care [Accessed 1 Feb. 2026]. EBSCO (2025). Activity theory (aging) | EBSCO. [online] EBSCO Information Services, Inc. | www.ebsco.com. Available at: https://www.ebsco.com/research-starters/sociology/activity-theory-aging [Accessed 2 Feb. 2026]. GOV (2025). Adult social care workforce survey: April 2025 report. [online] GOV.UK. Available at: https://www.gov.uk/government/statistics/adult-social-care-workforce-survey-april-2025/adult-social-care-workforce-survey-april-2025-report [Accessed 29 Jan. 2026]. Hoddinott, S. (2025). Adult social care across England | Institute for Government. [online] Institute for Government. Available at: https://www.instituteforgovernment.org.uk/publication/performance-tracker-local/adult-social-care [Accessed 1 Feb. 2026]. NHS (2023). Introduction to care and support - Social care and support guide. [online] nhs.uk. Available at: https://www.nhs.uk/social-care-and-support/introduction-to-care-and-support/ [Accessed 28 Jan. 2026]. NHS England (2025). Improving Care for Older People. [online] NHS England. Available at: https://www.england.nhs.uk/ourwork/clinical-policy/older-people/improving-care-for-older-people/ [Accessed 20 Jan. 2026]. Schlepper, L. and Dodsworth, E. (2023). The Decline of Publicly Funded Social Care for Older Adults. [online] Nuffield Trust. Available at: https://www.nuffieldtrust.org.uk/resource/the-decline-of-publicly-funded-social-care-for-older-adults [Accessed 30 Jan. 2026]. SCIE (2023). The Care Act: Safeguarding Adults. [online] Social Care Institute for Excellence. Available at: https://www.scie.org.uk/safeguarding/adults/care-act-safeguarding-adults/ [Accessed 1 Feb. 2026]. The King's Fund (2024). Adult Social Care: Key Facts and Figures. [online] The King’s Fund. Available at: https://www.kingsfund.org.uk/insight-and-analysis/data-and-charts/key-facts-figures-adult-social-care [Accessed 1 Feb. 2026]. Toquero, C.M.D. (2021). Psychological, Physical, and Social Health Needs of the Aging Society and Post-Pandemic Recommendations on Gerontology. European Journal of Environment and Public Health, 5(2), p.em0080. doi:https://doi.org/10.21601/ejeph/11055. Trnobranski, P.H. (1995). Implementation of community care policy in the United Kingdom: will it be achieved? Journal of Advanced Nursing, 21(5), pp.989–990. doi:https://doi.org/10.1046/j.1365-2648.1995.21050988.x. World Health Organization (2023). Mental health of older adults. [online] World Health Organization. Available at: https://www.who.int/news-room/fact-sheets/detail/mental-health-of-older-adults.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Ana-Maria B</dc:creator>
  <cp:lastModifiedBy>Ana Maria Bors (2316319)</cp:lastModifiedBy>
  <cp:revision>13</cp:revision>
  <dcterms:created xsi:type="dcterms:W3CDTF">2026-02-03T06:53:06Z</dcterms:created>
  <dcterms:modified xsi:type="dcterms:W3CDTF">2026-02-28T14:16:54Z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